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66" r:id="rId5"/>
    <p:sldId id="274" r:id="rId6"/>
    <p:sldId id="277" r:id="rId7"/>
    <p:sldId id="279" r:id="rId8"/>
    <p:sldId id="280" r:id="rId9"/>
    <p:sldId id="282" r:id="rId10"/>
    <p:sldId id="283" r:id="rId11"/>
    <p:sldId id="285" r:id="rId12"/>
    <p:sldId id="287" r:id="rId13"/>
    <p:sldId id="290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FDFE-80C1-43D6-9526-16AEC72BF2B9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1C12-4A54-490C-8A8C-8CF7C4B467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FDFE-80C1-43D6-9526-16AEC72BF2B9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1C12-4A54-490C-8A8C-8CF7C4B467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FDFE-80C1-43D6-9526-16AEC72BF2B9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1C12-4A54-490C-8A8C-8CF7C4B467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FDFE-80C1-43D6-9526-16AEC72BF2B9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1C12-4A54-490C-8A8C-8CF7C4B467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FDFE-80C1-43D6-9526-16AEC72BF2B9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1C12-4A54-490C-8A8C-8CF7C4B467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FDFE-80C1-43D6-9526-16AEC72BF2B9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1C12-4A54-490C-8A8C-8CF7C4B467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FDFE-80C1-43D6-9526-16AEC72BF2B9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1C12-4A54-490C-8A8C-8CF7C4B467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FDFE-80C1-43D6-9526-16AEC72BF2B9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1C12-4A54-490C-8A8C-8CF7C4B467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FDFE-80C1-43D6-9526-16AEC72BF2B9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1C12-4A54-490C-8A8C-8CF7C4B467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FDFE-80C1-43D6-9526-16AEC72BF2B9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1C12-4A54-490C-8A8C-8CF7C4B467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2FDFE-80C1-43D6-9526-16AEC72BF2B9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61C12-4A54-490C-8A8C-8CF7C4B467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2FDFE-80C1-43D6-9526-16AEC72BF2B9}" type="datetimeFigureOut">
              <a:rPr lang="tr-TR" smtClean="0"/>
              <a:pPr/>
              <a:t>13.01.2020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61C12-4A54-490C-8A8C-8CF7C4B467A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85900" y="274641"/>
            <a:ext cx="6172200" cy="1066128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b="1" dirty="0">
                <a:solidFill>
                  <a:schemeClr val="tx1"/>
                </a:solidFill>
              </a:rPr>
              <a:t>T.C.</a:t>
            </a:r>
            <a:r>
              <a:rPr lang="tr-TR" b="1" dirty="0" smtClean="0">
                <a:solidFill>
                  <a:schemeClr val="tx1"/>
                </a:solidFill>
              </a:rPr>
              <a:t> </a:t>
            </a:r>
            <a:r>
              <a:rPr lang="tr-TR" sz="2400" b="1" dirty="0">
                <a:solidFill>
                  <a:schemeClr val="tx1"/>
                </a:solidFill>
              </a:rPr>
              <a:t>ANKARA ÜNİVERSİTESİ  </a:t>
            </a:r>
            <a:br>
              <a:rPr lang="tr-TR" sz="2400" b="1" dirty="0">
                <a:solidFill>
                  <a:schemeClr val="tx1"/>
                </a:solidFill>
              </a:rPr>
            </a:br>
            <a:r>
              <a:rPr lang="tr-TR" sz="2400" b="1" dirty="0">
                <a:solidFill>
                  <a:schemeClr val="tx1"/>
                </a:solidFill>
              </a:rPr>
              <a:t>AYAŞ MESLEK YÜKSEK OKULU</a:t>
            </a:r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559810552"/>
              </p:ext>
            </p:extLst>
          </p:nvPr>
        </p:nvGraphicFramePr>
        <p:xfrm>
          <a:off x="179512" y="1341299"/>
          <a:ext cx="8640960" cy="5235273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141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27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32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32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6831">
                <a:tc>
                  <a:txBody>
                    <a:bodyPr/>
                    <a:lstStyle/>
                    <a:p>
                      <a:endParaRPr lang="tr-TR" sz="20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tr-TR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tr-TR" sz="20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tr-TR" sz="200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475"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DERSİN ADI</a:t>
                      </a:r>
                      <a:endParaRPr lang="tr-TR" sz="2000" b="1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/>
                        <a:t>Türk</a:t>
                      </a:r>
                      <a:r>
                        <a:rPr lang="tr-TR" sz="1800" b="1" baseline="0" dirty="0" smtClean="0"/>
                        <a:t> </a:t>
                      </a:r>
                      <a:r>
                        <a:rPr lang="tr-TR" sz="1800" b="1" dirty="0" smtClean="0"/>
                        <a:t>Anayasa</a:t>
                      </a:r>
                      <a:r>
                        <a:rPr lang="tr-TR" sz="1800" b="1" baseline="0" dirty="0" smtClean="0"/>
                        <a:t> Hukuku</a:t>
                      </a:r>
                      <a:endParaRPr lang="tr-TR" sz="1800" b="1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HAFTA NO</a:t>
                      </a:r>
                      <a:endParaRPr lang="tr-TR" sz="2000" b="1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9</a:t>
                      </a:r>
                      <a:endParaRPr lang="tr-TR" sz="2000" dirty="0"/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1113"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KONU</a:t>
                      </a:r>
                      <a:r>
                        <a:rPr lang="tr-TR" sz="2000" b="1" baseline="0" dirty="0" smtClean="0"/>
                        <a:t> BAŞLIĞI</a:t>
                      </a:r>
                      <a:endParaRPr lang="tr-TR" sz="2000" b="1" dirty="0"/>
                    </a:p>
                  </a:txBody>
                  <a:tcPr marL="68580" marR="68580" anchor="ctr"/>
                </a:tc>
                <a:tc gridSpan="2"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tr-TR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Cumhuriyetin</a:t>
                      </a:r>
                      <a:r>
                        <a:rPr lang="tr-TR" sz="16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Temel Organları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tr-TR" sz="1800" b="1" u="sng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1-Yasama Organı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tr-T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tr-TR" sz="18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TBMM Üyelerinin Seçimi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tr-T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-TBMM Üyelerinin Hukuki Statüsü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tr-T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-TBMM’nin İç Yapısı ve Çalışma Düzeni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tr-T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-Yasama Fonksiyonu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tr-T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-TBMM’nin Görev ve Yetkileri</a:t>
                      </a:r>
                    </a:p>
                  </a:txBody>
                  <a:tcPr marL="68580" marR="68580" anchor="ctr"/>
                </a:tc>
                <a:tc hMerge="1">
                  <a:txBody>
                    <a:bodyPr/>
                    <a:lstStyle/>
                    <a:p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2000" dirty="0"/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1316"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ÖĞRETİM ELEMANI</a:t>
                      </a:r>
                      <a:endParaRPr lang="tr-TR" sz="2000" b="1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err="1" smtClean="0"/>
                        <a:t>Öğr</a:t>
                      </a:r>
                      <a:r>
                        <a:rPr lang="tr-TR" sz="1200" dirty="0" smtClean="0"/>
                        <a:t>. Gör. Yusuf Can</a:t>
                      </a:r>
                      <a:r>
                        <a:rPr lang="tr-TR" sz="1200" baseline="0" dirty="0" smtClean="0"/>
                        <a:t> ÇALIŞIR</a:t>
                      </a:r>
                      <a:endParaRPr lang="tr-TR" sz="1200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endParaRPr lang="tr-TR" sz="200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tr-TR" sz="200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80286">
                <a:tc>
                  <a:txBody>
                    <a:bodyPr/>
                    <a:lstStyle/>
                    <a:p>
                      <a:r>
                        <a:rPr lang="tr-TR" sz="2000" b="1" kern="1200" dirty="0" smtClean="0"/>
                        <a:t>E-mail:</a:t>
                      </a:r>
                    </a:p>
                    <a:p>
                      <a:endParaRPr lang="tr-TR" sz="2000" kern="1200" dirty="0" smtClean="0"/>
                    </a:p>
                    <a:p>
                      <a:r>
                        <a:rPr lang="tr-TR" sz="2000" b="1" kern="1200" dirty="0" smtClean="0"/>
                        <a:t>Tel:</a:t>
                      </a:r>
                    </a:p>
                    <a:p>
                      <a:endParaRPr lang="tr-TR" sz="20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u="sng" kern="1200" dirty="0" err="1" smtClean="0">
                          <a:hlinkClick r:id="rId2"/>
                        </a:rPr>
                        <a:t>ccalisir</a:t>
                      </a:r>
                      <a:r>
                        <a:rPr lang="tr-TR" sz="1200" u="sng" kern="1200" dirty="0" smtClean="0">
                          <a:hlinkClick r:id="rId2"/>
                        </a:rPr>
                        <a:t>@</a:t>
                      </a:r>
                      <a:r>
                        <a:rPr lang="tr-TR" sz="1200" u="sng" kern="1200" dirty="0" err="1" smtClean="0">
                          <a:hlinkClick r:id="rId2"/>
                        </a:rPr>
                        <a:t>ankara</a:t>
                      </a:r>
                      <a:r>
                        <a:rPr lang="tr-TR" sz="1200" u="sng" kern="1200" dirty="0" smtClean="0">
                          <a:hlinkClick r:id="rId2"/>
                        </a:rPr>
                        <a:t>.edu.tr</a:t>
                      </a:r>
                      <a:r>
                        <a:rPr lang="tr-TR" sz="1200" u="sng" kern="1200" baseline="0" dirty="0" smtClean="0"/>
                        <a:t> </a:t>
                      </a:r>
                      <a:r>
                        <a:rPr lang="tr-TR" sz="1200" u="none" kern="1200" dirty="0" err="1" smtClean="0">
                          <a:hlinkClick r:id="rId3"/>
                        </a:rPr>
                        <a:t>yusufcan</a:t>
                      </a:r>
                      <a:r>
                        <a:rPr lang="tr-TR" sz="1200" u="none" kern="1200" dirty="0" smtClean="0">
                          <a:hlinkClick r:id="rId3"/>
                        </a:rPr>
                        <a:t>_</a:t>
                      </a:r>
                      <a:r>
                        <a:rPr lang="tr-TR" sz="1200" u="none" kern="1200" dirty="0" err="1" smtClean="0">
                          <a:hlinkClick r:id="rId3"/>
                        </a:rPr>
                        <a:t>calisir</a:t>
                      </a:r>
                      <a:r>
                        <a:rPr lang="tr-TR" sz="1200" u="none" kern="1200" dirty="0" smtClean="0">
                          <a:hlinkClick r:id="rId3"/>
                        </a:rPr>
                        <a:t>@</a:t>
                      </a:r>
                      <a:r>
                        <a:rPr lang="tr-TR" sz="1200" u="none" kern="1200" dirty="0" err="1" smtClean="0">
                          <a:hlinkClick r:id="rId3"/>
                        </a:rPr>
                        <a:t>hotmail</a:t>
                      </a:r>
                      <a:r>
                        <a:rPr lang="tr-TR" sz="1200" u="none" kern="1200" dirty="0" smtClean="0">
                          <a:hlinkClick r:id="rId3"/>
                        </a:rPr>
                        <a:t>.com</a:t>
                      </a:r>
                      <a:r>
                        <a:rPr lang="tr-TR" sz="1200" u="none" kern="1200" dirty="0" smtClean="0"/>
                        <a:t> </a:t>
                      </a:r>
                    </a:p>
                    <a:p>
                      <a:pPr algn="ctr"/>
                      <a:r>
                        <a:rPr lang="tr-TR" sz="1200" kern="1200" dirty="0" smtClean="0"/>
                        <a:t>(0312) 700 05 00 / 144</a:t>
                      </a:r>
                      <a:endParaRPr lang="tr-TR" sz="1200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tr-TR" sz="200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tr-TR" sz="2000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88640"/>
            <a:ext cx="1188132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0"/>
            <a:ext cx="1080120" cy="1296144"/>
          </a:xfrm>
          <a:prstGeom prst="rect">
            <a:avLst/>
          </a:prstGeom>
          <a:noFill/>
        </p:spPr>
      </p:pic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B50EE-124C-4535-A402-9A26673A9980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438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9024" y="188640"/>
            <a:ext cx="8461448" cy="778098"/>
          </a:xfrm>
        </p:spPr>
        <p:txBody>
          <a:bodyPr>
            <a:noAutofit/>
          </a:bodyPr>
          <a:lstStyle/>
          <a:p>
            <a:pPr algn="l"/>
            <a:r>
              <a:rPr lang="tr-TR" sz="2800" b="1" dirty="0" smtClean="0"/>
              <a:t>SEÇİM ÇEVRESİ -IX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>
            <a:normAutofit/>
          </a:bodyPr>
          <a:lstStyle/>
          <a:p>
            <a:pPr marL="514350" indent="-514350"/>
            <a:r>
              <a:rPr lang="tr-TR" dirty="0" smtClean="0"/>
              <a:t>Önce her ile bir milletvekili verilir (81il olduğuna göre, bu şekilde 600 milletvekilliğinin 81’i bu şekilde dağıtılmış olur.)</a:t>
            </a:r>
          </a:p>
          <a:p>
            <a:pPr marL="514350" indent="-514350"/>
            <a:endParaRPr lang="tr-TR" dirty="0" smtClean="0"/>
          </a:p>
          <a:p>
            <a:pPr marL="514350" indent="-514350"/>
            <a:r>
              <a:rPr lang="tr-TR" dirty="0" smtClean="0"/>
              <a:t>Sonra, son genel nüfus sayımı ile belli olan Türkiye nüfusu, illere verilen milletvekili sayısı çıkarıldıktan sonra kalan milletvekili sayısına (yani 519’a) bölünmek suretiyle bir sayı elde edilir. </a:t>
            </a:r>
          </a:p>
          <a:p>
            <a:pPr marL="514350" indent="-514350"/>
            <a:endParaRPr lang="tr-TR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9024" y="188640"/>
            <a:ext cx="8461448" cy="778098"/>
          </a:xfrm>
        </p:spPr>
        <p:txBody>
          <a:bodyPr>
            <a:noAutofit/>
          </a:bodyPr>
          <a:lstStyle/>
          <a:p>
            <a:pPr algn="l"/>
            <a:r>
              <a:rPr lang="tr-TR" sz="2800" b="1" dirty="0" smtClean="0"/>
              <a:t>ADAYLIK -X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>
            <a:normAutofit/>
          </a:bodyPr>
          <a:lstStyle/>
          <a:p>
            <a:pPr marL="514350" indent="-514350"/>
            <a:endParaRPr lang="tr-TR" dirty="0" smtClean="0"/>
          </a:p>
          <a:p>
            <a:pPr marL="514350" indent="-514350"/>
            <a:r>
              <a:rPr lang="tr-TR" dirty="0" smtClean="0"/>
              <a:t>Seçilme yeterliliğine sahip her Türk vatandaşı milletvekili adayı olabilir. </a:t>
            </a:r>
          </a:p>
          <a:p>
            <a:pPr marL="514350" indent="-514350"/>
            <a:endParaRPr lang="tr-TR" dirty="0" smtClean="0"/>
          </a:p>
          <a:p>
            <a:pPr marL="514350" indent="-514350"/>
            <a:r>
              <a:rPr lang="tr-TR" dirty="0" smtClean="0"/>
              <a:t>Kişiler bağımsız olarak adaylıklarını koyabilecekleri gibi, bir siyasi parti tarafından da aday gösterilebilirler.</a:t>
            </a:r>
          </a:p>
          <a:p>
            <a:pPr marL="514350" indent="-514350"/>
            <a:endParaRPr lang="tr-TR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9024" y="188640"/>
            <a:ext cx="8461448" cy="778098"/>
          </a:xfrm>
        </p:spPr>
        <p:txBody>
          <a:bodyPr>
            <a:noAutofit/>
          </a:bodyPr>
          <a:lstStyle/>
          <a:p>
            <a:pPr algn="l"/>
            <a:r>
              <a:rPr lang="tr-TR" sz="2800" b="1" dirty="0" smtClean="0"/>
              <a:t>SİYASİ PARTİLERİN SEÇİME KATILMASI VE SEÇİM İTTİFAKLARI-XI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tr-TR" b="1" dirty="0" smtClean="0"/>
              <a:t>Siyasi Partilerin Seçime Katılması.</a:t>
            </a:r>
          </a:p>
          <a:p>
            <a:pPr marL="514350" indent="-514350"/>
            <a:r>
              <a:rPr lang="tr-TR" dirty="0" smtClean="0"/>
              <a:t>Siyasi partiler seçimlere aday göstererek katılırlar.</a:t>
            </a:r>
          </a:p>
          <a:p>
            <a:pPr marL="514350" indent="-514350"/>
            <a:r>
              <a:rPr lang="tr-TR" dirty="0" smtClean="0"/>
              <a:t>Siyasi partiler seçimlerde aday gösterebilmeleri için seçimlere katılma şartlarını yerine getirmeleri gerekir.</a:t>
            </a:r>
          </a:p>
          <a:p>
            <a:pPr marL="514350" indent="-514350">
              <a:buNone/>
            </a:pPr>
            <a:endParaRPr lang="tr-TR" dirty="0" smtClean="0"/>
          </a:p>
          <a:p>
            <a:pPr marL="514350" indent="-514350"/>
            <a:r>
              <a:rPr lang="tr-TR" b="1" dirty="0" smtClean="0"/>
              <a:t>Siyasi partilerin seçime katılabilmelerinin alternatif iki şartı vardır:</a:t>
            </a:r>
          </a:p>
          <a:p>
            <a:pPr marL="914400" lvl="1" indent="-514350">
              <a:buNone/>
            </a:pPr>
            <a:r>
              <a:rPr lang="tr-TR" dirty="0" smtClean="0"/>
              <a:t>1-Siyasi partilerin illerin en az yarısında oy verme gününden en az 6 ay evvel teşkilat kurmuş ve büyük kongrelerini yapmış olması gerekir.</a:t>
            </a:r>
          </a:p>
          <a:p>
            <a:pPr marL="914400" lvl="1" indent="-514350">
              <a:buNone/>
            </a:pPr>
            <a:r>
              <a:rPr lang="tr-TR" dirty="0" smtClean="0"/>
              <a:t>Yine, bir ilde teşkilatlanma, merkez ilçesi dahil o ilin ilçelerinin en az üçte birinde teşkilat kurmayı gerektirir.</a:t>
            </a:r>
          </a:p>
          <a:p>
            <a:pPr marL="914400" lvl="1" indent="-514350">
              <a:buNone/>
            </a:pPr>
            <a:r>
              <a:rPr lang="tr-TR" dirty="0" smtClean="0"/>
              <a:t>2-Veya siyasi partinin TBMM’de grubu bulunması lazımdır.</a:t>
            </a:r>
          </a:p>
          <a:p>
            <a:pPr marL="514350" indent="-514350">
              <a:buNone/>
            </a:pPr>
            <a:endParaRPr lang="tr-TR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9024" y="188640"/>
            <a:ext cx="8461448" cy="778098"/>
          </a:xfrm>
        </p:spPr>
        <p:txBody>
          <a:bodyPr>
            <a:noAutofit/>
          </a:bodyPr>
          <a:lstStyle/>
          <a:p>
            <a:pPr algn="l"/>
            <a:r>
              <a:rPr lang="tr-TR" sz="2800" b="1" dirty="0" smtClean="0"/>
              <a:t>SEÇİM SİSTEMİ-XII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>
            <a:normAutofit lnSpcReduction="10000"/>
          </a:bodyPr>
          <a:lstStyle/>
          <a:p>
            <a:pPr marL="514350" indent="-514350"/>
            <a:r>
              <a:rPr lang="tr-TR" dirty="0" smtClean="0"/>
              <a:t>Ülkemizde seçim sistemi seçim kanunlarıyla düzenlenmiştir. </a:t>
            </a:r>
          </a:p>
          <a:p>
            <a:pPr marL="514350" indent="-514350"/>
            <a:endParaRPr lang="tr-TR" dirty="0" smtClean="0"/>
          </a:p>
          <a:p>
            <a:pPr marL="514350" indent="-514350"/>
            <a:r>
              <a:rPr lang="tr-TR" dirty="0" smtClean="0"/>
              <a:t>Yasama organı, seçim sistemi konusunda isterse çoğunluk sistemini, isterse nispi temsil sistemini seçebilir. </a:t>
            </a:r>
          </a:p>
          <a:p>
            <a:pPr marL="514350" indent="-514350"/>
            <a:r>
              <a:rPr lang="tr-TR" dirty="0" smtClean="0"/>
              <a:t>Yasama organı bunların bir karmasını da yapabilir. </a:t>
            </a:r>
          </a:p>
          <a:p>
            <a:pPr marL="514350" indent="-514350"/>
            <a:endParaRPr lang="tr-TR" dirty="0" smtClean="0"/>
          </a:p>
          <a:p>
            <a:pPr marL="514350" indent="-514350"/>
            <a:r>
              <a:rPr lang="tr-TR" dirty="0" smtClean="0"/>
              <a:t>Türkiye’de </a:t>
            </a:r>
            <a:r>
              <a:rPr lang="tr-TR" dirty="0" err="1" smtClean="0"/>
              <a:t>d’Hondt</a:t>
            </a:r>
            <a:r>
              <a:rPr lang="tr-TR" dirty="0" smtClean="0"/>
              <a:t> formüllü nispi temsil seçim sistemi uygulanmaktadır.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9024" y="188640"/>
            <a:ext cx="8461448" cy="778098"/>
          </a:xfrm>
        </p:spPr>
        <p:txBody>
          <a:bodyPr>
            <a:normAutofit/>
          </a:bodyPr>
          <a:lstStyle/>
          <a:p>
            <a:pPr algn="l"/>
            <a:r>
              <a:rPr lang="tr-TR" sz="4000" b="1" dirty="0" smtClean="0"/>
              <a:t>Milletvekili Seçilme Yeterliliği-I</a:t>
            </a:r>
            <a:endParaRPr lang="tr-TR" sz="40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r-TR" b="1" dirty="0" smtClean="0"/>
              <a:t>MİLLETVEKİLİ SEÇİLME YETERLİLİĞİNİN ŞARTLARI</a:t>
            </a:r>
          </a:p>
          <a:p>
            <a:pPr lvl="1">
              <a:buNone/>
            </a:pPr>
            <a:r>
              <a:rPr lang="tr-TR" dirty="0" smtClean="0"/>
              <a:t>1-Türk Vatandaşı Olmak (Çifte vatandaşlık milletvekili seçilmeye engel değildir).</a:t>
            </a:r>
          </a:p>
          <a:p>
            <a:pPr lvl="1">
              <a:buNone/>
            </a:pPr>
            <a:r>
              <a:rPr lang="tr-TR" dirty="0" smtClean="0"/>
              <a:t>2-18 yaşını doldurmuş olmak (daha önce 25’ti)</a:t>
            </a:r>
          </a:p>
          <a:p>
            <a:pPr lvl="1">
              <a:buNone/>
            </a:pPr>
            <a:r>
              <a:rPr lang="tr-TR" dirty="0" smtClean="0"/>
              <a:t>3-En az İlkokul Mezunu Olmak</a:t>
            </a:r>
          </a:p>
          <a:p>
            <a:pPr lvl="1">
              <a:buNone/>
            </a:pPr>
            <a:r>
              <a:rPr lang="tr-TR" dirty="0" smtClean="0"/>
              <a:t>4-Askerlikle İlişiği Olmamak</a:t>
            </a:r>
          </a:p>
          <a:p>
            <a:pPr lvl="1">
              <a:buNone/>
            </a:pPr>
            <a:r>
              <a:rPr lang="tr-TR" dirty="0" smtClean="0"/>
              <a:t>5-Kısıtlı Olmamak</a:t>
            </a:r>
          </a:p>
          <a:p>
            <a:pPr lvl="1">
              <a:buNone/>
            </a:pPr>
            <a:r>
              <a:rPr lang="tr-TR" dirty="0" smtClean="0"/>
              <a:t>6-Cumhurbaşkanlığına Aday Olmamak  (TBMM genel seçimi ile C.bşk.lığı seçimi birlikte yapılır).</a:t>
            </a:r>
          </a:p>
          <a:p>
            <a:pPr lvl="1">
              <a:buNone/>
            </a:pPr>
            <a:r>
              <a:rPr lang="tr-TR" dirty="0" smtClean="0"/>
              <a:t>7-Kamu Hizmetlerinden Yasaklı Olmamak</a:t>
            </a:r>
          </a:p>
          <a:p>
            <a:pPr lvl="1">
              <a:buNone/>
            </a:pPr>
            <a:r>
              <a:rPr lang="tr-TR" dirty="0" smtClean="0"/>
              <a:t>8-Toplam 1 Yıldan Fazla Hapis Cezasına Hüküm Giymiş Olmamak (Taksirli Suçlar Hariç)</a:t>
            </a:r>
          </a:p>
          <a:p>
            <a:pPr lvl="1">
              <a:buNone/>
            </a:pPr>
            <a:r>
              <a:rPr lang="tr-TR" dirty="0" smtClean="0"/>
              <a:t>9-Ağır Hapis Cezasına Hüküm Giymiş Olmamak</a:t>
            </a:r>
          </a:p>
          <a:p>
            <a:pPr lvl="1">
              <a:buNone/>
            </a:pPr>
            <a:r>
              <a:rPr lang="tr-TR" dirty="0" smtClean="0"/>
              <a:t>10-Yüz Kızartıcı Suçlardan Hüküm Giymiş Olmamak</a:t>
            </a:r>
          </a:p>
          <a:p>
            <a:pPr lvl="1">
              <a:buNone/>
            </a:pPr>
            <a:r>
              <a:rPr lang="tr-TR" dirty="0" smtClean="0"/>
              <a:t>11-Belirli Suçlardan (kaçakçılık, ihaleye fesat karıştırma, devlet sırlarını açığa vurma, terör eylemlerine katılma vb. ; affa uğramış olsalar bile seçilemezler.) Hüküm Giymemiş Olmak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9024" y="188640"/>
            <a:ext cx="8461448" cy="778098"/>
          </a:xfrm>
        </p:spPr>
        <p:txBody>
          <a:bodyPr>
            <a:normAutofit/>
          </a:bodyPr>
          <a:lstStyle/>
          <a:p>
            <a:pPr algn="l"/>
            <a:r>
              <a:rPr lang="tr-TR" sz="4000" b="1" dirty="0" smtClean="0"/>
              <a:t>Milletvekili Seçilme Yeterliliği-I</a:t>
            </a:r>
            <a:endParaRPr lang="tr-TR" sz="40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Genel Notlar:</a:t>
            </a:r>
            <a:endParaRPr lang="tr-TR" b="1" dirty="0"/>
          </a:p>
          <a:p>
            <a:pPr>
              <a:buNone/>
            </a:pPr>
            <a:endParaRPr lang="tr-TR" b="1" dirty="0" smtClean="0"/>
          </a:p>
          <a:p>
            <a:pPr>
              <a:buNone/>
            </a:pPr>
            <a:endParaRPr lang="tr-TR" b="1" dirty="0"/>
          </a:p>
          <a:p>
            <a:pPr>
              <a:buNone/>
            </a:pPr>
            <a:r>
              <a:rPr lang="tr-TR" b="1" dirty="0" smtClean="0"/>
              <a:t>**Bir kimsenin milletvekili seçilme yeterliliği konusunda ilgili şartları taşıyıp taşımadığı konusunda karar vermeye yetkili makam YÜKSEK SEÇİM KURULUDUR.</a:t>
            </a:r>
          </a:p>
          <a:p>
            <a:pPr>
              <a:buNone/>
            </a:pPr>
            <a:endParaRPr lang="tr-TR" b="1" u="sng" dirty="0">
              <a:solidFill>
                <a:srgbClr val="FF0000"/>
              </a:solidFill>
            </a:endParaRPr>
          </a:p>
          <a:p>
            <a:pPr>
              <a:buNone/>
            </a:pPr>
            <a:endParaRPr lang="tr-TR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9024" y="188640"/>
            <a:ext cx="8461448" cy="778098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b="1" dirty="0" smtClean="0"/>
              <a:t>Seçimlerin Başlangıcı ve Seçim Takvimi-II</a:t>
            </a:r>
            <a:endParaRPr lang="tr-TR" sz="40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b="1" u="sng" dirty="0" smtClean="0"/>
              <a:t>	TBMM seçimleri şu 4 halde yenilenir:	</a:t>
            </a:r>
          </a:p>
          <a:p>
            <a:pPr marL="514350" indent="-514350">
              <a:buFont typeface="+mj-lt"/>
              <a:buAutoNum type="arabicPeriod"/>
            </a:pPr>
            <a:endParaRPr lang="tr-TR" b="1" dirty="0" smtClean="0"/>
          </a:p>
          <a:p>
            <a:pPr marL="514350" indent="-514350">
              <a:buFont typeface="+mj-lt"/>
              <a:buAutoNum type="arabicPeriod"/>
            </a:pPr>
            <a:r>
              <a:rPr lang="tr-TR" b="1" dirty="0" smtClean="0"/>
              <a:t>Meclisin seçim döneminin sona ermesiyle</a:t>
            </a:r>
          </a:p>
          <a:p>
            <a:pPr marL="514350" indent="-514350">
              <a:buFont typeface="+mj-lt"/>
              <a:buAutoNum type="arabicPeriod"/>
            </a:pPr>
            <a:endParaRPr lang="tr-TR" b="1" dirty="0" smtClean="0"/>
          </a:p>
          <a:p>
            <a:pPr marL="514350" indent="-514350">
              <a:buFont typeface="+mj-lt"/>
              <a:buAutoNum type="arabicPeriod"/>
            </a:pPr>
            <a:r>
              <a:rPr lang="tr-TR" b="1" dirty="0" smtClean="0"/>
              <a:t>Meclisin erken seçim kararı almasıyla</a:t>
            </a:r>
          </a:p>
          <a:p>
            <a:pPr marL="514350" indent="-514350">
              <a:buFont typeface="+mj-lt"/>
              <a:buAutoNum type="arabicPeriod"/>
            </a:pPr>
            <a:endParaRPr lang="tr-TR" b="1" dirty="0" smtClean="0"/>
          </a:p>
          <a:p>
            <a:pPr marL="514350" indent="-514350">
              <a:buFont typeface="+mj-lt"/>
              <a:buAutoNum type="arabicPeriod"/>
            </a:pPr>
            <a:r>
              <a:rPr lang="tr-TR" b="1" dirty="0" smtClean="0"/>
              <a:t>TBMM seçimlerinin Cumhurbaşkanınca yenilenmesiyle (fesihle)</a:t>
            </a:r>
          </a:p>
          <a:p>
            <a:pPr marL="514350" indent="-514350">
              <a:buFont typeface="+mj-lt"/>
              <a:buAutoNum type="arabicPeriod"/>
            </a:pPr>
            <a:endParaRPr lang="tr-TR" b="1" dirty="0" smtClean="0"/>
          </a:p>
          <a:p>
            <a:pPr marL="514350" indent="-514350">
              <a:buFont typeface="+mj-lt"/>
              <a:buAutoNum type="arabicPeriod"/>
            </a:pPr>
            <a:r>
              <a:rPr lang="tr-TR" b="1" dirty="0" smtClean="0"/>
              <a:t>Genel seçimlere 1 yıl ve daha az bir süre kalmışken cumhurbaşkanlığı makamının herhangi bir nedenle boşalması</a:t>
            </a:r>
            <a:endParaRPr lang="tr-TR" b="1" dirty="0"/>
          </a:p>
          <a:p>
            <a:pPr>
              <a:buNone/>
            </a:pPr>
            <a:endParaRPr lang="tr-TR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9024" y="188640"/>
            <a:ext cx="8461448" cy="778098"/>
          </a:xfrm>
        </p:spPr>
        <p:txBody>
          <a:bodyPr>
            <a:normAutofit fontScale="90000"/>
          </a:bodyPr>
          <a:lstStyle/>
          <a:p>
            <a:pPr algn="l"/>
            <a:r>
              <a:rPr lang="tr-TR" sz="4000" b="1" dirty="0" smtClean="0"/>
              <a:t>Seçimlerin Başlangıcı ve Seçim Takvimi-II</a:t>
            </a:r>
            <a:endParaRPr lang="tr-TR" sz="40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r-TR" b="1" dirty="0" smtClean="0"/>
              <a:t>SEÇİM TAKVİMİ</a:t>
            </a:r>
            <a:endParaRPr lang="tr-TR" b="1" dirty="0"/>
          </a:p>
          <a:p>
            <a:r>
              <a:rPr lang="tr-TR" dirty="0" smtClean="0"/>
              <a:t>Seçimlerin başlangıcı ile bitişi arasındaki zaman dilimine seçim takvimi denir.</a:t>
            </a:r>
          </a:p>
          <a:p>
            <a:endParaRPr lang="tr-TR" b="1" dirty="0"/>
          </a:p>
          <a:p>
            <a:r>
              <a:rPr lang="tr-TR" b="1" dirty="0" smtClean="0"/>
              <a:t>Seçimlerin bitiş tarihi </a:t>
            </a:r>
            <a:r>
              <a:rPr lang="tr-TR" dirty="0" smtClean="0"/>
              <a:t>veya diğer bir ifadeyle seçim takviminin kapanış tarihi, milletvekillerinin seçim tutanaklarının YSK tarafından </a:t>
            </a:r>
            <a:r>
              <a:rPr lang="tr-TR" dirty="0" err="1" smtClean="0"/>
              <a:t>RG’de</a:t>
            </a:r>
            <a:r>
              <a:rPr lang="tr-TR" dirty="0" smtClean="0"/>
              <a:t> ilan edildiği tarihtir.</a:t>
            </a:r>
          </a:p>
          <a:p>
            <a:endParaRPr lang="tr-TR" dirty="0"/>
          </a:p>
          <a:p>
            <a:r>
              <a:rPr lang="tr-TR" b="1" dirty="0" smtClean="0"/>
              <a:t>Seçimlerin başlangıç tarihi </a:t>
            </a:r>
            <a:r>
              <a:rPr lang="tr-TR" dirty="0" smtClean="0"/>
              <a:t>veya diğer bir ifadeyle seçim takviminin açılış tarihi ise, oy verme gününden geriye doğru hesaplanacak 60 günlük sürenin ilk günüdür. </a:t>
            </a:r>
          </a:p>
          <a:p>
            <a:endParaRPr lang="tr-TR" dirty="0" smtClean="0"/>
          </a:p>
          <a:p>
            <a:r>
              <a:rPr lang="tr-TR" b="1" dirty="0" smtClean="0"/>
              <a:t>Seçim takvimi YSK tarafından yapılır ve ilan edilir.</a:t>
            </a:r>
            <a:endParaRPr lang="tr-TR" b="1" dirty="0"/>
          </a:p>
          <a:p>
            <a:endParaRPr lang="tr-TR" dirty="0" smtClean="0"/>
          </a:p>
          <a:p>
            <a:endParaRPr lang="tr-TR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9024" y="188640"/>
            <a:ext cx="8461448" cy="778098"/>
          </a:xfrm>
        </p:spPr>
        <p:txBody>
          <a:bodyPr>
            <a:normAutofit/>
          </a:bodyPr>
          <a:lstStyle/>
          <a:p>
            <a:pPr algn="l"/>
            <a:r>
              <a:rPr lang="tr-TR" sz="4000" b="1" dirty="0" smtClean="0"/>
              <a:t>ARA SEÇİMLER -V</a:t>
            </a:r>
            <a:endParaRPr lang="tr-TR" sz="40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>
            <a:normAutofit fontScale="92500" lnSpcReduction="10000"/>
          </a:bodyPr>
          <a:lstStyle/>
          <a:p>
            <a:r>
              <a:rPr lang="tr-TR" b="1" dirty="0" smtClean="0"/>
              <a:t>Ara seçim kararı almaya, seçimin yapılacağı günü belirlemeye yetkili makam </a:t>
            </a:r>
            <a:r>
              <a:rPr lang="tr-TR" b="1" strike="sngStrike" dirty="0" smtClean="0"/>
              <a:t>YSK değil</a:t>
            </a:r>
            <a:r>
              <a:rPr lang="tr-TR" dirty="0" smtClean="0"/>
              <a:t>, </a:t>
            </a:r>
            <a:r>
              <a:rPr lang="tr-TR" b="1" u="sng" dirty="0" smtClean="0"/>
              <a:t>TBMM’dir.</a:t>
            </a:r>
          </a:p>
          <a:p>
            <a:endParaRPr lang="tr-TR" dirty="0" smtClean="0"/>
          </a:p>
          <a:p>
            <a:r>
              <a:rPr lang="tr-TR" b="1" dirty="0" smtClean="0"/>
              <a:t>Genel seçimlere 1 yıl kala ara seçim yapılamaz.</a:t>
            </a:r>
          </a:p>
          <a:p>
            <a:endParaRPr lang="tr-TR" dirty="0" smtClean="0"/>
          </a:p>
          <a:p>
            <a:r>
              <a:rPr lang="tr-TR" dirty="0" smtClean="0"/>
              <a:t>Son 1 yıl kala ara seçim yapma yasağı, sadece boşalan bir iki üyelik için yapılacak ara seçimler için değil, TBMM üye tamsayısının %5’inin boşalması durumunda yapılacak ara seçimler için de geçerlidir.</a:t>
            </a:r>
          </a:p>
          <a:p>
            <a:endParaRPr lang="tr-TR" dirty="0" smtClean="0"/>
          </a:p>
          <a:p>
            <a:r>
              <a:rPr lang="tr-TR" b="1" dirty="0" smtClean="0"/>
              <a:t>Ara seçim her seçim döneminde kural olarak 1 defa yapılır.</a:t>
            </a:r>
          </a:p>
          <a:p>
            <a:endParaRPr lang="tr-TR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9024" y="188640"/>
            <a:ext cx="8461448" cy="778098"/>
          </a:xfrm>
        </p:spPr>
        <p:txBody>
          <a:bodyPr>
            <a:noAutofit/>
          </a:bodyPr>
          <a:lstStyle/>
          <a:p>
            <a:pPr algn="l"/>
            <a:r>
              <a:rPr lang="tr-TR" sz="2800" b="1" dirty="0" smtClean="0"/>
              <a:t>Seçimlerin Genel Yönetimi ve Denetimi: Yüksek Seçim Kurulu-VI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>
            <a:normAutofit fontScale="92500" lnSpcReduction="20000"/>
          </a:bodyPr>
          <a:lstStyle/>
          <a:p>
            <a:r>
              <a:rPr lang="tr-TR" b="1" dirty="0" smtClean="0"/>
              <a:t>YSK; 7 asıl, 4 yedek üyeden oluşur.</a:t>
            </a:r>
          </a:p>
          <a:p>
            <a:r>
              <a:rPr lang="tr-TR" dirty="0" smtClean="0"/>
              <a:t>İl seçim kurulu; 3 hakimden oluşur.</a:t>
            </a:r>
          </a:p>
          <a:p>
            <a:r>
              <a:rPr lang="tr-TR" dirty="0" smtClean="0"/>
              <a:t>İlçe Seçim Kurulu; 1 başkan, 6 asıl ve 6 yedek üyeden kurulur.</a:t>
            </a:r>
          </a:p>
          <a:p>
            <a:endParaRPr lang="tr-TR" b="1" dirty="0" smtClean="0"/>
          </a:p>
          <a:p>
            <a:r>
              <a:rPr lang="tr-TR" b="1" dirty="0" err="1" smtClean="0"/>
              <a:t>YSK’nın</a:t>
            </a:r>
            <a:r>
              <a:rPr lang="tr-TR" b="1" dirty="0" smtClean="0"/>
              <a:t> Görevleri:</a:t>
            </a:r>
          </a:p>
          <a:p>
            <a:pPr lvl="1"/>
            <a:r>
              <a:rPr lang="tr-TR" dirty="0" smtClean="0"/>
              <a:t>Seçimlerin başlamasından bitimine kadar, seçimin düzen içinde yönetimi ve dürüstlüğü ile ilgili bütün işlemeleri yapma ve yaptırma,</a:t>
            </a:r>
          </a:p>
          <a:p>
            <a:pPr lvl="1"/>
            <a:r>
              <a:rPr lang="tr-TR" dirty="0" smtClean="0"/>
              <a:t>Seçim süresince ve seçimden sonra seçim konularıyla ilgili bütün yolsuzlukları, şikayet ve itirazları inceleme ve kesin karara bağlama </a:t>
            </a:r>
          </a:p>
          <a:p>
            <a:pPr lvl="1"/>
            <a:r>
              <a:rPr lang="tr-TR" dirty="0" smtClean="0"/>
              <a:t>TBMM üyelerinin seçim tutanakları ve Cumhurbaşkanlığı seçim tutanaklarını kabul etme görevi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9024" y="188640"/>
            <a:ext cx="8461448" cy="778098"/>
          </a:xfrm>
        </p:spPr>
        <p:txBody>
          <a:bodyPr>
            <a:noAutofit/>
          </a:bodyPr>
          <a:lstStyle/>
          <a:p>
            <a:pPr algn="l"/>
            <a:r>
              <a:rPr lang="tr-TR" sz="2800" b="1" dirty="0" smtClean="0"/>
              <a:t>Seçmen Olabilmenin Şartları (Seçme Yeterliliği) -VII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b="1" dirty="0" smtClean="0"/>
              <a:t>Türk vatandaşı olmak.</a:t>
            </a:r>
          </a:p>
          <a:p>
            <a:pPr marL="514350" indent="-514350">
              <a:buFont typeface="+mj-lt"/>
              <a:buAutoNum type="arabicPeriod"/>
            </a:pPr>
            <a:r>
              <a:rPr lang="tr-TR" b="1" dirty="0" smtClean="0"/>
              <a:t>18 yaşını doldurmuş olmak (siyasi rüşt) </a:t>
            </a:r>
            <a:r>
              <a:rPr lang="tr-TR" dirty="0" smtClean="0"/>
              <a:t>(yaş, yazım günü itibariyle değil, seçim günü itibariyle ay ve gün olarak hesaplanır; 18’e girmek değil, bitirmek gerekir.)</a:t>
            </a:r>
          </a:p>
          <a:p>
            <a:pPr marL="514350" indent="-514350">
              <a:buFont typeface="+mj-lt"/>
              <a:buAutoNum type="arabicPeriod"/>
            </a:pPr>
            <a:r>
              <a:rPr lang="tr-TR" b="1" dirty="0" smtClean="0"/>
              <a:t>Seçmen Kütüğüne yazılı olmak. </a:t>
            </a:r>
          </a:p>
          <a:p>
            <a:pPr marL="514350" indent="-514350">
              <a:buFont typeface="+mj-lt"/>
              <a:buAutoNum type="arabicPeriod"/>
            </a:pPr>
            <a:r>
              <a:rPr lang="tr-TR" b="1" dirty="0" smtClean="0"/>
              <a:t>Kısıtlı olmamak</a:t>
            </a:r>
          </a:p>
          <a:p>
            <a:pPr marL="514350" indent="-514350">
              <a:buFont typeface="+mj-lt"/>
              <a:buAutoNum type="arabicPeriod"/>
            </a:pPr>
            <a:r>
              <a:rPr lang="tr-TR" b="1" dirty="0" smtClean="0"/>
              <a:t>Kamu hizmetlerinden yasaklı olmamak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9024" y="188640"/>
            <a:ext cx="8461448" cy="778098"/>
          </a:xfrm>
        </p:spPr>
        <p:txBody>
          <a:bodyPr>
            <a:noAutofit/>
          </a:bodyPr>
          <a:lstStyle/>
          <a:p>
            <a:pPr algn="l"/>
            <a:r>
              <a:rPr lang="tr-TR" sz="2800" b="1" dirty="0" smtClean="0"/>
              <a:t>SEÇİM İLKELERİ-VIII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>
            <a:normAutofit fontScale="85000" lnSpcReduction="20000"/>
          </a:bodyPr>
          <a:lstStyle/>
          <a:p>
            <a:pPr marL="514350" indent="-514350"/>
            <a:r>
              <a:rPr lang="tr-TR" dirty="0" smtClean="0"/>
              <a:t>Anayasamıza göre, </a:t>
            </a:r>
            <a:r>
              <a:rPr lang="tr-TR" b="1" dirty="0" smtClean="0"/>
              <a:t>seçimler ve halkoylaması serbest, eşit, gizli, tek dereceli, genel oy, açık sayım ve döküm esaslarına göre, yargı yönetim ve denetimi altında yapılır. </a:t>
            </a:r>
          </a:p>
          <a:p>
            <a:pPr marL="514350" indent="-514350">
              <a:buNone/>
            </a:pPr>
            <a:endParaRPr lang="tr-TR" b="1" dirty="0" smtClean="0"/>
          </a:p>
          <a:p>
            <a:pPr marL="514350" indent="-514350">
              <a:buNone/>
            </a:pPr>
            <a:r>
              <a:rPr lang="tr-TR" b="1" dirty="0" smtClean="0"/>
              <a:t>Buna göre seçimlerle ilgili şu ilkeler öngörülmüştür:</a:t>
            </a:r>
          </a:p>
          <a:p>
            <a:pPr marL="914400" lvl="1" indent="-514350">
              <a:buFont typeface="Wingdings" pitchFamily="2" charset="2"/>
              <a:buChar char="q"/>
            </a:pPr>
            <a:r>
              <a:rPr lang="tr-TR" dirty="0" smtClean="0"/>
              <a:t>Seçimlerin serbestliği ilkesi,</a:t>
            </a:r>
          </a:p>
          <a:p>
            <a:pPr marL="914400" lvl="1" indent="-514350">
              <a:buFont typeface="Wingdings" pitchFamily="2" charset="2"/>
              <a:buChar char="q"/>
            </a:pPr>
            <a:r>
              <a:rPr lang="tr-TR" dirty="0" smtClean="0"/>
              <a:t>Genel oy ilkesi,</a:t>
            </a:r>
          </a:p>
          <a:p>
            <a:pPr marL="914400" lvl="1" indent="-514350">
              <a:buFont typeface="Wingdings" pitchFamily="2" charset="2"/>
              <a:buChar char="q"/>
            </a:pPr>
            <a:r>
              <a:rPr lang="tr-TR" dirty="0" smtClean="0"/>
              <a:t>Eşit oy ilkesi</a:t>
            </a:r>
          </a:p>
          <a:p>
            <a:pPr marL="914400" lvl="1" indent="-514350">
              <a:buFont typeface="Wingdings" pitchFamily="2" charset="2"/>
              <a:buChar char="q"/>
            </a:pPr>
            <a:r>
              <a:rPr lang="tr-TR" dirty="0" smtClean="0"/>
              <a:t>Gizli oy ilkesi,</a:t>
            </a:r>
          </a:p>
          <a:p>
            <a:pPr marL="914400" lvl="1" indent="-514350">
              <a:buFont typeface="Wingdings" pitchFamily="2" charset="2"/>
              <a:buChar char="q"/>
            </a:pPr>
            <a:r>
              <a:rPr lang="tr-TR" dirty="0" smtClean="0"/>
              <a:t>Tek dereceli seçim ilkesi,</a:t>
            </a:r>
          </a:p>
          <a:p>
            <a:pPr marL="914400" lvl="1" indent="-514350">
              <a:buFont typeface="Wingdings" pitchFamily="2" charset="2"/>
              <a:buChar char="q"/>
            </a:pPr>
            <a:r>
              <a:rPr lang="tr-TR" dirty="0" smtClean="0"/>
              <a:t>Açık sayım ve döküm ilkesi</a:t>
            </a:r>
          </a:p>
          <a:p>
            <a:pPr marL="914400" lvl="1" indent="-514350">
              <a:buFont typeface="Wingdings" pitchFamily="2" charset="2"/>
              <a:buChar char="q"/>
            </a:pPr>
            <a:r>
              <a:rPr lang="tr-TR" dirty="0" smtClean="0"/>
              <a:t>Yargı yönetim ve denetimi ilkesi.</a:t>
            </a:r>
          </a:p>
          <a:p>
            <a:pPr marL="914400" lvl="1" indent="-514350">
              <a:buFont typeface="Wingdings" pitchFamily="2" charset="2"/>
              <a:buChar char="q"/>
            </a:pPr>
            <a:endParaRPr lang="tr-TR" dirty="0" smtClean="0"/>
          </a:p>
          <a:p>
            <a:pPr marL="914400" lvl="1" indent="-514350">
              <a:buNone/>
            </a:pPr>
            <a:r>
              <a:rPr lang="tr-TR" b="1" dirty="0" smtClean="0"/>
              <a:t>!! Bkz. sayfa 183-186.</a:t>
            </a:r>
          </a:p>
          <a:p>
            <a:pPr marL="514350" indent="-514350">
              <a:buNone/>
            </a:pPr>
            <a:endParaRPr lang="tr-TR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804</Words>
  <Application>Microsoft Office PowerPoint</Application>
  <PresentationFormat>Ekran Gösterisi (4:3)</PresentationFormat>
  <Paragraphs>120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Ofis Teması</vt:lpstr>
      <vt:lpstr>T.C. ANKARA ÜNİVERSİTESİ   AYAŞ MESLEK YÜKSEK OKULU</vt:lpstr>
      <vt:lpstr>Milletvekili Seçilme Yeterliliği-I</vt:lpstr>
      <vt:lpstr>Milletvekili Seçilme Yeterliliği-I</vt:lpstr>
      <vt:lpstr>Seçimlerin Başlangıcı ve Seçim Takvimi-II</vt:lpstr>
      <vt:lpstr>Seçimlerin Başlangıcı ve Seçim Takvimi-II</vt:lpstr>
      <vt:lpstr>ARA SEÇİMLER -V</vt:lpstr>
      <vt:lpstr>Seçimlerin Genel Yönetimi ve Denetimi: Yüksek Seçim Kurulu-VI</vt:lpstr>
      <vt:lpstr>Seçmen Olabilmenin Şartları (Seçme Yeterliliği) -VII</vt:lpstr>
      <vt:lpstr>SEÇİM İLKELERİ-VIII</vt:lpstr>
      <vt:lpstr>SEÇİM ÇEVRESİ -IX</vt:lpstr>
      <vt:lpstr>ADAYLIK -X</vt:lpstr>
      <vt:lpstr>SİYASİ PARTİLERİN SEÇİME KATILMASI VE SEÇİM İTTİFAKLARI-XI</vt:lpstr>
      <vt:lpstr>SEÇİM SİSTEMİ-XII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ANKARA ÜNİVERSİTESİ   AYAŞ MESLEK YÜKSEK OKULU</dc:title>
  <dc:creator>Se7en</dc:creator>
  <cp:lastModifiedBy>user</cp:lastModifiedBy>
  <cp:revision>20</cp:revision>
  <dcterms:created xsi:type="dcterms:W3CDTF">2019-04-27T10:00:50Z</dcterms:created>
  <dcterms:modified xsi:type="dcterms:W3CDTF">2020-01-13T18:20:40Z</dcterms:modified>
</cp:coreProperties>
</file>