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0"/>
    <p:restoredTop sz="94662"/>
  </p:normalViewPr>
  <p:slideViewPr>
    <p:cSldViewPr snapToGrid="0" snapToObjects="1">
      <p:cViewPr varScale="1">
        <p:scale>
          <a:sx n="73" d="100"/>
          <a:sy n="73" d="100"/>
        </p:scale>
        <p:origin x="59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17779" y="802298"/>
            <a:ext cx="8637073" cy="2541431"/>
          </a:xfrm>
        </p:spPr>
        <p:txBody>
          <a:bodyPr bIns="0" anchor="b">
            <a:normAutofit/>
          </a:bodyPr>
          <a:lstStyle>
            <a:lvl1pPr algn="l">
              <a:defRPr sz="66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17780" y="3531204"/>
            <a:ext cx="8637072" cy="977621"/>
          </a:xfrm>
        </p:spPr>
        <p:txBody>
          <a:bodyPr tIns="91440" bIns="91440">
            <a:normAutofit/>
          </a:bodyPr>
          <a:lstStyle>
            <a:lvl1pPr marL="0" indent="0" algn="l">
              <a:buNone/>
              <a:defRPr sz="1800" b="0" cap="all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3/20/2021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416500" y="329307"/>
            <a:ext cx="4973915" cy="30920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37664" y="798973"/>
            <a:ext cx="811019" cy="503578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417780" y="3528542"/>
            <a:ext cx="863707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3/20/2021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26" name="Straight Connector 25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39111" y="798973"/>
            <a:ext cx="1615742" cy="465988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44672" y="798973"/>
            <a:ext cx="7828830" cy="4659889"/>
          </a:xfrm>
        </p:spPr>
        <p:txBody>
          <a:bodyPr vert="eaVert"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3/20/2021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9439111" y="798973"/>
            <a:ext cx="0" cy="4659889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t"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3/20/2021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33" name="Straight Connector 32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4239" y="1756130"/>
            <a:ext cx="8643154" cy="1887950"/>
          </a:xfrm>
        </p:spPr>
        <p:txBody>
          <a:bodyPr anchor="b">
            <a:normAutofit/>
          </a:bodyPr>
          <a:lstStyle>
            <a:lvl1pPr algn="l">
              <a:defRPr sz="36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4239" y="3806195"/>
            <a:ext cx="8630446" cy="1012929"/>
          </a:xfrm>
        </p:spPr>
        <p:txBody>
          <a:bodyPr tIns="91440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3/20/2021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454239" y="3804985"/>
            <a:ext cx="8630446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9217" y="804889"/>
            <a:ext cx="9605635" cy="1059305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47331" y="2010878"/>
            <a:ext cx="4645152" cy="3448595"/>
          </a:xfrm>
        </p:spPr>
        <p:txBody>
          <a:bodyPr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13771" y="2017343"/>
            <a:ext cx="4645152" cy="3441520"/>
          </a:xfrm>
        </p:spPr>
        <p:txBody>
          <a:bodyPr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3/20/2021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35" name="Straight Connector 3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191" y="804163"/>
            <a:ext cx="9607661" cy="1056319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7191" y="2019549"/>
            <a:ext cx="4645152" cy="801943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47191" y="2824269"/>
            <a:ext cx="4645152" cy="2644457"/>
          </a:xfrm>
        </p:spPr>
        <p:txBody>
          <a:bodyPr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12362" y="2023003"/>
            <a:ext cx="4645152" cy="802237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12362" y="2821491"/>
            <a:ext cx="4645152" cy="2637371"/>
          </a:xfrm>
        </p:spPr>
        <p:txBody>
          <a:bodyPr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3/20/2021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29" name="Straight Connector 28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3/20/2021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25" name="Straight Connector 2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3/20/2021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671" y="798973"/>
            <a:ext cx="3273099" cy="2247117"/>
          </a:xfrm>
        </p:spPr>
        <p:txBody>
          <a:bodyPr anchor="b">
            <a:normAutofit/>
          </a:bodyPr>
          <a:lstStyle>
            <a:lvl1pPr algn="l">
              <a:defRPr sz="24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43714" y="798974"/>
            <a:ext cx="6012470" cy="4658826"/>
          </a:xfrm>
        </p:spPr>
        <p:txBody>
          <a:bodyPr anchor="ctr"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44671" y="3205491"/>
            <a:ext cx="3275013" cy="2248181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3/20/2021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7" name="Straight Connector 16"/>
          <p:cNvCxnSpPr/>
          <p:nvPr/>
        </p:nvCxnSpPr>
        <p:spPr>
          <a:xfrm>
            <a:off x="1448280" y="3205491"/>
            <a:ext cx="3269490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7477387" y="482170"/>
            <a:ext cx="4074533" cy="5149101"/>
            <a:chOff x="7477387" y="482170"/>
            <a:chExt cx="4074533" cy="5149101"/>
          </a:xfrm>
        </p:grpSpPr>
        <p:sp>
          <p:nvSpPr>
            <p:cNvPr id="18" name="Rectangle 17"/>
            <p:cNvSpPr/>
            <p:nvPr/>
          </p:nvSpPr>
          <p:spPr bwMode="black">
            <a:xfrm>
              <a:off x="7477387" y="482170"/>
              <a:ext cx="4074533" cy="5149101"/>
            </a:xfrm>
            <a:prstGeom prst="rect">
              <a:avLst/>
            </a:prstGeom>
            <a:gradFill>
              <a:gsLst>
                <a:gs pos="0">
                  <a:srgbClr val="000001"/>
                </a:gs>
                <a:gs pos="100000">
                  <a:srgbClr val="191919"/>
                </a:gs>
              </a:gsLst>
            </a:gradFill>
            <a:ln w="76200" cmpd="sng">
              <a:noFill/>
              <a:miter lim="800000"/>
            </a:ln>
            <a:effectLst>
              <a:outerShdw blurRad="127000" dist="2286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Rectangle 18"/>
            <p:cNvSpPr/>
            <p:nvPr/>
          </p:nvSpPr>
          <p:spPr bwMode="blackWhite">
            <a:xfrm>
              <a:off x="7790446" y="812506"/>
              <a:ext cx="3450289" cy="4466452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50800" cmpd="sng">
              <a:solidFill>
                <a:srgbClr val="191919"/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1206" y="1129513"/>
            <a:ext cx="5532328" cy="1830584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124389" y="1122542"/>
            <a:ext cx="2791171" cy="3866327"/>
          </a:xfrm>
          <a:solidFill>
            <a:schemeClr val="bg1">
              <a:lumMod val="85000"/>
            </a:schemeClr>
          </a:solidFill>
          <a:ln w="9525" cap="sq">
            <a:noFill/>
            <a:miter lim="800000"/>
          </a:ln>
          <a:effectLst/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50329" y="3145992"/>
            <a:ext cx="5524404" cy="2003742"/>
          </a:xfrm>
        </p:spPr>
        <p:txBody>
          <a:bodyPr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447382" y="5469856"/>
            <a:ext cx="5527351" cy="320123"/>
          </a:xfrm>
        </p:spPr>
        <p:txBody>
          <a:bodyPr/>
          <a:lstStyle>
            <a:lvl1pPr algn="l">
              <a:defRPr/>
            </a:lvl1pPr>
          </a:lstStyle>
          <a:p>
            <a:fld id="{48A87A34-81AB-432B-8DAE-1953F412C126}" type="datetimeFigureOut">
              <a:rPr lang="en-US" dirty="0"/>
              <a:pPr/>
              <a:t>3/20/2021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447382" y="318640"/>
            <a:ext cx="5541004" cy="32093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31" name="Straight Connector 30"/>
          <p:cNvCxnSpPr/>
          <p:nvPr/>
        </p:nvCxnSpPr>
        <p:spPr>
          <a:xfrm>
            <a:off x="1447382" y="3143605"/>
            <a:ext cx="5527351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51579" y="804519"/>
            <a:ext cx="9603275" cy="104923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1579" y="2015732"/>
            <a:ext cx="9603275" cy="34506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4138" y="330370"/>
            <a:ext cx="3500715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dirty="0"/>
              <a:pPr/>
              <a:t>3/20/2021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51579" y="329307"/>
            <a:ext cx="5938836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0060" y="798973"/>
            <a:ext cx="811019" cy="503578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2800">
                <a:solidFill>
                  <a:schemeClr val="accent1"/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0" name="Straight Connector 9"/>
          <p:cNvCxnSpPr/>
          <p:nvPr/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0" i="0" kern="1200" cap="all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20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8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4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09C034D3-149A-C940-A0EF-9D1624A33F4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BORÇLAR HUKUKU ÖZEL HÜKÜMLER</a:t>
            </a:r>
            <a:endParaRPr lang="tr-TR" dirty="0"/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37E78F00-F2C7-364B-B937-63F11DBE461D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smtClean="0"/>
              <a:t>Devir borcu doğuran sözleşmeler</a:t>
            </a:r>
          </a:p>
          <a:p>
            <a:r>
              <a:rPr lang="tr-TR"/>
              <a:t>	</a:t>
            </a:r>
            <a:r>
              <a:rPr lang="tr-TR" smtClean="0"/>
              <a:t>satış </a:t>
            </a:r>
            <a:r>
              <a:rPr lang="tr-TR" dirty="0" smtClean="0"/>
              <a:t>sözleşmesi - VI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31847680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9C315317-64F8-E14E-AD9A-599A0C228C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Bazı satış türleri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4D90202D-61EA-FC4C-AC65-972CD73C2DC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err="1" smtClean="0"/>
              <a:t>Örnek</a:t>
            </a:r>
            <a:r>
              <a:rPr lang="en-US" dirty="0" smtClean="0"/>
              <a:t> </a:t>
            </a:r>
            <a:r>
              <a:rPr lang="en-US" dirty="0" err="1" smtClean="0"/>
              <a:t>Üzerine</a:t>
            </a:r>
            <a:r>
              <a:rPr lang="en-US" dirty="0" smtClean="0"/>
              <a:t> Sat</a:t>
            </a:r>
            <a:r>
              <a:rPr lang="tr-TR" dirty="0" smtClean="0"/>
              <a:t>ı</a:t>
            </a:r>
            <a:r>
              <a:rPr lang="en-US" dirty="0" smtClean="0"/>
              <a:t>ş</a:t>
            </a:r>
            <a:endParaRPr lang="tr-TR" dirty="0" smtClean="0"/>
          </a:p>
          <a:p>
            <a:r>
              <a:rPr lang="en-US" dirty="0" err="1" smtClean="0"/>
              <a:t>Beğenme</a:t>
            </a:r>
            <a:r>
              <a:rPr lang="en-US" dirty="0" smtClean="0"/>
              <a:t> </a:t>
            </a:r>
            <a:r>
              <a:rPr lang="en-US" dirty="0" err="1" smtClean="0"/>
              <a:t>Şart</a:t>
            </a:r>
            <a:r>
              <a:rPr lang="tr-TR" dirty="0" smtClean="0"/>
              <a:t>ı</a:t>
            </a:r>
            <a:r>
              <a:rPr lang="en-US" dirty="0" err="1" smtClean="0"/>
              <a:t>yla</a:t>
            </a:r>
            <a:r>
              <a:rPr lang="en-US" dirty="0" smtClean="0"/>
              <a:t> Sat</a:t>
            </a:r>
            <a:r>
              <a:rPr lang="tr-TR" dirty="0" smtClean="0"/>
              <a:t>ı</a:t>
            </a:r>
            <a:r>
              <a:rPr lang="en-US" dirty="0" smtClean="0"/>
              <a:t>ş</a:t>
            </a:r>
            <a:endParaRPr lang="tr-TR" dirty="0" smtClean="0"/>
          </a:p>
          <a:p>
            <a:r>
              <a:rPr lang="en-US" dirty="0" err="1" smtClean="0"/>
              <a:t>Aç</a:t>
            </a:r>
            <a:r>
              <a:rPr lang="tr-TR" dirty="0" smtClean="0"/>
              <a:t>ı</a:t>
            </a:r>
            <a:r>
              <a:rPr lang="en-US" dirty="0" smtClean="0"/>
              <a:t>k Art</a:t>
            </a:r>
            <a:r>
              <a:rPr lang="tr-TR" dirty="0" smtClean="0"/>
              <a:t>ı</a:t>
            </a:r>
            <a:r>
              <a:rPr lang="en-US" dirty="0" err="1" smtClean="0"/>
              <a:t>rma</a:t>
            </a:r>
            <a:r>
              <a:rPr lang="en-US" dirty="0" smtClean="0"/>
              <a:t> </a:t>
            </a:r>
            <a:r>
              <a:rPr lang="en-US" dirty="0" err="1" smtClean="0"/>
              <a:t>Yoluyla</a:t>
            </a:r>
            <a:r>
              <a:rPr lang="en-US" dirty="0" smtClean="0"/>
              <a:t> Sat</a:t>
            </a:r>
            <a:r>
              <a:rPr lang="tr-TR" dirty="0" smtClean="0"/>
              <a:t>ı</a:t>
            </a:r>
            <a:r>
              <a:rPr lang="en-US" dirty="0" smtClean="0"/>
              <a:t>ş</a:t>
            </a:r>
            <a:endParaRPr lang="tr-TR" dirty="0" smtClean="0"/>
          </a:p>
          <a:p>
            <a:pPr lvl="1"/>
            <a:r>
              <a:rPr lang="tr-TR" dirty="0" smtClean="0"/>
              <a:t>TBK m. 274-281</a:t>
            </a:r>
          </a:p>
          <a:p>
            <a:pPr lvl="1"/>
            <a:r>
              <a:rPr lang="tr-TR" dirty="0"/>
              <a:t>Önceden belirlenen yer, zaman ve şartlara göre artırmaya </a:t>
            </a:r>
            <a:r>
              <a:rPr lang="tr-TR" dirty="0" smtClean="0"/>
              <a:t>katılanlar </a:t>
            </a:r>
            <a:r>
              <a:rPr lang="tr-TR" dirty="0"/>
              <a:t>arasından en yüksek bedeli öneren kimse ile yapılan satışa, </a:t>
            </a:r>
            <a:r>
              <a:rPr lang="tr-TR" dirty="0" smtClean="0"/>
              <a:t>artırma </a:t>
            </a:r>
            <a:r>
              <a:rPr lang="tr-TR" dirty="0"/>
              <a:t>ile satış </a:t>
            </a:r>
            <a:r>
              <a:rPr lang="tr-TR" dirty="0" smtClean="0"/>
              <a:t>denir.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27195248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B1466FE0-3649-514B-A96E-916D118510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Bazı satış türleri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24AA03F5-B1F4-2A4F-BCDB-2AC5BA9FF69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51579" y="2015732"/>
            <a:ext cx="9603275" cy="3914805"/>
          </a:xfrm>
        </p:spPr>
        <p:txBody>
          <a:bodyPr/>
          <a:lstStyle/>
          <a:p>
            <a:r>
              <a:rPr lang="en-US" dirty="0" err="1"/>
              <a:t>Aç</a:t>
            </a:r>
            <a:r>
              <a:rPr lang="tr-TR" dirty="0"/>
              <a:t>ı</a:t>
            </a:r>
            <a:r>
              <a:rPr lang="en-US" dirty="0"/>
              <a:t>k Art</a:t>
            </a:r>
            <a:r>
              <a:rPr lang="tr-TR" dirty="0"/>
              <a:t>ı</a:t>
            </a:r>
            <a:r>
              <a:rPr lang="en-US" dirty="0" err="1"/>
              <a:t>rma</a:t>
            </a:r>
            <a:r>
              <a:rPr lang="en-US" dirty="0"/>
              <a:t> </a:t>
            </a:r>
            <a:r>
              <a:rPr lang="en-US" dirty="0" err="1"/>
              <a:t>Yoluyla</a:t>
            </a:r>
            <a:r>
              <a:rPr lang="en-US" dirty="0"/>
              <a:t> Sat</a:t>
            </a:r>
            <a:r>
              <a:rPr lang="tr-TR" dirty="0"/>
              <a:t>ı</a:t>
            </a:r>
            <a:r>
              <a:rPr lang="en-US" dirty="0" smtClean="0"/>
              <a:t>ş</a:t>
            </a:r>
            <a:r>
              <a:rPr lang="tr-TR" dirty="0" smtClean="0"/>
              <a:t> (devam)</a:t>
            </a:r>
          </a:p>
          <a:p>
            <a:pPr lvl="1"/>
            <a:r>
              <a:rPr lang="tr-TR" dirty="0" smtClean="0"/>
              <a:t>Çeşitleri</a:t>
            </a:r>
          </a:p>
          <a:p>
            <a:pPr lvl="2"/>
            <a:r>
              <a:rPr lang="en-US" dirty="0" err="1"/>
              <a:t>Cebrî</a:t>
            </a:r>
            <a:r>
              <a:rPr lang="en-US" dirty="0"/>
              <a:t> </a:t>
            </a:r>
            <a:r>
              <a:rPr lang="en-US" dirty="0" err="1" smtClean="0"/>
              <a:t>artırma</a:t>
            </a:r>
            <a:endParaRPr lang="tr-TR" dirty="0"/>
          </a:p>
          <a:p>
            <a:pPr lvl="2"/>
            <a:r>
              <a:rPr lang="en-US" dirty="0" err="1"/>
              <a:t>İsteğe</a:t>
            </a:r>
            <a:r>
              <a:rPr lang="en-US" dirty="0"/>
              <a:t> </a:t>
            </a:r>
            <a:r>
              <a:rPr lang="en-US" dirty="0" err="1"/>
              <a:t>bağlı</a:t>
            </a:r>
            <a:r>
              <a:rPr lang="en-US" dirty="0"/>
              <a:t> </a:t>
            </a:r>
            <a:r>
              <a:rPr lang="en-US" dirty="0" err="1" smtClean="0"/>
              <a:t>artırma</a:t>
            </a:r>
            <a:endParaRPr lang="tr-TR" dirty="0"/>
          </a:p>
          <a:p>
            <a:pPr lvl="3"/>
            <a:r>
              <a:rPr lang="en-US" dirty="0" err="1"/>
              <a:t>İsteğe</a:t>
            </a:r>
            <a:r>
              <a:rPr lang="en-US" dirty="0"/>
              <a:t> </a:t>
            </a:r>
            <a:r>
              <a:rPr lang="en-US" dirty="0" err="1"/>
              <a:t>bağlı</a:t>
            </a:r>
            <a:r>
              <a:rPr lang="en-US" dirty="0"/>
              <a:t> </a:t>
            </a:r>
            <a:r>
              <a:rPr lang="en-US" dirty="0" err="1"/>
              <a:t>özel</a:t>
            </a:r>
            <a:r>
              <a:rPr lang="en-US" dirty="0"/>
              <a:t> </a:t>
            </a:r>
            <a:r>
              <a:rPr lang="en-US" dirty="0" err="1" smtClean="0"/>
              <a:t>artırm</a:t>
            </a:r>
            <a:r>
              <a:rPr lang="tr-TR" dirty="0" smtClean="0"/>
              <a:t>a</a:t>
            </a:r>
          </a:p>
          <a:p>
            <a:pPr lvl="3"/>
            <a:r>
              <a:rPr lang="en-US" dirty="0" err="1"/>
              <a:t>İsteğe</a:t>
            </a:r>
            <a:r>
              <a:rPr lang="en-US" dirty="0"/>
              <a:t> </a:t>
            </a:r>
            <a:r>
              <a:rPr lang="en-US" dirty="0" err="1"/>
              <a:t>bağlı</a:t>
            </a:r>
            <a:r>
              <a:rPr lang="en-US" dirty="0"/>
              <a:t> </a:t>
            </a:r>
            <a:r>
              <a:rPr lang="tr-TR" dirty="0" smtClean="0"/>
              <a:t>açık</a:t>
            </a:r>
            <a:r>
              <a:rPr lang="en-US" dirty="0" smtClean="0"/>
              <a:t> </a:t>
            </a:r>
            <a:r>
              <a:rPr lang="en-US" dirty="0" err="1" smtClean="0"/>
              <a:t>artırm</a:t>
            </a:r>
            <a:r>
              <a:rPr lang="tr-TR" dirty="0" smtClean="0"/>
              <a:t>a</a:t>
            </a:r>
          </a:p>
          <a:p>
            <a:pPr lvl="3"/>
            <a:r>
              <a:rPr lang="en-US" dirty="0" err="1"/>
              <a:t>Hüküm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 smtClean="0"/>
              <a:t>sonuçları</a:t>
            </a:r>
            <a:endParaRPr lang="tr-TR" dirty="0"/>
          </a:p>
          <a:p>
            <a:pPr lvl="4"/>
            <a:r>
              <a:rPr lang="en-US" dirty="0" err="1"/>
              <a:t>Satıcının</a:t>
            </a:r>
            <a:r>
              <a:rPr lang="en-US" dirty="0"/>
              <a:t> </a:t>
            </a:r>
            <a:r>
              <a:rPr lang="en-US" dirty="0" err="1" smtClean="0"/>
              <a:t>borçları</a:t>
            </a:r>
            <a:endParaRPr lang="tr-TR" dirty="0"/>
          </a:p>
          <a:p>
            <a:pPr lvl="4"/>
            <a:r>
              <a:rPr lang="en-US" dirty="0" err="1"/>
              <a:t>Artırma</a:t>
            </a:r>
            <a:r>
              <a:rPr lang="en-US" dirty="0"/>
              <a:t> </a:t>
            </a:r>
            <a:r>
              <a:rPr lang="en-US" dirty="0" err="1"/>
              <a:t>ile</a:t>
            </a:r>
            <a:r>
              <a:rPr lang="en-US" dirty="0"/>
              <a:t> </a:t>
            </a:r>
            <a:r>
              <a:rPr lang="en-US" dirty="0" err="1"/>
              <a:t>alanın</a:t>
            </a:r>
            <a:r>
              <a:rPr lang="en-US" dirty="0"/>
              <a:t> (</a:t>
            </a:r>
            <a:r>
              <a:rPr lang="en-US" dirty="0" err="1"/>
              <a:t>alıcının</a:t>
            </a:r>
            <a:r>
              <a:rPr lang="en-US" dirty="0"/>
              <a:t>) </a:t>
            </a:r>
            <a:r>
              <a:rPr lang="en-US" dirty="0" err="1" smtClean="0"/>
              <a:t>borçları</a:t>
            </a:r>
            <a:endParaRPr lang="tr-TR" dirty="0"/>
          </a:p>
          <a:p>
            <a:pPr lvl="1"/>
            <a:r>
              <a:rPr lang="tr-TR" dirty="0" smtClean="0"/>
              <a:t>Artırmanın İptali</a:t>
            </a:r>
            <a:endParaRPr lang="tr-TR" dirty="0"/>
          </a:p>
          <a:p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73894030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99DADC04-3746-B240-863C-D8BB847908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Bazı satış türleri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7C05BC67-F519-104E-BD93-E64B9FE72E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51579" y="2015732"/>
            <a:ext cx="9603275" cy="3744988"/>
          </a:xfrm>
        </p:spPr>
        <p:txBody>
          <a:bodyPr/>
          <a:lstStyle/>
          <a:p>
            <a:r>
              <a:rPr lang="en-US" dirty="0" err="1" smtClean="0"/>
              <a:t>Mesafeli</a:t>
            </a:r>
            <a:r>
              <a:rPr lang="en-US" dirty="0" smtClean="0"/>
              <a:t> </a:t>
            </a:r>
            <a:r>
              <a:rPr lang="en-US" dirty="0" err="1" smtClean="0"/>
              <a:t>Sözleşmeler</a:t>
            </a:r>
            <a:endParaRPr lang="tr-TR" dirty="0" smtClean="0"/>
          </a:p>
          <a:p>
            <a:r>
              <a:rPr lang="en-US" dirty="0" err="1" smtClean="0"/>
              <a:t>İşyeri</a:t>
            </a:r>
            <a:r>
              <a:rPr lang="en-US" dirty="0" smtClean="0"/>
              <a:t> D</a:t>
            </a:r>
            <a:r>
              <a:rPr lang="tr-TR" dirty="0" smtClean="0"/>
              <a:t>ışı</a:t>
            </a:r>
            <a:r>
              <a:rPr lang="en-US" dirty="0" err="1" smtClean="0"/>
              <a:t>nda</a:t>
            </a:r>
            <a:r>
              <a:rPr lang="en-US" dirty="0" smtClean="0"/>
              <a:t> Yap</a:t>
            </a:r>
            <a:r>
              <a:rPr lang="tr-TR" dirty="0" smtClean="0"/>
              <a:t>ı</a:t>
            </a:r>
            <a:r>
              <a:rPr lang="en-US" dirty="0" err="1" smtClean="0"/>
              <a:t>lan</a:t>
            </a:r>
            <a:r>
              <a:rPr lang="en-US" dirty="0" smtClean="0"/>
              <a:t> Sat</a:t>
            </a:r>
            <a:r>
              <a:rPr lang="tr-TR" dirty="0" smtClean="0"/>
              <a:t>ı</a:t>
            </a:r>
            <a:r>
              <a:rPr lang="en-US" dirty="0" smtClean="0"/>
              <a:t>ş </a:t>
            </a:r>
            <a:r>
              <a:rPr lang="en-US" dirty="0" err="1" smtClean="0"/>
              <a:t>Sözleşmele</a:t>
            </a:r>
            <a:r>
              <a:rPr lang="tr-TR" dirty="0" err="1" smtClean="0"/>
              <a:t>ri</a:t>
            </a:r>
            <a:endParaRPr lang="tr-TR" dirty="0" smtClean="0"/>
          </a:p>
          <a:p>
            <a:r>
              <a:rPr lang="en-US" dirty="0" smtClean="0"/>
              <a:t>K</a:t>
            </a:r>
            <a:r>
              <a:rPr lang="tr-TR" dirty="0" smtClean="0"/>
              <a:t>ı</a:t>
            </a:r>
            <a:r>
              <a:rPr lang="en-US" dirty="0" err="1" smtClean="0"/>
              <a:t>smî</a:t>
            </a:r>
            <a:r>
              <a:rPr lang="en-US" dirty="0" smtClean="0"/>
              <a:t> </a:t>
            </a:r>
            <a:r>
              <a:rPr lang="en-US" dirty="0" err="1" smtClean="0"/>
              <a:t>Ödemeli</a:t>
            </a:r>
            <a:r>
              <a:rPr lang="en-US" dirty="0" smtClean="0"/>
              <a:t> Sat</a:t>
            </a:r>
            <a:r>
              <a:rPr lang="tr-TR" dirty="0" smtClean="0"/>
              <a:t>ı</a:t>
            </a:r>
            <a:r>
              <a:rPr lang="en-US" dirty="0" smtClean="0"/>
              <a:t>ş </a:t>
            </a:r>
            <a:r>
              <a:rPr lang="en-US" dirty="0" err="1" smtClean="0"/>
              <a:t>Sözleşmeleri</a:t>
            </a:r>
            <a:endParaRPr lang="tr-TR" dirty="0" smtClean="0"/>
          </a:p>
          <a:p>
            <a:pPr lvl="1"/>
            <a:r>
              <a:rPr lang="en-US" dirty="0" err="1" smtClean="0"/>
              <a:t>Taksitle</a:t>
            </a:r>
            <a:r>
              <a:rPr lang="en-US" dirty="0" smtClean="0"/>
              <a:t> Sat</a:t>
            </a:r>
            <a:r>
              <a:rPr lang="tr-TR" dirty="0" smtClean="0"/>
              <a:t>ı</a:t>
            </a:r>
            <a:r>
              <a:rPr lang="en-US" dirty="0" smtClean="0"/>
              <a:t>ş </a:t>
            </a:r>
            <a:r>
              <a:rPr lang="en-US" dirty="0" err="1" smtClean="0"/>
              <a:t>Sözleşmesi</a:t>
            </a:r>
            <a:endParaRPr lang="tr-TR" dirty="0" smtClean="0"/>
          </a:p>
          <a:p>
            <a:pPr lvl="2"/>
            <a:r>
              <a:rPr lang="tr-TR" dirty="0"/>
              <a:t>TBK m. 253/I: «Taksitle satış, satıcının, satılan taşınırı alıcıya satış </a:t>
            </a:r>
            <a:r>
              <a:rPr lang="tr-TR" dirty="0" smtClean="0"/>
              <a:t>bedelinin ödenmesinden </a:t>
            </a:r>
            <a:r>
              <a:rPr lang="tr-TR" dirty="0"/>
              <a:t>önce teslim etmeyi, alıcının da satış bedelini kısım kısım ödemeyi </a:t>
            </a:r>
            <a:r>
              <a:rPr lang="tr-TR" dirty="0" smtClean="0"/>
              <a:t>üstlendikleri satıştır.»</a:t>
            </a:r>
          </a:p>
          <a:p>
            <a:pPr lvl="2"/>
            <a:r>
              <a:rPr lang="tr-TR" dirty="0"/>
              <a:t>TKHK m. 17/I: «Taksitle satış sözleşmesi, satıcı veya sağlayıcının malın teslimi veya hizmetin ifasını üstlendiği, </a:t>
            </a:r>
            <a:r>
              <a:rPr lang="tr-TR" dirty="0" smtClean="0"/>
              <a:t>tüketicinin </a:t>
            </a:r>
            <a:r>
              <a:rPr lang="tr-TR" dirty="0"/>
              <a:t>de bedeli kısım kısım ödediği sözleşmelerdir</a:t>
            </a:r>
            <a:r>
              <a:rPr lang="tr-TR" dirty="0" smtClean="0"/>
              <a:t>.»</a:t>
            </a:r>
          </a:p>
        </p:txBody>
      </p:sp>
    </p:spTree>
    <p:extLst>
      <p:ext uri="{BB962C8B-B14F-4D97-AF65-F5344CB8AC3E}">
        <p14:creationId xmlns:p14="http://schemas.microsoft.com/office/powerpoint/2010/main" val="312479318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4490A15C-E967-D246-A1F0-348C3DB76B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Bazı satış türleri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5D334B4D-DB80-7143-8033-E678C433F42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51579" y="2015733"/>
            <a:ext cx="9603275" cy="3836428"/>
          </a:xfrm>
        </p:spPr>
        <p:txBody>
          <a:bodyPr>
            <a:normAutofit/>
          </a:bodyPr>
          <a:lstStyle/>
          <a:p>
            <a:r>
              <a:rPr lang="en-US" dirty="0"/>
              <a:t>K</a:t>
            </a:r>
            <a:r>
              <a:rPr lang="tr-TR" dirty="0"/>
              <a:t>ı</a:t>
            </a:r>
            <a:r>
              <a:rPr lang="en-US" dirty="0" err="1"/>
              <a:t>smî</a:t>
            </a:r>
            <a:r>
              <a:rPr lang="en-US" dirty="0"/>
              <a:t> </a:t>
            </a:r>
            <a:r>
              <a:rPr lang="en-US" dirty="0" err="1"/>
              <a:t>Ödemeli</a:t>
            </a:r>
            <a:r>
              <a:rPr lang="en-US" dirty="0"/>
              <a:t> Sat</a:t>
            </a:r>
            <a:r>
              <a:rPr lang="tr-TR" dirty="0"/>
              <a:t>ı</a:t>
            </a:r>
            <a:r>
              <a:rPr lang="en-US" dirty="0"/>
              <a:t>ş </a:t>
            </a:r>
            <a:r>
              <a:rPr lang="en-US" dirty="0" err="1" smtClean="0"/>
              <a:t>Sözleşmeleri</a:t>
            </a:r>
            <a:r>
              <a:rPr lang="tr-TR" dirty="0" smtClean="0"/>
              <a:t> (devam)</a:t>
            </a:r>
            <a:endParaRPr lang="tr-TR" dirty="0"/>
          </a:p>
          <a:p>
            <a:pPr lvl="1"/>
            <a:r>
              <a:rPr lang="en-US" dirty="0" err="1"/>
              <a:t>Taksitle</a:t>
            </a:r>
            <a:r>
              <a:rPr lang="en-US" dirty="0"/>
              <a:t> Sat</a:t>
            </a:r>
            <a:r>
              <a:rPr lang="tr-TR" dirty="0"/>
              <a:t>ı</a:t>
            </a:r>
            <a:r>
              <a:rPr lang="en-US" dirty="0"/>
              <a:t>ş </a:t>
            </a:r>
            <a:r>
              <a:rPr lang="en-US" dirty="0" err="1" smtClean="0"/>
              <a:t>Sözleşmesi</a:t>
            </a:r>
            <a:r>
              <a:rPr lang="tr-TR" dirty="0" smtClean="0"/>
              <a:t> (devam)</a:t>
            </a:r>
          </a:p>
          <a:p>
            <a:pPr lvl="2"/>
            <a:r>
              <a:rPr lang="tr-TR" dirty="0" smtClean="0"/>
              <a:t>U</a:t>
            </a:r>
            <a:r>
              <a:rPr lang="en-US" dirty="0" err="1" smtClean="0"/>
              <a:t>nsurları</a:t>
            </a:r>
            <a:endParaRPr lang="tr-TR" dirty="0"/>
          </a:p>
          <a:p>
            <a:pPr lvl="3"/>
            <a:r>
              <a:rPr lang="en-US" dirty="0" err="1"/>
              <a:t>Satılan</a:t>
            </a:r>
            <a:r>
              <a:rPr lang="en-US" dirty="0"/>
              <a:t> mal </a:t>
            </a:r>
            <a:r>
              <a:rPr lang="en-US" dirty="0" err="1"/>
              <a:t>taşınır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mal </a:t>
            </a:r>
            <a:r>
              <a:rPr lang="en-US" dirty="0" err="1"/>
              <a:t>veya</a:t>
            </a:r>
            <a:r>
              <a:rPr lang="en-US" dirty="0"/>
              <a:t> </a:t>
            </a:r>
            <a:r>
              <a:rPr lang="en-US" dirty="0" err="1"/>
              <a:t>hak</a:t>
            </a:r>
            <a:r>
              <a:rPr lang="en-US" dirty="0"/>
              <a:t> </a:t>
            </a:r>
            <a:r>
              <a:rPr lang="en-US" dirty="0" err="1" smtClean="0"/>
              <a:t>olmalıdır</a:t>
            </a:r>
            <a:endParaRPr lang="tr-TR" dirty="0"/>
          </a:p>
          <a:p>
            <a:pPr lvl="3"/>
            <a:r>
              <a:rPr lang="en-US" dirty="0" err="1"/>
              <a:t>Satılan</a:t>
            </a:r>
            <a:r>
              <a:rPr lang="en-US" dirty="0"/>
              <a:t> mal </a:t>
            </a:r>
            <a:r>
              <a:rPr lang="en-US" dirty="0" err="1"/>
              <a:t>satış</a:t>
            </a:r>
            <a:r>
              <a:rPr lang="en-US" dirty="0"/>
              <a:t> </a:t>
            </a:r>
            <a:r>
              <a:rPr lang="en-US" dirty="0" err="1"/>
              <a:t>bedeli</a:t>
            </a:r>
            <a:r>
              <a:rPr lang="en-US" dirty="0"/>
              <a:t> </a:t>
            </a:r>
            <a:r>
              <a:rPr lang="en-US" dirty="0" err="1"/>
              <a:t>ödenmeden</a:t>
            </a:r>
            <a:r>
              <a:rPr lang="en-US" dirty="0"/>
              <a:t> </a:t>
            </a:r>
            <a:r>
              <a:rPr lang="en-US" dirty="0" err="1"/>
              <a:t>önce</a:t>
            </a:r>
            <a:r>
              <a:rPr lang="en-US" dirty="0"/>
              <a:t> </a:t>
            </a:r>
            <a:r>
              <a:rPr lang="en-US" dirty="0" err="1"/>
              <a:t>teslim</a:t>
            </a:r>
            <a:r>
              <a:rPr lang="en-US" dirty="0"/>
              <a:t> </a:t>
            </a:r>
            <a:r>
              <a:rPr lang="en-US" dirty="0" err="1"/>
              <a:t>edilmeli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birden</a:t>
            </a:r>
            <a:r>
              <a:rPr lang="en-US" dirty="0"/>
              <a:t> </a:t>
            </a:r>
            <a:r>
              <a:rPr lang="en-US" dirty="0" err="1"/>
              <a:t>çok</a:t>
            </a:r>
            <a:r>
              <a:rPr lang="en-US" dirty="0"/>
              <a:t> </a:t>
            </a:r>
            <a:r>
              <a:rPr lang="en-US" dirty="0" err="1"/>
              <a:t>taksit</a:t>
            </a:r>
            <a:r>
              <a:rPr lang="en-US" dirty="0"/>
              <a:t> </a:t>
            </a:r>
            <a:r>
              <a:rPr lang="en-US" dirty="0" err="1"/>
              <a:t>söz</a:t>
            </a:r>
            <a:r>
              <a:rPr lang="en-US" dirty="0"/>
              <a:t> </a:t>
            </a:r>
            <a:r>
              <a:rPr lang="en-US" dirty="0" err="1"/>
              <a:t>konusu</a:t>
            </a:r>
            <a:r>
              <a:rPr lang="en-US" dirty="0"/>
              <a:t> </a:t>
            </a:r>
            <a:r>
              <a:rPr lang="en-US" dirty="0" err="1" smtClean="0"/>
              <a:t>olmalıdır</a:t>
            </a:r>
            <a:r>
              <a:rPr lang="tr-TR" dirty="0" smtClean="0"/>
              <a:t>.</a:t>
            </a:r>
          </a:p>
          <a:p>
            <a:pPr lvl="3"/>
            <a:r>
              <a:rPr lang="en-US" dirty="0" err="1"/>
              <a:t>Anlaşma</a:t>
            </a:r>
            <a:r>
              <a:rPr lang="en-US" dirty="0"/>
              <a:t> </a:t>
            </a:r>
            <a:r>
              <a:rPr lang="en-US" dirty="0" err="1" smtClean="0"/>
              <a:t>unsuru</a:t>
            </a:r>
            <a:endParaRPr lang="tr-TR" dirty="0"/>
          </a:p>
          <a:p>
            <a:pPr lvl="4"/>
            <a:r>
              <a:rPr lang="tr-TR" dirty="0" smtClean="0"/>
              <a:t>Ehliyet</a:t>
            </a:r>
          </a:p>
          <a:p>
            <a:pPr lvl="4"/>
            <a:r>
              <a:rPr lang="tr-TR" dirty="0" smtClean="0"/>
              <a:t>Şekil: adi yazılı şekil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51112505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F4ABFF69-FE40-3D47-BF45-AA06D17B20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Bazı satış türleri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16B31409-3516-9F4E-9B87-B1DC51E7E76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51579" y="2015732"/>
            <a:ext cx="9603275" cy="3980119"/>
          </a:xfrm>
        </p:spPr>
        <p:txBody>
          <a:bodyPr/>
          <a:lstStyle/>
          <a:p>
            <a:r>
              <a:rPr lang="en-US" dirty="0"/>
              <a:t>K</a:t>
            </a:r>
            <a:r>
              <a:rPr lang="tr-TR" dirty="0"/>
              <a:t>ı</a:t>
            </a:r>
            <a:r>
              <a:rPr lang="en-US" dirty="0" err="1"/>
              <a:t>smî</a:t>
            </a:r>
            <a:r>
              <a:rPr lang="en-US" dirty="0"/>
              <a:t> </a:t>
            </a:r>
            <a:r>
              <a:rPr lang="en-US" dirty="0" err="1"/>
              <a:t>Ödemeli</a:t>
            </a:r>
            <a:r>
              <a:rPr lang="en-US" dirty="0"/>
              <a:t> Sat</a:t>
            </a:r>
            <a:r>
              <a:rPr lang="tr-TR" dirty="0"/>
              <a:t>ı</a:t>
            </a:r>
            <a:r>
              <a:rPr lang="en-US" dirty="0"/>
              <a:t>ş </a:t>
            </a:r>
            <a:r>
              <a:rPr lang="en-US" dirty="0" err="1"/>
              <a:t>Sözleşmeleri</a:t>
            </a:r>
            <a:r>
              <a:rPr lang="tr-TR" dirty="0"/>
              <a:t> (devam)</a:t>
            </a:r>
          </a:p>
          <a:p>
            <a:pPr lvl="1"/>
            <a:r>
              <a:rPr lang="en-US" dirty="0" err="1"/>
              <a:t>Taksitle</a:t>
            </a:r>
            <a:r>
              <a:rPr lang="en-US" dirty="0"/>
              <a:t> Sat</a:t>
            </a:r>
            <a:r>
              <a:rPr lang="tr-TR" dirty="0"/>
              <a:t>ı</a:t>
            </a:r>
            <a:r>
              <a:rPr lang="en-US" dirty="0"/>
              <a:t>ş </a:t>
            </a:r>
            <a:r>
              <a:rPr lang="en-US" dirty="0" err="1"/>
              <a:t>Sözleşmesi</a:t>
            </a:r>
            <a:r>
              <a:rPr lang="tr-TR" dirty="0"/>
              <a:t> (devam</a:t>
            </a:r>
            <a:r>
              <a:rPr lang="tr-TR" dirty="0" smtClean="0"/>
              <a:t>)</a:t>
            </a:r>
          </a:p>
          <a:p>
            <a:pPr lvl="2"/>
            <a:r>
              <a:rPr lang="en-US" dirty="0" err="1" smtClean="0"/>
              <a:t>Taksitle</a:t>
            </a:r>
            <a:r>
              <a:rPr lang="en-US" dirty="0" smtClean="0"/>
              <a:t> </a:t>
            </a:r>
            <a:r>
              <a:rPr lang="en-US" dirty="0" err="1"/>
              <a:t>satış</a:t>
            </a:r>
            <a:r>
              <a:rPr lang="en-US" dirty="0"/>
              <a:t> </a:t>
            </a:r>
            <a:r>
              <a:rPr lang="en-US" dirty="0" err="1"/>
              <a:t>sözleşmesinde</a:t>
            </a:r>
            <a:r>
              <a:rPr lang="en-US" dirty="0"/>
              <a:t> </a:t>
            </a:r>
            <a:r>
              <a:rPr lang="en-US" dirty="0" err="1"/>
              <a:t>tarafların</a:t>
            </a:r>
            <a:r>
              <a:rPr lang="en-US" dirty="0"/>
              <a:t> </a:t>
            </a:r>
            <a:r>
              <a:rPr lang="en-US" dirty="0" err="1"/>
              <a:t>hak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borçları</a:t>
            </a:r>
            <a:endParaRPr lang="tr-TR" dirty="0"/>
          </a:p>
          <a:p>
            <a:pPr lvl="3"/>
            <a:r>
              <a:rPr lang="en-US" dirty="0" err="1"/>
              <a:t>Alıcının</a:t>
            </a:r>
            <a:r>
              <a:rPr lang="en-US" dirty="0"/>
              <a:t> </a:t>
            </a:r>
            <a:r>
              <a:rPr lang="en-US" dirty="0" err="1"/>
              <a:t>hak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borçları</a:t>
            </a:r>
            <a:endParaRPr lang="tr-TR" dirty="0"/>
          </a:p>
          <a:p>
            <a:pPr lvl="4"/>
            <a:r>
              <a:rPr lang="en-US" dirty="0" err="1"/>
              <a:t>Alıcının</a:t>
            </a:r>
            <a:r>
              <a:rPr lang="en-US" dirty="0"/>
              <a:t> </a:t>
            </a:r>
            <a:r>
              <a:rPr lang="en-US" dirty="0" err="1"/>
              <a:t>peşinatı</a:t>
            </a:r>
            <a:r>
              <a:rPr lang="en-US" dirty="0"/>
              <a:t> </a:t>
            </a:r>
            <a:r>
              <a:rPr lang="en-US" dirty="0" err="1"/>
              <a:t>ödeme</a:t>
            </a:r>
            <a:r>
              <a:rPr lang="en-US" dirty="0"/>
              <a:t> </a:t>
            </a:r>
            <a:r>
              <a:rPr lang="en-US" dirty="0" err="1" smtClean="0"/>
              <a:t>borcu</a:t>
            </a:r>
            <a:endParaRPr lang="tr-TR" dirty="0" smtClean="0"/>
          </a:p>
          <a:p>
            <a:pPr lvl="4"/>
            <a:r>
              <a:rPr lang="en-US" dirty="0" err="1"/>
              <a:t>Alıcının</a:t>
            </a:r>
            <a:r>
              <a:rPr lang="en-US" dirty="0"/>
              <a:t> </a:t>
            </a:r>
            <a:r>
              <a:rPr lang="en-US" dirty="0" err="1"/>
              <a:t>def’i</a:t>
            </a:r>
            <a:r>
              <a:rPr lang="en-US" dirty="0"/>
              <a:t> </a:t>
            </a:r>
            <a:r>
              <a:rPr lang="en-US" dirty="0" err="1" smtClean="0"/>
              <a:t>hakları</a:t>
            </a:r>
            <a:endParaRPr lang="tr-TR" dirty="0"/>
          </a:p>
          <a:p>
            <a:pPr lvl="4"/>
            <a:r>
              <a:rPr lang="en-US" dirty="0" err="1"/>
              <a:t>Alıcının</a:t>
            </a:r>
            <a:r>
              <a:rPr lang="en-US" dirty="0"/>
              <a:t> </a:t>
            </a:r>
            <a:r>
              <a:rPr lang="en-US" dirty="0" err="1"/>
              <a:t>satış</a:t>
            </a:r>
            <a:r>
              <a:rPr lang="en-US" dirty="0"/>
              <a:t> </a:t>
            </a:r>
            <a:r>
              <a:rPr lang="en-US" dirty="0" err="1"/>
              <a:t>bedelinin</a:t>
            </a:r>
            <a:r>
              <a:rPr lang="en-US" dirty="0"/>
              <a:t> </a:t>
            </a:r>
            <a:r>
              <a:rPr lang="en-US" dirty="0" err="1"/>
              <a:t>tamamını</a:t>
            </a:r>
            <a:r>
              <a:rPr lang="en-US" dirty="0"/>
              <a:t> </a:t>
            </a:r>
            <a:r>
              <a:rPr lang="en-US" dirty="0" err="1"/>
              <a:t>ödeme</a:t>
            </a:r>
            <a:r>
              <a:rPr lang="en-US" dirty="0"/>
              <a:t> </a:t>
            </a:r>
            <a:r>
              <a:rPr lang="en-US" dirty="0" err="1" smtClean="0"/>
              <a:t>hakkı</a:t>
            </a:r>
            <a:endParaRPr lang="tr-TR" dirty="0"/>
          </a:p>
          <a:p>
            <a:pPr lvl="3"/>
            <a:r>
              <a:rPr lang="en-US" dirty="0" err="1"/>
              <a:t>Alıcının</a:t>
            </a:r>
            <a:r>
              <a:rPr lang="en-US" dirty="0"/>
              <a:t> </a:t>
            </a:r>
            <a:r>
              <a:rPr lang="en-US" dirty="0" err="1"/>
              <a:t>temerrüdü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satıcıya</a:t>
            </a:r>
            <a:r>
              <a:rPr lang="en-US" dirty="0"/>
              <a:t> </a:t>
            </a:r>
            <a:r>
              <a:rPr lang="en-US" dirty="0" err="1"/>
              <a:t>tanınmış</a:t>
            </a:r>
            <a:r>
              <a:rPr lang="en-US" dirty="0"/>
              <a:t> </a:t>
            </a:r>
            <a:r>
              <a:rPr lang="en-US" dirty="0" err="1"/>
              <a:t>olan</a:t>
            </a:r>
            <a:r>
              <a:rPr lang="en-US" dirty="0"/>
              <a:t> </a:t>
            </a:r>
            <a:r>
              <a:rPr lang="en-US" dirty="0" err="1"/>
              <a:t>seçimlik</a:t>
            </a:r>
            <a:r>
              <a:rPr lang="en-US" dirty="0"/>
              <a:t> </a:t>
            </a:r>
            <a:r>
              <a:rPr lang="en-US" dirty="0" err="1" smtClean="0"/>
              <a:t>haklar</a:t>
            </a:r>
            <a:endParaRPr lang="tr-TR" dirty="0"/>
          </a:p>
          <a:p>
            <a:pPr lvl="4"/>
            <a:r>
              <a:rPr lang="en-US" dirty="0" err="1"/>
              <a:t>Alıcının</a:t>
            </a:r>
            <a:r>
              <a:rPr lang="en-US" dirty="0"/>
              <a:t> </a:t>
            </a:r>
            <a:r>
              <a:rPr lang="en-US" dirty="0" err="1"/>
              <a:t>peşinatı</a:t>
            </a:r>
            <a:r>
              <a:rPr lang="en-US" dirty="0"/>
              <a:t> </a:t>
            </a:r>
            <a:r>
              <a:rPr lang="en-US" dirty="0" err="1"/>
              <a:t>ödemede</a:t>
            </a:r>
            <a:r>
              <a:rPr lang="en-US" dirty="0"/>
              <a:t> </a:t>
            </a:r>
            <a:r>
              <a:rPr lang="en-US" dirty="0" err="1"/>
              <a:t>temerrüde</a:t>
            </a:r>
            <a:r>
              <a:rPr lang="en-US" dirty="0"/>
              <a:t> </a:t>
            </a:r>
            <a:r>
              <a:rPr lang="en-US" dirty="0" err="1" smtClean="0"/>
              <a:t>düşmesi</a:t>
            </a:r>
            <a:endParaRPr lang="tr-TR" dirty="0"/>
          </a:p>
          <a:p>
            <a:pPr lvl="4"/>
            <a:r>
              <a:rPr lang="en-US" dirty="0" err="1"/>
              <a:t>Alıcının</a:t>
            </a:r>
            <a:r>
              <a:rPr lang="en-US" dirty="0"/>
              <a:t> </a:t>
            </a:r>
            <a:r>
              <a:rPr lang="en-US" dirty="0" err="1"/>
              <a:t>peşinatı</a:t>
            </a:r>
            <a:r>
              <a:rPr lang="en-US" dirty="0"/>
              <a:t> </a:t>
            </a:r>
            <a:r>
              <a:rPr lang="en-US" dirty="0" err="1"/>
              <a:t>ödemede</a:t>
            </a:r>
            <a:r>
              <a:rPr lang="en-US" dirty="0"/>
              <a:t> </a:t>
            </a:r>
            <a:r>
              <a:rPr lang="en-US" dirty="0" err="1"/>
              <a:t>temerrüde</a:t>
            </a:r>
            <a:r>
              <a:rPr lang="en-US" dirty="0"/>
              <a:t> </a:t>
            </a:r>
            <a:r>
              <a:rPr lang="en-US" dirty="0" err="1"/>
              <a:t>düşmesi</a:t>
            </a:r>
            <a:r>
              <a:rPr lang="en-US" dirty="0"/>
              <a:t> </a:t>
            </a:r>
            <a:r>
              <a:rPr lang="en-US" dirty="0" err="1"/>
              <a:t>hâlinde</a:t>
            </a:r>
            <a:r>
              <a:rPr lang="en-US" dirty="0"/>
              <a:t> </a:t>
            </a:r>
            <a:r>
              <a:rPr lang="en-US" dirty="0" err="1"/>
              <a:t>kullanılacak</a:t>
            </a:r>
            <a:r>
              <a:rPr lang="en-US" dirty="0"/>
              <a:t> </a:t>
            </a:r>
            <a:r>
              <a:rPr lang="en-US" dirty="0" err="1"/>
              <a:t>seçimlik</a:t>
            </a:r>
            <a:r>
              <a:rPr lang="en-US" dirty="0"/>
              <a:t> </a:t>
            </a:r>
            <a:r>
              <a:rPr lang="en-US" dirty="0" err="1" smtClean="0"/>
              <a:t>haklar</a:t>
            </a:r>
            <a:endParaRPr lang="tr-TR" dirty="0"/>
          </a:p>
          <a:p>
            <a:pPr lvl="5"/>
            <a:r>
              <a:rPr lang="en-US" dirty="0" err="1"/>
              <a:t>Satıcının</a:t>
            </a:r>
            <a:r>
              <a:rPr lang="en-US" dirty="0"/>
              <a:t> </a:t>
            </a:r>
            <a:r>
              <a:rPr lang="en-US" dirty="0" err="1"/>
              <a:t>peşinatın</a:t>
            </a:r>
            <a:r>
              <a:rPr lang="en-US" dirty="0"/>
              <a:t> </a:t>
            </a:r>
            <a:r>
              <a:rPr lang="en-US" dirty="0" err="1"/>
              <a:t>ödenmesini</a:t>
            </a:r>
            <a:r>
              <a:rPr lang="en-US" dirty="0"/>
              <a:t> </a:t>
            </a:r>
            <a:r>
              <a:rPr lang="en-US" dirty="0" err="1"/>
              <a:t>isteme</a:t>
            </a:r>
            <a:r>
              <a:rPr lang="en-US" dirty="0"/>
              <a:t> </a:t>
            </a:r>
            <a:r>
              <a:rPr lang="en-US" dirty="0" err="1"/>
              <a:t>hakkı</a:t>
            </a:r>
            <a:r>
              <a:rPr lang="en-US" dirty="0"/>
              <a:t> </a:t>
            </a:r>
            <a:endParaRPr lang="tr-TR" dirty="0" smtClean="0"/>
          </a:p>
          <a:p>
            <a:pPr lvl="5"/>
            <a:r>
              <a:rPr lang="en-US" dirty="0" err="1"/>
              <a:t>Satıcının</a:t>
            </a:r>
            <a:r>
              <a:rPr lang="en-US" dirty="0"/>
              <a:t> </a:t>
            </a:r>
            <a:r>
              <a:rPr lang="en-US" dirty="0" err="1"/>
              <a:t>sözleşmeden</a:t>
            </a:r>
            <a:r>
              <a:rPr lang="en-US" dirty="0"/>
              <a:t> </a:t>
            </a:r>
            <a:r>
              <a:rPr lang="en-US" dirty="0" err="1"/>
              <a:t>dönme</a:t>
            </a:r>
            <a:r>
              <a:rPr lang="en-US" dirty="0"/>
              <a:t> </a:t>
            </a:r>
            <a:r>
              <a:rPr lang="en-US" dirty="0" err="1" smtClean="0"/>
              <a:t>hakkı</a:t>
            </a:r>
            <a:endParaRPr lang="tr-TR" dirty="0"/>
          </a:p>
          <a:p>
            <a:pPr marL="457200" lvl="1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92716170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4EA697DC-39D4-AE4A-8ABE-13D897AB1F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Bazı satış türleri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979E5434-5348-1C4B-9722-2903A11ED6A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51579" y="2015732"/>
            <a:ext cx="9603275" cy="3836428"/>
          </a:xfrm>
        </p:spPr>
        <p:txBody>
          <a:bodyPr>
            <a:normAutofit/>
          </a:bodyPr>
          <a:lstStyle/>
          <a:p>
            <a:r>
              <a:rPr lang="en-US" dirty="0"/>
              <a:t>K</a:t>
            </a:r>
            <a:r>
              <a:rPr lang="tr-TR" dirty="0"/>
              <a:t>ı</a:t>
            </a:r>
            <a:r>
              <a:rPr lang="en-US" dirty="0" err="1"/>
              <a:t>smî</a:t>
            </a:r>
            <a:r>
              <a:rPr lang="en-US" dirty="0"/>
              <a:t> </a:t>
            </a:r>
            <a:r>
              <a:rPr lang="en-US" dirty="0" err="1"/>
              <a:t>Ödemeli</a:t>
            </a:r>
            <a:r>
              <a:rPr lang="en-US" dirty="0"/>
              <a:t> Sat</a:t>
            </a:r>
            <a:r>
              <a:rPr lang="tr-TR" dirty="0"/>
              <a:t>ı</a:t>
            </a:r>
            <a:r>
              <a:rPr lang="en-US" dirty="0"/>
              <a:t>ş </a:t>
            </a:r>
            <a:r>
              <a:rPr lang="en-US" dirty="0" err="1"/>
              <a:t>Sözleşmeleri</a:t>
            </a:r>
            <a:r>
              <a:rPr lang="tr-TR" dirty="0"/>
              <a:t> (devam)</a:t>
            </a:r>
          </a:p>
          <a:p>
            <a:pPr lvl="1"/>
            <a:r>
              <a:rPr lang="en-US" dirty="0" err="1"/>
              <a:t>Taksitle</a:t>
            </a:r>
            <a:r>
              <a:rPr lang="en-US" dirty="0"/>
              <a:t> Sat</a:t>
            </a:r>
            <a:r>
              <a:rPr lang="tr-TR" dirty="0"/>
              <a:t>ı</a:t>
            </a:r>
            <a:r>
              <a:rPr lang="en-US" dirty="0"/>
              <a:t>ş </a:t>
            </a:r>
            <a:r>
              <a:rPr lang="en-US" dirty="0" err="1"/>
              <a:t>Sözleşmesi</a:t>
            </a:r>
            <a:r>
              <a:rPr lang="tr-TR" dirty="0"/>
              <a:t> (devam)</a:t>
            </a:r>
          </a:p>
          <a:p>
            <a:pPr lvl="2"/>
            <a:r>
              <a:rPr lang="en-US" dirty="0" err="1"/>
              <a:t>Taksitle</a:t>
            </a:r>
            <a:r>
              <a:rPr lang="en-US" dirty="0"/>
              <a:t> </a:t>
            </a:r>
            <a:r>
              <a:rPr lang="en-US" dirty="0" err="1"/>
              <a:t>satış</a:t>
            </a:r>
            <a:r>
              <a:rPr lang="en-US" dirty="0"/>
              <a:t> </a:t>
            </a:r>
            <a:r>
              <a:rPr lang="en-US" dirty="0" err="1"/>
              <a:t>sözleşmesinde</a:t>
            </a:r>
            <a:r>
              <a:rPr lang="en-US" dirty="0"/>
              <a:t> </a:t>
            </a:r>
            <a:r>
              <a:rPr lang="en-US" dirty="0" err="1"/>
              <a:t>tarafların</a:t>
            </a:r>
            <a:r>
              <a:rPr lang="en-US" dirty="0"/>
              <a:t> </a:t>
            </a:r>
            <a:r>
              <a:rPr lang="en-US" dirty="0" err="1"/>
              <a:t>hak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 smtClean="0"/>
              <a:t>borçları</a:t>
            </a:r>
            <a:r>
              <a:rPr lang="tr-TR" dirty="0" smtClean="0"/>
              <a:t> (devam)</a:t>
            </a:r>
          </a:p>
          <a:p>
            <a:pPr lvl="3"/>
            <a:r>
              <a:rPr lang="en-US" dirty="0" err="1"/>
              <a:t>Alıcının</a:t>
            </a:r>
            <a:r>
              <a:rPr lang="en-US" dirty="0"/>
              <a:t> </a:t>
            </a:r>
            <a:r>
              <a:rPr lang="en-US" dirty="0" err="1"/>
              <a:t>taksitleri</a:t>
            </a:r>
            <a:r>
              <a:rPr lang="en-US" dirty="0"/>
              <a:t> </a:t>
            </a:r>
            <a:r>
              <a:rPr lang="en-US" dirty="0" err="1"/>
              <a:t>ödemede</a:t>
            </a:r>
            <a:r>
              <a:rPr lang="en-US" dirty="0"/>
              <a:t> </a:t>
            </a:r>
            <a:r>
              <a:rPr lang="en-US" dirty="0" err="1"/>
              <a:t>temerrüde</a:t>
            </a:r>
            <a:r>
              <a:rPr lang="en-US" dirty="0"/>
              <a:t> </a:t>
            </a:r>
            <a:r>
              <a:rPr lang="en-US" dirty="0" err="1"/>
              <a:t>düşmesi</a:t>
            </a:r>
            <a:r>
              <a:rPr lang="en-US" dirty="0"/>
              <a:t> </a:t>
            </a:r>
            <a:r>
              <a:rPr lang="en-US" dirty="0" err="1"/>
              <a:t>hâlinde</a:t>
            </a:r>
            <a:r>
              <a:rPr lang="en-US" dirty="0"/>
              <a:t> </a:t>
            </a:r>
            <a:r>
              <a:rPr lang="en-US" dirty="0" err="1"/>
              <a:t>kullanılacak</a:t>
            </a:r>
            <a:r>
              <a:rPr lang="en-US" dirty="0"/>
              <a:t> </a:t>
            </a:r>
            <a:r>
              <a:rPr lang="en-US" dirty="0" err="1"/>
              <a:t>seçimlik</a:t>
            </a:r>
            <a:r>
              <a:rPr lang="en-US" dirty="0"/>
              <a:t> </a:t>
            </a:r>
            <a:r>
              <a:rPr lang="en-US" dirty="0" err="1" smtClean="0"/>
              <a:t>haklar</a:t>
            </a:r>
            <a:endParaRPr lang="tr-TR" dirty="0"/>
          </a:p>
          <a:p>
            <a:pPr lvl="4"/>
            <a:r>
              <a:rPr lang="en-US" dirty="0" err="1"/>
              <a:t>Satıcının</a:t>
            </a:r>
            <a:r>
              <a:rPr lang="en-US" dirty="0"/>
              <a:t> </a:t>
            </a:r>
            <a:r>
              <a:rPr lang="en-US" dirty="0" err="1"/>
              <a:t>alıcıdan</a:t>
            </a:r>
            <a:r>
              <a:rPr lang="en-US" dirty="0"/>
              <a:t>, </a:t>
            </a:r>
            <a:r>
              <a:rPr lang="en-US" dirty="0" err="1"/>
              <a:t>muaccel</a:t>
            </a:r>
            <a:r>
              <a:rPr lang="en-US" dirty="0"/>
              <a:t> </a:t>
            </a:r>
            <a:r>
              <a:rPr lang="en-US" dirty="0" err="1"/>
              <a:t>olmuş</a:t>
            </a:r>
            <a:r>
              <a:rPr lang="en-US" dirty="0"/>
              <a:t> </a:t>
            </a:r>
            <a:r>
              <a:rPr lang="en-US" dirty="0" err="1"/>
              <a:t>taksitlerin</a:t>
            </a:r>
            <a:r>
              <a:rPr lang="en-US" dirty="0"/>
              <a:t> </a:t>
            </a:r>
            <a:r>
              <a:rPr lang="en-US" dirty="0" err="1"/>
              <a:t>tamamının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defada</a:t>
            </a:r>
            <a:r>
              <a:rPr lang="en-US" dirty="0"/>
              <a:t> </a:t>
            </a:r>
            <a:r>
              <a:rPr lang="en-US" dirty="0" err="1"/>
              <a:t>ödenmesini</a:t>
            </a:r>
            <a:r>
              <a:rPr lang="en-US" dirty="0"/>
              <a:t> </a:t>
            </a:r>
            <a:r>
              <a:rPr lang="en-US" dirty="0" err="1"/>
              <a:t>isteme</a:t>
            </a:r>
            <a:r>
              <a:rPr lang="en-US" dirty="0"/>
              <a:t> </a:t>
            </a:r>
            <a:r>
              <a:rPr lang="en-US" dirty="0" err="1" smtClean="0"/>
              <a:t>hakkı</a:t>
            </a:r>
            <a:endParaRPr lang="tr-TR" dirty="0"/>
          </a:p>
          <a:p>
            <a:pPr lvl="4"/>
            <a:r>
              <a:rPr lang="en-US" dirty="0" err="1"/>
              <a:t>Satıcının</a:t>
            </a:r>
            <a:r>
              <a:rPr lang="en-US" dirty="0"/>
              <a:t> </a:t>
            </a:r>
            <a:r>
              <a:rPr lang="en-US" dirty="0" err="1"/>
              <a:t>alıcıdan</a:t>
            </a:r>
            <a:r>
              <a:rPr lang="en-US" dirty="0"/>
              <a:t>, </a:t>
            </a:r>
            <a:r>
              <a:rPr lang="en-US" dirty="0" err="1"/>
              <a:t>geri</a:t>
            </a:r>
            <a:r>
              <a:rPr lang="en-US" dirty="0"/>
              <a:t> </a:t>
            </a:r>
            <a:r>
              <a:rPr lang="en-US" dirty="0" err="1"/>
              <a:t>kalan</a:t>
            </a:r>
            <a:r>
              <a:rPr lang="en-US" dirty="0"/>
              <a:t> </a:t>
            </a:r>
            <a:r>
              <a:rPr lang="en-US" dirty="0" err="1"/>
              <a:t>satış</a:t>
            </a:r>
            <a:r>
              <a:rPr lang="en-US" dirty="0"/>
              <a:t> </a:t>
            </a:r>
            <a:r>
              <a:rPr lang="en-US" dirty="0" err="1"/>
              <a:t>bedelinin</a:t>
            </a:r>
            <a:r>
              <a:rPr lang="en-US" dirty="0"/>
              <a:t> </a:t>
            </a:r>
            <a:r>
              <a:rPr lang="en-US" dirty="0" err="1"/>
              <a:t>tümünün</a:t>
            </a:r>
            <a:r>
              <a:rPr lang="en-US" dirty="0"/>
              <a:t> </a:t>
            </a:r>
            <a:r>
              <a:rPr lang="en-US" dirty="0" err="1"/>
              <a:t>ödenmesini</a:t>
            </a:r>
            <a:r>
              <a:rPr lang="en-US" dirty="0"/>
              <a:t> </a:t>
            </a:r>
            <a:r>
              <a:rPr lang="en-US" dirty="0" err="1"/>
              <a:t>isteme</a:t>
            </a:r>
            <a:r>
              <a:rPr lang="en-US" dirty="0"/>
              <a:t> </a:t>
            </a:r>
            <a:r>
              <a:rPr lang="en-US" dirty="0" err="1"/>
              <a:t>hakkı</a:t>
            </a:r>
            <a:r>
              <a:rPr lang="en-US" dirty="0"/>
              <a:t> (Muacceliyet </a:t>
            </a:r>
            <a:r>
              <a:rPr lang="en-US" dirty="0" err="1"/>
              <a:t>şartı</a:t>
            </a:r>
            <a:r>
              <a:rPr lang="en-US" dirty="0" smtClean="0"/>
              <a:t>)</a:t>
            </a:r>
            <a:endParaRPr lang="tr-TR" dirty="0" smtClean="0"/>
          </a:p>
          <a:p>
            <a:pPr lvl="4"/>
            <a:r>
              <a:rPr lang="en-US" dirty="0" err="1"/>
              <a:t>Satıcının</a:t>
            </a:r>
            <a:r>
              <a:rPr lang="en-US" dirty="0"/>
              <a:t> </a:t>
            </a:r>
            <a:r>
              <a:rPr lang="en-US" dirty="0" err="1"/>
              <a:t>sözleşmeden</a:t>
            </a:r>
            <a:r>
              <a:rPr lang="en-US" dirty="0"/>
              <a:t> </a:t>
            </a:r>
            <a:r>
              <a:rPr lang="en-US" dirty="0" err="1"/>
              <a:t>dönme</a:t>
            </a:r>
            <a:r>
              <a:rPr lang="en-US" dirty="0"/>
              <a:t> </a:t>
            </a:r>
            <a:r>
              <a:rPr lang="en-US" dirty="0" err="1" smtClean="0"/>
              <a:t>hakkı</a:t>
            </a:r>
            <a:endParaRPr lang="tr-TR" dirty="0"/>
          </a:p>
          <a:p>
            <a:pPr lvl="4"/>
            <a:r>
              <a:rPr lang="en-US" dirty="0" err="1"/>
              <a:t>Sözleşmeden</a:t>
            </a:r>
            <a:r>
              <a:rPr lang="en-US" dirty="0"/>
              <a:t> </a:t>
            </a:r>
            <a:r>
              <a:rPr lang="en-US" dirty="0" err="1"/>
              <a:t>dönmenin</a:t>
            </a:r>
            <a:r>
              <a:rPr lang="en-US" dirty="0"/>
              <a:t> </a:t>
            </a:r>
            <a:r>
              <a:rPr lang="en-US" dirty="0" err="1"/>
              <a:t>hüküm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 smtClean="0"/>
              <a:t>sonuçları</a:t>
            </a:r>
            <a:endParaRPr lang="tr-TR" dirty="0"/>
          </a:p>
          <a:p>
            <a:pPr lvl="5"/>
            <a:r>
              <a:rPr lang="en-US" dirty="0" err="1"/>
              <a:t>Satıcının</a:t>
            </a:r>
            <a:r>
              <a:rPr lang="en-US" dirty="0"/>
              <a:t> </a:t>
            </a:r>
            <a:r>
              <a:rPr lang="en-US" dirty="0" err="1"/>
              <a:t>hakları</a:t>
            </a:r>
            <a:r>
              <a:rPr lang="en-US" dirty="0"/>
              <a:t> </a:t>
            </a:r>
            <a:endParaRPr lang="tr-TR" dirty="0" smtClean="0"/>
          </a:p>
          <a:p>
            <a:pPr lvl="5"/>
            <a:r>
              <a:rPr lang="en-US" dirty="0" err="1"/>
              <a:t>Alıcının</a:t>
            </a:r>
            <a:r>
              <a:rPr lang="en-US" dirty="0"/>
              <a:t> </a:t>
            </a:r>
            <a:r>
              <a:rPr lang="en-US" dirty="0" err="1" smtClean="0"/>
              <a:t>hakları</a:t>
            </a:r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40167192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48A0CB61-A5AF-4346-BC52-57262F7FFB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Bazı satış türleri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445768B7-1625-C24A-B53C-CB4B7085C00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51579" y="2015732"/>
            <a:ext cx="9603275" cy="4032371"/>
          </a:xfrm>
        </p:spPr>
        <p:txBody>
          <a:bodyPr/>
          <a:lstStyle/>
          <a:p>
            <a:r>
              <a:rPr lang="en-US" dirty="0"/>
              <a:t>K</a:t>
            </a:r>
            <a:r>
              <a:rPr lang="tr-TR" dirty="0"/>
              <a:t>ı</a:t>
            </a:r>
            <a:r>
              <a:rPr lang="en-US" dirty="0" err="1"/>
              <a:t>smî</a:t>
            </a:r>
            <a:r>
              <a:rPr lang="en-US" dirty="0"/>
              <a:t> </a:t>
            </a:r>
            <a:r>
              <a:rPr lang="en-US" dirty="0" err="1"/>
              <a:t>Ödemeli</a:t>
            </a:r>
            <a:r>
              <a:rPr lang="en-US" dirty="0"/>
              <a:t> Sat</a:t>
            </a:r>
            <a:r>
              <a:rPr lang="tr-TR" dirty="0"/>
              <a:t>ı</a:t>
            </a:r>
            <a:r>
              <a:rPr lang="en-US" dirty="0"/>
              <a:t>ş </a:t>
            </a:r>
            <a:r>
              <a:rPr lang="en-US" dirty="0" err="1"/>
              <a:t>Sözleşmeleri</a:t>
            </a:r>
            <a:r>
              <a:rPr lang="tr-TR" dirty="0"/>
              <a:t> (devam)</a:t>
            </a:r>
          </a:p>
          <a:p>
            <a:pPr lvl="1"/>
            <a:r>
              <a:rPr lang="tr-TR" dirty="0" smtClean="0"/>
              <a:t>Ön Ödemeli </a:t>
            </a:r>
            <a:r>
              <a:rPr lang="en-US" dirty="0" err="1" smtClean="0"/>
              <a:t>Taksitle</a:t>
            </a:r>
            <a:r>
              <a:rPr lang="en-US" dirty="0" smtClean="0"/>
              <a:t> </a:t>
            </a:r>
            <a:r>
              <a:rPr lang="en-US" dirty="0"/>
              <a:t>Sat</a:t>
            </a:r>
            <a:r>
              <a:rPr lang="tr-TR" dirty="0"/>
              <a:t>ı</a:t>
            </a:r>
            <a:r>
              <a:rPr lang="en-US" dirty="0"/>
              <a:t>ş </a:t>
            </a:r>
            <a:r>
              <a:rPr lang="en-US" dirty="0" err="1" smtClean="0"/>
              <a:t>Sözleşmesi</a:t>
            </a:r>
            <a:endParaRPr lang="tr-TR" dirty="0" smtClean="0"/>
          </a:p>
          <a:p>
            <a:r>
              <a:rPr lang="tr-TR" dirty="0" smtClean="0"/>
              <a:t>Mülkiyeti Saklı Tutma Sözleşmesi</a:t>
            </a:r>
          </a:p>
          <a:p>
            <a:pPr lvl="1"/>
            <a:r>
              <a:rPr lang="tr-TR" dirty="0"/>
              <a:t>Satılan şeyin alıcıya teslim edilmesine rağmen mülkiyetinin satıcıda kalıp, bunun ancak satış bedelinin tamamının </a:t>
            </a:r>
            <a:r>
              <a:rPr lang="tr-TR" dirty="0" smtClean="0"/>
              <a:t>ödenmesi hâlinde </a:t>
            </a:r>
            <a:r>
              <a:rPr lang="tr-TR" dirty="0"/>
              <a:t>alıcıya devredileceği borcunu içeren satışa, mülkiyeti saklı tutma kaydıyla satış </a:t>
            </a:r>
            <a:r>
              <a:rPr lang="tr-TR" dirty="0" smtClean="0"/>
              <a:t>denir.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14684999"/>
      </p:ext>
    </p:extLst>
  </p:cSld>
  <p:clrMapOvr>
    <a:masterClrMapping/>
  </p:clrMapOvr>
</p:sld>
</file>

<file path=ppt/theme/theme1.xml><?xml version="1.0" encoding="utf-8"?>
<a:theme xmlns:a="http://schemas.openxmlformats.org/drawingml/2006/main" name="Galeri">
  <a:themeElements>
    <a:clrScheme name="Gallery">
      <a:dk1>
        <a:sysClr val="windowText" lastClr="000000"/>
      </a:dk1>
      <a:lt1>
        <a:sysClr val="window" lastClr="FFFFFF"/>
      </a:lt1>
      <a:dk2>
        <a:srgbClr val="454545"/>
      </a:dk2>
      <a:lt2>
        <a:srgbClr val="DFDBD5"/>
      </a:lt2>
      <a:accent1>
        <a:srgbClr val="B71E42"/>
      </a:accent1>
      <a:accent2>
        <a:srgbClr val="DE478E"/>
      </a:accent2>
      <a:accent3>
        <a:srgbClr val="BC72F0"/>
      </a:accent3>
      <a:accent4>
        <a:srgbClr val="795FAF"/>
      </a:accent4>
      <a:accent5>
        <a:srgbClr val="586EA6"/>
      </a:accent5>
      <a:accent6>
        <a:srgbClr val="6892A0"/>
      </a:accent6>
      <a:hlink>
        <a:srgbClr val="FA2B5C"/>
      </a:hlink>
      <a:folHlink>
        <a:srgbClr val="BC658E"/>
      </a:folHlink>
    </a:clrScheme>
    <a:fontScheme name="Gallery">
      <a:majorFont>
        <a:latin typeface="Gill Sans MT" panose="020B0502020104020203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llery">
      <a:fillStyleLst>
        <a:solidFill>
          <a:schemeClr val="phClr"/>
        </a:solidFill>
        <a:gradFill rotWithShape="1">
          <a:gsLst>
            <a:gs pos="0">
              <a:schemeClr val="phClr">
                <a:tint val="54000"/>
                <a:alpha val="100000"/>
                <a:satMod val="105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8000"/>
                <a:satMod val="130000"/>
                <a:lumMod val="92000"/>
              </a:schemeClr>
            </a:gs>
            <a:gs pos="100000">
              <a:schemeClr val="phClr">
                <a:shade val="78000"/>
                <a:satMod val="130000"/>
                <a:lumMod val="92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0800" dist="50800" dir="5400000" sx="96000" sy="96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080000"/>
            </a:lightRig>
          </a:scene3d>
          <a:sp3d>
            <a:bevelT w="38100" h="12700" prst="softRound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0">
              <a:schemeClr val="phClr">
                <a:tint val="94000"/>
                <a:satMod val="80000"/>
                <a:lumMod val="106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allery" id="{BBFCD31E-59A1-489D-B089-A3EAD7CAE12E}" vid="{F5E91637-A7B6-4E27-B710-77DA7014EE1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Galeri</Template>
  <TotalTime>1369</TotalTime>
  <Words>466</Words>
  <Application>Microsoft Office PowerPoint</Application>
  <PresentationFormat>Geniş ekran</PresentationFormat>
  <Paragraphs>65</Paragraphs>
  <Slides>8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2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11" baseType="lpstr">
      <vt:lpstr>Arial</vt:lpstr>
      <vt:lpstr>Gill Sans MT</vt:lpstr>
      <vt:lpstr>Galeri</vt:lpstr>
      <vt:lpstr>BORÇLAR HUKUKU ÖZEL HÜKÜMLER</vt:lpstr>
      <vt:lpstr>Bazı satış türleri</vt:lpstr>
      <vt:lpstr>Bazı satış türleri</vt:lpstr>
      <vt:lpstr>Bazı satış türleri</vt:lpstr>
      <vt:lpstr>Bazı satış türleri</vt:lpstr>
      <vt:lpstr>Bazı satış türleri</vt:lpstr>
      <vt:lpstr>Bazı satış türleri</vt:lpstr>
      <vt:lpstr>Bazı satış türleri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Harun Kılıç</dc:creator>
  <cp:lastModifiedBy>pc1</cp:lastModifiedBy>
  <cp:revision>25</cp:revision>
  <dcterms:created xsi:type="dcterms:W3CDTF">2020-07-01T13:53:34Z</dcterms:created>
  <dcterms:modified xsi:type="dcterms:W3CDTF">2021-03-20T06:01:55Z</dcterms:modified>
</cp:coreProperties>
</file>