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4"/>
  </p:notesMasterIdLst>
  <p:sldIdLst>
    <p:sldId id="256" r:id="rId2"/>
    <p:sldId id="345" r:id="rId3"/>
    <p:sldId id="346" r:id="rId4"/>
    <p:sldId id="347" r:id="rId5"/>
    <p:sldId id="348" r:id="rId6"/>
    <p:sldId id="349" r:id="rId7"/>
    <p:sldId id="350" r:id="rId8"/>
    <p:sldId id="351" r:id="rId9"/>
    <p:sldId id="352" r:id="rId10"/>
    <p:sldId id="358" r:id="rId11"/>
    <p:sldId id="360" r:id="rId12"/>
    <p:sldId id="361" r:id="rId13"/>
    <p:sldId id="362" r:id="rId14"/>
    <p:sldId id="353" r:id="rId15"/>
    <p:sldId id="354" r:id="rId16"/>
    <p:sldId id="355" r:id="rId17"/>
    <p:sldId id="364" r:id="rId18"/>
    <p:sldId id="395" r:id="rId19"/>
    <p:sldId id="396" r:id="rId20"/>
    <p:sldId id="363" r:id="rId21"/>
    <p:sldId id="366" r:id="rId22"/>
    <p:sldId id="367" r:id="rId23"/>
    <p:sldId id="369" r:id="rId24"/>
    <p:sldId id="370" r:id="rId25"/>
    <p:sldId id="371" r:id="rId26"/>
    <p:sldId id="372" r:id="rId27"/>
    <p:sldId id="373" r:id="rId28"/>
    <p:sldId id="374" r:id="rId29"/>
    <p:sldId id="375" r:id="rId30"/>
    <p:sldId id="376" r:id="rId31"/>
    <p:sldId id="377" r:id="rId32"/>
    <p:sldId id="378" r:id="rId33"/>
    <p:sldId id="379" r:id="rId34"/>
    <p:sldId id="380" r:id="rId35"/>
    <p:sldId id="381" r:id="rId36"/>
    <p:sldId id="382" r:id="rId37"/>
    <p:sldId id="383" r:id="rId38"/>
    <p:sldId id="384" r:id="rId39"/>
    <p:sldId id="385" r:id="rId40"/>
    <p:sldId id="386" r:id="rId41"/>
    <p:sldId id="387" r:id="rId42"/>
    <p:sldId id="388" r:id="rId43"/>
    <p:sldId id="389" r:id="rId44"/>
    <p:sldId id="390" r:id="rId45"/>
    <p:sldId id="391" r:id="rId46"/>
    <p:sldId id="392" r:id="rId47"/>
    <p:sldId id="393" r:id="rId48"/>
    <p:sldId id="394" r:id="rId49"/>
    <p:sldId id="397" r:id="rId50"/>
    <p:sldId id="398" r:id="rId51"/>
    <p:sldId id="357" r:id="rId52"/>
    <p:sldId id="343" r:id="rId53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FE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74545" autoAdjust="0"/>
  </p:normalViewPr>
  <p:slideViewPr>
    <p:cSldViewPr>
      <p:cViewPr varScale="1">
        <p:scale>
          <a:sx n="70" d="100"/>
          <a:sy n="70" d="100"/>
        </p:scale>
        <p:origin x="133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4B6B958-B071-4158-AE2E-70EC68E72484}" type="datetimeFigureOut">
              <a:rPr lang="tr-TR"/>
              <a:pPr>
                <a:defRPr/>
              </a:pPr>
              <a:t>3.05.2018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smtClean="0"/>
              <a:t>Asıl metin stillerini düzenle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C94DF19-34D1-4D06-B024-47765029782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D2F1B-8A95-436E-93AE-0D1225D07AAC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060972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5224F-4B7B-4348-8EFB-83BB6AEF8FE9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52379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E18F7-051C-409A-B86C-6B6223E1874E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05830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96FE9-E266-4783-BE76-CF786C02BEA0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026649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F2080-B895-4A5B-95F7-F9B027931CAD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40397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9A460-AFB9-4EDB-AF18-11865DC93AF4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974492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302F7-032D-46BD-84E3-CD61E4311A2D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9880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28F58-D83A-4EA0-A737-89BC1B54ED61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332595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773E3-8980-4844-AC50-097BF8A4483D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990531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B1C5A-F05E-4BA6-80AE-26579B71B311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53788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C2ECB-7DC2-4516-BBF0-F474F02BC46E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011664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 smtClean="0"/>
              <a:t>Haga clic para modificar el estilo de texto del patrón</a:t>
            </a:r>
          </a:p>
          <a:p>
            <a:pPr lvl="1"/>
            <a:r>
              <a:rPr lang="es-ES" altLang="tr-TR" smtClean="0"/>
              <a:t>Segundo nivel</a:t>
            </a:r>
          </a:p>
          <a:p>
            <a:pPr lvl="2"/>
            <a:r>
              <a:rPr lang="es-ES" altLang="tr-TR" smtClean="0"/>
              <a:t>Tercer nivel</a:t>
            </a:r>
          </a:p>
          <a:p>
            <a:pPr lvl="3"/>
            <a:r>
              <a:rPr lang="es-ES" altLang="tr-TR" smtClean="0"/>
              <a:t>Cuarto nivel</a:t>
            </a:r>
          </a:p>
          <a:p>
            <a:pPr lvl="4"/>
            <a:r>
              <a:rPr lang="es-ES" altLang="tr-TR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r>
              <a:rPr lang="es-ES" altLang="tr-TR"/>
              <a:t>Dr. Nüket BİLGEN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F131EDB-54DA-41B6-A68E-E2AD250373A4}" type="slidenum">
              <a:rPr lang="es-ES" altLang="tr-TR"/>
              <a:pPr>
                <a:defRPr/>
              </a:pPr>
              <a:t>‹#›</a:t>
            </a:fld>
            <a:endParaRPr lang="es-E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matedata.info/forcing/albedo/" TargetMode="External"/><Relationship Id="rId2" Type="http://schemas.openxmlformats.org/officeDocument/2006/relationships/hyperlink" Target="https://www.youtube.com/watch?v=ZouWWVyz9v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2"/>
          <p:cNvSpPr>
            <a:spLocks noGrp="1" noChangeArrowheads="1"/>
          </p:cNvSpPr>
          <p:nvPr>
            <p:ph type="ctrTitle"/>
          </p:nvPr>
        </p:nvSpPr>
        <p:spPr>
          <a:xfrm>
            <a:off x="684213" y="1844675"/>
            <a:ext cx="7772400" cy="1830388"/>
          </a:xfrm>
        </p:spPr>
        <p:txBody>
          <a:bodyPr anchor="ctr"/>
          <a:lstStyle/>
          <a:p>
            <a:pPr eaLnBrk="1" hangingPunct="1"/>
            <a:r>
              <a:rPr lang="en-US" altLang="tr-TR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Ecology and Environmental Biology</a:t>
            </a:r>
            <a:r>
              <a:rPr lang="tr-TR" altLang="tr-TR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altLang="tr-TR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altLang="tr-TR" sz="44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Metin kutusu 5"/>
          <p:cNvSpPr txBox="1">
            <a:spLocks noChangeArrowheads="1"/>
          </p:cNvSpPr>
          <p:nvPr/>
        </p:nvSpPr>
        <p:spPr bwMode="auto">
          <a:xfrm>
            <a:off x="2987675" y="4581525"/>
            <a:ext cx="39608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Nüket BİLGEN</a:t>
            </a:r>
            <a:r>
              <a:rPr lang="en-US" altLang="tr-T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tr-T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alt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Species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group of living organisms consisting of similar individuals capable of exchanging genes or interbreeding.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species is the principal natural taxonomic unit, ranking below a genus and denoted by a Latin </a:t>
            </a:r>
            <a:r>
              <a:rPr lang="en-US" dirty="0" smtClean="0"/>
              <a:t>binomial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r>
              <a:rPr lang="tr-TR" sz="1600" dirty="0"/>
              <a:t>https://www.google.com.tr/search?q=species+definition&amp;oq=species+definition&amp;aqs=chrome..69i57j0l5.5077j0j7&amp;sourceid=chrome&amp;ie=UTF-8</a:t>
            </a:r>
            <a:endParaRPr lang="tr-TR" sz="16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10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09717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11</a:t>
            </a:fld>
            <a:endParaRPr lang="es-ES" altLang="tr-TR"/>
          </a:p>
        </p:txBody>
      </p:sp>
      <p:pic>
        <p:nvPicPr>
          <p:cNvPr id="5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91281"/>
            <a:ext cx="7531100" cy="661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205163" y="124619"/>
            <a:ext cx="633412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US" altLang="en-US" sz="4800" b="1"/>
              <a:t>A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862763" y="200819"/>
            <a:ext cx="633412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US" altLang="en-US" sz="4800" b="1"/>
              <a:t>B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171575" y="1327944"/>
            <a:ext cx="1890713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r>
              <a:rPr lang="en-US" altLang="en-US" b="1"/>
              <a:t>Evolutionary</a:t>
            </a:r>
          </a:p>
          <a:p>
            <a:pPr algn="ctr"/>
            <a:r>
              <a:rPr lang="en-US" altLang="en-US" b="1"/>
              <a:t>change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77800" y="2491581"/>
            <a:ext cx="3581400" cy="427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US" altLang="en-US" sz="4800" b="1">
                <a:cs typeface="Times New Roman" panose="02020603050405020304" pitchFamily="18" charset="0"/>
              </a:rPr>
              <a:t>Speciation:</a:t>
            </a:r>
            <a:br>
              <a:rPr lang="en-US" altLang="en-US" sz="4800" b="1">
                <a:cs typeface="Times New Roman" panose="02020603050405020304" pitchFamily="18" charset="0"/>
              </a:rPr>
            </a:br>
            <a:r>
              <a:rPr lang="en-US" altLang="en-US" sz="3200" b="1">
                <a:cs typeface="Times New Roman" panose="02020603050405020304" pitchFamily="18" charset="0"/>
              </a:rPr>
              <a:t>Divergence, followed by</a:t>
            </a:r>
            <a:br>
              <a:rPr lang="en-US" altLang="en-US" sz="3200" b="1">
                <a:cs typeface="Times New Roman" panose="02020603050405020304" pitchFamily="18" charset="0"/>
              </a:rPr>
            </a:br>
            <a:r>
              <a:rPr lang="en-US" altLang="en-US" sz="3200" b="1">
                <a:cs typeface="Times New Roman" panose="02020603050405020304" pitchFamily="18" charset="0"/>
              </a:rPr>
              <a:t>evolutionary change.  </a:t>
            </a:r>
          </a:p>
          <a:p>
            <a:r>
              <a:rPr lang="en-US" altLang="en-US" sz="4800" b="1">
                <a:cs typeface="Times New Roman" panose="02020603050405020304" pitchFamily="18" charset="0"/>
              </a:rPr>
              <a:t/>
            </a:r>
            <a:br>
              <a:rPr lang="en-US" altLang="en-US" sz="4800" b="1">
                <a:cs typeface="Times New Roman" panose="02020603050405020304" pitchFamily="18" charset="0"/>
              </a:rPr>
            </a:br>
            <a:endParaRPr lang="en-US" altLang="en-US" sz="4800" b="1">
              <a:cs typeface="Times New Roman" panose="02020603050405020304" pitchFamily="18" charset="0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3155950" y="1507331"/>
            <a:ext cx="2540000" cy="525463"/>
          </a:xfrm>
          <a:prstGeom prst="rightArrow">
            <a:avLst>
              <a:gd name="adj1" fmla="val 50000"/>
              <a:gd name="adj2" fmla="val 24171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en-US" altLang="en-US"/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5746750" y="1202531"/>
            <a:ext cx="2540000" cy="525463"/>
          </a:xfrm>
          <a:prstGeom prst="rightArrow">
            <a:avLst>
              <a:gd name="adj1" fmla="val 50000"/>
              <a:gd name="adj2" fmla="val 24171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en-US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6886575" y="1708944"/>
            <a:ext cx="1890713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r>
              <a:rPr lang="en-US" altLang="en-US" b="1"/>
              <a:t>Evolutionary</a:t>
            </a:r>
          </a:p>
          <a:p>
            <a:pPr algn="ctr"/>
            <a:r>
              <a:rPr lang="en-US" altLang="en-US" b="1"/>
              <a:t>change</a:t>
            </a: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5969000" y="3939381"/>
            <a:ext cx="91440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6273800" y="5006181"/>
            <a:ext cx="23653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US" altLang="en-US" sz="3600" b="1"/>
              <a:t>Divergence</a:t>
            </a:r>
            <a:endParaRPr lang="en-US" altLang="en-US" sz="4800" b="1"/>
          </a:p>
        </p:txBody>
      </p:sp>
    </p:spTree>
    <p:extLst>
      <p:ext uri="{BB962C8B-B14F-4D97-AF65-F5344CB8AC3E}">
        <p14:creationId xmlns:p14="http://schemas.microsoft.com/office/powerpoint/2010/main" val="3985819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speciation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b="1" dirty="0">
                <a:latin typeface="Geneva" charset="0"/>
              </a:rPr>
              <a:t>1) Allopatric</a:t>
            </a:r>
            <a:br>
              <a:rPr lang="en-US" altLang="en-US" b="1" dirty="0">
                <a:latin typeface="Geneva" charset="0"/>
              </a:rPr>
            </a:br>
            <a:endParaRPr lang="en-US" altLang="en-US" b="1" dirty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dirty="0">
                <a:latin typeface="Geneva" charset="0"/>
              </a:rPr>
              <a:t>2) Sympatric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12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487947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1) </a:t>
            </a:r>
            <a:r>
              <a:rPr lang="en-US" altLang="en-US" b="1" dirty="0" smtClean="0">
                <a:latin typeface="Geneva" charset="0"/>
              </a:rPr>
              <a:t>Allopatric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speciation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b="1" dirty="0" smtClean="0">
                <a:latin typeface="Geneva" charset="0"/>
              </a:rPr>
              <a:t>evolutionary </a:t>
            </a:r>
            <a:r>
              <a:rPr lang="en-US" altLang="en-US" b="1" dirty="0">
                <a:latin typeface="Geneva" charset="0"/>
              </a:rPr>
              <a:t>change occurring in </a:t>
            </a:r>
            <a:r>
              <a:rPr lang="en-US" altLang="en-US" b="1" u="sng" dirty="0">
                <a:latin typeface="Geneva" charset="0"/>
              </a:rPr>
              <a:t>different</a:t>
            </a:r>
            <a:r>
              <a:rPr lang="en-US" altLang="en-US" b="1" dirty="0">
                <a:latin typeface="Geneva" charset="0"/>
              </a:rPr>
              <a:t> </a:t>
            </a:r>
            <a:r>
              <a:rPr lang="en-US" altLang="en-US" b="1" u="sng" dirty="0">
                <a:latin typeface="Geneva" charset="0"/>
              </a:rPr>
              <a:t>geographic ranges.</a:t>
            </a:r>
            <a:br>
              <a:rPr lang="en-US" altLang="en-US" b="1" u="sng" dirty="0">
                <a:latin typeface="Geneva" charset="0"/>
              </a:rPr>
            </a:br>
            <a:endParaRPr lang="en-US" altLang="en-US" b="1" u="sng" dirty="0">
              <a:latin typeface="Geneva" charset="0"/>
            </a:endParaRPr>
          </a:p>
          <a:p>
            <a:pPr>
              <a:buFontTx/>
              <a:buNone/>
            </a:pPr>
            <a:r>
              <a:rPr lang="tr-TR" altLang="en-US" b="1" dirty="0" err="1" smtClean="0">
                <a:latin typeface="Geneva" charset="0"/>
              </a:rPr>
              <a:t>Due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to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living</a:t>
            </a:r>
            <a:r>
              <a:rPr lang="tr-TR" altLang="en-US" b="1" dirty="0" smtClean="0">
                <a:latin typeface="Geneva" charset="0"/>
              </a:rPr>
              <a:t> in </a:t>
            </a:r>
            <a:r>
              <a:rPr lang="tr-TR" altLang="en-US" b="1" dirty="0" err="1" smtClean="0">
                <a:latin typeface="Geneva" charset="0"/>
              </a:rPr>
              <a:t>different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geographic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regions</a:t>
            </a:r>
            <a:r>
              <a:rPr lang="tr-TR" altLang="en-US" b="1" dirty="0" smtClean="0">
                <a:latin typeface="Geneva" charset="0"/>
              </a:rPr>
              <a:t> a</a:t>
            </a:r>
            <a:r>
              <a:rPr lang="en-US" altLang="en-US" b="1" dirty="0" err="1" smtClean="0">
                <a:latin typeface="Geneva" charset="0"/>
              </a:rPr>
              <a:t>ncestral</a:t>
            </a:r>
            <a:r>
              <a:rPr lang="en-US" altLang="en-US" b="1" dirty="0" smtClean="0">
                <a:latin typeface="Geneva" charset="0"/>
              </a:rPr>
              <a:t> </a:t>
            </a:r>
            <a:r>
              <a:rPr lang="en-US" altLang="en-US" b="1" dirty="0">
                <a:latin typeface="Geneva" charset="0"/>
              </a:rPr>
              <a:t>population divides</a:t>
            </a:r>
            <a:r>
              <a:rPr lang="en-US" altLang="en-US" b="1" dirty="0" smtClean="0">
                <a:latin typeface="Geneva" charset="0"/>
              </a:rPr>
              <a:t>;</a:t>
            </a:r>
            <a:endParaRPr lang="tr-TR" altLang="en-US" b="1" dirty="0" smtClean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dirty="0" smtClean="0">
                <a:latin typeface="Geneva" charset="0"/>
              </a:rPr>
              <a:t>each </a:t>
            </a:r>
            <a:r>
              <a:rPr lang="en-US" altLang="en-US" b="1" dirty="0">
                <a:latin typeface="Geneva" charset="0"/>
              </a:rPr>
              <a:t>can undergo </a:t>
            </a:r>
            <a:r>
              <a:rPr lang="en-US" altLang="en-US" b="1" u="sng" dirty="0">
                <a:latin typeface="Geneva" charset="0"/>
              </a:rPr>
              <a:t>independent</a:t>
            </a:r>
            <a:r>
              <a:rPr lang="en-US" altLang="en-US" b="1" dirty="0">
                <a:latin typeface="Geneva" charset="0"/>
              </a:rPr>
              <a:t> </a:t>
            </a:r>
            <a:r>
              <a:rPr lang="en-US" altLang="en-US" b="1" u="sng" dirty="0">
                <a:latin typeface="Geneva" charset="0"/>
              </a:rPr>
              <a:t>evolutionary change</a:t>
            </a:r>
            <a:r>
              <a:rPr lang="en-US" altLang="en-US" b="1" dirty="0" smtClean="0">
                <a:latin typeface="Geneva" charset="0"/>
              </a:rPr>
              <a:t>.</a:t>
            </a:r>
            <a:endParaRPr lang="tr-TR" altLang="en-US" b="1" dirty="0" smtClean="0">
              <a:latin typeface="Geneva" charset="0"/>
            </a:endParaRPr>
          </a:p>
          <a:p>
            <a:pPr>
              <a:buFontTx/>
              <a:buNone/>
            </a:pPr>
            <a:r>
              <a:rPr lang="tr-TR" altLang="en-US" b="1" dirty="0" err="1" smtClean="0">
                <a:latin typeface="Geneva" charset="0"/>
              </a:rPr>
              <a:t>In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the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end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this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individuals</a:t>
            </a:r>
            <a:r>
              <a:rPr lang="tr-TR" altLang="en-US" b="1" dirty="0" smtClean="0">
                <a:latin typeface="Geneva" charset="0"/>
              </a:rPr>
              <a:t> can not </a:t>
            </a:r>
            <a:r>
              <a:rPr lang="tr-TR" altLang="en-US" b="1" dirty="0" err="1" smtClean="0">
                <a:latin typeface="Geneva" charset="0"/>
              </a:rPr>
              <a:t>even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mate</a:t>
            </a:r>
            <a:r>
              <a:rPr lang="tr-TR" altLang="en-US" b="1" dirty="0" smtClean="0">
                <a:latin typeface="Geneva" charset="0"/>
              </a:rPr>
              <a:t>.</a:t>
            </a:r>
            <a:endParaRPr lang="en-US" altLang="en-US" b="1" dirty="0">
              <a:latin typeface="Geneva" charset="0"/>
            </a:endParaRP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13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949389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Geographic</a:t>
            </a:r>
            <a:r>
              <a:rPr lang="tr-TR" dirty="0" smtClean="0"/>
              <a:t> </a:t>
            </a:r>
            <a:r>
              <a:rPr lang="tr-TR" dirty="0" err="1" smtClean="0"/>
              <a:t>barriers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Eventhough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habitat </a:t>
            </a:r>
            <a:r>
              <a:rPr lang="tr-TR" dirty="0" err="1" smtClean="0"/>
              <a:t>over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mountain</a:t>
            </a:r>
            <a:r>
              <a:rPr lang="tr-TR" dirty="0" smtClean="0"/>
              <a:t>, </a:t>
            </a:r>
            <a:r>
              <a:rPr lang="tr-TR" dirty="0" err="1" smtClean="0"/>
              <a:t>sea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lake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river</a:t>
            </a:r>
            <a:r>
              <a:rPr lang="tr-TR" dirty="0" smtClean="0"/>
              <a:t> is </a:t>
            </a:r>
            <a:r>
              <a:rPr lang="tr-TR" dirty="0" err="1" smtClean="0"/>
              <a:t>suitable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organism</a:t>
            </a:r>
            <a:r>
              <a:rPr lang="tr-TR" dirty="0" smtClean="0"/>
              <a:t> since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seeds</a:t>
            </a:r>
            <a:r>
              <a:rPr lang="tr-TR" dirty="0" smtClean="0"/>
              <a:t> can not </a:t>
            </a:r>
            <a:r>
              <a:rPr lang="tr-TR" dirty="0" err="1" smtClean="0"/>
              <a:t>reach</a:t>
            </a:r>
            <a:r>
              <a:rPr lang="tr-TR" dirty="0" smtClean="0"/>
              <a:t> </a:t>
            </a:r>
            <a:r>
              <a:rPr lang="tr-TR" dirty="0" err="1" smtClean="0"/>
              <a:t>over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,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distribution</a:t>
            </a:r>
            <a:r>
              <a:rPr lang="tr-TR" dirty="0" smtClean="0"/>
              <a:t> is </a:t>
            </a:r>
            <a:r>
              <a:rPr lang="tr-TR" dirty="0" err="1" smtClean="0"/>
              <a:t>limited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geographic</a:t>
            </a:r>
            <a:r>
              <a:rPr lang="tr-TR" dirty="0" smtClean="0"/>
              <a:t> </a:t>
            </a:r>
            <a:r>
              <a:rPr lang="tr-TR" dirty="0" err="1" smtClean="0"/>
              <a:t>barrier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Environment is a </a:t>
            </a:r>
            <a:r>
              <a:rPr lang="tr-TR" dirty="0" err="1" smtClean="0"/>
              <a:t>heterogene</a:t>
            </a:r>
            <a:r>
              <a:rPr lang="tr-TR" dirty="0" smtClean="0"/>
              <a:t> </a:t>
            </a:r>
            <a:r>
              <a:rPr lang="tr-TR" dirty="0" err="1" smtClean="0"/>
              <a:t>term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Why</a:t>
            </a:r>
            <a:r>
              <a:rPr lang="tr-TR" dirty="0" smtClean="0"/>
              <a:t>?</a:t>
            </a:r>
          </a:p>
          <a:p>
            <a:r>
              <a:rPr lang="tr-TR" dirty="0" err="1" smtClean="0"/>
              <a:t>Remember</a:t>
            </a:r>
            <a:r>
              <a:rPr lang="tr-TR" dirty="0" smtClean="0"/>
              <a:t> </a:t>
            </a:r>
            <a:r>
              <a:rPr lang="tr-TR" dirty="0" err="1" smtClean="0"/>
              <a:t>biotic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abiotic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r>
              <a:rPr lang="tr-TR" dirty="0" smtClean="0"/>
              <a:t>. </a:t>
            </a:r>
          </a:p>
          <a:p>
            <a:r>
              <a:rPr lang="tr-TR" i="1" dirty="0" err="1" smtClean="0"/>
              <a:t>Temperature</a:t>
            </a:r>
            <a:r>
              <a:rPr lang="tr-TR" i="1" dirty="0" smtClean="0"/>
              <a:t>, </a:t>
            </a:r>
            <a:r>
              <a:rPr lang="tr-TR" i="1" dirty="0" err="1" smtClean="0"/>
              <a:t>humidity</a:t>
            </a:r>
            <a:r>
              <a:rPr lang="tr-TR" i="1" dirty="0" smtClean="0"/>
              <a:t>, </a:t>
            </a:r>
            <a:r>
              <a:rPr lang="tr-TR" i="1" dirty="0" err="1" smtClean="0"/>
              <a:t>soil</a:t>
            </a:r>
            <a:r>
              <a:rPr lang="tr-TR" i="1" dirty="0" smtClean="0"/>
              <a:t> </a:t>
            </a:r>
            <a:r>
              <a:rPr lang="tr-TR" i="1" dirty="0" err="1" smtClean="0"/>
              <a:t>sturucture</a:t>
            </a:r>
            <a:r>
              <a:rPr lang="tr-TR" i="1" dirty="0" smtClean="0"/>
              <a:t>, </a:t>
            </a:r>
            <a:r>
              <a:rPr lang="tr-TR" i="1" dirty="0" err="1" smtClean="0"/>
              <a:t>plants</a:t>
            </a:r>
            <a:r>
              <a:rPr lang="tr-TR" i="1" dirty="0" smtClean="0"/>
              <a:t>… </a:t>
            </a:r>
            <a:endParaRPr lang="en-US" i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14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7582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 a </a:t>
            </a:r>
            <a:r>
              <a:rPr lang="tr-TR" dirty="0" err="1" smtClean="0"/>
              <a:t>result</a:t>
            </a:r>
            <a:r>
              <a:rPr lang="tr-TR" dirty="0" smtClean="0"/>
              <a:t> of </a:t>
            </a:r>
            <a:r>
              <a:rPr lang="tr-TR" dirty="0" err="1" smtClean="0"/>
              <a:t>heterogene</a:t>
            </a:r>
            <a:r>
              <a:rPr lang="tr-TR" dirty="0" smtClean="0"/>
              <a:t> </a:t>
            </a:r>
            <a:r>
              <a:rPr lang="tr-TR" dirty="0" err="1" smtClean="0"/>
              <a:t>environment</a:t>
            </a:r>
            <a:r>
              <a:rPr lang="tr-TR" dirty="0" smtClean="0"/>
              <a:t> </a:t>
            </a:r>
            <a:r>
              <a:rPr lang="tr-TR" dirty="0" err="1" smtClean="0"/>
              <a:t>populations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divided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subpopulations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Subpopulations</a:t>
            </a:r>
            <a:r>
              <a:rPr lang="tr-TR" dirty="0" smtClean="0"/>
              <a:t> </a:t>
            </a:r>
            <a:r>
              <a:rPr lang="tr-TR" dirty="0" err="1" smtClean="0"/>
              <a:t>occupying</a:t>
            </a:r>
            <a:r>
              <a:rPr lang="tr-TR" dirty="0" smtClean="0"/>
              <a:t> </a:t>
            </a:r>
            <a:r>
              <a:rPr lang="tr-TR" dirty="0" err="1" smtClean="0"/>
              <a:t>suitable</a:t>
            </a:r>
            <a:r>
              <a:rPr lang="tr-TR" dirty="0" smtClean="0"/>
              <a:t> habitat </a:t>
            </a:r>
            <a:r>
              <a:rPr lang="tr-TR" dirty="0" err="1" smtClean="0"/>
              <a:t>patches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15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24246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16</a:t>
            </a:fld>
            <a:endParaRPr lang="es-ES" altLang="tr-TR"/>
          </a:p>
        </p:txBody>
      </p:sp>
      <p:pic>
        <p:nvPicPr>
          <p:cNvPr id="7172" name="Picture 4" descr="Allopatric speciati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3618"/>
            <a:ext cx="7725150" cy="260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179512" y="6483350"/>
            <a:ext cx="808907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https://www.google.com.tr/search?q=Allopatric+speciation&amp;source=lnms&amp;tbm=isch&amp;sa=X&amp;ved=0ahUKEwjJ04OLjOzaAhXBJ5oKHSI0BVwQ_AUICigB&amp;biw=1366&amp;bih=613#imgrc=gwgCHC9nMjydTM:</a:t>
            </a:r>
          </a:p>
        </p:txBody>
      </p:sp>
      <p:pic>
        <p:nvPicPr>
          <p:cNvPr id="7174" name="Picture 6" descr="images.slideplayer.c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8" b="6214"/>
          <a:stretch/>
        </p:blipFill>
        <p:spPr bwMode="auto">
          <a:xfrm>
            <a:off x="1447994" y="2685749"/>
            <a:ext cx="5743561" cy="370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533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b="1" dirty="0" smtClean="0">
                <a:latin typeface="Geneva" charset="0"/>
              </a:rPr>
              <a:t>2) </a:t>
            </a:r>
            <a:r>
              <a:rPr lang="en-US" altLang="en-US" b="1" dirty="0" smtClean="0">
                <a:latin typeface="Geneva" charset="0"/>
              </a:rPr>
              <a:t>Sympatric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>
                <a:latin typeface="Geneva" charset="0"/>
              </a:rPr>
              <a:t>speciation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b="1" dirty="0">
                <a:latin typeface="Geneva" charset="0"/>
              </a:rPr>
              <a:t>evolutionary divergence occurring in </a:t>
            </a:r>
            <a:r>
              <a:rPr lang="en-US" altLang="en-US" b="1" u="sng" dirty="0">
                <a:latin typeface="Geneva" charset="0"/>
              </a:rPr>
              <a:t>same</a:t>
            </a:r>
            <a:r>
              <a:rPr lang="en-US" altLang="en-US" b="1" dirty="0">
                <a:latin typeface="Geneva" charset="0"/>
              </a:rPr>
              <a:t> (</a:t>
            </a:r>
            <a:r>
              <a:rPr lang="en-US" altLang="en-US" b="1" u="sng" dirty="0">
                <a:latin typeface="Geneva" charset="0"/>
              </a:rPr>
              <a:t>overlapping</a:t>
            </a:r>
            <a:r>
              <a:rPr lang="en-US" altLang="en-US" b="1" dirty="0">
                <a:latin typeface="Geneva" charset="0"/>
              </a:rPr>
              <a:t>) geographic ranges.</a:t>
            </a:r>
            <a:br>
              <a:rPr lang="en-US" altLang="en-US" b="1" dirty="0">
                <a:latin typeface="Geneva" charset="0"/>
              </a:rPr>
            </a:br>
            <a:endParaRPr lang="en-US" altLang="en-US" b="1" dirty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dirty="0">
                <a:latin typeface="Geneva" charset="0"/>
              </a:rPr>
              <a:t>Rare in nature, </a:t>
            </a:r>
            <a:br>
              <a:rPr lang="en-US" altLang="en-US" b="1" dirty="0">
                <a:latin typeface="Geneva" charset="0"/>
              </a:rPr>
            </a:br>
            <a:r>
              <a:rPr lang="en-US" altLang="en-US" b="1" dirty="0">
                <a:latin typeface="Geneva" charset="0"/>
              </a:rPr>
              <a:t>but may occur by:</a:t>
            </a:r>
            <a:br>
              <a:rPr lang="en-US" altLang="en-US" b="1" dirty="0">
                <a:latin typeface="Geneva" charset="0"/>
              </a:rPr>
            </a:br>
            <a:r>
              <a:rPr lang="en-US" altLang="en-US" b="1" dirty="0">
                <a:latin typeface="Geneva" charset="0"/>
              </a:rPr>
              <a:t>	- Initial disruptive selection (e.g., different food sources).</a:t>
            </a:r>
            <a:br>
              <a:rPr lang="en-US" altLang="en-US" b="1" dirty="0">
                <a:latin typeface="Geneva" charset="0"/>
              </a:rPr>
            </a:br>
            <a:r>
              <a:rPr lang="en-US" altLang="en-US" b="1" dirty="0">
                <a:latin typeface="Geneva" charset="0"/>
              </a:rPr>
              <a:t>	- Local ecological niche specialization (e.g., races/ecotypes)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17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90906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333333"/>
                </a:solidFill>
                <a:latin typeface="Nunito Sans"/>
              </a:rPr>
              <a:t>2) S</a:t>
            </a:r>
            <a:r>
              <a:rPr lang="en-US" dirty="0" err="1" smtClean="0">
                <a:solidFill>
                  <a:srgbClr val="333333"/>
                </a:solidFill>
                <a:latin typeface="Nunito Sans"/>
              </a:rPr>
              <a:t>ympatric</a:t>
            </a:r>
            <a:r>
              <a:rPr lang="en-US" dirty="0" smtClean="0">
                <a:solidFill>
                  <a:srgbClr val="333333"/>
                </a:solidFill>
                <a:latin typeface="Nunito Sans"/>
              </a:rPr>
              <a:t> </a:t>
            </a:r>
            <a:r>
              <a:rPr lang="en-US" dirty="0">
                <a:solidFill>
                  <a:srgbClr val="333333"/>
                </a:solidFill>
                <a:latin typeface="Nunito Sans"/>
              </a:rPr>
              <a:t>speciation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3333"/>
                </a:solidFill>
                <a:latin typeface="Nunito Sans"/>
              </a:rPr>
              <a:t>a </a:t>
            </a:r>
            <a:r>
              <a:rPr lang="en-US" dirty="0">
                <a:solidFill>
                  <a:srgbClr val="333333"/>
                </a:solidFill>
                <a:latin typeface="Nunito Sans"/>
              </a:rPr>
              <a:t>series of mutations may isolate a subpopulation from the parental population as </a:t>
            </a:r>
            <a:r>
              <a:rPr lang="en-US" b="1" dirty="0">
                <a:solidFill>
                  <a:srgbClr val="333333"/>
                </a:solidFill>
                <a:latin typeface="Nunito Sans"/>
              </a:rPr>
              <a:t>interbreeding</a:t>
            </a:r>
            <a:r>
              <a:rPr lang="en-US" dirty="0">
                <a:solidFill>
                  <a:srgbClr val="333333"/>
                </a:solidFill>
                <a:latin typeface="Nunito Sans"/>
              </a:rPr>
              <a:t> fails. </a:t>
            </a:r>
            <a:endParaRPr lang="tr-TR" dirty="0" smtClean="0">
              <a:solidFill>
                <a:srgbClr val="333333"/>
              </a:solidFill>
              <a:latin typeface="Nunito Sans"/>
            </a:endParaRPr>
          </a:p>
          <a:p>
            <a:r>
              <a:rPr lang="en-US" dirty="0" smtClean="0">
                <a:solidFill>
                  <a:srgbClr val="333333"/>
                </a:solidFill>
                <a:latin typeface="Nunito Sans"/>
              </a:rPr>
              <a:t>This </a:t>
            </a:r>
            <a:r>
              <a:rPr lang="en-US" dirty="0">
                <a:solidFill>
                  <a:srgbClr val="333333"/>
                </a:solidFill>
                <a:latin typeface="Nunito Sans"/>
              </a:rPr>
              <a:t>may also </a:t>
            </a:r>
            <a:r>
              <a:rPr lang="tr-TR" dirty="0" err="1" smtClean="0">
                <a:solidFill>
                  <a:srgbClr val="333333"/>
                </a:solidFill>
                <a:latin typeface="Nunito Sans"/>
              </a:rPr>
              <a:t>occur</a:t>
            </a:r>
            <a:r>
              <a:rPr lang="en-US" dirty="0" smtClean="0">
                <a:solidFill>
                  <a:srgbClr val="333333"/>
                </a:solidFill>
                <a:latin typeface="Nunito Sans"/>
              </a:rPr>
              <a:t> </a:t>
            </a:r>
            <a:r>
              <a:rPr lang="en-US" dirty="0">
                <a:solidFill>
                  <a:srgbClr val="333333"/>
                </a:solidFill>
                <a:latin typeface="Nunito Sans"/>
              </a:rPr>
              <a:t>due to interspecies </a:t>
            </a:r>
            <a:r>
              <a:rPr lang="en-US" dirty="0" err="1">
                <a:solidFill>
                  <a:srgbClr val="333333"/>
                </a:solidFill>
                <a:latin typeface="Nunito Sans"/>
              </a:rPr>
              <a:t>hybridisation</a:t>
            </a:r>
            <a:r>
              <a:rPr lang="en-US" dirty="0">
                <a:solidFill>
                  <a:srgbClr val="333333"/>
                </a:solidFill>
                <a:latin typeface="Nunito Sans"/>
              </a:rPr>
              <a:t> and/or chromosomal doubling/</a:t>
            </a:r>
            <a:r>
              <a:rPr lang="en-US" dirty="0" err="1">
                <a:solidFill>
                  <a:srgbClr val="333333"/>
                </a:solidFill>
                <a:latin typeface="Nunito Sans"/>
              </a:rPr>
              <a:t>autopolyploidy</a:t>
            </a:r>
            <a:r>
              <a:rPr lang="en-US" dirty="0" smtClean="0">
                <a:solidFill>
                  <a:srgbClr val="333333"/>
                </a:solidFill>
                <a:latin typeface="Nunito Sans"/>
              </a:rPr>
              <a:t>.</a:t>
            </a:r>
            <a:endParaRPr lang="tr-TR" dirty="0" smtClean="0">
              <a:solidFill>
                <a:srgbClr val="333333"/>
              </a:solidFill>
              <a:latin typeface="Nunito Sans"/>
            </a:endParaRPr>
          </a:p>
          <a:p>
            <a:r>
              <a:rPr lang="tr-TR" dirty="0" err="1" smtClean="0">
                <a:solidFill>
                  <a:srgbClr val="333333"/>
                </a:solidFill>
                <a:latin typeface="Nunito Sans"/>
              </a:rPr>
              <a:t>Frogs</a:t>
            </a:r>
            <a:r>
              <a:rPr lang="tr-TR" dirty="0" smtClean="0">
                <a:solidFill>
                  <a:srgbClr val="333333"/>
                </a:solidFill>
                <a:latin typeface="Nunito Sans"/>
              </a:rPr>
              <a:t>!</a:t>
            </a:r>
            <a:endParaRPr lang="en-US" dirty="0"/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18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980192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Wheats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19</a:t>
            </a:fld>
            <a:endParaRPr lang="es-ES" altLang="tr-TR"/>
          </a:p>
        </p:txBody>
      </p:sp>
      <p:pic>
        <p:nvPicPr>
          <p:cNvPr id="38914" name="Picture 2" descr="www.scielo.b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4127"/>
            <a:ext cx="9123244" cy="543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86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Population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Population</a:t>
            </a:r>
            <a:r>
              <a:rPr lang="tr-TR" dirty="0" smtClean="0"/>
              <a:t>: </a:t>
            </a:r>
            <a:r>
              <a:rPr lang="tr-TR" dirty="0" err="1" smtClean="0"/>
              <a:t>group</a:t>
            </a:r>
            <a:r>
              <a:rPr lang="tr-TR" dirty="0" smtClean="0"/>
              <a:t> of </a:t>
            </a:r>
            <a:r>
              <a:rPr lang="tr-TR" b="1" dirty="0" err="1" smtClean="0"/>
              <a:t>individuals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inhabit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time.</a:t>
            </a:r>
          </a:p>
          <a:p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r>
              <a:rPr lang="tr-TR" dirty="0" smtClean="0">
                <a:sym typeface="Wingdings" panose="05000000000000000000" pitchFamily="2" charset="2"/>
              </a:rPr>
              <a:t> in </a:t>
            </a:r>
            <a:r>
              <a:rPr lang="tr-TR" dirty="0" err="1" smtClean="0">
                <a:sym typeface="Wingdings" panose="05000000000000000000" pitchFamily="2" charset="2"/>
              </a:rPr>
              <a:t>sexually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reproducing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organisms</a:t>
            </a:r>
            <a:endParaRPr lang="tr-TR" dirty="0" smtClean="0">
              <a:sym typeface="Wingdings" panose="05000000000000000000" pitchFamily="2" charset="2"/>
            </a:endParaRPr>
          </a:p>
          <a:p>
            <a:r>
              <a:rPr lang="tr-TR" dirty="0" err="1" smtClean="0">
                <a:sym typeface="Wingdings" panose="05000000000000000000" pitchFamily="2" charset="2"/>
              </a:rPr>
              <a:t>Spatial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boundary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err="1" smtClean="0">
                <a:sym typeface="Wingdings" panose="05000000000000000000" pitchFamily="2" charset="2"/>
              </a:rPr>
              <a:t>limitation</a:t>
            </a:r>
            <a:r>
              <a:rPr lang="tr-TR" dirty="0" smtClean="0">
                <a:sym typeface="Wingdings" panose="05000000000000000000" pitchFamily="2" charset="2"/>
              </a:rPr>
              <a:t> of </a:t>
            </a:r>
            <a:r>
              <a:rPr lang="tr-TR" dirty="0" err="1" smtClean="0">
                <a:sym typeface="Wingdings" panose="05000000000000000000" pitchFamily="2" charset="2"/>
              </a:rPr>
              <a:t>the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place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and</a:t>
            </a:r>
            <a:r>
              <a:rPr lang="tr-TR" dirty="0" smtClean="0">
                <a:sym typeface="Wingdings" panose="05000000000000000000" pitchFamily="2" charset="2"/>
              </a:rPr>
              <a:t> time.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2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126996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Summary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20</a:t>
            </a:fld>
            <a:endParaRPr lang="es-ES" altLang="tr-TR"/>
          </a:p>
        </p:txBody>
      </p:sp>
      <p:pic>
        <p:nvPicPr>
          <p:cNvPr id="8194" name="Picture 2" descr="ib.bioninja.com.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1536700"/>
            <a:ext cx="695325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463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382000" cy="1143000"/>
          </a:xfrm>
          <a:noFill/>
        </p:spPr>
        <p:txBody>
          <a:bodyPr/>
          <a:lstStyle/>
          <a:p>
            <a:r>
              <a:rPr lang="en-US" altLang="en-US" b="1" smtClean="0">
                <a:latin typeface="Geneva" charset="0"/>
              </a:rPr>
              <a:t>Reproductive Isolating Mechanisms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382000" cy="4114800"/>
          </a:xfrm>
          <a:noFill/>
        </p:spPr>
        <p:txBody>
          <a:bodyPr/>
          <a:lstStyle/>
          <a:p>
            <a:r>
              <a:rPr lang="en-US" altLang="en-US" sz="3600" b="1" dirty="0" smtClean="0">
                <a:latin typeface="Geneva" charset="0"/>
              </a:rPr>
              <a:t>Geographic</a:t>
            </a:r>
            <a:r>
              <a:rPr lang="en-US" altLang="en-US" b="1" dirty="0" smtClean="0">
                <a:latin typeface="Geneva" charset="0"/>
              </a:rPr>
              <a:t> </a:t>
            </a:r>
          </a:p>
          <a:p>
            <a:pPr lvl="1"/>
            <a:r>
              <a:rPr lang="en-US" altLang="en-US" b="1" dirty="0" smtClean="0">
                <a:latin typeface="Geneva" charset="0"/>
              </a:rPr>
              <a:t>Continental </a:t>
            </a:r>
            <a:r>
              <a:rPr lang="en-US" altLang="en-US" b="1" dirty="0" smtClean="0">
                <a:latin typeface="Geneva" charset="0"/>
              </a:rPr>
              <a:t>Drift</a:t>
            </a:r>
            <a:endParaRPr lang="tr-TR" altLang="en-US" b="1" dirty="0" smtClean="0">
              <a:latin typeface="Geneva" charset="0"/>
            </a:endParaRPr>
          </a:p>
          <a:p>
            <a:pPr lvl="1"/>
            <a:r>
              <a:rPr lang="tr-TR" altLang="en-US" b="1" dirty="0" err="1" smtClean="0">
                <a:latin typeface="Geneva" charset="0"/>
              </a:rPr>
              <a:t>Volcanic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events</a:t>
            </a:r>
            <a:endParaRPr lang="en-US" altLang="en-US" b="1" dirty="0" smtClean="0">
              <a:latin typeface="Geneva" charset="0"/>
            </a:endParaRPr>
          </a:p>
          <a:p>
            <a:pPr lvl="1"/>
            <a:r>
              <a:rPr lang="en-US" altLang="en-US" b="1" dirty="0" smtClean="0">
                <a:latin typeface="Geneva" charset="0"/>
              </a:rPr>
              <a:t>Mountain uplifting</a:t>
            </a:r>
          </a:p>
          <a:p>
            <a:pPr lvl="1"/>
            <a:r>
              <a:rPr lang="en-US" altLang="en-US" b="1" dirty="0" smtClean="0">
                <a:latin typeface="Geneva" charset="0"/>
              </a:rPr>
              <a:t>Changes in sea level</a:t>
            </a:r>
          </a:p>
          <a:p>
            <a:pPr lvl="1"/>
            <a:r>
              <a:rPr lang="en-US" altLang="en-US" b="1" dirty="0" smtClean="0">
                <a:latin typeface="Geneva" charset="0"/>
              </a:rPr>
              <a:t>Changes in climate</a:t>
            </a:r>
          </a:p>
          <a:p>
            <a:pPr lvl="1"/>
            <a:r>
              <a:rPr lang="en-US" altLang="en-US" b="1" dirty="0" smtClean="0">
                <a:latin typeface="Geneva" charset="0"/>
              </a:rPr>
              <a:t>Island formation</a:t>
            </a:r>
          </a:p>
        </p:txBody>
      </p:sp>
    </p:spTree>
    <p:extLst>
      <p:ext uri="{BB962C8B-B14F-4D97-AF65-F5344CB8AC3E}">
        <p14:creationId xmlns:p14="http://schemas.microsoft.com/office/powerpoint/2010/main" val="33996287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382000" cy="1143000"/>
          </a:xfrm>
          <a:noFill/>
        </p:spPr>
        <p:txBody>
          <a:bodyPr/>
          <a:lstStyle/>
          <a:p>
            <a:r>
              <a:rPr lang="en-US" altLang="en-US" b="1" smtClean="0">
                <a:latin typeface="Geneva" charset="0"/>
              </a:rPr>
              <a:t>Reproductive Isolating Mechanisms (Genetic)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382000" cy="41148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 sz="3600" b="1" dirty="0" smtClean="0">
                <a:latin typeface="Geneva" charset="0"/>
              </a:rPr>
              <a:t>Polyploidy</a:t>
            </a:r>
            <a:r>
              <a:rPr lang="en-US" altLang="en-US" b="1" dirty="0" smtClean="0">
                <a:latin typeface="Geneva" charset="0"/>
              </a:rPr>
              <a:t> = evolution of chromosome </a:t>
            </a:r>
            <a:r>
              <a:rPr lang="en-US" altLang="en-US" b="1" dirty="0" smtClean="0">
                <a:latin typeface="Geneva" charset="0"/>
              </a:rPr>
              <a:t>n</a:t>
            </a:r>
            <a:r>
              <a:rPr lang="tr-TR" altLang="en-US" b="1" dirty="0" err="1" smtClean="0">
                <a:latin typeface="Geneva" charset="0"/>
              </a:rPr>
              <a:t>umber</a:t>
            </a:r>
            <a:r>
              <a:rPr lang="en-US" altLang="en-US" b="1" dirty="0" smtClean="0">
                <a:latin typeface="Geneva" charset="0"/>
              </a:rPr>
              <a:t>. </a:t>
            </a:r>
            <a:r>
              <a:rPr lang="tr-TR" altLang="en-US" b="1" i="1" dirty="0" err="1" smtClean="0">
                <a:latin typeface="Geneva" charset="0"/>
              </a:rPr>
              <a:t>Like</a:t>
            </a:r>
            <a:r>
              <a:rPr lang="tr-TR" altLang="en-US" b="1" i="1" dirty="0" smtClean="0">
                <a:latin typeface="Geneva" charset="0"/>
              </a:rPr>
              <a:t> in </a:t>
            </a:r>
            <a:r>
              <a:rPr lang="tr-TR" altLang="en-US" b="1" i="1" dirty="0" err="1" smtClean="0">
                <a:latin typeface="Geneva" charset="0"/>
              </a:rPr>
              <a:t>the</a:t>
            </a:r>
            <a:r>
              <a:rPr lang="tr-TR" altLang="en-US" b="1" i="1" dirty="0" smtClean="0">
                <a:latin typeface="Geneva" charset="0"/>
              </a:rPr>
              <a:t> </a:t>
            </a:r>
            <a:r>
              <a:rPr lang="tr-TR" altLang="en-US" b="1" i="1" dirty="0" err="1" smtClean="0">
                <a:latin typeface="Geneva" charset="0"/>
              </a:rPr>
              <a:t>wheat</a:t>
            </a:r>
            <a:r>
              <a:rPr lang="tr-TR" altLang="en-US" b="1" i="1" dirty="0" smtClean="0">
                <a:latin typeface="Geneva" charset="0"/>
              </a:rPr>
              <a:t> </a:t>
            </a:r>
            <a:r>
              <a:rPr lang="tr-TR" altLang="en-US" b="1" i="1" dirty="0" err="1" smtClean="0">
                <a:latin typeface="Geneva" charset="0"/>
              </a:rPr>
              <a:t>example</a:t>
            </a:r>
            <a:r>
              <a:rPr lang="tr-TR" altLang="en-US" b="1" i="1" dirty="0" smtClean="0">
                <a:latin typeface="Geneva" charset="0"/>
              </a:rPr>
              <a:t>.</a:t>
            </a:r>
            <a:br>
              <a:rPr lang="tr-TR" altLang="en-US" b="1" i="1" dirty="0" smtClean="0">
                <a:latin typeface="Geneva" charset="0"/>
              </a:rPr>
            </a:br>
            <a:r>
              <a:rPr lang="en-US" altLang="en-US" b="1" dirty="0" smtClean="0">
                <a:latin typeface="Geneva" charset="0"/>
              </a:rPr>
              <a:t>that </a:t>
            </a:r>
            <a:r>
              <a:rPr lang="en-US" altLang="en-US" b="1" dirty="0" smtClean="0">
                <a:latin typeface="Geneva" charset="0"/>
              </a:rPr>
              <a:t>is multiple of an ancestral set.</a:t>
            </a:r>
            <a:br>
              <a:rPr lang="en-US" altLang="en-US" b="1" dirty="0" smtClean="0">
                <a:latin typeface="Geneva" charset="0"/>
              </a:rPr>
            </a:br>
            <a:endParaRPr lang="en-US" altLang="en-US" b="1" dirty="0" smtClean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sz="2800" b="1" dirty="0" smtClean="0">
                <a:latin typeface="Geneva" charset="0"/>
              </a:rPr>
              <a:t>	Hybridization of 2 species followed by 	polyploidy ----&gt; </a:t>
            </a:r>
            <a:r>
              <a:rPr lang="en-US" altLang="en-US" sz="2800" b="1" u="sng" dirty="0" smtClean="0">
                <a:latin typeface="Geneva" charset="0"/>
              </a:rPr>
              <a:t>instant speciation</a:t>
            </a:r>
            <a:r>
              <a:rPr lang="en-US" altLang="en-US" sz="2800" b="1" dirty="0" smtClean="0">
                <a:latin typeface="Geneva" charset="0"/>
              </a:rPr>
              <a:t>. </a:t>
            </a:r>
            <a:br>
              <a:rPr lang="en-US" altLang="en-US" sz="2800" b="1" dirty="0" smtClean="0">
                <a:latin typeface="Geneva" charset="0"/>
              </a:rPr>
            </a:br>
            <a:r>
              <a:rPr lang="en-US" altLang="en-US" sz="2800" b="1" dirty="0" smtClean="0">
                <a:latin typeface="Geneva" charset="0"/>
              </a:rPr>
              <a:t> </a:t>
            </a:r>
            <a:br>
              <a:rPr lang="en-US" altLang="en-US" sz="2800" b="1" dirty="0" smtClean="0">
                <a:latin typeface="Geneva" charset="0"/>
              </a:rPr>
            </a:br>
            <a:r>
              <a:rPr lang="en-US" altLang="en-US" sz="2800" b="1" dirty="0" err="1" smtClean="0">
                <a:latin typeface="Geneva" charset="0"/>
              </a:rPr>
              <a:t>Polyploid</a:t>
            </a:r>
            <a:r>
              <a:rPr lang="en-US" altLang="en-US" sz="2800" b="1" dirty="0" smtClean="0">
                <a:latin typeface="Geneva" charset="0"/>
              </a:rPr>
              <a:t> hybrid </a:t>
            </a:r>
            <a:r>
              <a:rPr lang="en-US" altLang="en-US" sz="2800" b="1" u="sng" dirty="0" smtClean="0">
                <a:latin typeface="Geneva" charset="0"/>
              </a:rPr>
              <a:t>reproductively isolated</a:t>
            </a:r>
            <a:r>
              <a:rPr lang="en-US" altLang="en-US" sz="2800" b="1" dirty="0" smtClean="0">
                <a:latin typeface="Geneva" charset="0"/>
              </a:rPr>
              <a:t> </a:t>
            </a:r>
            <a:br>
              <a:rPr lang="en-US" altLang="en-US" sz="2800" b="1" dirty="0" smtClean="0">
                <a:latin typeface="Geneva" charset="0"/>
              </a:rPr>
            </a:br>
            <a:r>
              <a:rPr lang="en-US" altLang="en-US" sz="2800" b="1" dirty="0" smtClean="0">
                <a:latin typeface="Geneva" charset="0"/>
              </a:rPr>
              <a:t>	from both parents.  </a:t>
            </a:r>
          </a:p>
        </p:txBody>
      </p:sp>
    </p:spTree>
    <p:extLst>
      <p:ext uri="{BB962C8B-B14F-4D97-AF65-F5344CB8AC3E}">
        <p14:creationId xmlns:p14="http://schemas.microsoft.com/office/powerpoint/2010/main" val="17552359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8382000" cy="1143000"/>
          </a:xfrm>
          <a:noFill/>
        </p:spPr>
        <p:txBody>
          <a:bodyPr/>
          <a:lstStyle/>
          <a:p>
            <a:r>
              <a:rPr lang="en-US" altLang="en-US" b="1" smtClean="0">
                <a:latin typeface="Geneva" charset="0"/>
              </a:rPr>
              <a:t>Reproductive Isolating Mechanisms (Genetic)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839200" cy="5181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 sz="3600" b="1" smtClean="0">
                <a:latin typeface="Geneva" charset="0"/>
              </a:rPr>
              <a:t>PRE-ZYGOTIC </a:t>
            </a:r>
            <a:r>
              <a:rPr lang="en-US" altLang="en-US" sz="2400" b="1" smtClean="0">
                <a:latin typeface="Geneva" charset="0"/>
              </a:rPr>
              <a:t>(pre-mating)</a:t>
            </a:r>
            <a:endParaRPr lang="en-US" altLang="en-US" sz="3600" b="1" smtClean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i) Habitat isolation </a:t>
            </a:r>
            <a:r>
              <a:rPr lang="en-US" altLang="en-US" smtClean="0">
                <a:latin typeface="Geneva" charset="0"/>
              </a:rPr>
              <a:t>- differences in habitat preference</a:t>
            </a:r>
          </a:p>
          <a:p>
            <a:pPr>
              <a:buFontTx/>
              <a:buNone/>
            </a:pPr>
            <a:endParaRPr lang="en-US" altLang="en-US" b="1" smtClean="0">
              <a:latin typeface="Geneva" charset="0"/>
            </a:endParaRPr>
          </a:p>
          <a:p>
            <a:pPr>
              <a:buFontTx/>
              <a:buNone/>
            </a:pPr>
            <a:endParaRPr lang="en-US" altLang="en-US" b="1" smtClean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ii) Temporal isolation </a:t>
            </a:r>
            <a:r>
              <a:rPr lang="en-US" altLang="en-US" smtClean="0">
                <a:latin typeface="Geneva" charset="0"/>
              </a:rPr>
              <a:t>- differences in timing of reproduction</a:t>
            </a:r>
          </a:p>
        </p:txBody>
      </p:sp>
      <p:pic>
        <p:nvPicPr>
          <p:cNvPr id="16387" name="Picture 43" descr="24_04aReproBarriersPrezy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70" r="75459" b="3436"/>
          <a:stretch>
            <a:fillRect/>
          </a:stretch>
        </p:blipFill>
        <p:spPr bwMode="auto">
          <a:xfrm>
            <a:off x="6858000" y="2819400"/>
            <a:ext cx="141287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3" descr="24_04aReproBarriersPrezy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00" r="75459" b="35873"/>
          <a:stretch>
            <a:fillRect/>
          </a:stretch>
        </p:blipFill>
        <p:spPr bwMode="auto">
          <a:xfrm>
            <a:off x="5257800" y="2743200"/>
            <a:ext cx="1528763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3" descr="24_04aReproBarriersPrezy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1" t="33800" r="50900" b="43057"/>
          <a:stretch>
            <a:fillRect/>
          </a:stretch>
        </p:blipFill>
        <p:spPr bwMode="auto">
          <a:xfrm>
            <a:off x="4495800" y="4953000"/>
            <a:ext cx="2057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43" descr="24_04aReproBarriersPrezy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1" t="56943" r="50900" b="18756"/>
          <a:stretch>
            <a:fillRect/>
          </a:stretch>
        </p:blipFill>
        <p:spPr bwMode="auto">
          <a:xfrm>
            <a:off x="6781800" y="5029200"/>
            <a:ext cx="1998663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TextBox 7"/>
          <p:cNvSpPr txBox="1">
            <a:spLocks noChangeArrowheads="1"/>
          </p:cNvSpPr>
          <p:nvPr/>
        </p:nvSpPr>
        <p:spPr bwMode="auto">
          <a:xfrm>
            <a:off x="5334000" y="4191000"/>
            <a:ext cx="2971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garter snakes: aquatic vs. terrestrial species</a:t>
            </a:r>
          </a:p>
        </p:txBody>
      </p:sp>
      <p:sp>
        <p:nvSpPr>
          <p:cNvPr id="16392" name="TextBox 8"/>
          <p:cNvSpPr txBox="1">
            <a:spLocks noChangeArrowheads="1"/>
          </p:cNvSpPr>
          <p:nvPr/>
        </p:nvSpPr>
        <p:spPr bwMode="auto">
          <a:xfrm>
            <a:off x="5181600" y="6477000"/>
            <a:ext cx="3124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spotted skunk species: mate in different seasons</a:t>
            </a:r>
          </a:p>
        </p:txBody>
      </p:sp>
    </p:spTree>
    <p:extLst>
      <p:ext uri="{BB962C8B-B14F-4D97-AF65-F5344CB8AC3E}">
        <p14:creationId xmlns:p14="http://schemas.microsoft.com/office/powerpoint/2010/main" val="12065519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8382000" cy="1143000"/>
          </a:xfrm>
          <a:noFill/>
        </p:spPr>
        <p:txBody>
          <a:bodyPr/>
          <a:lstStyle/>
          <a:p>
            <a:r>
              <a:rPr lang="en-US" altLang="en-US" b="1" smtClean="0">
                <a:latin typeface="Geneva" charset="0"/>
              </a:rPr>
              <a:t>Reproductive Isolating Mechanisms (Genetic)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382000" cy="5181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 sz="3600" b="1" smtClean="0">
                <a:latin typeface="Geneva" charset="0"/>
              </a:rPr>
              <a:t>PRE-ZYGOTIC </a:t>
            </a:r>
            <a:r>
              <a:rPr lang="en-US" altLang="en-US" sz="2400" b="1" smtClean="0">
                <a:latin typeface="Geneva" charset="0"/>
              </a:rPr>
              <a:t>(pre-mating)</a:t>
            </a:r>
            <a:endParaRPr lang="en-US" altLang="en-US" sz="3600" b="1" smtClean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iii) Behavioral (sexual) isolation - differences in behavioral responses with respect to mating</a:t>
            </a:r>
          </a:p>
        </p:txBody>
      </p:sp>
      <p:pic>
        <p:nvPicPr>
          <p:cNvPr id="17411" name="Picture 43" descr="24_04aReproBarriersPrezy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00" t="34956" r="27251" b="38428"/>
          <a:stretch>
            <a:fillRect/>
          </a:stretch>
        </p:blipFill>
        <p:spPr bwMode="auto">
          <a:xfrm>
            <a:off x="3276600" y="3886200"/>
            <a:ext cx="2743200" cy="242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3048000" y="6324600"/>
            <a:ext cx="3124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mating </a:t>
            </a:r>
            <a:r>
              <a:rPr lang="ja-JP" altLang="en-US" sz="1200"/>
              <a:t>“</a:t>
            </a:r>
            <a:r>
              <a:rPr lang="en-US" altLang="ja-JP" sz="1200"/>
              <a:t>dances</a:t>
            </a:r>
            <a:r>
              <a:rPr lang="ja-JP" altLang="en-US" sz="1200"/>
              <a:t>”</a:t>
            </a:r>
            <a:r>
              <a:rPr lang="en-US" altLang="ja-JP" sz="1200"/>
              <a:t> of birds differ among species</a:t>
            </a:r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9531000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8382000" cy="1143000"/>
          </a:xfrm>
          <a:noFill/>
        </p:spPr>
        <p:txBody>
          <a:bodyPr/>
          <a:lstStyle/>
          <a:p>
            <a:r>
              <a:rPr lang="en-US" altLang="en-US" b="1" smtClean="0">
                <a:latin typeface="Geneva" charset="0"/>
              </a:rPr>
              <a:t>Reproductive Isolating Mechanisms (Genetic)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763000" cy="41148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 sz="3600" b="1" smtClean="0">
                <a:latin typeface="Geneva" charset="0"/>
              </a:rPr>
              <a:t>PRE-ZYGOTIC </a:t>
            </a:r>
            <a:r>
              <a:rPr lang="en-US" altLang="en-US" sz="2400" b="1" smtClean="0">
                <a:latin typeface="Geneva" charset="0"/>
              </a:rPr>
              <a:t>(post-mating)</a:t>
            </a:r>
            <a:endParaRPr lang="en-US" altLang="en-US" sz="3600" b="1" smtClean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iv) Mechanical isolation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- differences in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sex organs,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don</a:t>
            </a:r>
            <a:r>
              <a:rPr lang="ja-JP" altLang="en-US" b="1" smtClean="0">
                <a:latin typeface="Geneva" charset="0"/>
              </a:rPr>
              <a:t>’</a:t>
            </a:r>
            <a:r>
              <a:rPr lang="en-US" altLang="ja-JP" b="1" smtClean="0">
                <a:latin typeface="Geneva" charset="0"/>
              </a:rPr>
              <a:t>t </a:t>
            </a:r>
            <a:r>
              <a:rPr lang="ja-JP" altLang="en-US" b="1" smtClean="0">
                <a:latin typeface="Geneva" charset="0"/>
              </a:rPr>
              <a:t>“</a:t>
            </a:r>
            <a:r>
              <a:rPr lang="en-US" altLang="ja-JP" b="1" smtClean="0">
                <a:latin typeface="Geneva" charset="0"/>
              </a:rPr>
              <a:t>fit</a:t>
            </a:r>
            <a:r>
              <a:rPr lang="ja-JP" altLang="en-US" b="1" smtClean="0">
                <a:latin typeface="Geneva" charset="0"/>
              </a:rPr>
              <a:t>”</a:t>
            </a:r>
            <a:endParaRPr lang="en-US" altLang="ja-JP" b="1" smtClean="0">
              <a:latin typeface="Geneva" charset="0"/>
            </a:endParaRPr>
          </a:p>
          <a:p>
            <a:pPr>
              <a:buFontTx/>
              <a:buNone/>
            </a:pPr>
            <a:endParaRPr lang="en-US" altLang="en-US" b="1" smtClean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v) Gametic isolation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- sperm / egg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incompatibility</a:t>
            </a:r>
          </a:p>
        </p:txBody>
      </p:sp>
      <p:pic>
        <p:nvPicPr>
          <p:cNvPr id="18435" name="Picture 43" descr="24_04aReproBarriersPrezy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49" t="33800" b="39586"/>
          <a:stretch>
            <a:fillRect/>
          </a:stretch>
        </p:blipFill>
        <p:spPr bwMode="auto">
          <a:xfrm>
            <a:off x="5181600" y="2209800"/>
            <a:ext cx="259080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18" descr="24_04kReproBarriersGamG-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81"/>
          <a:stretch>
            <a:fillRect/>
          </a:stretch>
        </p:blipFill>
        <p:spPr bwMode="auto">
          <a:xfrm>
            <a:off x="5334000" y="4648200"/>
            <a:ext cx="1997075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5029200" y="4114800"/>
            <a:ext cx="3124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left- vs. right-handed snail species can</a:t>
            </a:r>
            <a:r>
              <a:rPr lang="ja-JP" altLang="en-US" sz="1200"/>
              <a:t>’</a:t>
            </a:r>
            <a:r>
              <a:rPr lang="en-US" altLang="ja-JP" sz="1200"/>
              <a:t>t mate</a:t>
            </a:r>
            <a:endParaRPr lang="en-US" altLang="en-US" sz="1200"/>
          </a:p>
        </p:txBody>
      </p:sp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4267200" y="6477000"/>
            <a:ext cx="4191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sperm &amp; egg of different sea urchin species incompatible</a:t>
            </a:r>
          </a:p>
        </p:txBody>
      </p:sp>
    </p:spTree>
    <p:extLst>
      <p:ext uri="{BB962C8B-B14F-4D97-AF65-F5344CB8AC3E}">
        <p14:creationId xmlns:p14="http://schemas.microsoft.com/office/powerpoint/2010/main" val="38171013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8382000" cy="1143000"/>
          </a:xfrm>
          <a:noFill/>
        </p:spPr>
        <p:txBody>
          <a:bodyPr/>
          <a:lstStyle/>
          <a:p>
            <a:r>
              <a:rPr lang="en-US" altLang="en-US" b="1" smtClean="0">
                <a:latin typeface="Geneva" charset="0"/>
              </a:rPr>
              <a:t>Reproductive Isolating Mechanisms (Genetic)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763000" cy="5181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 sz="3600" b="1" smtClean="0">
                <a:latin typeface="Geneva" charset="0"/>
              </a:rPr>
              <a:t>POST-ZYGOTIC</a:t>
            </a: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vi) Reduced hybrid viability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- embryo doesn</a:t>
            </a:r>
            <a:r>
              <a:rPr lang="ja-JP" altLang="en-US" b="1" smtClean="0">
                <a:latin typeface="Geneva" charset="0"/>
              </a:rPr>
              <a:t>’</a:t>
            </a:r>
            <a:r>
              <a:rPr lang="en-US" altLang="ja-JP" b="1" smtClean="0">
                <a:latin typeface="Geneva" charset="0"/>
              </a:rPr>
              <a:t>t live.</a:t>
            </a:r>
          </a:p>
          <a:p>
            <a:pPr>
              <a:buFontTx/>
              <a:buNone/>
            </a:pPr>
            <a:endParaRPr lang="en-US" altLang="en-US" b="1" smtClean="0">
              <a:latin typeface="Geneva" charset="0"/>
            </a:endParaRPr>
          </a:p>
          <a:p>
            <a:pPr>
              <a:buFontTx/>
              <a:buNone/>
            </a:pPr>
            <a:endParaRPr lang="en-US" altLang="en-US" b="1" smtClean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vii) Reduced hybrid fertility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- hybrids develop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but sterile.  </a:t>
            </a:r>
          </a:p>
        </p:txBody>
      </p:sp>
      <p:pic>
        <p:nvPicPr>
          <p:cNvPr id="19459" name="Picture 7" descr="24_04lReproBarriersViaH-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06"/>
          <a:stretch>
            <a:fillRect/>
          </a:stretch>
        </p:blipFill>
        <p:spPr bwMode="auto">
          <a:xfrm>
            <a:off x="6019800" y="1752600"/>
            <a:ext cx="2884488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8" descr="24_04oReproBarriersFerK-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11"/>
          <a:stretch>
            <a:fillRect/>
          </a:stretch>
        </p:blipFill>
        <p:spPr bwMode="auto">
          <a:xfrm>
            <a:off x="6248400" y="4419600"/>
            <a:ext cx="2508250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5943600" y="3886200"/>
            <a:ext cx="3124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salamander hybrids frail or don</a:t>
            </a:r>
            <a:r>
              <a:rPr lang="ja-JP" altLang="en-US" sz="1200"/>
              <a:t>’</a:t>
            </a:r>
            <a:r>
              <a:rPr lang="en-US" altLang="ja-JP" sz="1200"/>
              <a:t>t mature</a:t>
            </a:r>
            <a:endParaRPr lang="en-US" altLang="en-US" sz="1200"/>
          </a:p>
        </p:txBody>
      </p:sp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5943600" y="6429375"/>
            <a:ext cx="3124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horse + donkey </a:t>
            </a:r>
            <a:r>
              <a:rPr lang="en-US" altLang="en-US" sz="1200">
                <a:sym typeface="Wingdings" panose="05000000000000000000" pitchFamily="2" charset="2"/>
              </a:rPr>
              <a:t> </a:t>
            </a:r>
            <a:r>
              <a:rPr lang="en-US" altLang="en-US" sz="1200"/>
              <a:t>mule: sterile</a:t>
            </a:r>
          </a:p>
        </p:txBody>
      </p:sp>
    </p:spTree>
    <p:extLst>
      <p:ext uri="{BB962C8B-B14F-4D97-AF65-F5344CB8AC3E}">
        <p14:creationId xmlns:p14="http://schemas.microsoft.com/office/powerpoint/2010/main" val="16054427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8382000" cy="1143000"/>
          </a:xfrm>
          <a:noFill/>
        </p:spPr>
        <p:txBody>
          <a:bodyPr/>
          <a:lstStyle/>
          <a:p>
            <a:r>
              <a:rPr lang="en-US" altLang="en-US" b="1" smtClean="0">
                <a:latin typeface="Geneva" charset="0"/>
              </a:rPr>
              <a:t>Reproductive Isolating Mechanisms (Genetic)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763000" cy="5181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 sz="3600" b="1" smtClean="0">
                <a:latin typeface="Geneva" charset="0"/>
              </a:rPr>
              <a:t>POST-ZYGOTIC</a:t>
            </a: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viii) Hybrid (F2) breakdown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- F1 fertile, but future generations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sterile or reduced fitness  </a:t>
            </a:r>
          </a:p>
        </p:txBody>
      </p:sp>
      <p:pic>
        <p:nvPicPr>
          <p:cNvPr id="20483" name="Picture 7" descr="24_04pReproBarriersBrkL-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85"/>
          <a:stretch>
            <a:fillRect/>
          </a:stretch>
        </p:blipFill>
        <p:spPr bwMode="auto">
          <a:xfrm>
            <a:off x="3276600" y="3886200"/>
            <a:ext cx="26225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3048000" y="6429375"/>
            <a:ext cx="3124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hybrid rice plants small, reduced fitness</a:t>
            </a:r>
          </a:p>
        </p:txBody>
      </p:sp>
    </p:spTree>
    <p:extLst>
      <p:ext uri="{BB962C8B-B14F-4D97-AF65-F5344CB8AC3E}">
        <p14:creationId xmlns:p14="http://schemas.microsoft.com/office/powerpoint/2010/main" val="9191250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915400" cy="1143000"/>
          </a:xfrm>
          <a:noFill/>
        </p:spPr>
        <p:txBody>
          <a:bodyPr/>
          <a:lstStyle/>
          <a:p>
            <a:r>
              <a:rPr lang="en-US" altLang="en-US" b="1" smtClean="0">
                <a:latin typeface="Geneva" charset="0"/>
              </a:rPr>
              <a:t>Time for Speciation to occur?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8534400" cy="41148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 sz="2800" b="1" smtClean="0">
                <a:latin typeface="Geneva" charset="0"/>
              </a:rPr>
              <a:t>Varies, dependent on group.  E.g., </a:t>
            </a:r>
            <a:br>
              <a:rPr lang="en-US" altLang="en-US" sz="2800" b="1" smtClean="0">
                <a:latin typeface="Geneva" charset="0"/>
              </a:rPr>
            </a:br>
            <a:endParaRPr lang="en-US" altLang="en-US" sz="2800" b="1" smtClean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sz="2800" b="1" i="1" smtClean="0">
                <a:latin typeface="Geneva" charset="0"/>
              </a:rPr>
              <a:t>Spartina angelica</a:t>
            </a:r>
            <a:r>
              <a:rPr lang="en-US" altLang="en-US" sz="2800" b="1" smtClean="0">
                <a:latin typeface="Geneva" charset="0"/>
              </a:rPr>
              <a:t> hybrid polyploid</a:t>
            </a:r>
            <a:br>
              <a:rPr lang="en-US" altLang="en-US" sz="2800" b="1" smtClean="0">
                <a:latin typeface="Geneva" charset="0"/>
              </a:rPr>
            </a:br>
            <a:r>
              <a:rPr lang="en-US" altLang="en-US" sz="2800" b="1" smtClean="0">
                <a:latin typeface="Geneva" charset="0"/>
              </a:rPr>
              <a:t>	Ca. 20 years</a:t>
            </a:r>
          </a:p>
          <a:p>
            <a:pPr>
              <a:buFontTx/>
              <a:buNone/>
            </a:pPr>
            <a:r>
              <a:rPr lang="en-US" altLang="en-US" sz="2800" b="1" smtClean="0">
                <a:latin typeface="Geneva" charset="0"/>
              </a:rPr>
              <a:t>Hawaiian </a:t>
            </a:r>
            <a:r>
              <a:rPr lang="en-US" altLang="en-US" sz="2800" b="1" i="1" smtClean="0">
                <a:latin typeface="Geneva" charset="0"/>
              </a:rPr>
              <a:t>Drosophila</a:t>
            </a:r>
            <a:r>
              <a:rPr lang="en-US" altLang="en-US" sz="2800" b="1" smtClean="0">
                <a:latin typeface="Geneva" charset="0"/>
              </a:rPr>
              <a:t> spp. (Fruit flies)</a:t>
            </a:r>
            <a:br>
              <a:rPr lang="en-US" altLang="en-US" sz="2800" b="1" smtClean="0">
                <a:latin typeface="Geneva" charset="0"/>
              </a:rPr>
            </a:br>
            <a:r>
              <a:rPr lang="en-US" altLang="en-US" sz="2800" b="1" smtClean="0">
                <a:latin typeface="Geneva" charset="0"/>
              </a:rPr>
              <a:t>	Average speciation time = 20,000 yrs</a:t>
            </a:r>
          </a:p>
          <a:p>
            <a:pPr>
              <a:buFontTx/>
              <a:buNone/>
            </a:pPr>
            <a:r>
              <a:rPr lang="en-US" altLang="en-US" sz="2800" b="1" i="1" smtClean="0">
                <a:latin typeface="Geneva" charset="0"/>
              </a:rPr>
              <a:t>Platanus</a:t>
            </a:r>
            <a:r>
              <a:rPr lang="en-US" altLang="en-US" sz="2800" b="1" smtClean="0">
                <a:latin typeface="Geneva" charset="0"/>
              </a:rPr>
              <a:t> spp. (Sycamores)</a:t>
            </a:r>
            <a:br>
              <a:rPr lang="en-US" altLang="en-US" sz="2800" b="1" smtClean="0">
                <a:latin typeface="Geneva" charset="0"/>
              </a:rPr>
            </a:br>
            <a:r>
              <a:rPr lang="en-US" altLang="en-US" sz="2800" b="1" smtClean="0">
                <a:latin typeface="Geneva" charset="0"/>
              </a:rPr>
              <a:t>	</a:t>
            </a:r>
            <a:r>
              <a:rPr lang="en-US" altLang="en-US" sz="2800" b="1" i="1" smtClean="0">
                <a:latin typeface="Geneva" charset="0"/>
              </a:rPr>
              <a:t>P. orientalis</a:t>
            </a:r>
            <a:r>
              <a:rPr lang="en-US" altLang="en-US" sz="2800" b="1" smtClean="0">
                <a:latin typeface="Geneva" charset="0"/>
              </a:rPr>
              <a:t> &amp; </a:t>
            </a:r>
            <a:r>
              <a:rPr lang="en-US" altLang="en-US" sz="2800" b="1" i="1" smtClean="0">
                <a:latin typeface="Geneva" charset="0"/>
              </a:rPr>
              <a:t>P. occidentalis</a:t>
            </a:r>
            <a:r>
              <a:rPr lang="en-US" altLang="en-US" sz="2800" b="1" smtClean="0">
                <a:latin typeface="Geneva" charset="0"/>
              </a:rPr>
              <a:t> separated ca. 50,000,000 years, still not genetically reproductively isolated</a:t>
            </a:r>
          </a:p>
        </p:txBody>
      </p:sp>
    </p:spTree>
    <p:extLst>
      <p:ext uri="{BB962C8B-B14F-4D97-AF65-F5344CB8AC3E}">
        <p14:creationId xmlns:p14="http://schemas.microsoft.com/office/powerpoint/2010/main" val="7566824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b="1" smtClean="0">
                <a:latin typeface="Geneva" charset="0"/>
              </a:rPr>
              <a:t>Adaptive Radiation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458200" cy="4114800"/>
          </a:xfrm>
          <a:noFill/>
        </p:spPr>
        <p:txBody>
          <a:bodyPr/>
          <a:lstStyle/>
          <a:p>
            <a:pPr>
              <a:lnSpc>
                <a:spcPct val="150000"/>
              </a:lnSpc>
              <a:buFontTx/>
              <a:buNone/>
            </a:pPr>
            <a:r>
              <a:rPr lang="en-US" altLang="en-US" b="1" smtClean="0">
                <a:latin typeface="Geneva" charset="0"/>
              </a:rPr>
              <a:t>- spreading of populations or species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u="sng" smtClean="0">
                <a:latin typeface="Geneva" charset="0"/>
              </a:rPr>
              <a:t>into new environments</a:t>
            </a:r>
            <a:r>
              <a:rPr lang="en-US" altLang="en-US" b="1" smtClean="0">
                <a:latin typeface="Geneva" charset="0"/>
              </a:rPr>
              <a:t>,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with </a:t>
            </a:r>
            <a:r>
              <a:rPr lang="en-US" altLang="en-US" b="1" u="sng" smtClean="0">
                <a:latin typeface="Geneva" charset="0"/>
              </a:rPr>
              <a:t>adaptive evolutionary divergence</a:t>
            </a:r>
            <a:r>
              <a:rPr lang="en-US" altLang="en-US" b="1" smtClean="0">
                <a:latin typeface="Geneva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36068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/>
          <a:lstStyle/>
          <a:p>
            <a:r>
              <a:rPr lang="tr-TR" dirty="0" smtClean="0"/>
              <a:t>Define </a:t>
            </a:r>
            <a:r>
              <a:rPr lang="tr-TR" dirty="0" err="1" smtClean="0"/>
              <a:t>individual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1612775"/>
          </a:xfrm>
        </p:spPr>
        <p:txBody>
          <a:bodyPr/>
          <a:lstStyle/>
          <a:p>
            <a:r>
              <a:rPr lang="tr-TR" dirty="0" err="1" smtClean="0"/>
              <a:t>What</a:t>
            </a:r>
            <a:r>
              <a:rPr lang="tr-TR" dirty="0" smtClean="0"/>
              <a:t> is an </a:t>
            </a:r>
            <a:r>
              <a:rPr lang="tr-TR" dirty="0" err="1" smtClean="0"/>
              <a:t>individual</a:t>
            </a:r>
            <a:r>
              <a:rPr lang="tr-TR" dirty="0" smtClean="0"/>
              <a:t>?</a:t>
            </a:r>
          </a:p>
          <a:p>
            <a:r>
              <a:rPr lang="tr-TR" dirty="0" err="1" smtClean="0"/>
              <a:t>Examples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3</a:t>
            </a:fld>
            <a:endParaRPr lang="es-ES" altLang="tr-TR"/>
          </a:p>
        </p:txBody>
      </p:sp>
      <p:sp>
        <p:nvSpPr>
          <p:cNvPr id="5" name="Unvan 1"/>
          <p:cNvSpPr txBox="1">
            <a:spLocks/>
          </p:cNvSpPr>
          <p:nvPr/>
        </p:nvSpPr>
        <p:spPr bwMode="auto">
          <a:xfrm>
            <a:off x="457200" y="2276872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dirty="0" smtClean="0"/>
              <a:t>Distribution</a:t>
            </a:r>
            <a:endParaRPr lang="en-US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 bwMode="auto">
          <a:xfrm>
            <a:off x="457200" y="3068960"/>
            <a:ext cx="8229600" cy="1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Distribution is </a:t>
            </a:r>
            <a:r>
              <a:rPr lang="tr-TR" dirty="0" err="1" smtClean="0"/>
              <a:t>based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presence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absence</a:t>
            </a:r>
            <a:r>
              <a:rPr lang="tr-TR" dirty="0" smtClean="0"/>
              <a:t> of </a:t>
            </a:r>
            <a:r>
              <a:rPr lang="tr-TR" dirty="0" err="1" smtClean="0"/>
              <a:t>organism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1026" name="Picture 2" descr="population geographic range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408" y="4062056"/>
            <a:ext cx="5328592" cy="279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Düz Ok Bağlayıcısı 7"/>
          <p:cNvCxnSpPr/>
          <p:nvPr/>
        </p:nvCxnSpPr>
        <p:spPr>
          <a:xfrm>
            <a:off x="1547664" y="5229200"/>
            <a:ext cx="20882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1571977" y="4937701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Geographic</a:t>
            </a:r>
            <a:r>
              <a:rPr lang="tr-TR" dirty="0" smtClean="0"/>
              <a:t> </a:t>
            </a:r>
            <a:r>
              <a:rPr lang="tr-TR" dirty="0" err="1" smtClean="0"/>
              <a:t>range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9633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noFill/>
        </p:spPr>
        <p:txBody>
          <a:bodyPr/>
          <a:lstStyle/>
          <a:p>
            <a:r>
              <a:rPr lang="en-US" altLang="en-US" b="1" smtClean="0">
                <a:latin typeface="Geneva" charset="0"/>
              </a:rPr>
              <a:t>Adaptive Radiation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458200" cy="4114800"/>
          </a:xfrm>
          <a:noFill/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b="1" smtClean="0">
                <a:latin typeface="Geneva" charset="0"/>
              </a:rPr>
              <a:t>Promoted by:</a:t>
            </a:r>
          </a:p>
          <a:p>
            <a:pPr>
              <a:lnSpc>
                <a:spcPct val="150000"/>
              </a:lnSpc>
            </a:pPr>
            <a:r>
              <a:rPr lang="en-US" altLang="en-US" b="1" smtClean="0">
                <a:latin typeface="Geneva" charset="0"/>
              </a:rPr>
              <a:t>1) </a:t>
            </a:r>
            <a:r>
              <a:rPr lang="en-US" altLang="en-US" b="1" u="sng" smtClean="0">
                <a:latin typeface="Geneva" charset="0"/>
              </a:rPr>
              <a:t>New and varied niches</a:t>
            </a:r>
            <a:r>
              <a:rPr lang="en-US" altLang="en-US" b="1" smtClean="0">
                <a:latin typeface="Geneva" charset="0"/>
              </a:rPr>
              <a:t/>
            </a:r>
            <a:br>
              <a:rPr lang="en-US" altLang="en-US" b="1" smtClean="0">
                <a:latin typeface="Geneva" charset="0"/>
              </a:rPr>
            </a:br>
            <a:r>
              <a:rPr lang="en-US" altLang="en-US" sz="2400" b="1" smtClean="0">
                <a:latin typeface="Geneva" charset="0"/>
              </a:rPr>
              <a:t>- provide new selective pressures</a:t>
            </a:r>
          </a:p>
          <a:p>
            <a:pPr>
              <a:lnSpc>
                <a:spcPct val="150000"/>
              </a:lnSpc>
            </a:pPr>
            <a:r>
              <a:rPr lang="en-US" altLang="en-US" b="1" smtClean="0">
                <a:latin typeface="Geneva" charset="0"/>
              </a:rPr>
              <a:t>2) </a:t>
            </a:r>
            <a:r>
              <a:rPr lang="en-US" altLang="en-US" b="1" u="sng" smtClean="0">
                <a:latin typeface="Geneva" charset="0"/>
              </a:rPr>
              <a:t>Absence of interspecific competition</a:t>
            </a:r>
            <a:r>
              <a:rPr lang="en-US" altLang="en-US" b="1" smtClean="0">
                <a:latin typeface="Geneva" charset="0"/>
              </a:rPr>
              <a:t/>
            </a:r>
            <a:br>
              <a:rPr lang="en-US" altLang="en-US" b="1" smtClean="0">
                <a:latin typeface="Geneva" charset="0"/>
              </a:rPr>
            </a:br>
            <a:r>
              <a:rPr lang="en-US" altLang="en-US" sz="2400" b="1" smtClean="0">
                <a:latin typeface="Geneva" charset="0"/>
              </a:rPr>
              <a:t>- enables species to invade niches previously occupied by others</a:t>
            </a:r>
          </a:p>
        </p:txBody>
      </p:sp>
    </p:spTree>
    <p:extLst>
      <p:ext uri="{BB962C8B-B14F-4D97-AF65-F5344CB8AC3E}">
        <p14:creationId xmlns:p14="http://schemas.microsoft.com/office/powerpoint/2010/main" val="175860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63500"/>
            <a:ext cx="4497388" cy="671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3200400" cy="3581400"/>
          </a:xfrm>
          <a:noFill/>
        </p:spPr>
        <p:txBody>
          <a:bodyPr/>
          <a:lstStyle/>
          <a:p>
            <a:r>
              <a:rPr lang="en-US" altLang="en-US" sz="3600" b="1" smtClean="0">
                <a:latin typeface="Geneva" charset="0"/>
              </a:rPr>
              <a:t>Examples of Adaptive Radiation:</a:t>
            </a:r>
            <a:br>
              <a:rPr lang="en-US" altLang="en-US" sz="3600" b="1" smtClean="0">
                <a:latin typeface="Geneva" charset="0"/>
              </a:rPr>
            </a:br>
            <a:r>
              <a:rPr lang="en-US" altLang="en-US" sz="3600" b="1" smtClean="0">
                <a:latin typeface="Geneva" charset="0"/>
              </a:rPr>
              <a:t/>
            </a:r>
            <a:br>
              <a:rPr lang="en-US" altLang="en-US" sz="3600" b="1" smtClean="0">
                <a:latin typeface="Geneva" charset="0"/>
              </a:rPr>
            </a:br>
            <a:r>
              <a:rPr lang="en-US" altLang="en-US" sz="3600" b="1" smtClean="0">
                <a:latin typeface="Geneva" charset="0"/>
              </a:rPr>
              <a:t>Galapagos</a:t>
            </a:r>
            <a:br>
              <a:rPr lang="en-US" altLang="en-US" sz="3600" b="1" smtClean="0">
                <a:latin typeface="Geneva" charset="0"/>
              </a:rPr>
            </a:br>
            <a:r>
              <a:rPr lang="en-US" altLang="en-US" sz="3600" b="1" smtClean="0">
                <a:latin typeface="Geneva" charset="0"/>
              </a:rPr>
              <a:t>Tortoises</a:t>
            </a:r>
            <a:endParaRPr lang="en-US" altLang="en-US" b="1" smtClean="0">
              <a:latin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682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5400"/>
            <a:ext cx="5186363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0" y="381000"/>
            <a:ext cx="3200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3600" b="1">
                <a:solidFill>
                  <a:schemeClr val="tx2"/>
                </a:solidFill>
                <a:latin typeface="Geneva" charset="0"/>
              </a:rPr>
              <a:t>Examples of Adaptive Radiation:</a:t>
            </a:r>
            <a:br>
              <a:rPr lang="en-US" altLang="en-US" sz="3600" b="1">
                <a:solidFill>
                  <a:schemeClr val="tx2"/>
                </a:solidFill>
                <a:latin typeface="Geneva" charset="0"/>
              </a:rPr>
            </a:br>
            <a:r>
              <a:rPr lang="en-US" altLang="en-US" sz="3600" b="1">
                <a:solidFill>
                  <a:schemeClr val="tx2"/>
                </a:solidFill>
                <a:latin typeface="Geneva" charset="0"/>
              </a:rPr>
              <a:t/>
            </a:r>
            <a:br>
              <a:rPr lang="en-US" altLang="en-US" sz="3600" b="1">
                <a:solidFill>
                  <a:schemeClr val="tx2"/>
                </a:solidFill>
                <a:latin typeface="Geneva" charset="0"/>
              </a:rPr>
            </a:br>
            <a:r>
              <a:rPr lang="ja-JP" altLang="en-US" sz="3600" b="1">
                <a:solidFill>
                  <a:schemeClr val="tx2"/>
                </a:solidFill>
                <a:latin typeface="Geneva" charset="0"/>
              </a:rPr>
              <a:t>“</a:t>
            </a:r>
            <a:r>
              <a:rPr lang="en-US" altLang="ja-JP" sz="3600" b="1">
                <a:solidFill>
                  <a:schemeClr val="tx2"/>
                </a:solidFill>
                <a:latin typeface="Geneva" charset="0"/>
              </a:rPr>
              <a:t>Darwin</a:t>
            </a:r>
            <a:r>
              <a:rPr lang="ja-JP" altLang="en-US" sz="3600" b="1">
                <a:solidFill>
                  <a:schemeClr val="tx2"/>
                </a:solidFill>
                <a:latin typeface="Geneva" charset="0"/>
              </a:rPr>
              <a:t>’</a:t>
            </a:r>
            <a:r>
              <a:rPr lang="en-US" altLang="ja-JP" sz="3600" b="1">
                <a:solidFill>
                  <a:schemeClr val="tx2"/>
                </a:solidFill>
                <a:latin typeface="Geneva" charset="0"/>
              </a:rPr>
              <a:t>s</a:t>
            </a:r>
            <a:r>
              <a:rPr lang="ja-JP" altLang="en-US" sz="3600" b="1">
                <a:solidFill>
                  <a:schemeClr val="tx2"/>
                </a:solidFill>
                <a:latin typeface="Geneva" charset="0"/>
              </a:rPr>
              <a:t>”</a:t>
            </a:r>
            <a:r>
              <a:rPr lang="en-US" altLang="ja-JP" sz="3600" b="1">
                <a:solidFill>
                  <a:schemeClr val="tx2"/>
                </a:solidFill>
                <a:latin typeface="Geneva" charset="0"/>
              </a:rPr>
              <a:t> Finches</a:t>
            </a:r>
            <a:endParaRPr lang="en-US" altLang="en-US" sz="4400" b="1">
              <a:solidFill>
                <a:schemeClr val="tx2"/>
              </a:solidFill>
              <a:latin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0124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1" descr="25_18-SilverswordRadia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9"/>
          <a:stretch>
            <a:fillRect/>
          </a:stretch>
        </p:blipFill>
        <p:spPr bwMode="auto">
          <a:xfrm>
            <a:off x="296863" y="719138"/>
            <a:ext cx="8548687" cy="598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Text Box 5"/>
          <p:cNvSpPr txBox="1">
            <a:spLocks noChangeArrowheads="1"/>
          </p:cNvSpPr>
          <p:nvPr/>
        </p:nvSpPr>
        <p:spPr bwMode="auto">
          <a:xfrm>
            <a:off x="3827463" y="2281238"/>
            <a:ext cx="24574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300" b="1">
                <a:latin typeface="Arial" panose="020B0604020202020204" pitchFamily="34" charset="0"/>
              </a:rPr>
              <a:t>Close North American relative,</a:t>
            </a:r>
          </a:p>
          <a:p>
            <a:pPr>
              <a:lnSpc>
                <a:spcPct val="90000"/>
              </a:lnSpc>
            </a:pPr>
            <a:r>
              <a:rPr lang="en-US" altLang="en-US" sz="1300" b="1">
                <a:latin typeface="Arial" panose="020B0604020202020204" pitchFamily="34" charset="0"/>
              </a:rPr>
              <a:t>the tarweed </a:t>
            </a:r>
            <a:r>
              <a:rPr lang="en-US" altLang="en-US" sz="1300" b="1" i="1">
                <a:latin typeface="Arial" panose="020B0604020202020204" pitchFamily="34" charset="0"/>
              </a:rPr>
              <a:t>Carlquistia muirii</a:t>
            </a:r>
          </a:p>
        </p:txBody>
      </p:sp>
      <p:sp>
        <p:nvSpPr>
          <p:cNvPr id="26627" name="Text Box 18"/>
          <p:cNvSpPr txBox="1">
            <a:spLocks noChangeArrowheads="1"/>
          </p:cNvSpPr>
          <p:nvPr/>
        </p:nvSpPr>
        <p:spPr bwMode="auto">
          <a:xfrm>
            <a:off x="6569075" y="3400425"/>
            <a:ext cx="2390775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300" b="1" i="1">
                <a:latin typeface="Arial" panose="020B0604020202020204" pitchFamily="34" charset="0"/>
              </a:rPr>
              <a:t>Argyroxiphium</a:t>
            </a:r>
            <a:r>
              <a:rPr lang="en-US" altLang="en-US" sz="1300" b="1">
                <a:latin typeface="Arial" panose="020B0604020202020204" pitchFamily="34" charset="0"/>
              </a:rPr>
              <a:t> </a:t>
            </a:r>
            <a:r>
              <a:rPr lang="en-US" altLang="en-US" sz="1300" b="1" i="1">
                <a:latin typeface="Arial" panose="020B0604020202020204" pitchFamily="34" charset="0"/>
              </a:rPr>
              <a:t>sandwicense</a:t>
            </a:r>
            <a:endParaRPr lang="en-US" altLang="en-US" sz="1300" b="1">
              <a:latin typeface="Arial" panose="020B0604020202020204" pitchFamily="34" charset="0"/>
            </a:endParaRPr>
          </a:p>
        </p:txBody>
      </p:sp>
      <p:sp>
        <p:nvSpPr>
          <p:cNvPr id="26628" name="Text Box 19"/>
          <p:cNvSpPr txBox="1">
            <a:spLocks noChangeArrowheads="1"/>
          </p:cNvSpPr>
          <p:nvPr/>
        </p:nvSpPr>
        <p:spPr bwMode="auto">
          <a:xfrm>
            <a:off x="7281863" y="6586538"/>
            <a:ext cx="1550987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300" b="1" i="1">
                <a:latin typeface="Arial" panose="020B0604020202020204" pitchFamily="34" charset="0"/>
              </a:rPr>
              <a:t>Dubautia linearis</a:t>
            </a:r>
            <a:endParaRPr lang="en-US" altLang="en-US" sz="1300" b="1">
              <a:latin typeface="Arial" panose="020B0604020202020204" pitchFamily="34" charset="0"/>
            </a:endParaRPr>
          </a:p>
        </p:txBody>
      </p:sp>
      <p:sp>
        <p:nvSpPr>
          <p:cNvPr id="26629" name="Text Box 20"/>
          <p:cNvSpPr txBox="1">
            <a:spLocks noChangeArrowheads="1"/>
          </p:cNvSpPr>
          <p:nvPr/>
        </p:nvSpPr>
        <p:spPr bwMode="auto">
          <a:xfrm>
            <a:off x="3678238" y="6465888"/>
            <a:ext cx="1550987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300" b="1" i="1">
                <a:latin typeface="Arial" panose="020B0604020202020204" pitchFamily="34" charset="0"/>
              </a:rPr>
              <a:t>Dubautia scabra</a:t>
            </a:r>
          </a:p>
        </p:txBody>
      </p:sp>
      <p:sp>
        <p:nvSpPr>
          <p:cNvPr id="26630" name="Text Box 21"/>
          <p:cNvSpPr txBox="1">
            <a:spLocks noChangeArrowheads="1"/>
          </p:cNvSpPr>
          <p:nvPr/>
        </p:nvSpPr>
        <p:spPr bwMode="auto">
          <a:xfrm>
            <a:off x="330200" y="5691188"/>
            <a:ext cx="1951038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300" b="1" i="1">
                <a:latin typeface="Arial" panose="020B0604020202020204" pitchFamily="34" charset="0"/>
              </a:rPr>
              <a:t>Dubautia waialealae</a:t>
            </a:r>
          </a:p>
        </p:txBody>
      </p:sp>
      <p:sp>
        <p:nvSpPr>
          <p:cNvPr id="26631" name="Text Box 22"/>
          <p:cNvSpPr txBox="1">
            <a:spLocks noChangeArrowheads="1"/>
          </p:cNvSpPr>
          <p:nvPr/>
        </p:nvSpPr>
        <p:spPr bwMode="auto">
          <a:xfrm>
            <a:off x="1420813" y="3076575"/>
            <a:ext cx="1204912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300" b="1" i="1">
                <a:latin typeface="Arial" panose="020B0604020202020204" pitchFamily="34" charset="0"/>
              </a:rPr>
              <a:t>Dubautia laxa</a:t>
            </a:r>
          </a:p>
        </p:txBody>
      </p:sp>
      <p:sp>
        <p:nvSpPr>
          <p:cNvPr id="26632" name="Text Box 23"/>
          <p:cNvSpPr txBox="1">
            <a:spLocks noChangeArrowheads="1"/>
          </p:cNvSpPr>
          <p:nvPr/>
        </p:nvSpPr>
        <p:spPr bwMode="auto">
          <a:xfrm>
            <a:off x="5543550" y="4022725"/>
            <a:ext cx="7143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HAWAII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0.4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million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years</a:t>
            </a:r>
          </a:p>
        </p:txBody>
      </p:sp>
      <p:sp>
        <p:nvSpPr>
          <p:cNvPr id="26633" name="Text Box 24"/>
          <p:cNvSpPr txBox="1">
            <a:spLocks noChangeArrowheads="1"/>
          </p:cNvSpPr>
          <p:nvPr/>
        </p:nvSpPr>
        <p:spPr bwMode="auto">
          <a:xfrm>
            <a:off x="3798888" y="3352800"/>
            <a:ext cx="7143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OAHU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3.7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million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years</a:t>
            </a:r>
            <a:endParaRPr lang="en-US" altLang="en-US" sz="1200" b="1" i="1">
              <a:latin typeface="Arial" panose="020B0604020202020204" pitchFamily="34" charset="0"/>
            </a:endParaRPr>
          </a:p>
        </p:txBody>
      </p:sp>
      <p:sp>
        <p:nvSpPr>
          <p:cNvPr id="26634" name="Text Box 25"/>
          <p:cNvSpPr txBox="1">
            <a:spLocks noChangeArrowheads="1"/>
          </p:cNvSpPr>
          <p:nvPr/>
        </p:nvSpPr>
        <p:spPr bwMode="auto">
          <a:xfrm>
            <a:off x="3092450" y="2962275"/>
            <a:ext cx="7143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KAUAI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5.1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million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years</a:t>
            </a:r>
          </a:p>
        </p:txBody>
      </p:sp>
      <p:sp>
        <p:nvSpPr>
          <p:cNvPr id="26635" name="Text Box 26"/>
          <p:cNvSpPr txBox="1">
            <a:spLocks noChangeArrowheads="1"/>
          </p:cNvSpPr>
          <p:nvPr/>
        </p:nvSpPr>
        <p:spPr bwMode="auto">
          <a:xfrm>
            <a:off x="5211763" y="2911475"/>
            <a:ext cx="7143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1.3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million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years</a:t>
            </a:r>
            <a:endParaRPr lang="en-US" altLang="en-US" sz="1200" b="1" i="1">
              <a:latin typeface="Arial" panose="020B0604020202020204" pitchFamily="34" charset="0"/>
            </a:endParaRPr>
          </a:p>
        </p:txBody>
      </p:sp>
      <p:sp>
        <p:nvSpPr>
          <p:cNvPr id="26636" name="Text Box 28"/>
          <p:cNvSpPr txBox="1">
            <a:spLocks noChangeArrowheads="1"/>
          </p:cNvSpPr>
          <p:nvPr/>
        </p:nvSpPr>
        <p:spPr bwMode="auto">
          <a:xfrm>
            <a:off x="4167188" y="2955925"/>
            <a:ext cx="752475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MOLOKAI</a:t>
            </a:r>
          </a:p>
        </p:txBody>
      </p:sp>
      <p:sp>
        <p:nvSpPr>
          <p:cNvPr id="26637" name="Text Box 29"/>
          <p:cNvSpPr txBox="1">
            <a:spLocks noChangeArrowheads="1"/>
          </p:cNvSpPr>
          <p:nvPr/>
        </p:nvSpPr>
        <p:spPr bwMode="auto">
          <a:xfrm>
            <a:off x="4895850" y="3079750"/>
            <a:ext cx="417513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MAUI</a:t>
            </a:r>
            <a:endParaRPr lang="en-US" altLang="en-US" sz="1100">
              <a:solidFill>
                <a:srgbClr val="000000"/>
              </a:solidFill>
              <a:latin typeface="Lucida Grande" charset="0"/>
            </a:endParaRPr>
          </a:p>
        </p:txBody>
      </p:sp>
      <p:sp>
        <p:nvSpPr>
          <p:cNvPr id="26638" name="Text Box 30"/>
          <p:cNvSpPr txBox="1">
            <a:spLocks noChangeArrowheads="1"/>
          </p:cNvSpPr>
          <p:nvPr/>
        </p:nvSpPr>
        <p:spPr bwMode="auto">
          <a:xfrm>
            <a:off x="4373563" y="3481388"/>
            <a:ext cx="473075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LANAI</a:t>
            </a:r>
            <a:endParaRPr lang="en-US" altLang="en-US" sz="1100">
              <a:solidFill>
                <a:srgbClr val="000000"/>
              </a:solidFill>
              <a:latin typeface="Lucida Grande" charset="0"/>
            </a:endParaRPr>
          </a:p>
        </p:txBody>
      </p:sp>
      <p:sp>
        <p:nvSpPr>
          <p:cNvPr id="26639" name="Rectangle 4"/>
          <p:cNvSpPr>
            <a:spLocks noChangeArrowheads="1"/>
          </p:cNvSpPr>
          <p:nvPr/>
        </p:nvSpPr>
        <p:spPr bwMode="auto">
          <a:xfrm>
            <a:off x="0" y="0"/>
            <a:ext cx="8915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2200" b="1">
                <a:solidFill>
                  <a:schemeClr val="tx2"/>
                </a:solidFill>
                <a:latin typeface="Geneva" charset="0"/>
              </a:rPr>
              <a:t>Examples of Adaptive Radiation: </a:t>
            </a:r>
            <a:r>
              <a:rPr lang="ja-JP" altLang="en-US" sz="2200" b="1">
                <a:solidFill>
                  <a:schemeClr val="tx2"/>
                </a:solidFill>
                <a:latin typeface="Geneva" charset="0"/>
              </a:rPr>
              <a:t>“</a:t>
            </a:r>
            <a:r>
              <a:rPr lang="en-US" altLang="ja-JP" sz="2200" b="1">
                <a:solidFill>
                  <a:schemeClr val="tx2"/>
                </a:solidFill>
                <a:latin typeface="Geneva" charset="0"/>
              </a:rPr>
              <a:t>Tarweeds</a:t>
            </a:r>
            <a:r>
              <a:rPr lang="ja-JP" altLang="en-US" sz="2200" b="1">
                <a:solidFill>
                  <a:schemeClr val="tx2"/>
                </a:solidFill>
                <a:latin typeface="Geneva" charset="0"/>
              </a:rPr>
              <a:t>”</a:t>
            </a:r>
            <a:r>
              <a:rPr lang="en-US" altLang="ja-JP" sz="2200" b="1">
                <a:solidFill>
                  <a:schemeClr val="tx2"/>
                </a:solidFill>
                <a:latin typeface="Geneva" charset="0"/>
              </a:rPr>
              <a:t> of Hawaiian Islands</a:t>
            </a:r>
            <a:endParaRPr lang="en-US" altLang="en-US" sz="2200" b="1">
              <a:solidFill>
                <a:schemeClr val="tx2"/>
              </a:solidFill>
              <a:latin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47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b="1" smtClean="0">
                <a:latin typeface="Helvetica" panose="020B0604020202020204" pitchFamily="34" charset="0"/>
              </a:rPr>
              <a:t>Macroevolution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b="1" smtClean="0">
                <a:latin typeface="Helvetica" panose="020B0604020202020204" pitchFamily="34" charset="0"/>
              </a:rPr>
              <a:t>= large scale evolution at &amp; above species level</a:t>
            </a:r>
            <a:br>
              <a:rPr lang="en-US" altLang="en-US" b="1" smtClean="0">
                <a:latin typeface="Helvetica" panose="020B0604020202020204" pitchFamily="34" charset="0"/>
              </a:rPr>
            </a:br>
            <a:endParaRPr lang="en-US" altLang="en-US" b="1" smtClean="0">
              <a:latin typeface="Helvetica" panose="020B0604020202020204" pitchFamily="34" charset="0"/>
            </a:endParaRPr>
          </a:p>
          <a:p>
            <a:r>
              <a:rPr lang="en-US" altLang="en-US" b="1" smtClean="0">
                <a:latin typeface="Helvetica" panose="020B0604020202020204" pitchFamily="34" charset="0"/>
              </a:rPr>
              <a:t>[</a:t>
            </a:r>
            <a:r>
              <a:rPr lang="en-US" altLang="en-US" sz="3600" b="1" smtClean="0">
                <a:latin typeface="Helvetica" panose="020B0604020202020204" pitchFamily="34" charset="0"/>
              </a:rPr>
              <a:t>Microevolution</a:t>
            </a:r>
            <a:r>
              <a:rPr lang="en-US" altLang="en-US" b="1" smtClean="0">
                <a:latin typeface="Helvetica" panose="020B0604020202020204" pitchFamily="34" charset="0"/>
              </a:rPr>
              <a:t> = small scale evolution at the population level.]</a:t>
            </a:r>
          </a:p>
        </p:txBody>
      </p:sp>
    </p:spTree>
    <p:extLst>
      <p:ext uri="{BB962C8B-B14F-4D97-AF65-F5344CB8AC3E}">
        <p14:creationId xmlns:p14="http://schemas.microsoft.com/office/powerpoint/2010/main" val="11633563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14400"/>
          </a:xfrm>
          <a:noFill/>
        </p:spPr>
        <p:txBody>
          <a:bodyPr/>
          <a:lstStyle/>
          <a:p>
            <a:r>
              <a:rPr lang="en-US" altLang="en-US" b="1" smtClean="0">
                <a:latin typeface="Helvetica" panose="020B0604020202020204" pitchFamily="34" charset="0"/>
              </a:rPr>
              <a:t>Tempo of Speciation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8458200" cy="4114800"/>
          </a:xfrm>
          <a:noFill/>
        </p:spPr>
        <p:txBody>
          <a:bodyPr/>
          <a:lstStyle/>
          <a:p>
            <a:r>
              <a:rPr lang="en-US" altLang="en-US" b="1" smtClean="0">
                <a:latin typeface="Helvetica" panose="020B0604020202020204" pitchFamily="34" charset="0"/>
              </a:rPr>
              <a:t>1) </a:t>
            </a:r>
            <a:r>
              <a:rPr lang="en-US" altLang="en-US" sz="3600" b="1" smtClean="0">
                <a:latin typeface="Helvetica" panose="020B0604020202020204" pitchFamily="34" charset="0"/>
              </a:rPr>
              <a:t>Gradualism</a:t>
            </a:r>
            <a:r>
              <a:rPr lang="en-US" altLang="en-US" b="1" smtClean="0">
                <a:latin typeface="Helvetica" panose="020B0604020202020204" pitchFamily="34" charset="0"/>
              </a:rPr>
              <a:t> (gradualistic speciation)</a:t>
            </a:r>
            <a:br>
              <a:rPr lang="en-US" altLang="en-US" b="1" smtClean="0">
                <a:latin typeface="Helvetica" panose="020B0604020202020204" pitchFamily="34" charset="0"/>
              </a:rPr>
            </a:br>
            <a:r>
              <a:rPr lang="en-US" altLang="en-US" b="1" smtClean="0">
                <a:latin typeface="Helvetica" panose="020B0604020202020204" pitchFamily="34" charset="0"/>
              </a:rPr>
              <a:t/>
            </a:r>
            <a:br>
              <a:rPr lang="en-US" altLang="en-US" b="1" smtClean="0">
                <a:latin typeface="Helvetica" panose="020B0604020202020204" pitchFamily="34" charset="0"/>
              </a:rPr>
            </a:br>
            <a:r>
              <a:rPr lang="en-US" altLang="en-US" b="1" smtClean="0">
                <a:latin typeface="Helvetica" panose="020B0604020202020204" pitchFamily="34" charset="0"/>
              </a:rPr>
              <a:t>= gradual, step-by-step evolutionary change</a:t>
            </a:r>
          </a:p>
        </p:txBody>
      </p:sp>
    </p:spTree>
    <p:extLst>
      <p:ext uri="{BB962C8B-B14F-4D97-AF65-F5344CB8AC3E}">
        <p14:creationId xmlns:p14="http://schemas.microsoft.com/office/powerpoint/2010/main" val="19342933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  <a:noFill/>
        </p:spPr>
        <p:txBody>
          <a:bodyPr/>
          <a:lstStyle/>
          <a:p>
            <a:r>
              <a:rPr lang="en-US" altLang="en-US" b="1" smtClean="0">
                <a:latin typeface="Helvetica" panose="020B0604020202020204" pitchFamily="34" charset="0"/>
              </a:rPr>
              <a:t>Evolution of horses</a:t>
            </a:r>
          </a:p>
        </p:txBody>
      </p:sp>
      <p:pic>
        <p:nvPicPr>
          <p:cNvPr id="29698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838200"/>
            <a:ext cx="4619625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14925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  <a:noFill/>
        </p:spPr>
        <p:txBody>
          <a:bodyPr/>
          <a:lstStyle/>
          <a:p>
            <a:r>
              <a:rPr lang="en-US" altLang="en-US" b="1" smtClean="0">
                <a:latin typeface="Helvetica" panose="020B0604020202020204" pitchFamily="34" charset="0"/>
              </a:rPr>
              <a:t>Species showing very little evolutionary change:</a:t>
            </a:r>
          </a:p>
        </p:txBody>
      </p:sp>
      <p:sp>
        <p:nvSpPr>
          <p:cNvPr id="30722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b="1" smtClean="0">
                <a:latin typeface="Helvetica" panose="020B0604020202020204" pitchFamily="34" charset="0"/>
              </a:rPr>
              <a:t>E.g.:</a:t>
            </a:r>
          </a:p>
          <a:p>
            <a:pPr lvl="1"/>
            <a:r>
              <a:rPr lang="en-US" altLang="en-US" b="1" smtClean="0">
                <a:latin typeface="Helvetica" panose="020B0604020202020204" pitchFamily="34" charset="0"/>
              </a:rPr>
              <a:t>Coelacanth (</a:t>
            </a:r>
            <a:r>
              <a:rPr lang="en-US" altLang="en-US" b="1" i="1" smtClean="0">
                <a:latin typeface="Helvetica" panose="020B0604020202020204" pitchFamily="34" charset="0"/>
              </a:rPr>
              <a:t>Latimeria</a:t>
            </a:r>
            <a:r>
              <a:rPr lang="en-US" altLang="en-US" b="1" smtClean="0">
                <a:latin typeface="Helvetica" panose="020B0604020202020204" pitchFamily="34" charset="0"/>
              </a:rPr>
              <a:t>) - 250 myr,  rediscovered 1938</a:t>
            </a:r>
          </a:p>
          <a:p>
            <a:pPr lvl="1">
              <a:lnSpc>
                <a:spcPct val="150000"/>
              </a:lnSpc>
            </a:pPr>
            <a:r>
              <a:rPr lang="en-US" altLang="en-US" b="1" smtClean="0">
                <a:latin typeface="Helvetica" panose="020B0604020202020204" pitchFamily="34" charset="0"/>
              </a:rPr>
              <a:t>Horseshoe crab</a:t>
            </a:r>
          </a:p>
          <a:p>
            <a:pPr lvl="1">
              <a:lnSpc>
                <a:spcPct val="150000"/>
              </a:lnSpc>
            </a:pPr>
            <a:r>
              <a:rPr lang="en-US" altLang="en-US" b="1" smtClean="0">
                <a:latin typeface="Helvetica" panose="020B0604020202020204" pitchFamily="34" charset="0"/>
              </a:rPr>
              <a:t>Dawn-Redwood Tree</a:t>
            </a:r>
            <a:r>
              <a:rPr lang="en-US" altLang="en-US" b="1" i="1" smtClean="0">
                <a:latin typeface="Helvetica" panose="020B0604020202020204" pitchFamily="34" charset="0"/>
              </a:rPr>
              <a:t> (Metasequoia)</a:t>
            </a:r>
            <a:endParaRPr lang="en-US" altLang="en-US" b="1" smtClean="0">
              <a:latin typeface="Helvetica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US" altLang="en-US" b="1" smtClean="0">
                <a:latin typeface="Helvetica" panose="020B0604020202020204" pitchFamily="34" charset="0"/>
              </a:rPr>
              <a:t>Maidenhair Tree</a:t>
            </a:r>
            <a:r>
              <a:rPr lang="en-US" altLang="en-US" b="1" i="1" smtClean="0">
                <a:latin typeface="Helvetica" panose="020B0604020202020204" pitchFamily="34" charset="0"/>
              </a:rPr>
              <a:t> (Ginkgo</a:t>
            </a:r>
            <a:r>
              <a:rPr lang="en-US" altLang="en-US" b="1" smtClean="0">
                <a:latin typeface="Helvetica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624652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  <a:noFill/>
        </p:spPr>
        <p:txBody>
          <a:bodyPr/>
          <a:lstStyle/>
          <a:p>
            <a:r>
              <a:rPr lang="en-US" altLang="en-US" b="1" smtClean="0">
                <a:latin typeface="Helvetica" panose="020B0604020202020204" pitchFamily="34" charset="0"/>
              </a:rPr>
              <a:t>Tempo of Speciation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9067800" cy="4114800"/>
          </a:xfrm>
          <a:noFill/>
        </p:spPr>
        <p:txBody>
          <a:bodyPr/>
          <a:lstStyle/>
          <a:p>
            <a:pPr>
              <a:lnSpc>
                <a:spcPct val="125000"/>
              </a:lnSpc>
            </a:pPr>
            <a:r>
              <a:rPr lang="en-US" altLang="en-US" b="1" smtClean="0">
                <a:latin typeface="Helvetica" panose="020B0604020202020204" pitchFamily="34" charset="0"/>
              </a:rPr>
              <a:t>2) </a:t>
            </a:r>
            <a:r>
              <a:rPr lang="en-US" altLang="en-US" sz="3600" b="1" smtClean="0">
                <a:latin typeface="Helvetica" panose="020B0604020202020204" pitchFamily="34" charset="0"/>
              </a:rPr>
              <a:t>Punctuated Equilibrium</a:t>
            </a:r>
            <a:br>
              <a:rPr lang="en-US" altLang="en-US" sz="3600" b="1" smtClean="0">
                <a:latin typeface="Helvetica" panose="020B0604020202020204" pitchFamily="34" charset="0"/>
              </a:rPr>
            </a:br>
            <a:r>
              <a:rPr lang="en-US" altLang="en-US" b="1" smtClean="0">
                <a:latin typeface="Helvetica" panose="020B0604020202020204" pitchFamily="34" charset="0"/>
              </a:rPr>
              <a:t/>
            </a:r>
            <a:br>
              <a:rPr lang="en-US" altLang="en-US" b="1" smtClean="0">
                <a:latin typeface="Helvetica" panose="020B0604020202020204" pitchFamily="34" charset="0"/>
              </a:rPr>
            </a:br>
            <a:r>
              <a:rPr lang="en-US" altLang="en-US" b="1" smtClean="0">
                <a:latin typeface="Helvetica" panose="020B0604020202020204" pitchFamily="34" charset="0"/>
              </a:rPr>
              <a:t>= rapid evolutionary change during speciation</a:t>
            </a:r>
            <a:br>
              <a:rPr lang="en-US" altLang="en-US" b="1" smtClean="0">
                <a:latin typeface="Helvetica" panose="020B0604020202020204" pitchFamily="34" charset="0"/>
              </a:rPr>
            </a:br>
            <a:r>
              <a:rPr lang="en-US" altLang="en-US" b="1" smtClean="0">
                <a:latin typeface="Helvetica" panose="020B0604020202020204" pitchFamily="34" charset="0"/>
              </a:rPr>
              <a:t>followed by relatively long periods of </a:t>
            </a:r>
            <a:r>
              <a:rPr lang="en-US" altLang="en-US" b="1" u="sng" smtClean="0">
                <a:latin typeface="Helvetica" panose="020B0604020202020204" pitchFamily="34" charset="0"/>
              </a:rPr>
              <a:t>stasis</a:t>
            </a:r>
            <a:r>
              <a:rPr lang="en-US" altLang="en-US" b="1" smtClean="0">
                <a:latin typeface="Helvetica" panose="020B0604020202020204" pitchFamily="34" charset="0"/>
              </a:rPr>
              <a:t> (no change).</a:t>
            </a:r>
          </a:p>
        </p:txBody>
      </p:sp>
    </p:spTree>
    <p:extLst>
      <p:ext uri="{BB962C8B-B14F-4D97-AF65-F5344CB8AC3E}">
        <p14:creationId xmlns:p14="http://schemas.microsoft.com/office/powerpoint/2010/main" val="7699542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76200"/>
            <a:ext cx="4278313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304800" y="1066800"/>
            <a:ext cx="32766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400">
                <a:solidFill>
                  <a:schemeClr val="tx2"/>
                </a:solidFill>
              </a:rPr>
              <a:t>Punctuated Equilibrium:</a:t>
            </a:r>
          </a:p>
        </p:txBody>
      </p:sp>
    </p:spTree>
    <p:extLst>
      <p:ext uri="{BB962C8B-B14F-4D97-AF65-F5344CB8AC3E}">
        <p14:creationId xmlns:p14="http://schemas.microsoft.com/office/powerpoint/2010/main" val="15888865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Population</a:t>
            </a:r>
            <a:r>
              <a:rPr lang="tr-TR" dirty="0" smtClean="0"/>
              <a:t> </a:t>
            </a:r>
            <a:r>
              <a:rPr lang="tr-TR" dirty="0" err="1" smtClean="0"/>
              <a:t>distribution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Influenced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;</a:t>
            </a:r>
          </a:p>
          <a:p>
            <a:pPr>
              <a:buFontTx/>
              <a:buChar char="-"/>
            </a:pPr>
            <a:r>
              <a:rPr lang="tr-TR" dirty="0" smtClean="0"/>
              <a:t>Habitat: </a:t>
            </a:r>
            <a:r>
              <a:rPr lang="en-US" dirty="0"/>
              <a:t>the natural environment of an organism; place that is natural for the life and growth of an </a:t>
            </a:r>
            <a:r>
              <a:rPr lang="en-US" dirty="0" smtClean="0"/>
              <a:t>organism</a:t>
            </a:r>
            <a:r>
              <a:rPr lang="tr-TR" dirty="0" smtClean="0"/>
              <a:t>.</a:t>
            </a:r>
          </a:p>
          <a:p>
            <a:pPr>
              <a:buFontTx/>
              <a:buChar char="-"/>
            </a:pPr>
            <a:r>
              <a:rPr lang="tr-TR" dirty="0" err="1" smtClean="0"/>
              <a:t>Suitable</a:t>
            </a:r>
            <a:r>
              <a:rPr lang="tr-TR" dirty="0" smtClean="0"/>
              <a:t> </a:t>
            </a:r>
            <a:r>
              <a:rPr lang="tr-TR" dirty="0" err="1" smtClean="0"/>
              <a:t>environment</a:t>
            </a:r>
            <a:r>
              <a:rPr lang="tr-TR" dirty="0" smtClean="0"/>
              <a:t>, </a:t>
            </a:r>
            <a:r>
              <a:rPr lang="tr-TR" dirty="0" err="1" smtClean="0"/>
              <a:t>resource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r>
              <a:rPr lang="tr-TR" dirty="0"/>
              <a:t>.</a:t>
            </a: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4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6836271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788" y="38100"/>
            <a:ext cx="5103812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304800" y="1066800"/>
            <a:ext cx="32766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400">
                <a:solidFill>
                  <a:schemeClr val="tx2"/>
                </a:solidFill>
              </a:rPr>
              <a:t>Punctuated Equilibrium:</a:t>
            </a:r>
          </a:p>
        </p:txBody>
      </p:sp>
    </p:spTree>
    <p:extLst>
      <p:ext uri="{BB962C8B-B14F-4D97-AF65-F5344CB8AC3E}">
        <p14:creationId xmlns:p14="http://schemas.microsoft.com/office/powerpoint/2010/main" val="35281781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noFill/>
        </p:spPr>
        <p:txBody>
          <a:bodyPr/>
          <a:lstStyle/>
          <a:p>
            <a:r>
              <a:rPr lang="en-US" altLang="en-US" b="1" smtClean="0">
                <a:latin typeface="Helvetica" panose="020B0604020202020204" pitchFamily="34" charset="0"/>
              </a:rPr>
              <a:t>How can rapid speciation </a:t>
            </a:r>
            <a:r>
              <a:rPr lang="en-US" altLang="en-US" sz="3600" b="1" smtClean="0">
                <a:latin typeface="Helvetica" panose="020B0604020202020204" pitchFamily="34" charset="0"/>
              </a:rPr>
              <a:t>(resulting in punctuated equilibrium) </a:t>
            </a:r>
            <a:r>
              <a:rPr lang="en-US" altLang="en-US" b="1" smtClean="0">
                <a:latin typeface="Helvetica" panose="020B0604020202020204" pitchFamily="34" charset="0"/>
              </a:rPr>
              <a:t>occur?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7772400" cy="41148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3600" b="1" dirty="0">
                <a:latin typeface="Helvetica" charset="0"/>
                <a:ea typeface="ＭＳ Ｐゴシック" charset="0"/>
                <a:cs typeface="ＭＳ Ｐゴシック" charset="0"/>
              </a:rPr>
              <a:t>1) Founder principle</a:t>
            </a:r>
            <a:br>
              <a:rPr lang="en-US" sz="3600" b="1" dirty="0">
                <a:latin typeface="Helvetica" charset="0"/>
                <a:ea typeface="ＭＳ Ｐゴシック" charset="0"/>
                <a:cs typeface="ＭＳ Ｐゴシック" charset="0"/>
              </a:rPr>
            </a:br>
            <a:r>
              <a:rPr lang="en-US" sz="3600" b="1" dirty="0">
                <a:latin typeface="Helvetica" charset="0"/>
                <a:ea typeface="ＭＳ Ｐゴシック" charset="0"/>
                <a:cs typeface="ＭＳ Ｐゴシック" charset="0"/>
              </a:rPr>
              <a:t> or population bottleneck</a:t>
            </a:r>
            <a:br>
              <a:rPr lang="en-US" sz="3600" b="1" dirty="0">
                <a:latin typeface="Helvetica" charset="0"/>
                <a:ea typeface="ＭＳ Ｐゴシック" charset="0"/>
                <a:cs typeface="ＭＳ Ｐゴシック" charset="0"/>
              </a:rPr>
            </a:br>
            <a:endParaRPr lang="en-US" b="1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  <a:defRPr/>
            </a:pPr>
            <a:r>
              <a:rPr lang="en-US" b="1" dirty="0" smtClean="0">
                <a:latin typeface="Helvetica" charset="0"/>
                <a:ea typeface="ＭＳ Ｐゴシック" charset="0"/>
                <a:cs typeface="ＭＳ Ｐゴシック" charset="0"/>
              </a:rPr>
              <a:t>2) Major environmental change, new niches open up.</a:t>
            </a:r>
          </a:p>
          <a:p>
            <a:pPr marL="0" indent="0">
              <a:buFontTx/>
              <a:buNone/>
              <a:defRPr/>
            </a:pPr>
            <a:endParaRPr lang="en-US" b="1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  <a:defRPr/>
            </a:pPr>
            <a:r>
              <a:rPr lang="en-US" b="1" dirty="0" smtClean="0">
                <a:latin typeface="Helvetica" charset="0"/>
                <a:ea typeface="ＭＳ Ｐゴシック" charset="0"/>
                <a:cs typeface="ＭＳ Ｐゴシック" charset="0"/>
              </a:rPr>
              <a:t>- both can accelerate evolutionary change</a:t>
            </a:r>
          </a:p>
          <a:p>
            <a:pPr>
              <a:defRPr/>
            </a:pPr>
            <a:endParaRPr lang="en-US" b="1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8632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b="1" smtClean="0">
                <a:latin typeface="Helvetica" panose="020B0604020202020204" pitchFamily="34" charset="0"/>
              </a:rPr>
              <a:t>How can rapid speciation occur?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7772400" cy="4114800"/>
          </a:xfrm>
          <a:noFill/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 sz="3600" b="1" smtClean="0">
                <a:latin typeface="Helvetica" panose="020B0604020202020204" pitchFamily="34" charset="0"/>
              </a:rPr>
              <a:t>3) Major genetic change:</a:t>
            </a:r>
            <a:br>
              <a:rPr lang="en-US" altLang="en-US" sz="3600" b="1" smtClean="0">
                <a:latin typeface="Helvetica" panose="020B0604020202020204" pitchFamily="34" charset="0"/>
              </a:rPr>
            </a:br>
            <a:endParaRPr lang="en-US" altLang="en-US" b="1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8489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534400" cy="838200"/>
          </a:xfrm>
          <a:noFill/>
        </p:spPr>
        <p:txBody>
          <a:bodyPr/>
          <a:lstStyle/>
          <a:p>
            <a:pPr algn="ctr">
              <a:buFontTx/>
              <a:buNone/>
            </a:pPr>
            <a:r>
              <a:rPr lang="en-US" altLang="en-US" sz="2400" b="1" smtClean="0">
                <a:latin typeface="Helvetica" panose="020B0604020202020204" pitchFamily="34" charset="0"/>
              </a:rPr>
              <a:t>E.g., Change in a gene that regulates development (homeotic / regulatory gene)</a:t>
            </a:r>
          </a:p>
        </p:txBody>
      </p:sp>
      <p:grpSp>
        <p:nvGrpSpPr>
          <p:cNvPr id="36866" name="Group 2"/>
          <p:cNvGrpSpPr>
            <a:grpSpLocks/>
          </p:cNvGrpSpPr>
          <p:nvPr/>
        </p:nvGrpSpPr>
        <p:grpSpPr bwMode="auto">
          <a:xfrm>
            <a:off x="366713" y="1319213"/>
            <a:ext cx="8548687" cy="5310187"/>
            <a:chOff x="296863" y="696913"/>
            <a:chExt cx="8548687" cy="5310187"/>
          </a:xfrm>
        </p:grpSpPr>
        <p:pic>
          <p:nvPicPr>
            <p:cNvPr id="36867" name="Picture 16" descr="25_22InsectBodyOrigin-U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89"/>
            <a:stretch>
              <a:fillRect/>
            </a:stretch>
          </p:blipFill>
          <p:spPr bwMode="auto">
            <a:xfrm>
              <a:off x="296863" y="696913"/>
              <a:ext cx="8548687" cy="5310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68" name="Text Box 7"/>
            <p:cNvSpPr txBox="1">
              <a:spLocks noChangeArrowheads="1"/>
            </p:cNvSpPr>
            <p:nvPr/>
          </p:nvSpPr>
          <p:spPr bwMode="auto">
            <a:xfrm>
              <a:off x="809625" y="717550"/>
              <a:ext cx="1916113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b="1" i="1">
                  <a:latin typeface="Arial" panose="020B0604020202020204" pitchFamily="34" charset="0"/>
                </a:rPr>
                <a:t>Hox</a:t>
              </a:r>
              <a:r>
                <a:rPr lang="en-US" altLang="en-US" b="1">
                  <a:latin typeface="Arial" panose="020B0604020202020204" pitchFamily="34" charset="0"/>
                </a:rPr>
                <a:t> gene 6</a:t>
              </a:r>
            </a:p>
          </p:txBody>
        </p:sp>
        <p:sp>
          <p:nvSpPr>
            <p:cNvPr id="36869" name="Text Box 10"/>
            <p:cNvSpPr txBox="1">
              <a:spLocks noChangeArrowheads="1"/>
            </p:cNvSpPr>
            <p:nvPr/>
          </p:nvSpPr>
          <p:spPr bwMode="auto">
            <a:xfrm>
              <a:off x="3690938" y="723900"/>
              <a:ext cx="1916112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b="1" i="1">
                  <a:latin typeface="Arial" panose="020B0604020202020204" pitchFamily="34" charset="0"/>
                </a:rPr>
                <a:t>Hox</a:t>
              </a:r>
              <a:r>
                <a:rPr lang="en-US" altLang="en-US" b="1">
                  <a:latin typeface="Arial" panose="020B0604020202020204" pitchFamily="34" charset="0"/>
                </a:rPr>
                <a:t> gene 7</a:t>
              </a:r>
            </a:p>
          </p:txBody>
        </p:sp>
        <p:sp>
          <p:nvSpPr>
            <p:cNvPr id="36870" name="Text Box 11"/>
            <p:cNvSpPr txBox="1">
              <a:spLocks noChangeArrowheads="1"/>
            </p:cNvSpPr>
            <p:nvPr/>
          </p:nvSpPr>
          <p:spPr bwMode="auto">
            <a:xfrm>
              <a:off x="6545263" y="730250"/>
              <a:ext cx="1916112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b="1" i="1">
                  <a:latin typeface="Arial" panose="020B0604020202020204" pitchFamily="34" charset="0"/>
                </a:rPr>
                <a:t>Hox</a:t>
              </a:r>
              <a:r>
                <a:rPr lang="en-US" altLang="en-US" b="1">
                  <a:latin typeface="Arial" panose="020B0604020202020204" pitchFamily="34" charset="0"/>
                </a:rPr>
                <a:t> gene 8</a:t>
              </a:r>
            </a:p>
          </p:txBody>
        </p:sp>
        <p:sp>
          <p:nvSpPr>
            <p:cNvPr id="36871" name="Text Box 12"/>
            <p:cNvSpPr txBox="1">
              <a:spLocks noChangeArrowheads="1"/>
            </p:cNvSpPr>
            <p:nvPr/>
          </p:nvSpPr>
          <p:spPr bwMode="auto">
            <a:xfrm>
              <a:off x="2085975" y="2381250"/>
              <a:ext cx="2209800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b="1">
                  <a:latin typeface="Arial" panose="020B0604020202020204" pitchFamily="34" charset="0"/>
                </a:rPr>
                <a:t>About 400 mya</a:t>
              </a:r>
            </a:p>
          </p:txBody>
        </p:sp>
        <p:sp>
          <p:nvSpPr>
            <p:cNvPr id="36872" name="Text Box 13"/>
            <p:cNvSpPr txBox="1">
              <a:spLocks noChangeArrowheads="1"/>
            </p:cNvSpPr>
            <p:nvPr/>
          </p:nvSpPr>
          <p:spPr bwMode="auto">
            <a:xfrm>
              <a:off x="1733550" y="5672138"/>
              <a:ext cx="1814513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b="1" i="1">
                  <a:latin typeface="Arial" panose="020B0604020202020204" pitchFamily="34" charset="0"/>
                </a:rPr>
                <a:t>Drosophila</a:t>
              </a:r>
            </a:p>
          </p:txBody>
        </p:sp>
        <p:sp>
          <p:nvSpPr>
            <p:cNvPr id="36873" name="Text Box 14"/>
            <p:cNvSpPr txBox="1">
              <a:spLocks noChangeArrowheads="1"/>
            </p:cNvSpPr>
            <p:nvPr/>
          </p:nvSpPr>
          <p:spPr bwMode="auto">
            <a:xfrm>
              <a:off x="5970588" y="5667375"/>
              <a:ext cx="1247775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b="1" i="1">
                  <a:latin typeface="Arial" panose="020B0604020202020204" pitchFamily="34" charset="0"/>
                </a:rPr>
                <a:t>Artemia</a:t>
              </a:r>
            </a:p>
          </p:txBody>
        </p:sp>
        <p:sp>
          <p:nvSpPr>
            <p:cNvPr id="36874" name="Text Box 15"/>
            <p:cNvSpPr txBox="1">
              <a:spLocks noChangeArrowheads="1"/>
            </p:cNvSpPr>
            <p:nvPr/>
          </p:nvSpPr>
          <p:spPr bwMode="auto">
            <a:xfrm>
              <a:off x="4227513" y="1274763"/>
              <a:ext cx="687387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en-US" b="1" i="1">
                  <a:solidFill>
                    <a:schemeClr val="bg1"/>
                  </a:solidFill>
                  <a:latin typeface="Arial" panose="020B0604020202020204" pitchFamily="34" charset="0"/>
                </a:rPr>
                <a:t>Ubx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73921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b="1" smtClean="0">
                <a:latin typeface="Helvetica" panose="020B0604020202020204" pitchFamily="34" charset="0"/>
              </a:rPr>
              <a:t>Heterochrony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b="1" smtClean="0">
                <a:latin typeface="Helvetica" panose="020B0604020202020204" pitchFamily="34" charset="0"/>
              </a:rPr>
              <a:t>= change in the rate or timing of development</a:t>
            </a:r>
            <a:br>
              <a:rPr lang="en-US" altLang="en-US" b="1" smtClean="0">
                <a:latin typeface="Helvetica" panose="020B0604020202020204" pitchFamily="34" charset="0"/>
              </a:rPr>
            </a:br>
            <a:r>
              <a:rPr lang="en-US" altLang="en-US" b="1" smtClean="0">
                <a:latin typeface="Helvetica" panose="020B0604020202020204" pitchFamily="34" charset="0"/>
              </a:rPr>
              <a:t/>
            </a:r>
            <a:br>
              <a:rPr lang="en-US" altLang="en-US" b="1" smtClean="0">
                <a:latin typeface="Helvetica" panose="020B0604020202020204" pitchFamily="34" charset="0"/>
              </a:rPr>
            </a:br>
            <a:endParaRPr lang="en-US" altLang="en-US" b="1" smtClean="0">
              <a:latin typeface="Helvetica" panose="020B0604020202020204" pitchFamily="34" charset="0"/>
            </a:endParaRPr>
          </a:p>
          <a:p>
            <a:r>
              <a:rPr lang="en-US" altLang="en-US" sz="3600" b="1" smtClean="0">
                <a:latin typeface="Helvetica" panose="020B0604020202020204" pitchFamily="34" charset="0"/>
              </a:rPr>
              <a:t>Neotony</a:t>
            </a:r>
            <a:r>
              <a:rPr lang="en-US" altLang="en-US" b="1" smtClean="0">
                <a:latin typeface="Helvetica" panose="020B0604020202020204" pitchFamily="34" charset="0"/>
              </a:rPr>
              <a:t> = type of heterochrony:</a:t>
            </a:r>
            <a:br>
              <a:rPr lang="en-US" altLang="en-US" b="1" smtClean="0">
                <a:latin typeface="Helvetica" panose="020B0604020202020204" pitchFamily="34" charset="0"/>
              </a:rPr>
            </a:br>
            <a:r>
              <a:rPr lang="en-US" altLang="en-US" b="1" smtClean="0">
                <a:latin typeface="Helvetica" panose="020B0604020202020204" pitchFamily="34" charset="0"/>
              </a:rPr>
              <a:t> </a:t>
            </a:r>
            <a:r>
              <a:rPr lang="en-US" altLang="en-US" b="1" u="sng" smtClean="0">
                <a:latin typeface="Helvetica" panose="020B0604020202020204" pitchFamily="34" charset="0"/>
              </a:rPr>
              <a:t>decrease</a:t>
            </a:r>
            <a:r>
              <a:rPr lang="en-US" altLang="en-US" b="1" smtClean="0">
                <a:latin typeface="Helvetica" panose="020B0604020202020204" pitchFamily="34" charset="0"/>
              </a:rPr>
              <a:t> in </a:t>
            </a:r>
            <a:r>
              <a:rPr lang="en-US" altLang="en-US" b="1" u="sng" smtClean="0">
                <a:latin typeface="Helvetica" panose="020B0604020202020204" pitchFamily="34" charset="0"/>
              </a:rPr>
              <a:t>rate</a:t>
            </a:r>
            <a:r>
              <a:rPr lang="en-US" altLang="en-US" b="1" smtClean="0">
                <a:latin typeface="Helvetica" panose="020B0604020202020204" pitchFamily="34" charset="0"/>
              </a:rPr>
              <a:t> of development</a:t>
            </a:r>
          </a:p>
        </p:txBody>
      </p:sp>
    </p:spTree>
    <p:extLst>
      <p:ext uri="{BB962C8B-B14F-4D97-AF65-F5344CB8AC3E}">
        <p14:creationId xmlns:p14="http://schemas.microsoft.com/office/powerpoint/2010/main" val="25995719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Line 2"/>
          <p:cNvSpPr>
            <a:spLocks noChangeShapeType="1"/>
          </p:cNvSpPr>
          <p:nvPr/>
        </p:nvSpPr>
        <p:spPr bwMode="auto">
          <a:xfrm>
            <a:off x="1530350" y="1911350"/>
            <a:ext cx="570230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8914" name="Group 3"/>
          <p:cNvGrpSpPr>
            <a:grpSpLocks/>
          </p:cNvGrpSpPr>
          <p:nvPr/>
        </p:nvGrpSpPr>
        <p:grpSpPr bwMode="auto">
          <a:xfrm>
            <a:off x="1266825" y="1631950"/>
            <a:ext cx="7038975" cy="5302250"/>
            <a:chOff x="798" y="688"/>
            <a:chExt cx="4434" cy="3340"/>
          </a:xfrm>
        </p:grpSpPr>
        <p:sp>
          <p:nvSpPr>
            <p:cNvPr id="38931" name="Freeform 4"/>
            <p:cNvSpPr>
              <a:spLocks/>
            </p:cNvSpPr>
            <p:nvPr/>
          </p:nvSpPr>
          <p:spPr bwMode="auto">
            <a:xfrm>
              <a:off x="941" y="688"/>
              <a:ext cx="1" cy="2607"/>
            </a:xfrm>
            <a:custGeom>
              <a:avLst/>
              <a:gdLst>
                <a:gd name="T0" fmla="*/ 0 w 1"/>
                <a:gd name="T1" fmla="*/ 0 h 2607"/>
                <a:gd name="T2" fmla="*/ 0 w 1"/>
                <a:gd name="T3" fmla="*/ 0 h 2607"/>
                <a:gd name="T4" fmla="*/ 0 w 1"/>
                <a:gd name="T5" fmla="*/ 2606 h 2607"/>
                <a:gd name="T6" fmla="*/ 0 60000 65536"/>
                <a:gd name="T7" fmla="*/ 0 60000 65536"/>
                <a:gd name="T8" fmla="*/ 0 60000 65536"/>
                <a:gd name="T9" fmla="*/ 0 w 1"/>
                <a:gd name="T10" fmla="*/ 0 h 2607"/>
                <a:gd name="T11" fmla="*/ 1 w 1"/>
                <a:gd name="T12" fmla="*/ 2607 h 26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607">
                  <a:moveTo>
                    <a:pt x="0" y="0"/>
                  </a:moveTo>
                  <a:lnTo>
                    <a:pt x="0" y="0"/>
                  </a:lnTo>
                  <a:lnTo>
                    <a:pt x="0" y="2606"/>
                  </a:lnTo>
                </a:path>
              </a:pathLst>
            </a:custGeom>
            <a:noFill/>
            <a:ln w="508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32" name="Freeform 5"/>
            <p:cNvSpPr>
              <a:spLocks/>
            </p:cNvSpPr>
            <p:nvPr/>
          </p:nvSpPr>
          <p:spPr bwMode="auto">
            <a:xfrm>
              <a:off x="941" y="688"/>
              <a:ext cx="1" cy="2607"/>
            </a:xfrm>
            <a:custGeom>
              <a:avLst/>
              <a:gdLst>
                <a:gd name="T0" fmla="*/ 0 w 1"/>
                <a:gd name="T1" fmla="*/ 0 h 2607"/>
                <a:gd name="T2" fmla="*/ 0 w 1"/>
                <a:gd name="T3" fmla="*/ 0 h 2607"/>
                <a:gd name="T4" fmla="*/ 0 w 1"/>
                <a:gd name="T5" fmla="*/ 2606 h 2607"/>
                <a:gd name="T6" fmla="*/ 0 60000 65536"/>
                <a:gd name="T7" fmla="*/ 0 60000 65536"/>
                <a:gd name="T8" fmla="*/ 0 60000 65536"/>
                <a:gd name="T9" fmla="*/ 0 w 1"/>
                <a:gd name="T10" fmla="*/ 0 h 2607"/>
                <a:gd name="T11" fmla="*/ 1 w 1"/>
                <a:gd name="T12" fmla="*/ 2607 h 26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2607">
                  <a:moveTo>
                    <a:pt x="0" y="0"/>
                  </a:moveTo>
                  <a:lnTo>
                    <a:pt x="0" y="0"/>
                  </a:lnTo>
                  <a:lnTo>
                    <a:pt x="0" y="2606"/>
                  </a:lnTo>
                </a:path>
              </a:pathLst>
            </a:custGeom>
            <a:noFill/>
            <a:ln w="508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33" name="Freeform 6"/>
            <p:cNvSpPr>
              <a:spLocks/>
            </p:cNvSpPr>
            <p:nvPr/>
          </p:nvSpPr>
          <p:spPr bwMode="auto">
            <a:xfrm>
              <a:off x="893" y="3222"/>
              <a:ext cx="4339" cy="1"/>
            </a:xfrm>
            <a:custGeom>
              <a:avLst/>
              <a:gdLst>
                <a:gd name="T0" fmla="*/ 0 w 4339"/>
                <a:gd name="T1" fmla="*/ 0 h 1"/>
                <a:gd name="T2" fmla="*/ 0 w 4339"/>
                <a:gd name="T3" fmla="*/ 0 h 1"/>
                <a:gd name="T4" fmla="*/ 4338 w 4339"/>
                <a:gd name="T5" fmla="*/ 0 h 1"/>
                <a:gd name="T6" fmla="*/ 0 60000 65536"/>
                <a:gd name="T7" fmla="*/ 0 60000 65536"/>
                <a:gd name="T8" fmla="*/ 0 60000 65536"/>
                <a:gd name="T9" fmla="*/ 0 w 4339"/>
                <a:gd name="T10" fmla="*/ 0 h 1"/>
                <a:gd name="T11" fmla="*/ 4339 w 4339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39" h="1">
                  <a:moveTo>
                    <a:pt x="0" y="0"/>
                  </a:moveTo>
                  <a:lnTo>
                    <a:pt x="0" y="0"/>
                  </a:lnTo>
                  <a:lnTo>
                    <a:pt x="4338" y="0"/>
                  </a:lnTo>
                </a:path>
              </a:pathLst>
            </a:custGeom>
            <a:noFill/>
            <a:ln w="508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34" name="Freeform 7"/>
            <p:cNvSpPr>
              <a:spLocks/>
            </p:cNvSpPr>
            <p:nvPr/>
          </p:nvSpPr>
          <p:spPr bwMode="auto">
            <a:xfrm>
              <a:off x="893" y="3222"/>
              <a:ext cx="4339" cy="1"/>
            </a:xfrm>
            <a:custGeom>
              <a:avLst/>
              <a:gdLst>
                <a:gd name="T0" fmla="*/ 0 w 4339"/>
                <a:gd name="T1" fmla="*/ 0 h 1"/>
                <a:gd name="T2" fmla="*/ 0 w 4339"/>
                <a:gd name="T3" fmla="*/ 0 h 1"/>
                <a:gd name="T4" fmla="*/ 4338 w 4339"/>
                <a:gd name="T5" fmla="*/ 0 h 1"/>
                <a:gd name="T6" fmla="*/ 0 60000 65536"/>
                <a:gd name="T7" fmla="*/ 0 60000 65536"/>
                <a:gd name="T8" fmla="*/ 0 60000 65536"/>
                <a:gd name="T9" fmla="*/ 0 w 4339"/>
                <a:gd name="T10" fmla="*/ 0 h 1"/>
                <a:gd name="T11" fmla="*/ 4339 w 4339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39" h="1">
                  <a:moveTo>
                    <a:pt x="0" y="0"/>
                  </a:moveTo>
                  <a:lnTo>
                    <a:pt x="0" y="0"/>
                  </a:lnTo>
                  <a:lnTo>
                    <a:pt x="4338" y="0"/>
                  </a:lnTo>
                </a:path>
              </a:pathLst>
            </a:custGeom>
            <a:noFill/>
            <a:ln w="508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35" name="Rectangle 8"/>
            <p:cNvSpPr>
              <a:spLocks noChangeArrowheads="1"/>
            </p:cNvSpPr>
            <p:nvPr/>
          </p:nvSpPr>
          <p:spPr bwMode="auto">
            <a:xfrm>
              <a:off x="798" y="3280"/>
              <a:ext cx="258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3600" b="1">
                  <a:solidFill>
                    <a:srgbClr val="000000"/>
                  </a:solidFill>
                  <a:latin typeface="Times" panose="02020603050405020304" pitchFamily="18" charset="0"/>
                </a:rPr>
                <a:t>å</a:t>
              </a:r>
            </a:p>
            <a:p>
              <a:endParaRPr lang="en-US" altLang="en-US" sz="3600" b="1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38936" name="Rectangle 9"/>
            <p:cNvSpPr>
              <a:spLocks noChangeArrowheads="1"/>
            </p:cNvSpPr>
            <p:nvPr/>
          </p:nvSpPr>
          <p:spPr bwMode="auto">
            <a:xfrm>
              <a:off x="833" y="3318"/>
              <a:ext cx="152" cy="81"/>
            </a:xfrm>
            <a:prstGeom prst="rect">
              <a:avLst/>
            </a:prstGeom>
            <a:solidFill>
              <a:srgbClr val="FFFFFF"/>
            </a:solidFill>
            <a:ln w="5080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8937" name="Rectangle 10"/>
            <p:cNvSpPr>
              <a:spLocks noChangeArrowheads="1"/>
            </p:cNvSpPr>
            <p:nvPr/>
          </p:nvSpPr>
          <p:spPr bwMode="auto">
            <a:xfrm>
              <a:off x="4475" y="3280"/>
              <a:ext cx="274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3600" b="1">
                  <a:solidFill>
                    <a:srgbClr val="000000"/>
                  </a:solidFill>
                  <a:latin typeface="Times" panose="02020603050405020304" pitchFamily="18" charset="0"/>
                </a:rPr>
                <a:t>ß</a:t>
              </a:r>
            </a:p>
            <a:p>
              <a:endParaRPr lang="en-US" altLang="en-US" sz="3600" b="1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38938" name="Freeform 11"/>
            <p:cNvSpPr>
              <a:spLocks/>
            </p:cNvSpPr>
            <p:nvPr/>
          </p:nvSpPr>
          <p:spPr bwMode="auto">
            <a:xfrm>
              <a:off x="4594" y="3234"/>
              <a:ext cx="1" cy="61"/>
            </a:xfrm>
            <a:custGeom>
              <a:avLst/>
              <a:gdLst>
                <a:gd name="T0" fmla="*/ 0 w 1"/>
                <a:gd name="T1" fmla="*/ 0 h 61"/>
                <a:gd name="T2" fmla="*/ 0 w 1"/>
                <a:gd name="T3" fmla="*/ 0 h 61"/>
                <a:gd name="T4" fmla="*/ 0 w 1"/>
                <a:gd name="T5" fmla="*/ 60 h 61"/>
                <a:gd name="T6" fmla="*/ 0 60000 65536"/>
                <a:gd name="T7" fmla="*/ 0 60000 65536"/>
                <a:gd name="T8" fmla="*/ 0 60000 65536"/>
                <a:gd name="T9" fmla="*/ 0 w 1"/>
                <a:gd name="T10" fmla="*/ 0 h 61"/>
                <a:gd name="T11" fmla="*/ 1 w 1"/>
                <a:gd name="T12" fmla="*/ 61 h 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61">
                  <a:moveTo>
                    <a:pt x="0" y="0"/>
                  </a:moveTo>
                  <a:lnTo>
                    <a:pt x="0" y="0"/>
                  </a:lnTo>
                  <a:lnTo>
                    <a:pt x="0" y="60"/>
                  </a:lnTo>
                </a:path>
              </a:pathLst>
            </a:custGeom>
            <a:noFill/>
            <a:ln w="508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39" name="Freeform 12"/>
            <p:cNvSpPr>
              <a:spLocks/>
            </p:cNvSpPr>
            <p:nvPr/>
          </p:nvSpPr>
          <p:spPr bwMode="auto">
            <a:xfrm>
              <a:off x="4594" y="3234"/>
              <a:ext cx="1" cy="61"/>
            </a:xfrm>
            <a:custGeom>
              <a:avLst/>
              <a:gdLst>
                <a:gd name="T0" fmla="*/ 0 w 1"/>
                <a:gd name="T1" fmla="*/ 0 h 61"/>
                <a:gd name="T2" fmla="*/ 0 w 1"/>
                <a:gd name="T3" fmla="*/ 0 h 61"/>
                <a:gd name="T4" fmla="*/ 0 w 1"/>
                <a:gd name="T5" fmla="*/ 60 h 61"/>
                <a:gd name="T6" fmla="*/ 0 60000 65536"/>
                <a:gd name="T7" fmla="*/ 0 60000 65536"/>
                <a:gd name="T8" fmla="*/ 0 60000 65536"/>
                <a:gd name="T9" fmla="*/ 0 w 1"/>
                <a:gd name="T10" fmla="*/ 0 h 61"/>
                <a:gd name="T11" fmla="*/ 1 w 1"/>
                <a:gd name="T12" fmla="*/ 61 h 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61">
                  <a:moveTo>
                    <a:pt x="0" y="0"/>
                  </a:moveTo>
                  <a:lnTo>
                    <a:pt x="0" y="0"/>
                  </a:lnTo>
                  <a:lnTo>
                    <a:pt x="0" y="60"/>
                  </a:lnTo>
                </a:path>
              </a:pathLst>
            </a:custGeom>
            <a:noFill/>
            <a:ln w="508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915" name="Freeform 13"/>
          <p:cNvSpPr>
            <a:spLocks/>
          </p:cNvSpPr>
          <p:nvPr/>
        </p:nvSpPr>
        <p:spPr bwMode="auto">
          <a:xfrm>
            <a:off x="1787525" y="1905000"/>
            <a:ext cx="5513388" cy="3243263"/>
          </a:xfrm>
          <a:custGeom>
            <a:avLst/>
            <a:gdLst>
              <a:gd name="T0" fmla="*/ 0 w 3473"/>
              <a:gd name="T1" fmla="*/ 2147483647 h 2043"/>
              <a:gd name="T2" fmla="*/ 0 w 3473"/>
              <a:gd name="T3" fmla="*/ 2147483647 h 2043"/>
              <a:gd name="T4" fmla="*/ 2147483647 w 3473"/>
              <a:gd name="T5" fmla="*/ 0 h 2043"/>
              <a:gd name="T6" fmla="*/ 0 60000 65536"/>
              <a:gd name="T7" fmla="*/ 0 60000 65536"/>
              <a:gd name="T8" fmla="*/ 0 60000 65536"/>
              <a:gd name="T9" fmla="*/ 0 w 3473"/>
              <a:gd name="T10" fmla="*/ 0 h 2043"/>
              <a:gd name="T11" fmla="*/ 3473 w 3473"/>
              <a:gd name="T12" fmla="*/ 2043 h 20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73" h="2043">
                <a:moveTo>
                  <a:pt x="0" y="2042"/>
                </a:moveTo>
                <a:lnTo>
                  <a:pt x="0" y="2042"/>
                </a:lnTo>
                <a:lnTo>
                  <a:pt x="3472" y="0"/>
                </a:lnTo>
              </a:path>
            </a:pathLst>
          </a:custGeom>
          <a:noFill/>
          <a:ln w="50800" cap="rnd">
            <a:solidFill>
              <a:srgbClr val="00CC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6" name="Freeform 14"/>
          <p:cNvSpPr>
            <a:spLocks/>
          </p:cNvSpPr>
          <p:nvPr/>
        </p:nvSpPr>
        <p:spPr bwMode="auto">
          <a:xfrm>
            <a:off x="1752600" y="1911350"/>
            <a:ext cx="5513388" cy="3243263"/>
          </a:xfrm>
          <a:custGeom>
            <a:avLst/>
            <a:gdLst>
              <a:gd name="T0" fmla="*/ 0 w 3473"/>
              <a:gd name="T1" fmla="*/ 2147483647 h 2043"/>
              <a:gd name="T2" fmla="*/ 0 w 3473"/>
              <a:gd name="T3" fmla="*/ 2147483647 h 2043"/>
              <a:gd name="T4" fmla="*/ 2147483647 w 3473"/>
              <a:gd name="T5" fmla="*/ 0 h 2043"/>
              <a:gd name="T6" fmla="*/ 0 60000 65536"/>
              <a:gd name="T7" fmla="*/ 0 60000 65536"/>
              <a:gd name="T8" fmla="*/ 0 60000 65536"/>
              <a:gd name="T9" fmla="*/ 0 w 3473"/>
              <a:gd name="T10" fmla="*/ 0 h 2043"/>
              <a:gd name="T11" fmla="*/ 3473 w 3473"/>
              <a:gd name="T12" fmla="*/ 2043 h 20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73" h="2043">
                <a:moveTo>
                  <a:pt x="0" y="2042"/>
                </a:moveTo>
                <a:lnTo>
                  <a:pt x="0" y="2042"/>
                </a:lnTo>
                <a:lnTo>
                  <a:pt x="3472" y="0"/>
                </a:lnTo>
              </a:path>
            </a:pathLst>
          </a:custGeom>
          <a:noFill/>
          <a:ln w="50800" cap="rnd">
            <a:solidFill>
              <a:srgbClr val="00CC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7" name="Freeform 15"/>
          <p:cNvSpPr>
            <a:spLocks/>
          </p:cNvSpPr>
          <p:nvPr/>
        </p:nvSpPr>
        <p:spPr bwMode="auto">
          <a:xfrm>
            <a:off x="1806575" y="3525838"/>
            <a:ext cx="5494338" cy="1755775"/>
          </a:xfrm>
          <a:custGeom>
            <a:avLst/>
            <a:gdLst>
              <a:gd name="T0" fmla="*/ 0 w 3461"/>
              <a:gd name="T1" fmla="*/ 2147483647 h 1106"/>
              <a:gd name="T2" fmla="*/ 0 w 3461"/>
              <a:gd name="T3" fmla="*/ 2147483647 h 1106"/>
              <a:gd name="T4" fmla="*/ 2147483647 w 3461"/>
              <a:gd name="T5" fmla="*/ 0 h 1106"/>
              <a:gd name="T6" fmla="*/ 0 60000 65536"/>
              <a:gd name="T7" fmla="*/ 0 60000 65536"/>
              <a:gd name="T8" fmla="*/ 0 60000 65536"/>
              <a:gd name="T9" fmla="*/ 0 w 3461"/>
              <a:gd name="T10" fmla="*/ 0 h 1106"/>
              <a:gd name="T11" fmla="*/ 3461 w 3461"/>
              <a:gd name="T12" fmla="*/ 1106 h 11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61" h="1106">
                <a:moveTo>
                  <a:pt x="0" y="1105"/>
                </a:moveTo>
                <a:lnTo>
                  <a:pt x="0" y="1105"/>
                </a:lnTo>
                <a:lnTo>
                  <a:pt x="3460" y="0"/>
                </a:lnTo>
              </a:path>
            </a:pathLst>
          </a:custGeom>
          <a:noFill/>
          <a:ln w="50800" cap="rnd">
            <a:solidFill>
              <a:srgbClr val="E1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8" name="Freeform 16"/>
          <p:cNvSpPr>
            <a:spLocks/>
          </p:cNvSpPr>
          <p:nvPr/>
        </p:nvSpPr>
        <p:spPr bwMode="auto">
          <a:xfrm>
            <a:off x="1806575" y="3525838"/>
            <a:ext cx="5494338" cy="1755775"/>
          </a:xfrm>
          <a:custGeom>
            <a:avLst/>
            <a:gdLst>
              <a:gd name="T0" fmla="*/ 0 w 3461"/>
              <a:gd name="T1" fmla="*/ 2147483647 h 1106"/>
              <a:gd name="T2" fmla="*/ 0 w 3461"/>
              <a:gd name="T3" fmla="*/ 2147483647 h 1106"/>
              <a:gd name="T4" fmla="*/ 2147483647 w 3461"/>
              <a:gd name="T5" fmla="*/ 0 h 1106"/>
              <a:gd name="T6" fmla="*/ 0 60000 65536"/>
              <a:gd name="T7" fmla="*/ 0 60000 65536"/>
              <a:gd name="T8" fmla="*/ 0 60000 65536"/>
              <a:gd name="T9" fmla="*/ 0 w 3461"/>
              <a:gd name="T10" fmla="*/ 0 h 1106"/>
              <a:gd name="T11" fmla="*/ 3461 w 3461"/>
              <a:gd name="T12" fmla="*/ 1106 h 11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61" h="1106">
                <a:moveTo>
                  <a:pt x="0" y="1105"/>
                </a:moveTo>
                <a:lnTo>
                  <a:pt x="0" y="1105"/>
                </a:lnTo>
                <a:lnTo>
                  <a:pt x="3460" y="0"/>
                </a:lnTo>
              </a:path>
            </a:pathLst>
          </a:custGeom>
          <a:noFill/>
          <a:ln w="50800" cap="rnd">
            <a:solidFill>
              <a:srgbClr val="E1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9" name="Rectangle 17"/>
          <p:cNvSpPr>
            <a:spLocks noChangeArrowheads="1"/>
          </p:cNvSpPr>
          <p:nvPr/>
        </p:nvSpPr>
        <p:spPr bwMode="auto">
          <a:xfrm>
            <a:off x="7275513" y="1552575"/>
            <a:ext cx="15271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600" b="1">
                <a:solidFill>
                  <a:srgbClr val="00CCCC"/>
                </a:solidFill>
                <a:latin typeface="Times" panose="02020603050405020304" pitchFamily="18" charset="0"/>
              </a:rPr>
              <a:t>Chimp</a:t>
            </a:r>
          </a:p>
          <a:p>
            <a:endParaRPr lang="en-US" altLang="en-US" sz="3600" b="1">
              <a:solidFill>
                <a:srgbClr val="00CCCC"/>
              </a:solidFill>
              <a:latin typeface="Times" panose="02020603050405020304" pitchFamily="18" charset="0"/>
            </a:endParaRPr>
          </a:p>
        </p:txBody>
      </p:sp>
      <p:sp>
        <p:nvSpPr>
          <p:cNvPr id="38920" name="Rectangle 18"/>
          <p:cNvSpPr>
            <a:spLocks noChangeArrowheads="1"/>
          </p:cNvSpPr>
          <p:nvPr/>
        </p:nvSpPr>
        <p:spPr bwMode="auto">
          <a:xfrm>
            <a:off x="7275513" y="3154363"/>
            <a:ext cx="16541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600" b="1">
                <a:solidFill>
                  <a:srgbClr val="E10000"/>
                </a:solidFill>
                <a:latin typeface="Times" panose="02020603050405020304" pitchFamily="18" charset="0"/>
              </a:rPr>
              <a:t>Human</a:t>
            </a:r>
          </a:p>
          <a:p>
            <a:endParaRPr lang="en-US" altLang="en-US" sz="3600" b="1">
              <a:solidFill>
                <a:srgbClr val="E10000"/>
              </a:solidFill>
              <a:latin typeface="Times" panose="02020603050405020304" pitchFamily="18" charset="0"/>
            </a:endParaRPr>
          </a:p>
        </p:txBody>
      </p:sp>
      <p:grpSp>
        <p:nvGrpSpPr>
          <p:cNvPr id="38921" name="Group 19"/>
          <p:cNvGrpSpPr>
            <a:grpSpLocks/>
          </p:cNvGrpSpPr>
          <p:nvPr/>
        </p:nvGrpSpPr>
        <p:grpSpPr bwMode="auto">
          <a:xfrm>
            <a:off x="4586288" y="4392613"/>
            <a:ext cx="2493962" cy="1187450"/>
            <a:chOff x="2889" y="2427"/>
            <a:chExt cx="1571" cy="748"/>
          </a:xfrm>
        </p:grpSpPr>
        <p:sp>
          <p:nvSpPr>
            <p:cNvPr id="38929" name="Rectangle 20"/>
            <p:cNvSpPr>
              <a:spLocks noChangeArrowheads="1"/>
            </p:cNvSpPr>
            <p:nvPr/>
          </p:nvSpPr>
          <p:spPr bwMode="auto">
            <a:xfrm>
              <a:off x="2889" y="2427"/>
              <a:ext cx="93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3600" b="1">
                  <a:solidFill>
                    <a:srgbClr val="000000"/>
                  </a:solidFill>
                  <a:latin typeface="Times" panose="02020603050405020304" pitchFamily="18" charset="0"/>
                </a:rPr>
                <a:t>NEOT</a:t>
              </a:r>
            </a:p>
          </p:txBody>
        </p:sp>
        <p:sp>
          <p:nvSpPr>
            <p:cNvPr id="38930" name="Rectangle 21"/>
            <p:cNvSpPr>
              <a:spLocks noChangeArrowheads="1"/>
            </p:cNvSpPr>
            <p:nvPr/>
          </p:nvSpPr>
          <p:spPr bwMode="auto">
            <a:xfrm>
              <a:off x="3706" y="2427"/>
              <a:ext cx="754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3600" b="1">
                  <a:solidFill>
                    <a:srgbClr val="000000"/>
                  </a:solidFill>
                  <a:latin typeface="Times" panose="02020603050405020304" pitchFamily="18" charset="0"/>
                </a:rPr>
                <a:t>ONY</a:t>
              </a:r>
            </a:p>
            <a:p>
              <a:endParaRPr lang="en-US" altLang="en-US" sz="3600" b="1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</p:grpSp>
      <p:sp>
        <p:nvSpPr>
          <p:cNvPr id="38922" name="Rectangle 22"/>
          <p:cNvSpPr>
            <a:spLocks noChangeArrowheads="1"/>
          </p:cNvSpPr>
          <p:nvPr/>
        </p:nvSpPr>
        <p:spPr bwMode="auto">
          <a:xfrm>
            <a:off x="255588" y="3011488"/>
            <a:ext cx="1209675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700">
                <a:solidFill>
                  <a:srgbClr val="000000"/>
                </a:solidFill>
                <a:latin typeface="Times" panose="02020603050405020304" pitchFamily="18" charset="0"/>
              </a:rPr>
              <a:t>Feature</a:t>
            </a:r>
          </a:p>
          <a:p>
            <a:endParaRPr lang="en-US" altLang="en-US" sz="27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grpSp>
        <p:nvGrpSpPr>
          <p:cNvPr id="38923" name="Group 23"/>
          <p:cNvGrpSpPr>
            <a:grpSpLocks/>
          </p:cNvGrpSpPr>
          <p:nvPr/>
        </p:nvGrpSpPr>
        <p:grpSpPr bwMode="auto">
          <a:xfrm>
            <a:off x="3325813" y="5889625"/>
            <a:ext cx="3081337" cy="911225"/>
            <a:chOff x="2095" y="3370"/>
            <a:chExt cx="1941" cy="574"/>
          </a:xfrm>
        </p:grpSpPr>
        <p:sp>
          <p:nvSpPr>
            <p:cNvPr id="38926" name="Rectangle 24"/>
            <p:cNvSpPr>
              <a:spLocks noChangeArrowheads="1"/>
            </p:cNvSpPr>
            <p:nvPr/>
          </p:nvSpPr>
          <p:spPr bwMode="auto">
            <a:xfrm>
              <a:off x="2095" y="3370"/>
              <a:ext cx="1488" cy="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700">
                  <a:solidFill>
                    <a:srgbClr val="000000"/>
                  </a:solidFill>
                  <a:latin typeface="Times" panose="02020603050405020304" pitchFamily="18" charset="0"/>
                </a:rPr>
                <a:t>Developmental </a:t>
              </a:r>
            </a:p>
          </p:txBody>
        </p:sp>
        <p:sp>
          <p:nvSpPr>
            <p:cNvPr id="38927" name="Rectangle 25"/>
            <p:cNvSpPr>
              <a:spLocks noChangeArrowheads="1"/>
            </p:cNvSpPr>
            <p:nvPr/>
          </p:nvSpPr>
          <p:spPr bwMode="auto">
            <a:xfrm>
              <a:off x="3465" y="3370"/>
              <a:ext cx="246" cy="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700">
                  <a:solidFill>
                    <a:srgbClr val="000000"/>
                  </a:solidFill>
                  <a:latin typeface="Times" panose="02020603050405020304" pitchFamily="18" charset="0"/>
                </a:rPr>
                <a:t>T</a:t>
              </a:r>
            </a:p>
          </p:txBody>
        </p:sp>
        <p:sp>
          <p:nvSpPr>
            <p:cNvPr id="38928" name="Rectangle 26"/>
            <p:cNvSpPr>
              <a:spLocks noChangeArrowheads="1"/>
            </p:cNvSpPr>
            <p:nvPr/>
          </p:nvSpPr>
          <p:spPr bwMode="auto">
            <a:xfrm>
              <a:off x="3598" y="3370"/>
              <a:ext cx="438" cy="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700">
                  <a:solidFill>
                    <a:srgbClr val="000000"/>
                  </a:solidFill>
                  <a:latin typeface="Times" panose="02020603050405020304" pitchFamily="18" charset="0"/>
                </a:rPr>
                <a:t>ime</a:t>
              </a:r>
            </a:p>
            <a:p>
              <a:endParaRPr lang="en-US" altLang="en-US" sz="27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</p:grpSp>
      <p:sp>
        <p:nvSpPr>
          <p:cNvPr id="38924" name="Line 27"/>
          <p:cNvSpPr>
            <a:spLocks noChangeShapeType="1"/>
          </p:cNvSpPr>
          <p:nvPr/>
        </p:nvSpPr>
        <p:spPr bwMode="auto">
          <a:xfrm>
            <a:off x="1530350" y="3511550"/>
            <a:ext cx="570230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5" name="Rectangle 28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SzPct val="100000"/>
              <a:buFontTx/>
              <a:buChar char="•"/>
            </a:pPr>
            <a:r>
              <a:rPr lang="en-US" altLang="en-US" sz="3200" b="1">
                <a:latin typeface="Helvetica" panose="020B0604020202020204" pitchFamily="34" charset="0"/>
              </a:rPr>
              <a:t>Many features of humans evolved by NEOTONY!</a:t>
            </a:r>
          </a:p>
        </p:txBody>
      </p:sp>
    </p:spTree>
    <p:extLst>
      <p:ext uri="{BB962C8B-B14F-4D97-AF65-F5344CB8AC3E}">
        <p14:creationId xmlns:p14="http://schemas.microsoft.com/office/powerpoint/2010/main" val="37196431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8"/>
          <p:cNvSpPr>
            <a:spLocks noChangeArrowheads="1"/>
          </p:cNvSpPr>
          <p:nvPr/>
        </p:nvSpPr>
        <p:spPr bwMode="auto">
          <a:xfrm>
            <a:off x="685800" y="1143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buSzPct val="100000"/>
            </a:pPr>
            <a:r>
              <a:rPr lang="en-US" altLang="en-US" sz="3200" b="1">
                <a:latin typeface="Helvetica" panose="020B0604020202020204" pitchFamily="34" charset="0"/>
              </a:rPr>
              <a:t>Heterochrony - NEOTONY</a:t>
            </a:r>
          </a:p>
        </p:txBody>
      </p:sp>
      <p:pic>
        <p:nvPicPr>
          <p:cNvPr id="39938" name="Picture 17" descr="25_19bRelativeGrowthHead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3"/>
          <a:stretch>
            <a:fillRect/>
          </a:stretch>
        </p:blipFill>
        <p:spPr bwMode="auto">
          <a:xfrm>
            <a:off x="1855788" y="720725"/>
            <a:ext cx="6018212" cy="537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5"/>
          <p:cNvSpPr txBox="1">
            <a:spLocks noChangeArrowheads="1"/>
          </p:cNvSpPr>
          <p:nvPr/>
        </p:nvSpPr>
        <p:spPr bwMode="auto">
          <a:xfrm>
            <a:off x="1947863" y="6310313"/>
            <a:ext cx="6434137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900" b="1">
                <a:latin typeface="Arial" panose="020B0604020202020204" pitchFamily="34" charset="0"/>
              </a:rPr>
              <a:t>Mature human adult resembles fetus of both.</a:t>
            </a:r>
          </a:p>
        </p:txBody>
      </p:sp>
      <p:sp>
        <p:nvSpPr>
          <p:cNvPr id="39940" name="Text Box 12"/>
          <p:cNvSpPr txBox="1">
            <a:spLocks noChangeArrowheads="1"/>
          </p:cNvSpPr>
          <p:nvPr/>
        </p:nvSpPr>
        <p:spPr bwMode="auto">
          <a:xfrm>
            <a:off x="2439988" y="3108325"/>
            <a:ext cx="2525712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900" b="1">
                <a:latin typeface="Arial" panose="020B0604020202020204" pitchFamily="34" charset="0"/>
              </a:rPr>
              <a:t>Chimpanzee fetus</a:t>
            </a:r>
          </a:p>
        </p:txBody>
      </p:sp>
      <p:sp>
        <p:nvSpPr>
          <p:cNvPr id="39941" name="Text Box 13"/>
          <p:cNvSpPr txBox="1">
            <a:spLocks noChangeArrowheads="1"/>
          </p:cNvSpPr>
          <p:nvPr/>
        </p:nvSpPr>
        <p:spPr bwMode="auto">
          <a:xfrm>
            <a:off x="5140325" y="3109913"/>
            <a:ext cx="2632075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900" b="1">
                <a:latin typeface="Arial" panose="020B0604020202020204" pitchFamily="34" charset="0"/>
              </a:rPr>
              <a:t>Chimpanzee adult</a:t>
            </a:r>
          </a:p>
        </p:txBody>
      </p:sp>
      <p:sp>
        <p:nvSpPr>
          <p:cNvPr id="39942" name="Text Box 14"/>
          <p:cNvSpPr txBox="1">
            <a:spLocks noChangeArrowheads="1"/>
          </p:cNvSpPr>
          <p:nvPr/>
        </p:nvSpPr>
        <p:spPr bwMode="auto">
          <a:xfrm>
            <a:off x="2720975" y="5811838"/>
            <a:ext cx="2232025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900" b="1">
                <a:latin typeface="Arial" panose="020B0604020202020204" pitchFamily="34" charset="0"/>
              </a:rPr>
              <a:t>Human fetus</a:t>
            </a:r>
          </a:p>
        </p:txBody>
      </p:sp>
      <p:sp>
        <p:nvSpPr>
          <p:cNvPr id="39943" name="Text Box 15"/>
          <p:cNvSpPr txBox="1">
            <a:spLocks noChangeArrowheads="1"/>
          </p:cNvSpPr>
          <p:nvPr/>
        </p:nvSpPr>
        <p:spPr bwMode="auto">
          <a:xfrm>
            <a:off x="5416550" y="5800725"/>
            <a:ext cx="24320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900" b="1">
                <a:latin typeface="Arial" panose="020B0604020202020204" pitchFamily="34" charset="0"/>
              </a:rPr>
              <a:t>Human adult</a:t>
            </a:r>
          </a:p>
        </p:txBody>
      </p:sp>
    </p:spTree>
    <p:extLst>
      <p:ext uri="{BB962C8B-B14F-4D97-AF65-F5344CB8AC3E}">
        <p14:creationId xmlns:p14="http://schemas.microsoft.com/office/powerpoint/2010/main" val="4054118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  <a:noFill/>
        </p:spPr>
        <p:txBody>
          <a:bodyPr/>
          <a:lstStyle/>
          <a:p>
            <a:r>
              <a:rPr lang="en-US" altLang="en-US" b="1" smtClean="0">
                <a:latin typeface="Helvetica" panose="020B0604020202020204" pitchFamily="34" charset="0"/>
              </a:rPr>
              <a:t>Extinction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4114800"/>
          </a:xfrm>
          <a:noFill/>
        </p:spPr>
        <p:txBody>
          <a:bodyPr/>
          <a:lstStyle/>
          <a:p>
            <a:r>
              <a:rPr lang="ja-JP" altLang="en-US" b="1" smtClean="0">
                <a:latin typeface="Helvetica" panose="020B0604020202020204" pitchFamily="34" charset="0"/>
              </a:rPr>
              <a:t>“</a:t>
            </a:r>
            <a:r>
              <a:rPr lang="en-US" altLang="ja-JP" b="1" smtClean="0">
                <a:latin typeface="Helvetica" panose="020B0604020202020204" pitchFamily="34" charset="0"/>
              </a:rPr>
              <a:t>Opposite</a:t>
            </a:r>
            <a:r>
              <a:rPr lang="ja-JP" altLang="en-US" b="1" smtClean="0">
                <a:latin typeface="Helvetica" panose="020B0604020202020204" pitchFamily="34" charset="0"/>
              </a:rPr>
              <a:t>”</a:t>
            </a:r>
            <a:r>
              <a:rPr lang="en-US" altLang="ja-JP" b="1" smtClean="0">
                <a:latin typeface="Helvetica" panose="020B0604020202020204" pitchFamily="34" charset="0"/>
              </a:rPr>
              <a:t> of Speciation</a:t>
            </a:r>
            <a:br>
              <a:rPr lang="en-US" altLang="ja-JP" b="1" smtClean="0">
                <a:latin typeface="Helvetica" panose="020B0604020202020204" pitchFamily="34" charset="0"/>
              </a:rPr>
            </a:br>
            <a:endParaRPr lang="en-US" altLang="ja-JP" b="1" smtClean="0">
              <a:latin typeface="Helvetica" panose="020B0604020202020204" pitchFamily="34" charset="0"/>
            </a:endParaRPr>
          </a:p>
          <a:p>
            <a:r>
              <a:rPr lang="en-US" altLang="en-US" b="1" smtClean="0">
                <a:latin typeface="Helvetica" panose="020B0604020202020204" pitchFamily="34" charset="0"/>
              </a:rPr>
              <a:t>Over 99% of all species on earth are now extinct.</a:t>
            </a:r>
            <a:br>
              <a:rPr lang="en-US" altLang="en-US" b="1" smtClean="0">
                <a:latin typeface="Helvetica" panose="020B0604020202020204" pitchFamily="34" charset="0"/>
              </a:rPr>
            </a:br>
            <a:endParaRPr lang="en-US" altLang="en-US" b="1" smtClean="0">
              <a:latin typeface="Helvetica" panose="020B0604020202020204" pitchFamily="34" charset="0"/>
            </a:endParaRPr>
          </a:p>
          <a:p>
            <a:r>
              <a:rPr lang="en-US" altLang="en-US" b="1" smtClean="0">
                <a:latin typeface="Helvetica" panose="020B0604020202020204" pitchFamily="34" charset="0"/>
              </a:rPr>
              <a:t>E.g., </a:t>
            </a:r>
          </a:p>
          <a:p>
            <a:pPr lvl="1"/>
            <a:r>
              <a:rPr lang="en-US" altLang="en-US" b="1" smtClean="0">
                <a:latin typeface="Helvetica" panose="020B0604020202020204" pitchFamily="34" charset="0"/>
              </a:rPr>
              <a:t>ammonites</a:t>
            </a:r>
          </a:p>
          <a:p>
            <a:pPr lvl="1"/>
            <a:r>
              <a:rPr lang="en-US" altLang="en-US" b="1" smtClean="0">
                <a:latin typeface="Helvetica" panose="020B0604020202020204" pitchFamily="34" charset="0"/>
              </a:rPr>
              <a:t>seed ferns</a:t>
            </a:r>
          </a:p>
          <a:p>
            <a:pPr lvl="1"/>
            <a:r>
              <a:rPr lang="en-US" altLang="en-US" b="1" smtClean="0">
                <a:latin typeface="Helvetica" panose="020B0604020202020204" pitchFamily="34" charset="0"/>
              </a:rPr>
              <a:t>dinosaurs</a:t>
            </a:r>
          </a:p>
          <a:p>
            <a:pPr lvl="1"/>
            <a:r>
              <a:rPr lang="en-US" altLang="en-US" b="1" smtClean="0">
                <a:latin typeface="Helvetica" panose="020B0604020202020204" pitchFamily="34" charset="0"/>
              </a:rPr>
              <a:t>Irish Elk</a:t>
            </a:r>
          </a:p>
          <a:p>
            <a:pPr lvl="1"/>
            <a:r>
              <a:rPr lang="en-US" altLang="en-US" b="1" smtClean="0">
                <a:latin typeface="Helvetica" panose="020B0604020202020204" pitchFamily="34" charset="0"/>
              </a:rPr>
              <a:t>dodo bird</a:t>
            </a:r>
          </a:p>
        </p:txBody>
      </p:sp>
    </p:spTree>
    <p:extLst>
      <p:ext uri="{BB962C8B-B14F-4D97-AF65-F5344CB8AC3E}">
        <p14:creationId xmlns:p14="http://schemas.microsoft.com/office/powerpoint/2010/main" val="35506798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b="1" smtClean="0">
                <a:latin typeface="Helvetica" panose="020B0604020202020204" pitchFamily="34" charset="0"/>
              </a:rPr>
              <a:t>Extinction is a major driving force of evolution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362200"/>
            <a:ext cx="7772400" cy="4114800"/>
          </a:xfrm>
          <a:noFill/>
        </p:spPr>
        <p:txBody>
          <a:bodyPr/>
          <a:lstStyle/>
          <a:p>
            <a:r>
              <a:rPr lang="en-US" altLang="en-US" b="1" smtClean="0">
                <a:latin typeface="Helvetica" panose="020B0604020202020204" pitchFamily="34" charset="0"/>
              </a:rPr>
              <a:t>How?</a:t>
            </a:r>
            <a:br>
              <a:rPr lang="en-US" altLang="en-US" b="1" smtClean="0">
                <a:latin typeface="Helvetica" panose="020B0604020202020204" pitchFamily="34" charset="0"/>
              </a:rPr>
            </a:br>
            <a:endParaRPr lang="en-US" altLang="en-US" b="1" smtClean="0">
              <a:latin typeface="Helvetica" panose="020B0604020202020204" pitchFamily="34" charset="0"/>
            </a:endParaRPr>
          </a:p>
          <a:p>
            <a:r>
              <a:rPr lang="en-US" altLang="en-US" b="1" smtClean="0">
                <a:latin typeface="Helvetica" panose="020B0604020202020204" pitchFamily="34" charset="0"/>
              </a:rPr>
              <a:t>Opens up new niches, </a:t>
            </a:r>
            <a:br>
              <a:rPr lang="en-US" altLang="en-US" b="1" smtClean="0">
                <a:latin typeface="Helvetica" panose="020B0604020202020204" pitchFamily="34" charset="0"/>
              </a:rPr>
            </a:br>
            <a:r>
              <a:rPr lang="en-US" altLang="en-US" b="1" smtClean="0">
                <a:latin typeface="Helvetica" panose="020B0604020202020204" pitchFamily="34" charset="0"/>
              </a:rPr>
              <a:t>by removing interspecific competition.</a:t>
            </a:r>
          </a:p>
        </p:txBody>
      </p:sp>
    </p:spTree>
    <p:extLst>
      <p:ext uri="{BB962C8B-B14F-4D97-AF65-F5344CB8AC3E}">
        <p14:creationId xmlns:p14="http://schemas.microsoft.com/office/powerpoint/2010/main" val="29842298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Extinc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49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765566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5</a:t>
            </a:fld>
            <a:endParaRPr lang="es-ES" altLang="tr-TR"/>
          </a:p>
        </p:txBody>
      </p:sp>
      <p:pic>
        <p:nvPicPr>
          <p:cNvPr id="5" name="Picture 2" descr="Grass land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8445"/>
            <a:ext cx="8229600" cy="617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495067" y="6501168"/>
            <a:ext cx="605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https://www.slideshare.net/bassantnour/habitat-71409435</a:t>
            </a:r>
          </a:p>
        </p:txBody>
      </p:sp>
    </p:spTree>
    <p:extLst>
      <p:ext uri="{BB962C8B-B14F-4D97-AF65-F5344CB8AC3E}">
        <p14:creationId xmlns:p14="http://schemas.microsoft.com/office/powerpoint/2010/main" val="28700147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50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323606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Species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According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current</a:t>
            </a:r>
            <a:r>
              <a:rPr lang="tr-TR" dirty="0" smtClean="0"/>
              <a:t> </a:t>
            </a:r>
            <a:r>
              <a:rPr lang="tr-TR" dirty="0" err="1" smtClean="0"/>
              <a:t>databases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it </a:t>
            </a:r>
            <a:r>
              <a:rPr lang="tr-TR" dirty="0" err="1" smtClean="0"/>
              <a:t>differentiation</a:t>
            </a:r>
            <a:r>
              <a:rPr lang="tr-TR" dirty="0" smtClean="0"/>
              <a:t>, </a:t>
            </a:r>
            <a:r>
              <a:rPr lang="tr-TR" dirty="0" err="1" smtClean="0"/>
              <a:t>we</a:t>
            </a:r>
            <a:r>
              <a:rPr lang="tr-TR" dirty="0" smtClean="0"/>
              <a:t> can talk </a:t>
            </a:r>
            <a:r>
              <a:rPr lang="tr-TR" dirty="0" err="1" smtClean="0"/>
              <a:t>about</a:t>
            </a:r>
            <a:r>
              <a:rPr lang="tr-TR" dirty="0"/>
              <a:t> </a:t>
            </a:r>
            <a:r>
              <a:rPr lang="tr-TR" dirty="0" smtClean="0"/>
              <a:t>3 </a:t>
            </a:r>
            <a:r>
              <a:rPr lang="tr-TR" dirty="0" err="1" smtClean="0"/>
              <a:t>kinds</a:t>
            </a:r>
            <a:r>
              <a:rPr lang="tr-TR" dirty="0" smtClean="0"/>
              <a:t> of </a:t>
            </a:r>
            <a:r>
              <a:rPr lang="tr-TR" dirty="0" err="1" smtClean="0"/>
              <a:t>species</a:t>
            </a:r>
            <a:r>
              <a:rPr lang="tr-TR" dirty="0" smtClean="0"/>
              <a:t>;</a:t>
            </a:r>
          </a:p>
          <a:p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Phylogenetic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Morphologic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51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0559681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6864" y="119675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sz="1800" dirty="0" smtClean="0">
                <a:latin typeface="+mj-lt"/>
              </a:rPr>
              <a:t>1- </a:t>
            </a:r>
            <a:r>
              <a:rPr lang="en-US" sz="1800" dirty="0">
                <a:hlinkClick r:id="rId2"/>
              </a:rPr>
              <a:t>https://www.youtube.com/watch?v=ZouWWVyz9v8</a:t>
            </a:r>
            <a:endParaRPr lang="tr-TR" sz="1800" dirty="0"/>
          </a:p>
          <a:p>
            <a:pPr marL="0" indent="0">
              <a:buNone/>
            </a:pPr>
            <a:r>
              <a:rPr lang="tr-TR" sz="1800" dirty="0" smtClean="0"/>
              <a:t>2- </a:t>
            </a:r>
            <a:r>
              <a:rPr lang="en-US" sz="1800" dirty="0" smtClean="0">
                <a:hlinkClick r:id="rId3"/>
              </a:rPr>
              <a:t>http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www.climatedata.info/forcing/albedo/</a:t>
            </a:r>
            <a:endParaRPr lang="tr-TR" sz="1800" dirty="0" smtClean="0"/>
          </a:p>
          <a:p>
            <a:pPr marL="0" indent="0">
              <a:buNone/>
            </a:pPr>
            <a:r>
              <a:rPr lang="tr-TR" sz="1800" dirty="0" smtClean="0"/>
              <a:t>3- </a:t>
            </a:r>
            <a:r>
              <a:rPr lang="en-US" sz="1800" dirty="0" smtClean="0">
                <a:solidFill>
                  <a:srgbClr val="000000"/>
                </a:solidFill>
              </a:rPr>
              <a:t>http</a:t>
            </a:r>
            <a:r>
              <a:rPr lang="en-US" sz="1800" dirty="0">
                <a:solidFill>
                  <a:srgbClr val="000000"/>
                </a:solidFill>
              </a:rPr>
              <a:t>://astrocampschool.org/greenhouse-effect</a:t>
            </a:r>
            <a:r>
              <a:rPr lang="en-US" sz="1800" dirty="0" smtClean="0">
                <a:solidFill>
                  <a:srgbClr val="000000"/>
                </a:solidFill>
              </a:rPr>
              <a:t>/</a:t>
            </a:r>
            <a:endParaRPr lang="tr-TR" sz="1800" dirty="0" smtClean="0"/>
          </a:p>
          <a:p>
            <a:pPr marL="0" indent="0">
              <a:buNone/>
            </a:pPr>
            <a:r>
              <a:rPr lang="tr-TR" sz="1800" dirty="0" smtClean="0"/>
              <a:t>4- </a:t>
            </a:r>
            <a:r>
              <a:rPr lang="en-US" sz="1800" dirty="0" smtClean="0"/>
              <a:t>https</a:t>
            </a:r>
            <a:r>
              <a:rPr lang="en-US" sz="1800" dirty="0"/>
              <a:t>://</a:t>
            </a:r>
            <a:r>
              <a:rPr lang="en-US" sz="1800" dirty="0" smtClean="0"/>
              <a:t>sites.google.com/a/gsbi.org/gvc1506/environment/greenhouse-effect</a:t>
            </a:r>
            <a:endParaRPr lang="tr-TR" sz="1800" dirty="0" smtClean="0"/>
          </a:p>
          <a:p>
            <a:pPr marL="0" indent="0">
              <a:buNone/>
            </a:pPr>
            <a:r>
              <a:rPr lang="tr-TR" sz="1800" dirty="0" smtClean="0"/>
              <a:t>5- </a:t>
            </a:r>
            <a:r>
              <a:rPr lang="en-US" sz="2000" dirty="0"/>
              <a:t>https://spaceplace.nasa.gov/seasons/en/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 smtClean="0"/>
              <a:t>			 </a:t>
            </a:r>
          </a:p>
          <a:p>
            <a:pPr marL="0" indent="0">
              <a:buNone/>
            </a:pPr>
            <a:endParaRPr lang="tr-TR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tr-TR" sz="20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tr-TR" sz="2000" dirty="0">
                <a:sym typeface="Wingdings" panose="05000000000000000000" pitchFamily="2" charset="2"/>
              </a:rPr>
              <a:t>	</a:t>
            </a:r>
            <a:r>
              <a:rPr lang="tr-TR" sz="2000" dirty="0" smtClean="0">
                <a:sym typeface="Wingdings" panose="05000000000000000000" pitchFamily="2" charset="2"/>
              </a:rPr>
              <a:t>	 </a:t>
            </a:r>
            <a:r>
              <a:rPr lang="tr-TR" sz="2000" dirty="0" smtClean="0"/>
              <a:t>Source </a:t>
            </a:r>
            <a:r>
              <a:rPr lang="tr-TR" sz="2000" dirty="0" err="1" smtClean="0"/>
              <a:t>material</a:t>
            </a:r>
            <a:r>
              <a:rPr lang="tr-TR" sz="2000" dirty="0" smtClean="0"/>
              <a:t> of </a:t>
            </a:r>
            <a:r>
              <a:rPr lang="tr-TR" sz="2000" dirty="0" err="1" smtClean="0"/>
              <a:t>this</a:t>
            </a:r>
            <a:r>
              <a:rPr lang="tr-TR" sz="2000" dirty="0" smtClean="0"/>
              <a:t> </a:t>
            </a:r>
            <a:r>
              <a:rPr lang="tr-TR" sz="2000" dirty="0" err="1" smtClean="0"/>
              <a:t>lecture</a:t>
            </a: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52</a:t>
            </a:fld>
            <a:endParaRPr lang="es-ES" altLang="tr-TR"/>
          </a:p>
        </p:txBody>
      </p:sp>
      <p:pic>
        <p:nvPicPr>
          <p:cNvPr id="5" name="Picture 2" descr="Elements of Ecology, Global Edi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72" y="3610283"/>
            <a:ext cx="1882552" cy="2413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1033600" y="5956865"/>
            <a:ext cx="81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/>
              <a:t>McCarty, J. P., </a:t>
            </a:r>
            <a:r>
              <a:rPr lang="en-US" dirty="0" err="1"/>
              <a:t>Wolfenbarger</a:t>
            </a:r>
            <a:r>
              <a:rPr lang="en-US" dirty="0"/>
              <a:t>, L. L. and Wilson, J. A. 2017. Biological Impacts of Climate Change. </a:t>
            </a:r>
            <a:r>
              <a:rPr lang="en-US" dirty="0" err="1"/>
              <a:t>eLS</a:t>
            </a:r>
            <a:r>
              <a:rPr lang="en-US" dirty="0"/>
              <a:t>. 1–13.</a:t>
            </a:r>
            <a:endParaRPr lang="tr-TR" sz="1800" b="1" dirty="0" smtClean="0">
              <a:solidFill>
                <a:srgbClr val="0070C0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088800" y="5638531"/>
            <a:ext cx="20794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 smtClean="0">
                <a:solidFill>
                  <a:srgbClr val="0070C0"/>
                </a:solidFill>
              </a:rPr>
              <a:t>Further</a:t>
            </a:r>
            <a:r>
              <a:rPr lang="tr-TR" sz="2000" b="1" dirty="0" smtClean="0">
                <a:solidFill>
                  <a:srgbClr val="0070C0"/>
                </a:solidFill>
              </a:rPr>
              <a:t> </a:t>
            </a:r>
            <a:r>
              <a:rPr lang="tr-TR" sz="2000" b="1" dirty="0" err="1" smtClean="0">
                <a:solidFill>
                  <a:srgbClr val="0070C0"/>
                </a:solidFill>
              </a:rPr>
              <a:t>reading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71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3200" dirty="0" err="1" smtClean="0"/>
              <a:t>Organisms</a:t>
            </a:r>
            <a:r>
              <a:rPr lang="tr-TR" sz="3200" dirty="0" smtClean="0"/>
              <a:t> can be </a:t>
            </a:r>
            <a:r>
              <a:rPr lang="tr-TR" sz="3200" dirty="0" err="1" smtClean="0"/>
              <a:t>divided</a:t>
            </a:r>
            <a:r>
              <a:rPr lang="tr-TR" sz="3200" dirty="0" smtClean="0"/>
              <a:t> in </a:t>
            </a:r>
            <a:r>
              <a:rPr lang="tr-TR" sz="3200" dirty="0" err="1" smtClean="0"/>
              <a:t>two</a:t>
            </a:r>
            <a:r>
              <a:rPr lang="tr-TR" sz="3200" dirty="0" smtClean="0"/>
              <a:t> </a:t>
            </a:r>
            <a:r>
              <a:rPr lang="tr-TR" sz="3200" dirty="0" err="1" smtClean="0"/>
              <a:t>according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their</a:t>
            </a:r>
            <a:r>
              <a:rPr lang="tr-TR" sz="3200" dirty="0" smtClean="0"/>
              <a:t> </a:t>
            </a:r>
            <a:r>
              <a:rPr lang="tr-TR" sz="3200" dirty="0" err="1" smtClean="0"/>
              <a:t>distribution</a:t>
            </a:r>
            <a:endParaRPr lang="en-US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Ubiquitous</a:t>
            </a:r>
            <a:r>
              <a:rPr lang="tr-TR" dirty="0" smtClean="0"/>
              <a:t>: A </a:t>
            </a:r>
            <a:r>
              <a:rPr lang="tr-TR" dirty="0" err="1" smtClean="0"/>
              <a:t>species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geographically</a:t>
            </a:r>
            <a:r>
              <a:rPr lang="tr-TR" dirty="0" smtClean="0"/>
              <a:t> </a:t>
            </a:r>
            <a:r>
              <a:rPr lang="tr-TR" dirty="0" err="1" smtClean="0"/>
              <a:t>widespread</a:t>
            </a:r>
            <a:r>
              <a:rPr lang="tr-TR" dirty="0" smtClean="0"/>
              <a:t> </a:t>
            </a:r>
            <a:r>
              <a:rPr lang="tr-TR" dirty="0" err="1" smtClean="0"/>
              <a:t>distribution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Endemic</a:t>
            </a:r>
            <a:r>
              <a:rPr lang="tr-TR" dirty="0" smtClean="0"/>
              <a:t>: </a:t>
            </a:r>
            <a:r>
              <a:rPr lang="tr-TR" dirty="0" err="1" smtClean="0"/>
              <a:t>distribution</a:t>
            </a:r>
            <a:r>
              <a:rPr lang="tr-TR" dirty="0" smtClean="0"/>
              <a:t> is </a:t>
            </a:r>
            <a:r>
              <a:rPr lang="tr-TR" dirty="0" err="1" smtClean="0"/>
              <a:t>restricted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certain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6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122231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Endemic</a:t>
            </a:r>
            <a:r>
              <a:rPr lang="tr-TR" dirty="0" smtClean="0"/>
              <a:t> </a:t>
            </a:r>
            <a:r>
              <a:rPr lang="tr-TR" dirty="0" err="1" smtClean="0"/>
              <a:t>species</a:t>
            </a:r>
            <a:r>
              <a:rPr lang="tr-TR" dirty="0" smtClean="0"/>
              <a:t> of </a:t>
            </a:r>
            <a:r>
              <a:rPr lang="tr-TR" dirty="0" err="1" smtClean="0"/>
              <a:t>Turkey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invertebrate </a:t>
            </a:r>
            <a:r>
              <a:rPr lang="en-US" dirty="0"/>
              <a:t>species in Turkey is about 19,000, of which about 4,000 species/subspecies are </a:t>
            </a:r>
            <a:r>
              <a:rPr lang="en-US" dirty="0" smtClean="0"/>
              <a:t>endemic.</a:t>
            </a:r>
            <a:endParaRPr lang="tr-TR" dirty="0" smtClean="0"/>
          </a:p>
          <a:p>
            <a:r>
              <a:rPr lang="en-US" dirty="0" smtClean="0"/>
              <a:t>vertebrate </a:t>
            </a:r>
            <a:r>
              <a:rPr lang="en-US" dirty="0"/>
              <a:t>species identified to date is nearly 1,500. </a:t>
            </a:r>
            <a:r>
              <a:rPr lang="en-US" dirty="0" smtClean="0"/>
              <a:t>over </a:t>
            </a:r>
            <a:r>
              <a:rPr lang="en-US" dirty="0"/>
              <a:t>100 species are endemic, including 70 species of </a:t>
            </a:r>
            <a:r>
              <a:rPr lang="en-US" dirty="0" smtClean="0"/>
              <a:t>fish.</a:t>
            </a:r>
            <a:endParaRPr lang="tr-TR" dirty="0" smtClean="0"/>
          </a:p>
          <a:p>
            <a:r>
              <a:rPr lang="en-US" dirty="0" smtClean="0"/>
              <a:t>Anatolia </a:t>
            </a:r>
            <a:r>
              <a:rPr lang="en-US" dirty="0"/>
              <a:t>is home to the Fallow Deer and the Pheasant.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7</a:t>
            </a:fld>
            <a:endParaRPr lang="es-ES" alt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51520" y="6457769"/>
            <a:ext cx="499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https://www.iucn.org/content/biodiversity-turkey</a:t>
            </a:r>
          </a:p>
        </p:txBody>
      </p:sp>
    </p:spTree>
    <p:extLst>
      <p:ext uri="{BB962C8B-B14F-4D97-AF65-F5344CB8AC3E}">
        <p14:creationId xmlns:p14="http://schemas.microsoft.com/office/powerpoint/2010/main" val="1322477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sÃ¼lÃ¼n kuÅu pul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770" y="430926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8</a:t>
            </a:fld>
            <a:endParaRPr lang="es-ES" altLang="tr-TR"/>
          </a:p>
        </p:txBody>
      </p:sp>
      <p:pic>
        <p:nvPicPr>
          <p:cNvPr id="5" name="Picture 2" descr="Fallow Deer turkey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31" y="1600200"/>
            <a:ext cx="1819275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4.bp.blogspot.com/-BLOAg3f_l7U/VPxz6NQ5BKI/AAAAAAAAdaU/T1MViidMcFk/s1600/1b%2Bfallow%2Bde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000" y="274638"/>
            <a:ext cx="5136080" cy="385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heasa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348" y="4105276"/>
            <a:ext cx="4272409" cy="280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998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3200" dirty="0" err="1" smtClean="0"/>
              <a:t>What</a:t>
            </a:r>
            <a:r>
              <a:rPr lang="tr-TR" sz="3200" dirty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factors</a:t>
            </a:r>
            <a:r>
              <a:rPr lang="tr-TR" sz="3200" dirty="0" smtClean="0"/>
              <a:t> </a:t>
            </a:r>
            <a:r>
              <a:rPr lang="tr-TR" sz="3200" dirty="0" err="1" smtClean="0"/>
              <a:t>limiting</a:t>
            </a:r>
            <a:r>
              <a:rPr lang="tr-TR" sz="3200" dirty="0" smtClean="0"/>
              <a:t> an </a:t>
            </a:r>
            <a:r>
              <a:rPr lang="tr-TR" sz="3200" dirty="0" err="1" smtClean="0"/>
              <a:t>organism’s</a:t>
            </a:r>
            <a:r>
              <a:rPr lang="tr-TR" sz="3200" dirty="0" smtClean="0"/>
              <a:t> </a:t>
            </a:r>
            <a:r>
              <a:rPr lang="tr-TR" sz="3200" dirty="0" err="1" smtClean="0"/>
              <a:t>distribution</a:t>
            </a:r>
            <a:r>
              <a:rPr lang="tr-TR" sz="3200" dirty="0" smtClean="0"/>
              <a:t>?</a:t>
            </a:r>
            <a:endParaRPr lang="en-US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i="1" dirty="0" err="1" smtClean="0"/>
              <a:t>It</a:t>
            </a:r>
            <a:r>
              <a:rPr lang="tr-TR" sz="2400" i="1" dirty="0" smtClean="0"/>
              <a:t> is hard </a:t>
            </a:r>
            <a:r>
              <a:rPr lang="tr-TR" sz="2400" i="1" dirty="0" err="1" smtClean="0"/>
              <a:t>to</a:t>
            </a:r>
            <a:r>
              <a:rPr lang="tr-TR" sz="2400" i="1" dirty="0" smtClean="0"/>
              <a:t> define </a:t>
            </a:r>
            <a:r>
              <a:rPr lang="tr-TR" sz="2400" i="1" dirty="0" err="1" smtClean="0"/>
              <a:t>limits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for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organisms</a:t>
            </a:r>
            <a:r>
              <a:rPr lang="tr-TR" sz="2400" dirty="0" smtClean="0"/>
              <a:t>, but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some</a:t>
            </a:r>
            <a:r>
              <a:rPr lang="tr-TR" sz="2400" dirty="0" smtClean="0"/>
              <a:t> </a:t>
            </a:r>
            <a:r>
              <a:rPr lang="en-US" altLang="en-US" sz="2400" dirty="0" smtClean="0"/>
              <a:t>organisms</a:t>
            </a:r>
            <a:r>
              <a:rPr lang="en-US" altLang="en-US" sz="2400" dirty="0"/>
              <a:t>, we can get an idea about the distribution of individuals by looking at </a:t>
            </a:r>
            <a:r>
              <a:rPr lang="en-US" altLang="en-US" sz="2400" dirty="0" smtClean="0"/>
              <a:t>a</a:t>
            </a:r>
            <a:r>
              <a:rPr lang="tr-TR" altLang="en-US" sz="2400" dirty="0" smtClean="0"/>
              <a:t>re</a:t>
            </a:r>
            <a:r>
              <a:rPr lang="en-US" altLang="en-US" sz="2400" dirty="0" smtClean="0"/>
              <a:t>al </a:t>
            </a:r>
            <a:r>
              <a:rPr lang="en-US" altLang="en-US" sz="2400" dirty="0"/>
              <a:t>photographs.</a:t>
            </a:r>
          </a:p>
          <a:p>
            <a:endParaRPr lang="en-US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9</a:t>
            </a:fld>
            <a:endParaRPr lang="es-ES" altLang="tr-TR"/>
          </a:p>
        </p:txBody>
      </p:sp>
      <p:pic>
        <p:nvPicPr>
          <p:cNvPr id="6146" name="Picture 2" descr="SÄ±Äla aÄacÄ± orman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72427"/>
            <a:ext cx="6128494" cy="394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155291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11552</TotalTime>
  <Words>1017</Words>
  <Application>Microsoft Office PowerPoint</Application>
  <PresentationFormat>Ekran Gösterisi (4:3)</PresentationFormat>
  <Paragraphs>264</Paragraphs>
  <Slides>52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64" baseType="lpstr">
      <vt:lpstr>MS PGothic</vt:lpstr>
      <vt:lpstr>MS PGothic</vt:lpstr>
      <vt:lpstr>Arial</vt:lpstr>
      <vt:lpstr>Calibri</vt:lpstr>
      <vt:lpstr>Geneva</vt:lpstr>
      <vt:lpstr>Helvetica</vt:lpstr>
      <vt:lpstr>Lucida Grande</vt:lpstr>
      <vt:lpstr>Nunito Sans</vt:lpstr>
      <vt:lpstr>Times</vt:lpstr>
      <vt:lpstr>Times New Roman</vt:lpstr>
      <vt:lpstr>Wingdings</vt:lpstr>
      <vt:lpstr>Diseño predeterminado</vt:lpstr>
      <vt:lpstr>Ecology and Environmental Biology </vt:lpstr>
      <vt:lpstr>Population</vt:lpstr>
      <vt:lpstr>Define individual</vt:lpstr>
      <vt:lpstr>Population distribution</vt:lpstr>
      <vt:lpstr>PowerPoint Sunusu</vt:lpstr>
      <vt:lpstr>Organisms can be divided in two according to their distribution</vt:lpstr>
      <vt:lpstr>Endemic species of Turkey</vt:lpstr>
      <vt:lpstr>PowerPoint Sunusu</vt:lpstr>
      <vt:lpstr>What are the factors limiting an organism’s distribution?</vt:lpstr>
      <vt:lpstr>Species</vt:lpstr>
      <vt:lpstr>PowerPoint Sunusu</vt:lpstr>
      <vt:lpstr>Two types of speciation</vt:lpstr>
      <vt:lpstr>1) Allopatric speciation</vt:lpstr>
      <vt:lpstr>Geographic barriers</vt:lpstr>
      <vt:lpstr>PowerPoint Sunusu</vt:lpstr>
      <vt:lpstr>PowerPoint Sunusu</vt:lpstr>
      <vt:lpstr>2) Sympatric speciation</vt:lpstr>
      <vt:lpstr>2) Sympatric speciation</vt:lpstr>
      <vt:lpstr>Wheats</vt:lpstr>
      <vt:lpstr>Summary</vt:lpstr>
      <vt:lpstr>Reproductive Isolating Mechanisms</vt:lpstr>
      <vt:lpstr>Reproductive Isolating Mechanisms (Genetic)</vt:lpstr>
      <vt:lpstr>Reproductive Isolating Mechanisms (Genetic)</vt:lpstr>
      <vt:lpstr>Reproductive Isolating Mechanisms (Genetic)</vt:lpstr>
      <vt:lpstr>Reproductive Isolating Mechanisms (Genetic)</vt:lpstr>
      <vt:lpstr>Reproductive Isolating Mechanisms (Genetic)</vt:lpstr>
      <vt:lpstr>Reproductive Isolating Mechanisms (Genetic)</vt:lpstr>
      <vt:lpstr>Time for Speciation to occur?</vt:lpstr>
      <vt:lpstr>Adaptive Radiation</vt:lpstr>
      <vt:lpstr>Adaptive Radiation</vt:lpstr>
      <vt:lpstr>Examples of Adaptive Radiation:  Galapagos Tortoises</vt:lpstr>
      <vt:lpstr>PowerPoint Sunusu</vt:lpstr>
      <vt:lpstr>PowerPoint Sunusu</vt:lpstr>
      <vt:lpstr>Macroevolution</vt:lpstr>
      <vt:lpstr>Tempo of Speciation</vt:lpstr>
      <vt:lpstr>Evolution of horses</vt:lpstr>
      <vt:lpstr>Species showing very little evolutionary change:</vt:lpstr>
      <vt:lpstr>Tempo of Speciation</vt:lpstr>
      <vt:lpstr>PowerPoint Sunusu</vt:lpstr>
      <vt:lpstr>PowerPoint Sunusu</vt:lpstr>
      <vt:lpstr>How can rapid speciation (resulting in punctuated equilibrium) occur?</vt:lpstr>
      <vt:lpstr>How can rapid speciation occur?</vt:lpstr>
      <vt:lpstr>PowerPoint Sunusu</vt:lpstr>
      <vt:lpstr>Heterochrony</vt:lpstr>
      <vt:lpstr>PowerPoint Sunusu</vt:lpstr>
      <vt:lpstr>PowerPoint Sunusu</vt:lpstr>
      <vt:lpstr>Extinction</vt:lpstr>
      <vt:lpstr>Extinction is a major driving force of evolution</vt:lpstr>
      <vt:lpstr>Extinc species</vt:lpstr>
      <vt:lpstr>PowerPoint Sunusu</vt:lpstr>
      <vt:lpstr>Species</vt:lpstr>
      <vt:lpstr>References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Nuket Bilgen</cp:lastModifiedBy>
  <cp:revision>193</cp:revision>
  <dcterms:created xsi:type="dcterms:W3CDTF">2010-05-23T14:28:12Z</dcterms:created>
  <dcterms:modified xsi:type="dcterms:W3CDTF">2018-05-04T14:11:21Z</dcterms:modified>
</cp:coreProperties>
</file>