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242DEEDC-187B-48FD-9B33-607535A37877}"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45DB6F-40E4-4B7A-A1EF-68B01C7A712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42DEEDC-187B-48FD-9B33-607535A37877}"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45DB6F-40E4-4B7A-A1EF-68B01C7A712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42DEEDC-187B-48FD-9B33-607535A37877}"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45DB6F-40E4-4B7A-A1EF-68B01C7A712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42DEEDC-187B-48FD-9B33-607535A37877}"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45DB6F-40E4-4B7A-A1EF-68B01C7A712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2DEEDC-187B-48FD-9B33-607535A37877}" type="datetimeFigureOut">
              <a:rPr lang="tr-TR" smtClean="0"/>
              <a:t>16.02.2020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345DB6F-40E4-4B7A-A1EF-68B01C7A712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42DEEDC-187B-48FD-9B33-607535A37877}"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45DB6F-40E4-4B7A-A1EF-68B01C7A712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242DEEDC-187B-48FD-9B33-607535A37877}" type="datetimeFigureOut">
              <a:rPr lang="tr-TR" smtClean="0"/>
              <a:t>16.02.2020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345DB6F-40E4-4B7A-A1EF-68B01C7A712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242DEEDC-187B-48FD-9B33-607535A37877}" type="datetimeFigureOut">
              <a:rPr lang="tr-TR" smtClean="0"/>
              <a:t>16.02.2020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345DB6F-40E4-4B7A-A1EF-68B01C7A712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2DEEDC-187B-48FD-9B33-607535A37877}" type="datetimeFigureOut">
              <a:rPr lang="tr-TR" smtClean="0"/>
              <a:t>16.02.2020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345DB6F-40E4-4B7A-A1EF-68B01C7A712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2DEEDC-187B-48FD-9B33-607535A37877}"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45DB6F-40E4-4B7A-A1EF-68B01C7A712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2DEEDC-187B-48FD-9B33-607535A37877}" type="datetimeFigureOut">
              <a:rPr lang="tr-TR" smtClean="0"/>
              <a:t>16.02.2020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345DB6F-40E4-4B7A-A1EF-68B01C7A712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2DEEDC-187B-48FD-9B33-607535A37877}" type="datetimeFigureOut">
              <a:rPr lang="tr-TR" smtClean="0"/>
              <a:t>16.02.2020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45DB6F-40E4-4B7A-A1EF-68B01C7A712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 SAĞLIĞI VE GÜVENLİĞİ</a:t>
            </a:r>
            <a:br>
              <a:rPr lang="tr-TR" dirty="0" smtClean="0"/>
            </a:br>
            <a:r>
              <a:rPr lang="tr-TR" dirty="0" smtClean="0"/>
              <a:t>7. HAFTA</a:t>
            </a:r>
            <a:endParaRPr lang="tr-TR" dirty="0"/>
          </a:p>
        </p:txBody>
      </p:sp>
      <p:sp>
        <p:nvSpPr>
          <p:cNvPr id="3" name="Subtitle 2"/>
          <p:cNvSpPr>
            <a:spLocks noGrp="1"/>
          </p:cNvSpPr>
          <p:nvPr>
            <p:ph type="subTitle" idx="1"/>
          </p:nvPr>
        </p:nvSpPr>
        <p:spPr/>
        <p:txBody>
          <a:bodyPr/>
          <a:lstStyle/>
          <a:p>
            <a:r>
              <a:rPr lang="tr-TR" dirty="0" smtClean="0"/>
              <a:t>ÖĞR. GÖR. DR. CİHAN SERHAT KART</a:t>
            </a:r>
          </a:p>
          <a:p>
            <a:endParaRPr lang="tr-TR" dirty="0" smtClean="0"/>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t>MESLEK HASTALIKLARI SINIFLANDIRMASI VE BAZI MESLEK GRUPLARI</a:t>
            </a:r>
            <a:endParaRPr lang="tr-TR" sz="3200" dirty="0"/>
          </a:p>
        </p:txBody>
      </p:sp>
      <p:sp>
        <p:nvSpPr>
          <p:cNvPr id="3" name="Content Placeholder 2"/>
          <p:cNvSpPr>
            <a:spLocks noGrp="1"/>
          </p:cNvSpPr>
          <p:nvPr>
            <p:ph idx="1"/>
          </p:nvPr>
        </p:nvSpPr>
        <p:spPr/>
        <p:txBody>
          <a:bodyPr>
            <a:normAutofit fontScale="70000" lnSpcReduction="20000"/>
          </a:bodyPr>
          <a:lstStyle/>
          <a:p>
            <a:r>
              <a:rPr lang="tr-TR" dirty="0" smtClean="0"/>
              <a:t>Her gün yaklaşık 6.000 kişi iş kazası veya meslek hastalıkları nedeniyle yaşamını yitirmektedir.</a:t>
            </a:r>
          </a:p>
          <a:p>
            <a:r>
              <a:rPr lang="tr-TR" dirty="0" smtClean="0"/>
              <a:t> Yıllık toplamda 350.000 kişi iş kazası, 1.700.000 kişi ise meslek hastalıklarından yaşamını yitirmektedir.</a:t>
            </a:r>
            <a:endParaRPr lang="tr-TR" dirty="0"/>
          </a:p>
          <a:p>
            <a:pPr>
              <a:buNone/>
            </a:pPr>
            <a:r>
              <a:rPr lang="tr-TR" dirty="0" smtClean="0"/>
              <a:t> • Her yıl 270 milyon iş kazası meydana gelmekte ve 160 milyon kişi meslek hastalıklarına yakalanmaktadır.</a:t>
            </a:r>
          </a:p>
          <a:p>
            <a:pPr>
              <a:buNone/>
            </a:pPr>
            <a:r>
              <a:rPr lang="tr-TR" dirty="0" smtClean="0"/>
              <a:t> • Her yıl, zehirli maddelerden dolayı 438.000 isçi yaşamını yitirmekte ve dünyada meydana gelen cilt kanserinin %10’unun işyerlerinde zehirli maddelerle temas yüzünden oluştuğu belirtilmektedir. </a:t>
            </a:r>
          </a:p>
          <a:p>
            <a:pPr>
              <a:buNone/>
            </a:pPr>
            <a:r>
              <a:rPr lang="tr-TR" dirty="0" smtClean="0"/>
              <a:t>• Her yıl asbest yüzünden 100.000 kişinin yaşamını yitirdiği tahmin edilmektedir. Üstelik dünyada asbest üretimi 1970’lerden bugüne sürekli azalmakta. Ancak geçmiş dönemde temasta bulunanlar için risk hala devam emektedir(Yardım vd, 2007).</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 İşle ilişkili hastalıklar </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Bu hastalıklar herhangi kişide görülebilir, Bununla beraber bazı işlerde çalışıyor olmak bu hastalıkların ortaya çıkmasında belirli bir rol oynayabilir. ya da hastalığın seyri üzerinde etkisi olabilir. </a:t>
            </a:r>
          </a:p>
          <a:p>
            <a:r>
              <a:rPr lang="tr-TR" dirty="0" smtClean="0"/>
              <a:t> Koroner kalp hastalığı, kronik bronşit, bazı kanserler, hipertansiyon, gibi hastalıklar bu grupta yer alır.  Örneğin kronik bronşit oluşunda sigara içilmesi ve hava kirliliğinin yanı sıra tozlu ortamın da etkisi vardır. Bunlardan yalnızca tozlu ortam belirli bir iş türü ile ilişkilidir. </a:t>
            </a:r>
          </a:p>
          <a:p>
            <a:r>
              <a:rPr lang="tr-TR" dirty="0" smtClean="0"/>
              <a:t>Lenfoma kanserinin bir çok belirleyicisi vardır bununla beraber belli kimyasallarla çalışanlarda bu hastalığa yakalanma riski daha yüksektir.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MESLEK HASTALIĞI KAVRAMI</a:t>
            </a:r>
            <a:endParaRPr lang="tr-TR" dirty="0"/>
          </a:p>
        </p:txBody>
      </p:sp>
      <p:sp>
        <p:nvSpPr>
          <p:cNvPr id="3" name="Content Placeholder 2"/>
          <p:cNvSpPr>
            <a:spLocks noGrp="1"/>
          </p:cNvSpPr>
          <p:nvPr>
            <p:ph idx="1"/>
          </p:nvPr>
        </p:nvSpPr>
        <p:spPr/>
        <p:txBody>
          <a:bodyPr/>
          <a:lstStyle/>
          <a:p>
            <a:r>
              <a:rPr lang="tr-TR" dirty="0" smtClean="0"/>
              <a:t>“Meslek hastalığı, sigortalının, çalıştırıldığı işin niteliğine göre tekrarlanan bir sebeple veya işin yürütüm şartları yüzünden uğradığı geçici veya sürekli hastalık, sakatlık veya ruhi arıza halleridir”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2000" dirty="0" smtClean="0"/>
              <a:t>Fiziksel Nedenli Meslek Hastalıklar;</a:t>
            </a:r>
            <a:endParaRPr lang="tr-TR" sz="2000" dirty="0"/>
          </a:p>
        </p:txBody>
      </p:sp>
      <p:sp>
        <p:nvSpPr>
          <p:cNvPr id="3" name="Content Placeholder 2"/>
          <p:cNvSpPr>
            <a:spLocks noGrp="1"/>
          </p:cNvSpPr>
          <p:nvPr>
            <p:ph idx="1"/>
          </p:nvPr>
        </p:nvSpPr>
        <p:spPr/>
        <p:txBody>
          <a:bodyPr>
            <a:normAutofit fontScale="92500" lnSpcReduction="10000"/>
          </a:bodyPr>
          <a:lstStyle/>
          <a:p>
            <a:r>
              <a:rPr lang="tr-TR" dirty="0" smtClean="0"/>
              <a:t>Gürültüye bağlı işitme kaybı, </a:t>
            </a:r>
          </a:p>
          <a:p>
            <a:r>
              <a:rPr lang="tr-TR" dirty="0" smtClean="0"/>
              <a:t>Sıcak ve soğuk ortamda çalışanlarda görülen hastalıklar, </a:t>
            </a:r>
          </a:p>
          <a:p>
            <a:r>
              <a:rPr lang="tr-TR" dirty="0" smtClean="0"/>
              <a:t>İyonizan ve non-iyonizan radyasyonun etkilerine bağlı hastalıklar, </a:t>
            </a:r>
          </a:p>
          <a:p>
            <a:r>
              <a:rPr lang="tr-TR" dirty="0" smtClean="0"/>
              <a:t>Yüksek ve düşük basıncın neden olduğu sağlık sorunları, </a:t>
            </a:r>
          </a:p>
          <a:p>
            <a:r>
              <a:rPr lang="tr-TR" dirty="0" smtClean="0"/>
              <a:t>Titreşim etkisi ve tekrarlayan işlemler nedeniyle meydana hastalıklar vs. sayılabilir.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Kimyasal faktörlere bağlı meslek hastalıkları</a:t>
            </a:r>
            <a:endParaRPr lang="tr-TR" dirty="0"/>
          </a:p>
        </p:txBody>
      </p:sp>
      <p:sp>
        <p:nvSpPr>
          <p:cNvPr id="3" name="Content Placeholder 2"/>
          <p:cNvSpPr>
            <a:spLocks noGrp="1"/>
          </p:cNvSpPr>
          <p:nvPr>
            <p:ph idx="1"/>
          </p:nvPr>
        </p:nvSpPr>
        <p:spPr/>
        <p:txBody>
          <a:bodyPr/>
          <a:lstStyle/>
          <a:p>
            <a:r>
              <a:rPr lang="tr-TR" dirty="0" smtClean="0"/>
              <a:t>Kurşun, civa gibi ağır metallerle meydana gelen zehirlenmeler, Karbonmonoksit, hidrojen, siyanür, kükürt dioksit gibi zehirli ve irritan gazların yol açtığı hastalıklar, Benzen, toluen, hekzen, trikloretilen,vb. neden olduğu sağlık sorunları, Asit ve alkali maddeler, pestisidler, Kanserojen maddelerin neden olduğu hastalıklar vs. sayılabilir.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Biyolojik faktörlere bağlı olarak ortaya çıkan hastalıklar</a:t>
            </a:r>
            <a:endParaRPr lang="tr-TR" dirty="0"/>
          </a:p>
        </p:txBody>
      </p:sp>
      <p:sp>
        <p:nvSpPr>
          <p:cNvPr id="3" name="Content Placeholder 2"/>
          <p:cNvSpPr>
            <a:spLocks noGrp="1"/>
          </p:cNvSpPr>
          <p:nvPr>
            <p:ph idx="1"/>
          </p:nvPr>
        </p:nvSpPr>
        <p:spPr/>
        <p:txBody>
          <a:bodyPr/>
          <a:lstStyle/>
          <a:p>
            <a:r>
              <a:rPr lang="tr-TR" dirty="0" smtClean="0"/>
              <a:t>Şarbon </a:t>
            </a:r>
          </a:p>
          <a:p>
            <a:r>
              <a:rPr lang="tr-TR" dirty="0" smtClean="0"/>
              <a:t>Parazit hastalıkları </a:t>
            </a:r>
          </a:p>
          <a:p>
            <a:r>
              <a:rPr lang="tr-TR" dirty="0" smtClean="0"/>
              <a:t>Brusellozis </a:t>
            </a:r>
          </a:p>
          <a:p>
            <a:r>
              <a:rPr lang="tr-TR" dirty="0" smtClean="0"/>
              <a:t>Sağlık çalışanlarında görülen virüs ve bakteri temelli hastalıklar gibi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smtClean="0"/>
              <a:t>Ergonomik </a:t>
            </a:r>
            <a:r>
              <a:rPr lang="tr-TR" dirty="0" smtClean="0"/>
              <a:t>Faktörlere Bağlı Meslek Hastalıkları</a:t>
            </a:r>
            <a:endParaRPr lang="tr-TR" dirty="0"/>
          </a:p>
        </p:txBody>
      </p:sp>
      <p:sp>
        <p:nvSpPr>
          <p:cNvPr id="3" name="Content Placeholder 2"/>
          <p:cNvSpPr>
            <a:spLocks noGrp="1"/>
          </p:cNvSpPr>
          <p:nvPr>
            <p:ph idx="1"/>
          </p:nvPr>
        </p:nvSpPr>
        <p:spPr/>
        <p:txBody>
          <a:bodyPr/>
          <a:lstStyle/>
          <a:p>
            <a:r>
              <a:rPr lang="tr-TR" dirty="0" smtClean="0"/>
              <a:t>Bel fıtığı, </a:t>
            </a:r>
          </a:p>
          <a:p>
            <a:r>
              <a:rPr lang="tr-TR" dirty="0" smtClean="0"/>
              <a:t>Boyun fıtığı </a:t>
            </a:r>
          </a:p>
          <a:p>
            <a:r>
              <a:rPr lang="tr-TR" dirty="0" smtClean="0"/>
              <a:t>Omurilik disk kayması</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408</Words>
  <Application>Microsoft Office PowerPoint</Application>
  <PresentationFormat>On-screen Show (4:3)</PresentationFormat>
  <Paragraphs>35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İŞ SAĞLIĞI VE GÜVENLİĞİ 7. HAFTA</vt:lpstr>
      <vt:lpstr>MESLEK HASTALIKLARI SINIFLANDIRMASI VE BAZI MESLEK GRUPLARI</vt:lpstr>
      <vt:lpstr> İşle ilişkili hastalıklar </vt:lpstr>
      <vt:lpstr>MESLEK HASTALIĞI KAVRAMI</vt:lpstr>
      <vt:lpstr>Fiziksel Nedenli Meslek Hastalıklar;</vt:lpstr>
      <vt:lpstr>Kimyasal faktörlere bağlı meslek hastalıkları</vt:lpstr>
      <vt:lpstr>Biyolojik faktörlere bağlı olarak ortaya çıkan hastalıklar</vt:lpstr>
      <vt:lpstr>Ergonomik Faktörlere Bağlı Meslek Hastalıkları</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SAĞLIĞI VE GÜVENLİĞİ 7. HAFTA</dc:title>
  <dc:creator>Tuğba&amp;Cihan</dc:creator>
  <cp:lastModifiedBy>Tuğba&amp;Cihan</cp:lastModifiedBy>
  <cp:revision>3</cp:revision>
  <dcterms:created xsi:type="dcterms:W3CDTF">2020-02-16T15:41:49Z</dcterms:created>
  <dcterms:modified xsi:type="dcterms:W3CDTF">2020-02-16T16:09:12Z</dcterms:modified>
</cp:coreProperties>
</file>