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3"/>
  </p:notesMasterIdLst>
  <p:handoutMasterIdLst>
    <p:handoutMasterId r:id="rId14"/>
  </p:handoutMasterIdLst>
  <p:sldIdLst>
    <p:sldId id="668" r:id="rId4"/>
    <p:sldId id="710" r:id="rId5"/>
    <p:sldId id="712" r:id="rId6"/>
    <p:sldId id="713" r:id="rId7"/>
    <p:sldId id="714" r:id="rId8"/>
    <p:sldId id="717" r:id="rId9"/>
    <p:sldId id="715" r:id="rId10"/>
    <p:sldId id="716" r:id="rId11"/>
    <p:sldId id="71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27.02.2020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730071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668149"/>
          </a:xfrm>
          <a:prstGeom prst="rect">
            <a:avLst/>
          </a:prstGeom>
        </p:spPr>
        <p:txBody>
          <a:bodyPr wrap="square">
            <a:spAutoFit/>
          </a:bodyPr>
          <a:lstStyle/>
          <a:p>
            <a:pPr marL="0" lvl="1" algn="ctr">
              <a:spcBef>
                <a:spcPct val="20000"/>
              </a:spcBef>
              <a:buClr>
                <a:schemeClr val="accent1"/>
              </a:buClr>
            </a:pPr>
            <a:r>
              <a:rPr lang="tr-TR" sz="3200" b="1" dirty="0">
                <a:latin typeface="Tahoma" panose="020B0604030504040204" pitchFamily="34" charset="0"/>
                <a:ea typeface="Tahoma" panose="020B0604030504040204" pitchFamily="34" charset="0"/>
                <a:cs typeface="Tahoma" panose="020B0604030504040204" pitchFamily="34" charset="0"/>
              </a:rPr>
              <a:t>GGY 107 </a:t>
            </a:r>
            <a:br>
              <a:rPr lang="tr-TR" sz="3200" b="1" dirty="0">
                <a:latin typeface="Tahoma" panose="020B0604030504040204" pitchFamily="34" charset="0"/>
                <a:ea typeface="Tahoma" panose="020B0604030504040204" pitchFamily="34" charset="0"/>
                <a:cs typeface="Tahoma" panose="020B0604030504040204" pitchFamily="34" charset="0"/>
              </a:rPr>
            </a:br>
            <a:r>
              <a:rPr lang="tr-TR" sz="3200" b="1" dirty="0" smtClean="0">
                <a:latin typeface="Tahoma" panose="020B0604030504040204" pitchFamily="34" charset="0"/>
                <a:ea typeface="Tahoma" panose="020B0604030504040204" pitchFamily="34" charset="0"/>
                <a:cs typeface="Tahoma" panose="020B0604030504040204" pitchFamily="34" charset="0"/>
              </a:rPr>
              <a:t>İŞLETME</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Erol DEMİR</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Seçilmiş örnek işletmelerin analizleri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İçerik Yer Tutucusu 2"/>
          <p:cNvSpPr>
            <a:spLocks noGrp="1"/>
          </p:cNvSpPr>
          <p:nvPr>
            <p:ph idx="1"/>
          </p:nvPr>
        </p:nvSpPr>
        <p:spPr>
          <a:xfrm>
            <a:off x="323629" y="881336"/>
            <a:ext cx="8507288" cy="5976664"/>
          </a:xfrm>
        </p:spPr>
        <p:txBody>
          <a:bodyPr/>
          <a:lstStyle/>
          <a:p>
            <a:pPr marL="0" indent="0" algn="just">
              <a:lnSpc>
                <a:spcPct val="100000"/>
              </a:lnSpc>
              <a:spcBef>
                <a:spcPts val="0"/>
              </a:spcBef>
              <a:buNone/>
            </a:pPr>
            <a:endParaRPr lang="tr-TR" sz="1600" b="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u="sng" dirty="0">
                <a:solidFill>
                  <a:schemeClr val="tx1"/>
                </a:solidFill>
                <a:latin typeface="Times New Roman" panose="02020603050405020304" pitchFamily="18" charset="0"/>
                <a:cs typeface="Times New Roman" panose="02020603050405020304" pitchFamily="18" charset="0"/>
              </a:rPr>
              <a:t>Örnek Olay 1</a:t>
            </a:r>
            <a:r>
              <a:rPr lang="tr-TR" sz="1600" b="1" dirty="0">
                <a:solidFill>
                  <a:schemeClr val="tx1"/>
                </a:solidFill>
                <a:latin typeface="Times New Roman" panose="02020603050405020304" pitchFamily="18" charset="0"/>
                <a:cs typeface="Times New Roman" panose="02020603050405020304" pitchFamily="18" charset="0"/>
              </a:rPr>
              <a:t>:</a:t>
            </a:r>
            <a:r>
              <a:rPr lang="tr-TR" sz="1600" dirty="0">
                <a:solidFill>
                  <a:schemeClr val="tx1"/>
                </a:solidFill>
                <a:latin typeface="Times New Roman" panose="02020603050405020304" pitchFamily="18" charset="0"/>
                <a:cs typeface="Times New Roman" panose="02020603050405020304" pitchFamily="18" charset="0"/>
              </a:rPr>
              <a:t> Ford Motor </a:t>
            </a:r>
            <a:r>
              <a:rPr lang="tr-TR" sz="1600" dirty="0" err="1">
                <a:solidFill>
                  <a:schemeClr val="tx1"/>
                </a:solidFill>
                <a:latin typeface="Times New Roman" panose="02020603050405020304" pitchFamily="18" charset="0"/>
                <a:cs typeface="Times New Roman" panose="02020603050405020304" pitchFamily="18" charset="0"/>
              </a:rPr>
              <a:t>Company’in</a:t>
            </a:r>
            <a:r>
              <a:rPr lang="tr-TR" sz="1600" dirty="0">
                <a:solidFill>
                  <a:schemeClr val="tx1"/>
                </a:solidFill>
                <a:latin typeface="Times New Roman" panose="02020603050405020304" pitchFamily="18" charset="0"/>
                <a:cs typeface="Times New Roman" panose="02020603050405020304" pitchFamily="18" charset="0"/>
              </a:rPr>
              <a:t> Muhasebe bölümünde gerçekleştirilen projedir. 1980’lerin başında ABD’de otomobil sektöründe yaşanan kriz tüm firmaları etkilediği gibi, </a:t>
            </a:r>
            <a:r>
              <a:rPr lang="tr-TR" sz="1600" b="1" dirty="0">
                <a:solidFill>
                  <a:schemeClr val="tx1"/>
                </a:solidFill>
                <a:latin typeface="Times New Roman" panose="02020603050405020304" pitchFamily="18" charset="0"/>
                <a:cs typeface="Times New Roman" panose="02020603050405020304" pitchFamily="18" charset="0"/>
              </a:rPr>
              <a:t>Ford</a:t>
            </a:r>
            <a:r>
              <a:rPr lang="tr-TR" sz="1600" dirty="0">
                <a:solidFill>
                  <a:schemeClr val="tx1"/>
                </a:solidFill>
                <a:latin typeface="Times New Roman" panose="02020603050405020304" pitchFamily="18" charset="0"/>
                <a:cs typeface="Times New Roman" panose="02020603050405020304" pitchFamily="18" charset="0"/>
              </a:rPr>
              <a:t>’u da etkilemiş ve yöneticileri çeşitli bölümlerden kesintiler yapmaya zorlamıştır. </a:t>
            </a:r>
          </a:p>
          <a:p>
            <a:pPr marL="0" indent="0" algn="just">
              <a:lnSpc>
                <a:spcPct val="100000"/>
              </a:lnSpc>
              <a:spcBef>
                <a:spcPts val="0"/>
              </a:spcBef>
              <a:buNone/>
            </a:pPr>
            <a:r>
              <a:rPr lang="tr-TR" sz="1600" dirty="0" smtClean="0">
                <a:solidFill>
                  <a:schemeClr val="tx1"/>
                </a:solidFill>
                <a:latin typeface="Times New Roman" panose="02020603050405020304" pitchFamily="18" charset="0"/>
                <a:cs typeface="Times New Roman" panose="02020603050405020304" pitchFamily="18" charset="0"/>
              </a:rPr>
              <a:t>Muhasebe </a:t>
            </a:r>
            <a:r>
              <a:rPr lang="tr-TR" sz="1600" dirty="0">
                <a:solidFill>
                  <a:schemeClr val="tx1"/>
                </a:solidFill>
                <a:latin typeface="Times New Roman" panose="02020603050405020304" pitchFamily="18" charset="0"/>
                <a:cs typeface="Times New Roman" panose="02020603050405020304" pitchFamily="18" charset="0"/>
              </a:rPr>
              <a:t>bölümü de bu kesintilerden nasibini alan bölümlerden biri olmuştur. Kesintilerden evvel 500 kişinin çalıştığı bölümde, yeni edinilen bilgisayar sistemlerinin de yardımı ile % 20 oranında bir </a:t>
            </a:r>
            <a:r>
              <a:rPr lang="tr-TR" sz="1600" dirty="0" err="1" smtClean="0">
                <a:solidFill>
                  <a:schemeClr val="tx1"/>
                </a:solidFill>
                <a:latin typeface="Times New Roman" panose="02020603050405020304" pitchFamily="18" charset="0"/>
                <a:cs typeface="Times New Roman" panose="02020603050405020304" pitchFamily="18" charset="0"/>
              </a:rPr>
              <a:t>ksinti</a:t>
            </a:r>
            <a:r>
              <a:rPr lang="tr-TR" sz="1600" dirty="0" smtClean="0">
                <a:solidFill>
                  <a:schemeClr val="tx1"/>
                </a:solidFill>
                <a:latin typeface="Times New Roman" panose="02020603050405020304" pitchFamily="18" charset="0"/>
                <a:cs typeface="Times New Roman" panose="02020603050405020304" pitchFamily="18" charset="0"/>
              </a:rPr>
              <a:t> </a:t>
            </a:r>
            <a:r>
              <a:rPr lang="tr-TR" sz="1600" dirty="0">
                <a:solidFill>
                  <a:schemeClr val="tx1"/>
                </a:solidFill>
                <a:latin typeface="Times New Roman" panose="02020603050405020304" pitchFamily="18" charset="0"/>
                <a:cs typeface="Times New Roman" panose="02020603050405020304" pitchFamily="18" charset="0"/>
              </a:rPr>
              <a:t>yapılarak 400 kişi kalmıştır. </a:t>
            </a:r>
          </a:p>
          <a:p>
            <a:pPr marL="0" indent="0" algn="just">
              <a:lnSpc>
                <a:spcPct val="100000"/>
              </a:lnSpc>
              <a:spcBef>
                <a:spcPts val="0"/>
              </a:spcBef>
              <a:buNone/>
            </a:pPr>
            <a:endParaRPr lang="tr-TR" sz="16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a:solidFill>
                  <a:schemeClr val="tx1"/>
                </a:solidFill>
                <a:latin typeface="Times New Roman" panose="02020603050405020304" pitchFamily="18" charset="0"/>
                <a:cs typeface="Times New Roman" panose="02020603050405020304" pitchFamily="18" charset="0"/>
              </a:rPr>
              <a:t>Ford</a:t>
            </a:r>
            <a:r>
              <a:rPr lang="tr-TR" sz="1600" dirty="0">
                <a:solidFill>
                  <a:schemeClr val="tx1"/>
                </a:solidFill>
                <a:latin typeface="Times New Roman" panose="02020603050405020304" pitchFamily="18" charset="0"/>
                <a:cs typeface="Times New Roman" panose="02020603050405020304" pitchFamily="18" charset="0"/>
              </a:rPr>
              <a:t>’un rakiplerinden olan </a:t>
            </a:r>
            <a:r>
              <a:rPr lang="tr-TR" sz="1600" b="1" dirty="0">
                <a:solidFill>
                  <a:schemeClr val="tx1"/>
                </a:solidFill>
                <a:latin typeface="Times New Roman" panose="02020603050405020304" pitchFamily="18" charset="0"/>
                <a:cs typeface="Times New Roman" panose="02020603050405020304" pitchFamily="18" charset="0"/>
              </a:rPr>
              <a:t>Mazda</a:t>
            </a:r>
            <a:r>
              <a:rPr lang="tr-TR" sz="1600" dirty="0">
                <a:solidFill>
                  <a:schemeClr val="tx1"/>
                </a:solidFill>
                <a:latin typeface="Times New Roman" panose="02020603050405020304" pitchFamily="18" charset="0"/>
                <a:cs typeface="Times New Roman" panose="02020603050405020304" pitchFamily="18" charset="0"/>
              </a:rPr>
              <a:t>’nın muhasebe bölümünde ise, sadece 5 kişi çalışmaktaydı. Bu rakam farklılığı Mazda’nın ve Ford’un satış hacimlerine göre ayarlama yapılınca bile inanılmaz boyutlarda kalmaya devam ediyordu. </a:t>
            </a:r>
          </a:p>
          <a:p>
            <a:pPr marL="0" indent="0" algn="just">
              <a:lnSpc>
                <a:spcPct val="100000"/>
              </a:lnSpc>
              <a:spcBef>
                <a:spcPts val="0"/>
              </a:spcBef>
              <a:buNone/>
            </a:pPr>
            <a:r>
              <a:rPr lang="tr-TR" sz="1600" dirty="0" smtClean="0">
                <a:solidFill>
                  <a:schemeClr val="tx1"/>
                </a:solidFill>
                <a:latin typeface="Times New Roman" panose="02020603050405020304" pitchFamily="18" charset="0"/>
                <a:cs typeface="Times New Roman" panose="02020603050405020304" pitchFamily="18" charset="0"/>
              </a:rPr>
              <a:t>Ford’u </a:t>
            </a:r>
            <a:r>
              <a:rPr lang="tr-TR" sz="1600" dirty="0">
                <a:solidFill>
                  <a:schemeClr val="tx1"/>
                </a:solidFill>
                <a:latin typeface="Times New Roman" panose="02020603050405020304" pitchFamily="18" charset="0"/>
                <a:cs typeface="Times New Roman" panose="02020603050405020304" pitchFamily="18" charset="0"/>
              </a:rPr>
              <a:t>rahatsız eden bu durum, belki de yeni bir dönemin başlangıcı sayılabilirdi. Muhasebe operasyonlarını inceleyen Ford üst yönetimi, faturalama işlemlerinin inanılmaz zaman ve para kaybına neden olduğunu belirlediler. Her seferinde yazılan faturalar listelerle karşılaştırılıyor, yanlış olanlar tekrar yazılıyor, iade edilen ürünlerin faturaları iptal ediliyor ve faturalar bir bölümden diğere bölüme geçerken bu işlemler tekrarlanıyordu. </a:t>
            </a:r>
          </a:p>
          <a:p>
            <a:pPr marL="0" indent="0" algn="just">
              <a:lnSpc>
                <a:spcPct val="100000"/>
              </a:lnSpc>
              <a:spcBef>
                <a:spcPts val="0"/>
              </a:spcBef>
              <a:buNone/>
            </a:pPr>
            <a:r>
              <a:rPr lang="tr-TR" sz="1600" dirty="0" smtClean="0">
                <a:solidFill>
                  <a:schemeClr val="tx1"/>
                </a:solidFill>
                <a:latin typeface="Times New Roman" panose="02020603050405020304" pitchFamily="18" charset="0"/>
                <a:cs typeface="Times New Roman" panose="02020603050405020304" pitchFamily="18" charset="0"/>
              </a:rPr>
              <a:t>Ford </a:t>
            </a:r>
            <a:r>
              <a:rPr lang="tr-TR" sz="1600" dirty="0">
                <a:solidFill>
                  <a:schemeClr val="tx1"/>
                </a:solidFill>
                <a:latin typeface="Times New Roman" panose="02020603050405020304" pitchFamily="18" charset="0"/>
                <a:cs typeface="Times New Roman" panose="02020603050405020304" pitchFamily="18" charset="0"/>
              </a:rPr>
              <a:t>bu probleme çözüm olarak </a:t>
            </a:r>
            <a:r>
              <a:rPr lang="tr-TR" sz="1600" b="1" dirty="0">
                <a:solidFill>
                  <a:schemeClr val="tx1"/>
                </a:solidFill>
                <a:latin typeface="Times New Roman" panose="02020603050405020304" pitchFamily="18" charset="0"/>
                <a:cs typeface="Times New Roman" panose="02020603050405020304" pitchFamily="18" charset="0"/>
              </a:rPr>
              <a:t>«Kayıtsız faturalama» </a:t>
            </a:r>
            <a:r>
              <a:rPr lang="tr-TR" sz="1600" dirty="0">
                <a:solidFill>
                  <a:schemeClr val="tx1"/>
                </a:solidFill>
                <a:latin typeface="Times New Roman" panose="02020603050405020304" pitchFamily="18" charset="0"/>
                <a:cs typeface="Times New Roman" panose="02020603050405020304" pitchFamily="18" charset="0"/>
              </a:rPr>
              <a:t>fikrini ortaya attı. Siparişler veri tabanına girilecek ve her türlü işlem veri tabanında gerçekleştirilecekti. Bu küçük değişiklik, muhasebe bölümü nüfusunun %75 oranında azaltmıştı. Ford'un ödeme kuralı </a:t>
            </a:r>
            <a:r>
              <a:rPr lang="tr-TR" sz="1600" b="1" dirty="0">
                <a:solidFill>
                  <a:schemeClr val="tx1"/>
                </a:solidFill>
                <a:latin typeface="Times New Roman" panose="02020603050405020304" pitchFamily="18" charset="0"/>
                <a:cs typeface="Times New Roman" panose="02020603050405020304" pitchFamily="18" charset="0"/>
              </a:rPr>
              <a:t>Faturayı alınca ödemeyi yaparız</a:t>
            </a:r>
            <a:r>
              <a:rPr lang="tr-TR" sz="1600" dirty="0">
                <a:solidFill>
                  <a:schemeClr val="tx1"/>
                </a:solidFill>
                <a:latin typeface="Times New Roman" panose="02020603050405020304" pitchFamily="18" charset="0"/>
                <a:cs typeface="Times New Roman" panose="02020603050405020304" pitchFamily="18" charset="0"/>
              </a:rPr>
              <a:t> iken, </a:t>
            </a:r>
            <a:r>
              <a:rPr lang="tr-TR" sz="1600" b="1" dirty="0">
                <a:solidFill>
                  <a:schemeClr val="tx1"/>
                </a:solidFill>
                <a:latin typeface="Times New Roman" panose="02020603050405020304" pitchFamily="18" charset="0"/>
                <a:cs typeface="Times New Roman" panose="02020603050405020304" pitchFamily="18" charset="0"/>
              </a:rPr>
              <a:t>Malı alınca ödeme yaparız </a:t>
            </a:r>
            <a:r>
              <a:rPr lang="tr-TR" sz="1600" dirty="0">
                <a:solidFill>
                  <a:schemeClr val="tx1"/>
                </a:solidFill>
                <a:latin typeface="Times New Roman" panose="02020603050405020304" pitchFamily="18" charset="0"/>
                <a:cs typeface="Times New Roman" panose="02020603050405020304" pitchFamily="18" charset="0"/>
              </a:rPr>
              <a:t>oldu. </a:t>
            </a:r>
          </a:p>
        </p:txBody>
      </p:sp>
    </p:spTree>
    <p:extLst>
      <p:ext uri="{BB962C8B-B14F-4D97-AF65-F5344CB8AC3E}">
        <p14:creationId xmlns:p14="http://schemas.microsoft.com/office/powerpoint/2010/main" val="1777736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Seçilmiş örnek işletmelerin analizleri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İçerik Yer Tutucusu 2"/>
          <p:cNvSpPr>
            <a:spLocks noGrp="1"/>
          </p:cNvSpPr>
          <p:nvPr>
            <p:ph idx="1"/>
          </p:nvPr>
        </p:nvSpPr>
        <p:spPr>
          <a:xfrm>
            <a:off x="390362" y="1126643"/>
            <a:ext cx="8363272" cy="5832648"/>
          </a:xfrm>
        </p:spPr>
        <p:txBody>
          <a:bodyPr/>
          <a:lstStyle/>
          <a:p>
            <a:pPr marL="0" indent="0" algn="just">
              <a:lnSpc>
                <a:spcPct val="100000"/>
              </a:lnSpc>
              <a:spcBef>
                <a:spcPts val="0"/>
              </a:spcBef>
              <a:buNone/>
            </a:pPr>
            <a:endParaRPr lang="tr-TR" sz="1800" b="1" u="sng"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800" b="1" u="sng" dirty="0">
                <a:solidFill>
                  <a:schemeClr val="tx1"/>
                </a:solidFill>
                <a:latin typeface="Times New Roman" panose="02020603050405020304" pitchFamily="18" charset="0"/>
                <a:cs typeface="Times New Roman" panose="02020603050405020304" pitchFamily="18" charset="0"/>
              </a:rPr>
              <a:t>Örnek olay 2</a:t>
            </a:r>
            <a:r>
              <a:rPr lang="tr-TR" sz="1800" dirty="0">
                <a:solidFill>
                  <a:schemeClr val="tx1"/>
                </a:solidFill>
                <a:latin typeface="Times New Roman" panose="02020603050405020304" pitchFamily="18" charset="0"/>
                <a:cs typeface="Times New Roman" panose="02020603050405020304" pitchFamily="18" charset="0"/>
              </a:rPr>
              <a:t>: James </a:t>
            </a:r>
            <a:r>
              <a:rPr lang="tr-TR" sz="1800" dirty="0" err="1">
                <a:solidFill>
                  <a:schemeClr val="tx1"/>
                </a:solidFill>
                <a:latin typeface="Times New Roman" panose="02020603050405020304" pitchFamily="18" charset="0"/>
                <a:cs typeface="Times New Roman" panose="02020603050405020304" pitchFamily="18" charset="0"/>
              </a:rPr>
              <a:t>Champy</a:t>
            </a:r>
            <a:r>
              <a:rPr lang="tr-TR" sz="1800" dirty="0">
                <a:solidFill>
                  <a:schemeClr val="tx1"/>
                </a:solidFill>
                <a:latin typeface="Times New Roman" panose="02020603050405020304" pitchFamily="18" charset="0"/>
                <a:cs typeface="Times New Roman" panose="02020603050405020304" pitchFamily="18" charset="0"/>
              </a:rPr>
              <a:t> </a:t>
            </a:r>
            <a:r>
              <a:rPr lang="tr-TR" sz="1800" b="1" dirty="0" err="1">
                <a:solidFill>
                  <a:schemeClr val="tx1"/>
                </a:solidFill>
                <a:latin typeface="Times New Roman" panose="02020603050405020304" pitchFamily="18" charset="0"/>
                <a:cs typeface="Times New Roman" panose="02020603050405020304" pitchFamily="18" charset="0"/>
              </a:rPr>
              <a:t>Reengineering</a:t>
            </a:r>
            <a:r>
              <a:rPr lang="tr-TR" sz="1800" b="1" dirty="0">
                <a:solidFill>
                  <a:schemeClr val="tx1"/>
                </a:solidFill>
                <a:latin typeface="Times New Roman" panose="02020603050405020304" pitchFamily="18" charset="0"/>
                <a:cs typeface="Times New Roman" panose="02020603050405020304" pitchFamily="18" charset="0"/>
              </a:rPr>
              <a:t> </a:t>
            </a:r>
            <a:r>
              <a:rPr lang="tr-TR" sz="1800" b="1" dirty="0" err="1">
                <a:solidFill>
                  <a:schemeClr val="tx1"/>
                </a:solidFill>
                <a:latin typeface="Times New Roman" panose="02020603050405020304" pitchFamily="18" charset="0"/>
                <a:cs typeface="Times New Roman" panose="02020603050405020304" pitchFamily="18" charset="0"/>
              </a:rPr>
              <a:t>the</a:t>
            </a:r>
            <a:r>
              <a:rPr lang="tr-TR" sz="1800" b="1" dirty="0">
                <a:solidFill>
                  <a:schemeClr val="tx1"/>
                </a:solidFill>
                <a:latin typeface="Times New Roman" panose="02020603050405020304" pitchFamily="18" charset="0"/>
                <a:cs typeface="Times New Roman" panose="02020603050405020304" pitchFamily="18" charset="0"/>
              </a:rPr>
              <a:t> Corporation </a:t>
            </a:r>
            <a:r>
              <a:rPr lang="tr-TR" sz="1800" dirty="0">
                <a:solidFill>
                  <a:schemeClr val="tx1"/>
                </a:solidFill>
                <a:latin typeface="Times New Roman" panose="02020603050405020304" pitchFamily="18" charset="0"/>
                <a:cs typeface="Times New Roman" panose="02020603050405020304" pitchFamily="18" charset="0"/>
              </a:rPr>
              <a:t>isimli kitabında şu örneği vermektedir. </a:t>
            </a:r>
          </a:p>
          <a:p>
            <a:pPr marL="0" indent="0" algn="just">
              <a:lnSpc>
                <a:spcPct val="100000"/>
              </a:lnSpc>
              <a:spcBef>
                <a:spcPts val="0"/>
              </a:spcBef>
              <a:buNone/>
            </a:pPr>
            <a:r>
              <a:rPr lang="tr-TR" sz="1800" u="sng" dirty="0" smtClean="0">
                <a:solidFill>
                  <a:schemeClr val="tx1"/>
                </a:solidFill>
                <a:latin typeface="Times New Roman" panose="02020603050405020304" pitchFamily="18" charset="0"/>
                <a:cs typeface="Times New Roman" panose="02020603050405020304" pitchFamily="18" charset="0"/>
              </a:rPr>
              <a:t>Bir </a:t>
            </a:r>
            <a:r>
              <a:rPr lang="tr-TR" sz="1800" u="sng" dirty="0">
                <a:solidFill>
                  <a:schemeClr val="tx1"/>
                </a:solidFill>
                <a:latin typeface="Times New Roman" panose="02020603050405020304" pitchFamily="18" charset="0"/>
                <a:cs typeface="Times New Roman" panose="02020603050405020304" pitchFamily="18" charset="0"/>
              </a:rPr>
              <a:t>hastane örneği vereceğim</a:t>
            </a:r>
            <a:r>
              <a:rPr lang="tr-TR" sz="1800" dirty="0">
                <a:solidFill>
                  <a:schemeClr val="tx1"/>
                </a:solidFill>
                <a:latin typeface="Times New Roman" panose="02020603050405020304" pitchFamily="18" charset="0"/>
                <a:cs typeface="Times New Roman" panose="02020603050405020304" pitchFamily="18" charset="0"/>
              </a:rPr>
              <a:t>. Boston’da bir hastane bu. Tıbbi anlamda çok iyi hizmet verilen bir hastaneydi, ama hastalar ve ziyaretçiler açısından hastanede kalma deneyimi kelimenin tam anlamıyla bir felaketti. Görünürde buna yol açan hiçbir neden yoktu. Çünkü doktorlar, hemşireler, idari personel ve diğer tüm çalışanlar kendi konularında uzman kişilerdi ve işler çok iyi bölünmüştü. Ancak hastane içindeki birbirinden farklı bu birimler birbirine aldırmadığı gibi birbirlerinden hoşlanmıyorlardı. </a:t>
            </a:r>
          </a:p>
          <a:p>
            <a:pPr marL="0" indent="0" algn="just">
              <a:lnSpc>
                <a:spcPct val="100000"/>
              </a:lnSpc>
              <a:spcBef>
                <a:spcPts val="0"/>
              </a:spcBef>
              <a:buNone/>
            </a:pPr>
            <a:r>
              <a:rPr lang="tr-TR" sz="1800" u="sng" dirty="0" smtClean="0">
                <a:solidFill>
                  <a:schemeClr val="tx1"/>
                </a:solidFill>
                <a:latin typeface="Times New Roman" panose="02020603050405020304" pitchFamily="18" charset="0"/>
                <a:cs typeface="Times New Roman" panose="02020603050405020304" pitchFamily="18" charset="0"/>
              </a:rPr>
              <a:t>Basit </a:t>
            </a:r>
            <a:r>
              <a:rPr lang="tr-TR" sz="1800" u="sng" dirty="0">
                <a:solidFill>
                  <a:schemeClr val="tx1"/>
                </a:solidFill>
                <a:latin typeface="Times New Roman" panose="02020603050405020304" pitchFamily="18" charset="0"/>
                <a:cs typeface="Times New Roman" panose="02020603050405020304" pitchFamily="18" charset="0"/>
              </a:rPr>
              <a:t>bir </a:t>
            </a:r>
            <a:r>
              <a:rPr lang="tr-TR" sz="1800" u="sng" dirty="0" err="1">
                <a:solidFill>
                  <a:schemeClr val="tx1"/>
                </a:solidFill>
                <a:latin typeface="Times New Roman" panose="02020603050405020304" pitchFamily="18" charset="0"/>
                <a:cs typeface="Times New Roman" panose="02020603050405020304" pitchFamily="18" charset="0"/>
              </a:rPr>
              <a:t>reengineering</a:t>
            </a:r>
            <a:r>
              <a:rPr lang="tr-TR" sz="1800" u="sng" dirty="0">
                <a:solidFill>
                  <a:schemeClr val="tx1"/>
                </a:solidFill>
                <a:latin typeface="Times New Roman" panose="02020603050405020304" pitchFamily="18" charset="0"/>
                <a:cs typeface="Times New Roman" panose="02020603050405020304" pitchFamily="18" charset="0"/>
              </a:rPr>
              <a:t> çalışmasıyla</a:t>
            </a:r>
            <a:r>
              <a:rPr lang="tr-TR" sz="1800" dirty="0">
                <a:solidFill>
                  <a:schemeClr val="tx1"/>
                </a:solidFill>
                <a:latin typeface="Times New Roman" panose="02020603050405020304" pitchFamily="18" charset="0"/>
                <a:cs typeface="Times New Roman" panose="02020603050405020304" pitchFamily="18" charset="0"/>
              </a:rPr>
              <a:t>, üstelik hiç danışmanlık almadan neredeyse kangren haline gelen bu sorunu çözümlediler. Her 10 hasta için ilgili kişilerden oluşan bir takımın hizmet vermesine karar verildi. Önemli olan departmanlar ya da bireyler değil, hastanın hastaneye girişinden çıkışına kadar tüm aşamalarda mükemmel hizmet verilmesiydi. Takımdaki herkes hastayla ilgili her konuyla yakından ilgilenmeliydi. </a:t>
            </a:r>
          </a:p>
          <a:p>
            <a:pPr marL="0" indent="0" algn="just">
              <a:lnSpc>
                <a:spcPct val="100000"/>
              </a:lnSpc>
              <a:spcBef>
                <a:spcPts val="0"/>
              </a:spcBef>
              <a:buNone/>
            </a:pPr>
            <a:r>
              <a:rPr lang="tr-TR" sz="1800" u="sng" dirty="0" smtClean="0">
                <a:solidFill>
                  <a:schemeClr val="tx1"/>
                </a:solidFill>
                <a:latin typeface="Times New Roman" panose="02020603050405020304" pitchFamily="18" charset="0"/>
                <a:cs typeface="Times New Roman" panose="02020603050405020304" pitchFamily="18" charset="0"/>
              </a:rPr>
              <a:t>Sonuç </a:t>
            </a:r>
            <a:r>
              <a:rPr lang="tr-TR" sz="1800" u="sng" dirty="0">
                <a:solidFill>
                  <a:schemeClr val="tx1"/>
                </a:solidFill>
                <a:latin typeface="Times New Roman" panose="02020603050405020304" pitchFamily="18" charset="0"/>
                <a:cs typeface="Times New Roman" panose="02020603050405020304" pitchFamily="18" charset="0"/>
              </a:rPr>
              <a:t>çok çarpıcı oldu</a:t>
            </a:r>
            <a:r>
              <a:rPr lang="tr-TR" sz="1800" dirty="0">
                <a:solidFill>
                  <a:schemeClr val="tx1"/>
                </a:solidFill>
                <a:latin typeface="Times New Roman" panose="02020603050405020304" pitchFamily="18" charset="0"/>
                <a:cs typeface="Times New Roman" panose="02020603050405020304" pitchFamily="18" charset="0"/>
              </a:rPr>
              <a:t>. Bir daha hiç kimse röntgen odasında üç saat unutulmadı. Çalışanlar birbirlerine saygı duymayı öğrendiler. Bugün bu hastane Boston’un en popüler hastanelerinden birisi olmuştur.</a:t>
            </a:r>
          </a:p>
        </p:txBody>
      </p:sp>
    </p:spTree>
    <p:extLst>
      <p:ext uri="{BB962C8B-B14F-4D97-AF65-F5344CB8AC3E}">
        <p14:creationId xmlns:p14="http://schemas.microsoft.com/office/powerpoint/2010/main" val="260684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Seçilmiş örnek işletmelerin analizleri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Dikdörtgen 4"/>
          <p:cNvSpPr/>
          <p:nvPr/>
        </p:nvSpPr>
        <p:spPr>
          <a:xfrm>
            <a:off x="122662" y="1007747"/>
            <a:ext cx="9155151" cy="4985980"/>
          </a:xfrm>
          <a:prstGeom prst="rect">
            <a:avLst/>
          </a:prstGeom>
        </p:spPr>
        <p:txBody>
          <a:bodyPr wrap="square">
            <a:spAutoFit/>
          </a:bodyPr>
          <a:lstStyle/>
          <a:p>
            <a:pPr algn="ctr"/>
            <a:r>
              <a:rPr lang="tr-TR" sz="2400" b="1" dirty="0">
                <a:solidFill>
                  <a:srgbClr val="00B050"/>
                </a:solidFill>
                <a:latin typeface="Times New Roman" panose="02020603050405020304" pitchFamily="18" charset="0"/>
                <a:cs typeface="Times New Roman" panose="02020603050405020304" pitchFamily="18" charset="0"/>
              </a:rPr>
              <a:t>İşletme yıllık malzeme ihtiyacını nasıl karşılamalıdır?</a:t>
            </a:r>
          </a:p>
          <a:p>
            <a:pPr algn="ctr"/>
            <a:endParaRPr lang="tr-TR" sz="2400" b="1" dirty="0">
              <a:solidFill>
                <a:srgbClr val="00B050"/>
              </a:solidFill>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Örnek: </a:t>
            </a:r>
            <a:r>
              <a:rPr lang="tr-TR" dirty="0">
                <a:latin typeface="Times New Roman" panose="02020603050405020304" pitchFamily="18" charset="0"/>
                <a:cs typeface="Times New Roman" panose="02020603050405020304" pitchFamily="18" charset="0"/>
              </a:rPr>
              <a:t>Yıllık 40.000 Adet otomobil üretmek istiyoruz ve her bir otomobil için 3 m² saca ihtiyacımız olduğuna göre yıllık sac ihtiyacımız 120.000 m2 olarak planlanmış olsun. Peki bu siparişleri nasıl verelim? Yıllık / Aylık / Haftalık / Günlük</a:t>
            </a:r>
          </a:p>
          <a:p>
            <a:pPr algn="just"/>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Yıllık siparişe göre;		120.000 m² büyüklüğünde 1 sipariş,</a:t>
            </a:r>
          </a:p>
          <a:p>
            <a:pPr algn="just"/>
            <a:r>
              <a:rPr lang="tr-TR" dirty="0">
                <a:latin typeface="Times New Roman" panose="02020603050405020304" pitchFamily="18" charset="0"/>
                <a:cs typeface="Times New Roman" panose="02020603050405020304" pitchFamily="18" charset="0"/>
              </a:rPr>
              <a:t>Aylık siparişe göre;		  10.000 m² büyüklüğünde 12 sipariş,</a:t>
            </a:r>
          </a:p>
          <a:p>
            <a:pPr algn="just"/>
            <a:r>
              <a:rPr lang="tr-TR" dirty="0">
                <a:latin typeface="Times New Roman" panose="02020603050405020304" pitchFamily="18" charset="0"/>
                <a:cs typeface="Times New Roman" panose="02020603050405020304" pitchFamily="18" charset="0"/>
              </a:rPr>
              <a:t>Haftalık siparişe göre;	    2.307,7 m² büyüklüğünde 52 sipariş,</a:t>
            </a:r>
          </a:p>
          <a:p>
            <a:pPr algn="just"/>
            <a:r>
              <a:rPr lang="tr-TR" dirty="0">
                <a:latin typeface="Times New Roman" panose="02020603050405020304" pitchFamily="18" charset="0"/>
                <a:cs typeface="Times New Roman" panose="02020603050405020304" pitchFamily="18" charset="0"/>
              </a:rPr>
              <a:t>Günlük siparişe göre;	       328,7 m² büyüklüğünde 365 sipariş olur.</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Buradan da görüldüğü üzere </a:t>
            </a:r>
            <a:r>
              <a:rPr lang="tr-TR" b="1" dirty="0">
                <a:latin typeface="Times New Roman" panose="02020603050405020304" pitchFamily="18" charset="0"/>
                <a:cs typeface="Times New Roman" panose="02020603050405020304" pitchFamily="18" charset="0"/>
              </a:rPr>
              <a:t>sipariş büyüklüğü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sipariş sayısı </a:t>
            </a:r>
            <a:r>
              <a:rPr lang="tr-TR" dirty="0">
                <a:latin typeface="Times New Roman" panose="02020603050405020304" pitchFamily="18" charset="0"/>
                <a:cs typeface="Times New Roman" panose="02020603050405020304" pitchFamily="18" charset="0"/>
              </a:rPr>
              <a:t>arasında </a:t>
            </a:r>
            <a:r>
              <a:rPr lang="tr-TR" b="1" dirty="0">
                <a:latin typeface="Times New Roman" panose="02020603050405020304" pitchFamily="18" charset="0"/>
                <a:cs typeface="Times New Roman" panose="02020603050405020304" pitchFamily="18" charset="0"/>
              </a:rPr>
              <a:t>ters</a:t>
            </a:r>
            <a:r>
              <a:rPr lang="tr-TR" dirty="0">
                <a:latin typeface="Times New Roman" panose="02020603050405020304" pitchFamily="18" charset="0"/>
                <a:cs typeface="Times New Roman" panose="02020603050405020304" pitchFamily="18" charset="0"/>
              </a:rPr>
              <a:t> bir ilişki vardır. Bu ilişki şöyle yazılabilir.</a:t>
            </a:r>
          </a:p>
          <a:p>
            <a:pPr algn="just"/>
            <a:endParaRPr lang="tr-TR" dirty="0">
              <a:latin typeface="Times New Roman" panose="02020603050405020304" pitchFamily="18" charset="0"/>
              <a:cs typeface="Times New Roman" panose="02020603050405020304" pitchFamily="18" charset="0"/>
            </a:endParaRPr>
          </a:p>
          <a:p>
            <a:pPr algn="ctr"/>
            <a:r>
              <a:rPr lang="tr-TR" dirty="0">
                <a:latin typeface="Times New Roman" panose="02020603050405020304" pitchFamily="18" charset="0"/>
                <a:cs typeface="Times New Roman" panose="02020603050405020304" pitchFamily="18" charset="0"/>
              </a:rPr>
              <a:t>			            Yıllık Malzeme İhtiyacı (</a:t>
            </a:r>
            <a:r>
              <a:rPr lang="tr-TR" dirty="0" err="1">
                <a:latin typeface="Times New Roman" panose="02020603050405020304" pitchFamily="18" charset="0"/>
                <a:cs typeface="Times New Roman" panose="02020603050405020304" pitchFamily="18" charset="0"/>
              </a:rPr>
              <a:t>Ri</a:t>
            </a:r>
            <a:r>
              <a:rPr lang="tr-TR" dirty="0">
                <a:latin typeface="Times New Roman" panose="02020603050405020304" pitchFamily="18" charset="0"/>
                <a:cs typeface="Times New Roman" panose="02020603050405020304" pitchFamily="18" charset="0"/>
              </a:rPr>
              <a:t>)		</a:t>
            </a:r>
          </a:p>
          <a:p>
            <a:pPr algn="ctr"/>
            <a:r>
              <a:rPr lang="tr-TR" dirty="0">
                <a:latin typeface="Times New Roman" panose="02020603050405020304" pitchFamily="18" charset="0"/>
                <a:cs typeface="Times New Roman" panose="02020603050405020304" pitchFamily="18" charset="0"/>
              </a:rPr>
              <a:t>Sipariş Büyüklüğü (</a:t>
            </a:r>
            <a:r>
              <a:rPr lang="tr-TR" dirty="0" err="1">
                <a:latin typeface="Times New Roman" panose="02020603050405020304" pitchFamily="18" charset="0"/>
                <a:cs typeface="Times New Roman" panose="02020603050405020304" pitchFamily="18" charset="0"/>
              </a:rPr>
              <a:t>rİ</a:t>
            </a:r>
            <a:r>
              <a:rPr lang="tr-TR" dirty="0">
                <a:latin typeface="Times New Roman" panose="02020603050405020304" pitchFamily="18" charset="0"/>
                <a:cs typeface="Times New Roman" panose="02020603050405020304" pitchFamily="18" charset="0"/>
              </a:rPr>
              <a:t>) = ----------------------------------------</a:t>
            </a:r>
          </a:p>
          <a:p>
            <a:pPr algn="ctr"/>
            <a:r>
              <a:rPr lang="tr-TR" dirty="0">
                <a:latin typeface="Times New Roman" panose="02020603050405020304" pitchFamily="18" charset="0"/>
                <a:cs typeface="Times New Roman" panose="02020603050405020304" pitchFamily="18" charset="0"/>
              </a:rPr>
              <a:t>			                   Sipariş Sayısı (SS)</a:t>
            </a:r>
            <a:endParaRPr lang="tr-TR" dirty="0"/>
          </a:p>
        </p:txBody>
      </p:sp>
    </p:spTree>
    <p:extLst>
      <p:ext uri="{BB962C8B-B14F-4D97-AF65-F5344CB8AC3E}">
        <p14:creationId xmlns:p14="http://schemas.microsoft.com/office/powerpoint/2010/main" val="3169915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Seçilmiş örnek işletmelerin analizleri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İçerik Yer Tutucusu 2"/>
          <p:cNvSpPr>
            <a:spLocks noGrp="1"/>
          </p:cNvSpPr>
          <p:nvPr>
            <p:ph idx="1"/>
          </p:nvPr>
        </p:nvSpPr>
        <p:spPr>
          <a:xfrm>
            <a:off x="390362" y="1625001"/>
            <a:ext cx="8363272" cy="4195936"/>
          </a:xfrm>
        </p:spPr>
        <p:txBody>
          <a:bodyPr/>
          <a:lstStyle/>
          <a:p>
            <a:pPr marL="0" indent="0" algn="just">
              <a:lnSpc>
                <a:spcPct val="100000"/>
              </a:lnSpc>
              <a:spcBef>
                <a:spcPts val="0"/>
              </a:spcBef>
              <a:buNone/>
            </a:pPr>
            <a:r>
              <a:rPr lang="tr-TR" sz="2200" b="1" dirty="0">
                <a:solidFill>
                  <a:schemeClr val="tx1"/>
                </a:solidFill>
                <a:latin typeface="Times New Roman" panose="02020603050405020304" pitchFamily="18" charset="0"/>
                <a:cs typeface="Times New Roman" panose="02020603050405020304" pitchFamily="18" charset="0"/>
              </a:rPr>
              <a:t>Örnek:</a:t>
            </a:r>
            <a:r>
              <a:rPr lang="tr-TR" sz="2200" dirty="0">
                <a:solidFill>
                  <a:schemeClr val="tx1"/>
                </a:solidFill>
                <a:latin typeface="Times New Roman" panose="02020603050405020304" pitchFamily="18" charset="0"/>
                <a:cs typeface="Times New Roman" panose="02020603050405020304" pitchFamily="18" charset="0"/>
              </a:rPr>
              <a:t> Yıllık Talebi 200 Adet olan bir malzemenin birim fiyatı 50 TL ve bir siparişi açma maliyeti ise 100 TL olsun. Yıllık envanter taşıma maliyetinin ise satın alma fiyatına orantılı olarak </a:t>
            </a:r>
            <a:r>
              <a:rPr lang="tr-TR" sz="2200" dirty="0" smtClean="0">
                <a:solidFill>
                  <a:schemeClr val="tx1"/>
                </a:solidFill>
                <a:latin typeface="Times New Roman" panose="02020603050405020304" pitchFamily="18" charset="0"/>
                <a:cs typeface="Times New Roman" panose="02020603050405020304" pitchFamily="18" charset="0"/>
              </a:rPr>
              <a:t>%24’ü </a:t>
            </a:r>
            <a:r>
              <a:rPr lang="tr-TR" sz="2200" dirty="0">
                <a:solidFill>
                  <a:schemeClr val="tx1"/>
                </a:solidFill>
                <a:latin typeface="Times New Roman" panose="02020603050405020304" pitchFamily="18" charset="0"/>
                <a:cs typeface="Times New Roman" panose="02020603050405020304" pitchFamily="18" charset="0"/>
              </a:rPr>
              <a:t>olduğunu </a:t>
            </a:r>
            <a:r>
              <a:rPr lang="tr-TR" sz="2200" dirty="0" smtClean="0">
                <a:solidFill>
                  <a:schemeClr val="tx1"/>
                </a:solidFill>
                <a:latin typeface="Times New Roman" panose="02020603050405020304" pitchFamily="18" charset="0"/>
                <a:cs typeface="Times New Roman" panose="02020603050405020304" pitchFamily="18" charset="0"/>
              </a:rPr>
              <a:t>varsayalım. </a:t>
            </a:r>
            <a:r>
              <a:rPr lang="tr-TR" sz="2200" dirty="0">
                <a:solidFill>
                  <a:schemeClr val="tx1"/>
                </a:solidFill>
                <a:latin typeface="Times New Roman" panose="02020603050405020304" pitchFamily="18" charset="0"/>
                <a:cs typeface="Times New Roman" panose="02020603050405020304" pitchFamily="18" charset="0"/>
              </a:rPr>
              <a:t>Bu durumda Optimum Sipariş Miktarı kaçtır?</a:t>
            </a:r>
          </a:p>
          <a:p>
            <a:pPr marL="0" indent="0">
              <a:lnSpc>
                <a:spcPct val="100000"/>
              </a:lnSpc>
              <a:spcBef>
                <a:spcPts val="0"/>
              </a:spcBef>
              <a:buNone/>
            </a:pPr>
            <a:endParaRPr lang="tr-TR" sz="2400" dirty="0">
              <a:solidFill>
                <a:schemeClr val="tx1"/>
              </a:solidFill>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tr-TR" sz="2400" dirty="0">
                <a:solidFill>
                  <a:schemeClr val="tx1"/>
                </a:solidFill>
                <a:latin typeface="Times New Roman" panose="02020603050405020304" pitchFamily="18" charset="0"/>
                <a:cs typeface="Times New Roman" panose="02020603050405020304" pitchFamily="18" charset="0"/>
              </a:rPr>
              <a:t>D = 200, </a:t>
            </a:r>
          </a:p>
          <a:p>
            <a:pPr marL="0" indent="0">
              <a:lnSpc>
                <a:spcPct val="100000"/>
              </a:lnSpc>
              <a:spcBef>
                <a:spcPts val="0"/>
              </a:spcBef>
              <a:buNone/>
            </a:pPr>
            <a:r>
              <a:rPr lang="tr-TR" sz="2400" dirty="0">
                <a:solidFill>
                  <a:schemeClr val="tx1"/>
                </a:solidFill>
                <a:latin typeface="Times New Roman" panose="02020603050405020304" pitchFamily="18" charset="0"/>
                <a:cs typeface="Times New Roman" panose="02020603050405020304" pitchFamily="18" charset="0"/>
              </a:rPr>
              <a:t>P = 100</a:t>
            </a:r>
          </a:p>
          <a:p>
            <a:pPr marL="0" indent="0">
              <a:lnSpc>
                <a:spcPct val="100000"/>
              </a:lnSpc>
              <a:spcBef>
                <a:spcPts val="0"/>
              </a:spcBef>
              <a:buNone/>
            </a:pPr>
            <a:r>
              <a:rPr lang="tr-TR" sz="2400" dirty="0">
                <a:solidFill>
                  <a:schemeClr val="tx1"/>
                </a:solidFill>
                <a:latin typeface="Times New Roman" panose="02020603050405020304" pitchFamily="18" charset="0"/>
                <a:cs typeface="Times New Roman" panose="02020603050405020304" pitchFamily="18" charset="0"/>
              </a:rPr>
              <a:t>C = 24 * 50 TL / 100 = 12 TL </a:t>
            </a:r>
          </a:p>
          <a:p>
            <a:pPr marL="0" indent="0">
              <a:lnSpc>
                <a:spcPct val="100000"/>
              </a:lnSpc>
              <a:spcBef>
                <a:spcPts val="0"/>
              </a:spcBef>
              <a:buNone/>
            </a:pPr>
            <a:endParaRPr lang="tr-TR" sz="2400" b="1" dirty="0">
              <a:solidFill>
                <a:schemeClr val="tx1"/>
              </a:solidFill>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tr-TR" sz="2400" b="1" dirty="0">
                <a:solidFill>
                  <a:schemeClr val="tx1"/>
                </a:solidFill>
                <a:latin typeface="Times New Roman" panose="02020603050405020304" pitchFamily="18" charset="0"/>
                <a:cs typeface="Times New Roman" panose="02020603050405020304" pitchFamily="18" charset="0"/>
              </a:rPr>
              <a:t>Q = √</a:t>
            </a:r>
            <a:r>
              <a:rPr lang="tr-TR" sz="2400" b="1" dirty="0">
                <a:solidFill>
                  <a:schemeClr val="tx1"/>
                </a:solidFill>
              </a:rPr>
              <a:t> </a:t>
            </a:r>
            <a:r>
              <a:rPr lang="tr-TR" sz="2400" b="1" dirty="0">
                <a:solidFill>
                  <a:schemeClr val="tx1"/>
                </a:solidFill>
                <a:latin typeface="Times New Roman" panose="02020603050405020304" pitchFamily="18" charset="0"/>
                <a:cs typeface="Times New Roman" panose="02020603050405020304" pitchFamily="18" charset="0"/>
              </a:rPr>
              <a:t>2PD / C      = 2 * 100 * 200 / 12  = 58 Adet</a:t>
            </a:r>
          </a:p>
          <a:p>
            <a:pPr marL="0" indent="0">
              <a:lnSpc>
                <a:spcPct val="100000"/>
              </a:lnSpc>
              <a:spcBef>
                <a:spcPts val="0"/>
              </a:spcBef>
              <a:buNone/>
            </a:pP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2219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Seçilmiş örnek işletmelerin analizleri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İçerik Yer Tutucusu 2"/>
          <p:cNvSpPr>
            <a:spLocks noGrp="1"/>
          </p:cNvSpPr>
          <p:nvPr>
            <p:ph idx="1"/>
          </p:nvPr>
        </p:nvSpPr>
        <p:spPr>
          <a:xfrm>
            <a:off x="579864" y="1445631"/>
            <a:ext cx="8363272" cy="4051920"/>
          </a:xfrm>
        </p:spPr>
        <p:txBody>
          <a:bodyPr/>
          <a:lstStyle/>
          <a:p>
            <a:pPr marL="0" indent="0" algn="just">
              <a:lnSpc>
                <a:spcPct val="100000"/>
              </a:lnSpc>
              <a:spcBef>
                <a:spcPts val="0"/>
              </a:spcBef>
              <a:buNone/>
            </a:pPr>
            <a:r>
              <a:rPr lang="tr-TR" sz="2400" b="1" dirty="0">
                <a:solidFill>
                  <a:schemeClr val="tx1"/>
                </a:solidFill>
                <a:latin typeface="Times New Roman" panose="02020603050405020304" pitchFamily="18" charset="0"/>
                <a:cs typeface="Times New Roman" panose="02020603050405020304" pitchFamily="18" charset="0"/>
              </a:rPr>
              <a:t>Örnek:</a:t>
            </a:r>
            <a:r>
              <a:rPr lang="tr-TR" sz="2400" dirty="0">
                <a:solidFill>
                  <a:schemeClr val="tx1"/>
                </a:solidFill>
                <a:latin typeface="Times New Roman" panose="02020603050405020304" pitchFamily="18" charset="0"/>
                <a:cs typeface="Times New Roman" panose="02020603050405020304" pitchFamily="18" charset="0"/>
              </a:rPr>
              <a:t> Haftalık Talebi 50 Adet olan bir malzemenin siparişi açma maliyeti ise 30 TL olsun. Haftalık birim envanter taşıma maliyeti ise 6 TL olsun. Buna göre optimum sipariş miktarı kaçtır?</a:t>
            </a:r>
          </a:p>
          <a:p>
            <a:pPr marL="0" indent="0" algn="just">
              <a:lnSpc>
                <a:spcPct val="100000"/>
              </a:lnSpc>
              <a:spcBef>
                <a:spcPts val="0"/>
              </a:spcBef>
              <a:buNone/>
            </a:pPr>
            <a:endParaRPr lang="tr-TR"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400" dirty="0">
                <a:solidFill>
                  <a:schemeClr val="tx1"/>
                </a:solidFill>
                <a:latin typeface="Times New Roman" panose="02020603050405020304" pitchFamily="18" charset="0"/>
                <a:cs typeface="Times New Roman" panose="02020603050405020304" pitchFamily="18" charset="0"/>
              </a:rPr>
              <a:t>D = 50</a:t>
            </a:r>
          </a:p>
          <a:p>
            <a:pPr marL="0" indent="0" algn="just">
              <a:lnSpc>
                <a:spcPct val="100000"/>
              </a:lnSpc>
              <a:spcBef>
                <a:spcPts val="0"/>
              </a:spcBef>
              <a:buNone/>
            </a:pPr>
            <a:r>
              <a:rPr lang="tr-TR" sz="2400" dirty="0">
                <a:solidFill>
                  <a:schemeClr val="tx1"/>
                </a:solidFill>
                <a:latin typeface="Times New Roman" panose="02020603050405020304" pitchFamily="18" charset="0"/>
                <a:cs typeface="Times New Roman" panose="02020603050405020304" pitchFamily="18" charset="0"/>
              </a:rPr>
              <a:t>P = 30</a:t>
            </a:r>
          </a:p>
          <a:p>
            <a:pPr marL="0" indent="0" algn="just">
              <a:lnSpc>
                <a:spcPct val="100000"/>
              </a:lnSpc>
              <a:spcBef>
                <a:spcPts val="0"/>
              </a:spcBef>
              <a:buNone/>
            </a:pPr>
            <a:r>
              <a:rPr lang="tr-TR" sz="2400" dirty="0">
                <a:solidFill>
                  <a:schemeClr val="tx1"/>
                </a:solidFill>
                <a:latin typeface="Times New Roman" panose="02020603050405020304" pitchFamily="18" charset="0"/>
                <a:cs typeface="Times New Roman" panose="02020603050405020304" pitchFamily="18" charset="0"/>
              </a:rPr>
              <a:t>C = 6 TL</a:t>
            </a:r>
          </a:p>
          <a:p>
            <a:pPr marL="0" indent="0" algn="just">
              <a:lnSpc>
                <a:spcPct val="100000"/>
              </a:lnSpc>
              <a:spcBef>
                <a:spcPts val="0"/>
              </a:spcBef>
              <a:buNone/>
            </a:pPr>
            <a:endParaRPr lang="tr-TR"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400" b="1" dirty="0">
                <a:solidFill>
                  <a:schemeClr val="tx1"/>
                </a:solidFill>
                <a:latin typeface="Times New Roman" panose="02020603050405020304" pitchFamily="18" charset="0"/>
                <a:cs typeface="Times New Roman" panose="02020603050405020304" pitchFamily="18" charset="0"/>
              </a:rPr>
              <a:t>EOQ =</a:t>
            </a:r>
            <a:r>
              <a:rPr lang="tr-TR" sz="2400" dirty="0"/>
              <a:t> </a:t>
            </a:r>
            <a:r>
              <a:rPr lang="tr-TR" sz="2400" b="1" dirty="0">
                <a:solidFill>
                  <a:schemeClr val="tx1"/>
                </a:solidFill>
                <a:latin typeface="Times New Roman" panose="02020603050405020304" pitchFamily="18" charset="0"/>
                <a:cs typeface="Times New Roman" panose="02020603050405020304" pitchFamily="18" charset="0"/>
              </a:rPr>
              <a:t> √</a:t>
            </a:r>
            <a:r>
              <a:rPr lang="tr-TR" sz="2400" b="1" dirty="0">
                <a:solidFill>
                  <a:schemeClr val="tx1"/>
                </a:solidFill>
              </a:rPr>
              <a:t> </a:t>
            </a:r>
            <a:r>
              <a:rPr lang="tr-TR" sz="2400" b="1" dirty="0">
                <a:solidFill>
                  <a:schemeClr val="tx1"/>
                </a:solidFill>
                <a:latin typeface="Times New Roman" panose="02020603050405020304" pitchFamily="18" charset="0"/>
                <a:cs typeface="Times New Roman" panose="02020603050405020304" pitchFamily="18" charset="0"/>
              </a:rPr>
              <a:t>2PD / C  = 2 * 30 * 50 / 6</a:t>
            </a:r>
          </a:p>
          <a:p>
            <a:pPr marL="0" indent="0" algn="just">
              <a:lnSpc>
                <a:spcPct val="100000"/>
              </a:lnSpc>
              <a:spcBef>
                <a:spcPts val="0"/>
              </a:spcBef>
              <a:buNone/>
            </a:pPr>
            <a:r>
              <a:rPr lang="tr-TR" sz="2400" b="1" dirty="0">
                <a:solidFill>
                  <a:schemeClr val="tx1"/>
                </a:solidFill>
                <a:latin typeface="Times New Roman" panose="02020603050405020304" pitchFamily="18" charset="0"/>
                <a:cs typeface="Times New Roman" panose="02020603050405020304" pitchFamily="18" charset="0"/>
              </a:rPr>
              <a:t>          =  22 Adet</a:t>
            </a: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9560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Seçilmiş örnek işletmelerin analizleri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İçerik Yer Tutucusu 2"/>
          <p:cNvSpPr>
            <a:spLocks noGrp="1"/>
          </p:cNvSpPr>
          <p:nvPr>
            <p:ph idx="1"/>
          </p:nvPr>
        </p:nvSpPr>
        <p:spPr>
          <a:xfrm>
            <a:off x="457200" y="1905000"/>
            <a:ext cx="8291264" cy="4495800"/>
          </a:xfrm>
        </p:spPr>
        <p:txBody>
          <a:bodyPr/>
          <a:lstStyle/>
          <a:p>
            <a:pPr marL="0" indent="0" algn="just">
              <a:lnSpc>
                <a:spcPct val="100000"/>
              </a:lnSpc>
              <a:spcBef>
                <a:spcPts val="0"/>
              </a:spcBef>
              <a:buNone/>
            </a:pPr>
            <a:r>
              <a:rPr lang="tr-TR" sz="2400" b="1" dirty="0">
                <a:solidFill>
                  <a:schemeClr val="tx1"/>
                </a:solidFill>
                <a:latin typeface="Times New Roman" panose="02020603050405020304" pitchFamily="18" charset="0"/>
                <a:cs typeface="Times New Roman" panose="02020603050405020304" pitchFamily="18" charset="0"/>
              </a:rPr>
              <a:t>Örnek;</a:t>
            </a:r>
          </a:p>
          <a:p>
            <a:pPr marL="0" indent="0" algn="just">
              <a:lnSpc>
                <a:spcPct val="100000"/>
              </a:lnSpc>
              <a:spcBef>
                <a:spcPts val="0"/>
              </a:spcBef>
              <a:buNone/>
            </a:pPr>
            <a:endParaRPr lang="tr-TR" sz="2400" b="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400" dirty="0">
                <a:solidFill>
                  <a:schemeClr val="tx1"/>
                </a:solidFill>
                <a:latin typeface="Times New Roman" panose="02020603050405020304" pitchFamily="18" charset="0"/>
                <a:cs typeface="Times New Roman" panose="02020603050405020304" pitchFamily="18" charset="0"/>
              </a:rPr>
              <a:t>-Müşteri kitlesi 5-10 yaş arasındaki çocuklardan oluşan bir işletme, </a:t>
            </a:r>
            <a:r>
              <a:rPr lang="tr-TR" sz="2400" b="1" dirty="0">
                <a:solidFill>
                  <a:schemeClr val="tx1"/>
                </a:solidFill>
                <a:latin typeface="Times New Roman" panose="02020603050405020304" pitchFamily="18" charset="0"/>
                <a:cs typeface="Times New Roman" panose="02020603050405020304" pitchFamily="18" charset="0"/>
              </a:rPr>
              <a:t>TV reklamlarını </a:t>
            </a:r>
            <a:r>
              <a:rPr lang="tr-TR" sz="2400" dirty="0">
                <a:solidFill>
                  <a:schemeClr val="tx1"/>
                </a:solidFill>
                <a:latin typeface="Times New Roman" panose="02020603050405020304" pitchFamily="18" charset="0"/>
                <a:cs typeface="Times New Roman" panose="02020603050405020304" pitchFamily="18" charset="0"/>
              </a:rPr>
              <a:t>günün son haberlerinden sonra değil, bir çocuk filminden hemen önce koymalıdır.</a:t>
            </a:r>
          </a:p>
          <a:p>
            <a:pPr marL="0" indent="0" algn="just">
              <a:lnSpc>
                <a:spcPct val="100000"/>
              </a:lnSpc>
              <a:spcBef>
                <a:spcPts val="0"/>
              </a:spcBef>
              <a:buNone/>
            </a:pPr>
            <a:endParaRPr lang="tr-TR"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400" dirty="0">
                <a:solidFill>
                  <a:schemeClr val="tx1"/>
                </a:solidFill>
                <a:latin typeface="Times New Roman" panose="02020603050405020304" pitchFamily="18" charset="0"/>
                <a:cs typeface="Times New Roman" panose="02020603050405020304" pitchFamily="18" charset="0"/>
              </a:rPr>
              <a:t>-</a:t>
            </a:r>
            <a:r>
              <a:rPr lang="tr-TR" sz="2400" b="1" dirty="0">
                <a:solidFill>
                  <a:schemeClr val="tx1"/>
                </a:solidFill>
                <a:latin typeface="Times New Roman" panose="02020603050405020304" pitchFamily="18" charset="0"/>
                <a:cs typeface="Times New Roman" panose="02020603050405020304" pitchFamily="18" charset="0"/>
              </a:rPr>
              <a:t>Salyangoz satan </a:t>
            </a:r>
            <a:r>
              <a:rPr lang="tr-TR" sz="2400" dirty="0">
                <a:solidFill>
                  <a:schemeClr val="tx1"/>
                </a:solidFill>
                <a:latin typeface="Times New Roman" panose="02020603050405020304" pitchFamily="18" charset="0"/>
                <a:cs typeface="Times New Roman" panose="02020603050405020304" pitchFamily="18" charset="0"/>
              </a:rPr>
              <a:t>bir işletme satış alanı olarak bir Müslüman mahallesini değil, Paris’te bir sokağı seçmelidir.</a:t>
            </a:r>
          </a:p>
        </p:txBody>
      </p:sp>
    </p:spTree>
    <p:extLst>
      <p:ext uri="{BB962C8B-B14F-4D97-AF65-F5344CB8AC3E}">
        <p14:creationId xmlns:p14="http://schemas.microsoft.com/office/powerpoint/2010/main" val="1919532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Seçilmiş örnek işletmelerin analizleri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İçerik Yer Tutucusu 2"/>
          <p:cNvSpPr>
            <a:spLocks noGrp="1"/>
          </p:cNvSpPr>
          <p:nvPr>
            <p:ph idx="1"/>
          </p:nvPr>
        </p:nvSpPr>
        <p:spPr>
          <a:xfrm>
            <a:off x="323629" y="1434480"/>
            <a:ext cx="8507288" cy="4051920"/>
          </a:xfrm>
        </p:spPr>
        <p:txBody>
          <a:bodyPr/>
          <a:lstStyle/>
          <a:p>
            <a:pPr marL="0" indent="0" algn="ctr">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İşletme Yönetimi ve Örgütlemede </a:t>
            </a:r>
          </a:p>
          <a:p>
            <a:pPr marL="0" indent="0" algn="ctr">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Çağdaş Gelişmeler Nelerdir?</a:t>
            </a:r>
          </a:p>
          <a:p>
            <a:pPr marL="0" indent="0">
              <a:buNone/>
            </a:pPr>
            <a:r>
              <a:rPr lang="tr-TR" sz="2800" b="1" dirty="0" smtClean="0">
                <a:solidFill>
                  <a:schemeClr val="accent2"/>
                </a:solidFill>
                <a:latin typeface="Times New Roman" panose="02020603050405020304" pitchFamily="18" charset="0"/>
                <a:cs typeface="Times New Roman" panose="02020603050405020304" pitchFamily="18" charset="0"/>
              </a:rPr>
              <a:t>Sanal </a:t>
            </a:r>
            <a:r>
              <a:rPr lang="tr-TR" sz="2800" b="1" dirty="0">
                <a:solidFill>
                  <a:schemeClr val="accent2"/>
                </a:solidFill>
                <a:latin typeface="Times New Roman" panose="02020603050405020304" pitchFamily="18" charset="0"/>
                <a:cs typeface="Times New Roman" panose="02020603050405020304" pitchFamily="18" charset="0"/>
              </a:rPr>
              <a:t>Örgütler</a:t>
            </a:r>
          </a:p>
          <a:p>
            <a:pPr marL="0" indent="0">
              <a:buNone/>
            </a:pPr>
            <a:endParaRPr lang="tr-TR" sz="2800" b="1" dirty="0">
              <a:solidFill>
                <a:schemeClr val="accent2"/>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chemeClr val="tx1"/>
                </a:solidFill>
                <a:latin typeface="Times New Roman" panose="02020603050405020304" pitchFamily="18" charset="0"/>
                <a:cs typeface="Times New Roman" panose="02020603050405020304" pitchFamily="18" charset="0"/>
              </a:rPr>
              <a:t>Sanal örgütlenme; </a:t>
            </a:r>
            <a:r>
              <a:rPr lang="tr-TR" sz="2000" dirty="0">
                <a:solidFill>
                  <a:schemeClr val="tx1"/>
                </a:solidFill>
                <a:latin typeface="Times New Roman" panose="02020603050405020304" pitchFamily="18" charset="0"/>
                <a:cs typeface="Times New Roman" panose="02020603050405020304" pitchFamily="18" charset="0"/>
              </a:rPr>
              <a:t>değişik coğrafi bölgelerdeki işletmelerin, belirli ürünlerin üretimi amacı ile haberleşme teknolojisini kullanarak birbirlerine bağlanması, uyumlu hale gelmesi ve </a:t>
            </a:r>
            <a:r>
              <a:rPr lang="tr-TR" sz="2000" b="1" dirty="0">
                <a:solidFill>
                  <a:schemeClr val="tx1"/>
                </a:solidFill>
                <a:latin typeface="Times New Roman" panose="02020603050405020304" pitchFamily="18" charset="0"/>
                <a:cs typeface="Times New Roman" panose="02020603050405020304" pitchFamily="18" charset="0"/>
              </a:rPr>
              <a:t>sanki tek bir işletme varmış gibi </a:t>
            </a:r>
            <a:r>
              <a:rPr lang="tr-TR" sz="2000" dirty="0">
                <a:solidFill>
                  <a:schemeClr val="tx1"/>
                </a:solidFill>
                <a:latin typeface="Times New Roman" panose="02020603050405020304" pitchFamily="18" charset="0"/>
                <a:cs typeface="Times New Roman" panose="02020603050405020304" pitchFamily="18" charset="0"/>
              </a:rPr>
              <a:t>çalışan bir organizasyon yapısı olarak tanımlanabilir.</a:t>
            </a:r>
          </a:p>
          <a:p>
            <a:pPr marL="0" indent="0" algn="just">
              <a:lnSpc>
                <a:spcPct val="100000"/>
              </a:lnSpc>
              <a:spcBef>
                <a:spcPts val="0"/>
              </a:spcBef>
              <a:buNone/>
            </a:pPr>
            <a:endParaRPr lang="tr-TR" sz="20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i="1" dirty="0">
                <a:solidFill>
                  <a:schemeClr val="tx1"/>
                </a:solidFill>
                <a:latin typeface="Times New Roman" panose="02020603050405020304" pitchFamily="18" charset="0"/>
                <a:cs typeface="Times New Roman" panose="02020603050405020304" pitchFamily="18" charset="0"/>
              </a:rPr>
              <a:t>Örnek olarak</a:t>
            </a:r>
            <a:r>
              <a:rPr lang="tr-TR" sz="2000" i="1" dirty="0">
                <a:solidFill>
                  <a:schemeClr val="tx1"/>
                </a:solidFill>
                <a:latin typeface="Times New Roman" panose="02020603050405020304" pitchFamily="18" charset="0"/>
                <a:cs typeface="Times New Roman" panose="02020603050405020304" pitchFamily="18" charset="0"/>
              </a:rPr>
              <a:t>; Bankamatikteki hesap bakiyesini görme, tek tuşla para transferi, internet üzerinden alış-veriş vb. gösterilebilir.</a:t>
            </a:r>
          </a:p>
        </p:txBody>
      </p:sp>
    </p:spTree>
    <p:extLst>
      <p:ext uri="{BB962C8B-B14F-4D97-AF65-F5344CB8AC3E}">
        <p14:creationId xmlns:p14="http://schemas.microsoft.com/office/powerpoint/2010/main" val="12094077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smtClean="0"/>
              <a:t>Aktepe E. 2007. Genel </a:t>
            </a:r>
            <a:r>
              <a:rPr lang="tr-TR" dirty="0"/>
              <a:t>İşletme, </a:t>
            </a:r>
            <a:r>
              <a:rPr lang="tr-TR" dirty="0" smtClean="0"/>
              <a:t>Nobel </a:t>
            </a:r>
            <a:r>
              <a:rPr lang="tr-TR" dirty="0"/>
              <a:t>Yayın Dağıtım, </a:t>
            </a:r>
            <a:r>
              <a:rPr lang="tr-TR" dirty="0" smtClean="0"/>
              <a:t>İstanbul.</a:t>
            </a:r>
          </a:p>
          <a:p>
            <a:pPr lvl="1" algn="just">
              <a:lnSpc>
                <a:spcPct val="100000"/>
              </a:lnSpc>
            </a:pPr>
            <a:r>
              <a:rPr lang="tr-TR" dirty="0"/>
              <a:t>Demir Uslu Y. 2017. Modern İşletme, Eğitim Yayınevi, İstanbul</a:t>
            </a:r>
          </a:p>
          <a:p>
            <a:pPr lvl="1" algn="just">
              <a:lnSpc>
                <a:spcPct val="100000"/>
              </a:lnSpc>
            </a:pPr>
            <a:r>
              <a:rPr lang="tr-TR" dirty="0" err="1" smtClean="0"/>
              <a:t>Onal</a:t>
            </a:r>
            <a:r>
              <a:rPr lang="tr-TR" dirty="0" smtClean="0"/>
              <a:t> G. 1995. İşletme </a:t>
            </a:r>
            <a:r>
              <a:rPr lang="tr-TR" dirty="0"/>
              <a:t>Yönetimi ve Organizasyonu, </a:t>
            </a:r>
            <a:r>
              <a:rPr lang="tr-TR" dirty="0" smtClean="0"/>
              <a:t>Marmara </a:t>
            </a:r>
            <a:r>
              <a:rPr lang="tr-TR" dirty="0"/>
              <a:t>Üniversitesi Sosyal Bilimler Enstitüsü, </a:t>
            </a:r>
            <a:r>
              <a:rPr lang="tr-TR" dirty="0" smtClean="0"/>
              <a:t>İstanbul.</a:t>
            </a:r>
            <a:endParaRPr lang="tr-TR" dirty="0"/>
          </a:p>
          <a:p>
            <a:pPr lvl="1" algn="just">
              <a:lnSpc>
                <a:spcPct val="100000"/>
              </a:lnSpc>
            </a:pPr>
            <a:r>
              <a:rPr lang="tr-TR" dirty="0" smtClean="0"/>
              <a:t>Yozgat O. 1992. İşletme </a:t>
            </a:r>
            <a:r>
              <a:rPr lang="tr-TR" dirty="0"/>
              <a:t>Yönetimi</a:t>
            </a:r>
            <a:r>
              <a:rPr lang="tr-TR" dirty="0" smtClean="0"/>
              <a:t>,, </a:t>
            </a:r>
            <a:r>
              <a:rPr lang="tr-TR" dirty="0"/>
              <a:t>Marmara Üniversitesi Nihat Sayar Eğitim Vakfı, </a:t>
            </a:r>
            <a:r>
              <a:rPr lang="tr-TR" dirty="0" smtClean="0"/>
              <a:t>İstanbul</a:t>
            </a:r>
            <a:r>
              <a:rPr lang="tr-TR" dirty="0"/>
              <a:t>.</a:t>
            </a:r>
          </a:p>
          <a:p>
            <a:pPr lvl="1" algn="just">
              <a:lnSpc>
                <a:spcPct val="100000"/>
              </a:lnSpc>
            </a:pP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222611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17137</TotalTime>
  <Words>816</Words>
  <Application>Microsoft Office PowerPoint</Application>
  <PresentationFormat>Ekran Gösterisi (4:3)</PresentationFormat>
  <Paragraphs>77</Paragraphs>
  <Slides>9</Slides>
  <Notes>1</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MS PGothic</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878</cp:revision>
  <cp:lastPrinted>2016-10-24T07:53:35Z</cp:lastPrinted>
  <dcterms:created xsi:type="dcterms:W3CDTF">2016-09-18T09:35:24Z</dcterms:created>
  <dcterms:modified xsi:type="dcterms:W3CDTF">2020-02-27T12:30:13Z</dcterms:modified>
</cp:coreProperties>
</file>