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809" autoAdjust="0"/>
    <p:restoredTop sz="94660"/>
  </p:normalViewPr>
  <p:slideViewPr>
    <p:cSldViewPr snapToGrid="0">
      <p:cViewPr varScale="1">
        <p:scale>
          <a:sx n="59" d="100"/>
          <a:sy n="59" d="100"/>
        </p:scale>
        <p:origin x="9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390882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93871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4469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074946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176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277068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963682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556023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40790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AEA73FA-FAC1-45BB-BB88-5DF5D3808BB3}"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286025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08447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AEA73FA-FAC1-45BB-BB88-5DF5D3808BB3}"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296592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AEA73FA-FAC1-45BB-BB88-5DF5D3808BB3}"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3975684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A73FA-FAC1-45BB-BB88-5DF5D3808BB3}"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63988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126131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AEA73FA-FAC1-45BB-BB88-5DF5D3808BB3}"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376C76-A161-4429-A412-D473F88ABD38}" type="slidenum">
              <a:rPr lang="tr-TR" smtClean="0"/>
              <a:t>‹#›</a:t>
            </a:fld>
            <a:endParaRPr lang="tr-TR"/>
          </a:p>
        </p:txBody>
      </p:sp>
    </p:spTree>
    <p:extLst>
      <p:ext uri="{BB962C8B-B14F-4D97-AF65-F5344CB8AC3E}">
        <p14:creationId xmlns:p14="http://schemas.microsoft.com/office/powerpoint/2010/main" val="80660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EA73FA-FAC1-45BB-BB88-5DF5D3808BB3}"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B376C76-A161-4429-A412-D473F88ABD38}" type="slidenum">
              <a:rPr lang="tr-TR" smtClean="0"/>
              <a:t>‹#›</a:t>
            </a:fld>
            <a:endParaRPr lang="tr-TR"/>
          </a:p>
        </p:txBody>
      </p:sp>
    </p:spTree>
    <p:extLst>
      <p:ext uri="{BB962C8B-B14F-4D97-AF65-F5344CB8AC3E}">
        <p14:creationId xmlns:p14="http://schemas.microsoft.com/office/powerpoint/2010/main" val="3538067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9C5C8A3-96E5-471A-9519-9A8D395A2AEB}"/>
              </a:ext>
            </a:extLst>
          </p:cNvPr>
          <p:cNvSpPr>
            <a:spLocks noGrp="1"/>
          </p:cNvSpPr>
          <p:nvPr>
            <p:ph type="ctrTitle"/>
          </p:nvPr>
        </p:nvSpPr>
        <p:spPr>
          <a:xfrm>
            <a:off x="3373062" y="1864865"/>
            <a:ext cx="8131550" cy="2262781"/>
          </a:xfrm>
        </p:spPr>
        <p:txBody>
          <a:bodyPr>
            <a:normAutofit/>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3" name="Alt Başlık 2">
            <a:extLst>
              <a:ext uri="{FF2B5EF4-FFF2-40B4-BE49-F238E27FC236}">
                <a16:creationId xmlns:a16="http://schemas.microsoft.com/office/drawing/2014/main" id="{D9677962-9B65-4C6C-B440-88CFD09F0170}"/>
              </a:ext>
            </a:extLst>
          </p:cNvPr>
          <p:cNvSpPr>
            <a:spLocks noGrp="1"/>
          </p:cNvSpPr>
          <p:nvPr>
            <p:ph type="subTitle" idx="1"/>
          </p:nvPr>
        </p:nvSpPr>
        <p:spPr>
          <a:xfrm>
            <a:off x="3373062" y="4127644"/>
            <a:ext cx="8131550" cy="1126283"/>
          </a:xfrm>
        </p:spPr>
        <p:txBody>
          <a:bodyPr>
            <a:normAutofit/>
          </a:bodyPr>
          <a:lstStyle/>
          <a:p>
            <a:endParaRPr lang="tr-T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1350597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D2DD6F-BD49-488C-9EB1-A8E7200F1D6D}"/>
              </a:ext>
            </a:extLst>
          </p:cNvPr>
          <p:cNvSpPr>
            <a:spLocks noGrp="1"/>
          </p:cNvSpPr>
          <p:nvPr>
            <p:ph type="title"/>
          </p:nvPr>
        </p:nvSpPr>
        <p:spPr/>
        <p:txBody>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3" name="İçerik Yer Tutucusu 2">
            <a:extLst>
              <a:ext uri="{FF2B5EF4-FFF2-40B4-BE49-F238E27FC236}">
                <a16:creationId xmlns:a16="http://schemas.microsoft.com/office/drawing/2014/main" id="{BC1AFC24-8B90-47C7-ADF1-1DC628D8787B}"/>
              </a:ext>
            </a:extLst>
          </p:cNvPr>
          <p:cNvSpPr>
            <a:spLocks noGrp="1"/>
          </p:cNvSpPr>
          <p:nvPr>
            <p:ph idx="1"/>
          </p:nvPr>
        </p:nvSpPr>
        <p:spPr/>
        <p:txBody>
          <a:bodyPr>
            <a:normAutofit/>
          </a:bodyPr>
          <a:lstStyle/>
          <a:p>
            <a:r>
              <a:rPr lang="tr-TR" sz="2000" b="1" dirty="0" err="1"/>
              <a:t>Davis</a:t>
            </a:r>
            <a:r>
              <a:rPr lang="tr-TR" sz="2000" b="1" dirty="0"/>
              <a:t> ve </a:t>
            </a:r>
            <a:r>
              <a:rPr lang="tr-TR" sz="2000" b="1" dirty="0" err="1"/>
              <a:t>Moore</a:t>
            </a:r>
            <a:r>
              <a:rPr lang="tr-TR" sz="2000" b="1" dirty="0"/>
              <a:t> 1945 yılında yayınladıkları “</a:t>
            </a:r>
            <a:r>
              <a:rPr lang="tr-TR" sz="2000" b="1" dirty="0" err="1"/>
              <a:t>Tabakalaşmanın</a:t>
            </a:r>
            <a:r>
              <a:rPr lang="tr-TR" sz="2000" b="1" dirty="0"/>
              <a:t> Bazı İlkeleri” adlı  eserlerinde </a:t>
            </a:r>
            <a:r>
              <a:rPr lang="tr-TR" sz="2000" b="1" dirty="0" err="1"/>
              <a:t>işlevselci</a:t>
            </a:r>
            <a:r>
              <a:rPr lang="tr-TR" sz="2000" b="1" dirty="0"/>
              <a:t> bir </a:t>
            </a:r>
            <a:r>
              <a:rPr lang="tr-TR" sz="2000" b="1" dirty="0" err="1"/>
              <a:t>tabakalaşma</a:t>
            </a:r>
            <a:r>
              <a:rPr lang="tr-TR" sz="2000" b="1" dirty="0"/>
              <a:t> kuramı geliştirmeye çalışmışlardır.  K. </a:t>
            </a:r>
            <a:r>
              <a:rPr lang="tr-TR" sz="2000" b="1" dirty="0" err="1"/>
              <a:t>Davis</a:t>
            </a:r>
            <a:r>
              <a:rPr lang="tr-TR" sz="2000" b="1" dirty="0"/>
              <a:t> ve W. </a:t>
            </a:r>
            <a:r>
              <a:rPr lang="tr-TR" sz="2000" b="1" dirty="0" err="1"/>
              <a:t>Moore</a:t>
            </a:r>
            <a:r>
              <a:rPr lang="tr-TR" sz="2000" b="1" dirty="0"/>
              <a:t> (1945) toplumsal </a:t>
            </a:r>
            <a:r>
              <a:rPr lang="tr-TR" sz="2000" b="1" dirty="0" err="1"/>
              <a:t>tabakalaşmanın</a:t>
            </a:r>
            <a:r>
              <a:rPr lang="tr-TR" sz="2000" b="1" dirty="0"/>
              <a:t> toplumun işleyişi için gerekli olduğunu öne sürerler. </a:t>
            </a:r>
          </a:p>
          <a:p>
            <a:endParaRPr lang="tr-TR" sz="2000" b="1" dirty="0"/>
          </a:p>
          <a:p>
            <a:r>
              <a:rPr lang="tr-TR" sz="2000" b="1" dirty="0"/>
              <a:t>Onlara göre, bilinen tüm toplumlarda </a:t>
            </a:r>
            <a:r>
              <a:rPr lang="tr-TR" sz="2000" b="1" dirty="0" err="1"/>
              <a:t>tabakalaşma</a:t>
            </a:r>
            <a:r>
              <a:rPr lang="tr-TR" sz="2000" b="1" dirty="0"/>
              <a:t> vardır ve sınıfsız toplum bulunmamaktadır. Tüm toplumlar evrensel bir özellik gösteren eşitsiz yapıları ile ayırt edilmektedirler (</a:t>
            </a:r>
            <a:r>
              <a:rPr lang="tr-TR" sz="2000" b="1" dirty="0" err="1"/>
              <a:t>Swingewood</a:t>
            </a:r>
            <a:r>
              <a:rPr lang="tr-TR" sz="2000" b="1" dirty="0"/>
              <a:t>, 1998).  </a:t>
            </a:r>
            <a:r>
              <a:rPr lang="tr-TR" sz="2000" b="1" dirty="0" err="1"/>
              <a:t>Davis</a:t>
            </a:r>
            <a:r>
              <a:rPr lang="tr-TR" sz="2000" b="1" dirty="0"/>
              <a:t> ve </a:t>
            </a:r>
            <a:r>
              <a:rPr lang="tr-TR" sz="2000" b="1" dirty="0" err="1"/>
              <a:t>Moore’un</a:t>
            </a:r>
            <a:r>
              <a:rPr lang="tr-TR" sz="2000" b="1" dirty="0"/>
              <a:t> </a:t>
            </a:r>
            <a:r>
              <a:rPr lang="tr-TR" sz="2000" b="1" dirty="0" err="1"/>
              <a:t>işlevselci</a:t>
            </a:r>
            <a:r>
              <a:rPr lang="tr-TR" sz="2000" b="1" dirty="0"/>
              <a:t> yaklaşımına göre toplum statü ve rollerin kompleks bir bütünlüğüdür. </a:t>
            </a:r>
          </a:p>
          <a:p>
            <a:endParaRPr lang="tr-TR" sz="2400" b="1" dirty="0"/>
          </a:p>
        </p:txBody>
      </p:sp>
    </p:spTree>
    <p:extLst>
      <p:ext uri="{BB962C8B-B14F-4D97-AF65-F5344CB8AC3E}">
        <p14:creationId xmlns:p14="http://schemas.microsoft.com/office/powerpoint/2010/main" val="2442233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25DD49-9434-4B7F-A926-63046A8DAC65}"/>
              </a:ext>
            </a:extLst>
          </p:cNvPr>
          <p:cNvSpPr>
            <a:spLocks noGrp="1"/>
          </p:cNvSpPr>
          <p:nvPr>
            <p:ph type="title"/>
          </p:nvPr>
        </p:nvSpPr>
        <p:spPr/>
        <p:txBody>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3" name="İçerik Yer Tutucusu 2">
            <a:extLst>
              <a:ext uri="{FF2B5EF4-FFF2-40B4-BE49-F238E27FC236}">
                <a16:creationId xmlns:a16="http://schemas.microsoft.com/office/drawing/2014/main" id="{42E264F9-3E98-4FF5-9E00-9DA00663096A}"/>
              </a:ext>
            </a:extLst>
          </p:cNvPr>
          <p:cNvSpPr>
            <a:spLocks noGrp="1"/>
          </p:cNvSpPr>
          <p:nvPr>
            <p:ph idx="1"/>
          </p:nvPr>
        </p:nvSpPr>
        <p:spPr/>
        <p:txBody>
          <a:bodyPr>
            <a:normAutofit/>
          </a:bodyPr>
          <a:lstStyle/>
          <a:p>
            <a:r>
              <a:rPr lang="tr-TR" dirty="0"/>
              <a:t> </a:t>
            </a:r>
            <a:r>
              <a:rPr lang="tr-TR" sz="2800" b="1" dirty="0"/>
              <a:t>Eğer bir toplum işlevlerini iyi bir şeklide yerine getirmek istiyorsa, bu statülere en nitelikli bireylerin sahip olmasını sağlamalıdır.  Toplumdaki en önemli pozisyonlar uzun ve yorucu bir eğitimi gerektirir. Bu pozisyonlara erişmek için az sayıdaki birey emek ve çaba gösterir.</a:t>
            </a:r>
          </a:p>
        </p:txBody>
      </p:sp>
    </p:spTree>
    <p:extLst>
      <p:ext uri="{BB962C8B-B14F-4D97-AF65-F5344CB8AC3E}">
        <p14:creationId xmlns:p14="http://schemas.microsoft.com/office/powerpoint/2010/main" val="834417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028B377-74B5-435C-93EC-108D1FEB5B72}"/>
              </a:ext>
            </a:extLst>
          </p:cNvPr>
          <p:cNvSpPr>
            <a:spLocks noGrp="1"/>
          </p:cNvSpPr>
          <p:nvPr>
            <p:ph type="title"/>
          </p:nvPr>
        </p:nvSpPr>
        <p:spPr>
          <a:xfrm>
            <a:off x="3373062" y="624110"/>
            <a:ext cx="8131550" cy="1280890"/>
          </a:xfrm>
        </p:spPr>
        <p:txBody>
          <a:bodyPr>
            <a:normAutofit/>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İçerik Yer Tutucusu 2">
            <a:extLst>
              <a:ext uri="{FF2B5EF4-FFF2-40B4-BE49-F238E27FC236}">
                <a16:creationId xmlns:a16="http://schemas.microsoft.com/office/drawing/2014/main" id="{1C796E1C-4A2E-48D2-A49E-619FC505271B}"/>
              </a:ext>
            </a:extLst>
          </p:cNvPr>
          <p:cNvSpPr>
            <a:spLocks noGrp="1"/>
          </p:cNvSpPr>
          <p:nvPr>
            <p:ph idx="1"/>
          </p:nvPr>
        </p:nvSpPr>
        <p:spPr>
          <a:xfrm>
            <a:off x="3373062" y="2133600"/>
            <a:ext cx="8131550" cy="3777622"/>
          </a:xfrm>
        </p:spPr>
        <p:txBody>
          <a:bodyPr>
            <a:noAutofit/>
          </a:bodyPr>
          <a:lstStyle/>
          <a:p>
            <a:r>
              <a:rPr lang="tr-TR" sz="2800" b="1" dirty="0"/>
              <a:t>Modern toplumlarda önem dereceleri farklı olmakla beraber yüzlerce değişik iş bulunmaktadır. Camları silmek, telefona bakmak gibi bazı işler hemen hemen herkesin yerine getirebileceği işlerdendir. Organ nakli veya yeni bir bilgisayarın tasarımı gibi bazı işler zordur ve bunları işi yerine getirebilmek için uzun yıllar eğitim gerekir. </a:t>
            </a:r>
          </a:p>
        </p:txBody>
      </p:sp>
    </p:spTree>
    <p:extLst>
      <p:ext uri="{BB962C8B-B14F-4D97-AF65-F5344CB8AC3E}">
        <p14:creationId xmlns:p14="http://schemas.microsoft.com/office/powerpoint/2010/main" val="233399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4C2F8F-8117-466B-9604-0B660951267F}"/>
              </a:ext>
            </a:extLst>
          </p:cNvPr>
          <p:cNvSpPr>
            <a:spLocks noGrp="1"/>
          </p:cNvSpPr>
          <p:nvPr>
            <p:ph type="title"/>
          </p:nvPr>
        </p:nvSpPr>
        <p:spPr/>
        <p:txBody>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3" name="İçerik Yer Tutucusu 2">
            <a:extLst>
              <a:ext uri="{FF2B5EF4-FFF2-40B4-BE49-F238E27FC236}">
                <a16:creationId xmlns:a16="http://schemas.microsoft.com/office/drawing/2014/main" id="{6DE0DED6-526E-4101-98A5-62C9895ED1A3}"/>
              </a:ext>
            </a:extLst>
          </p:cNvPr>
          <p:cNvSpPr>
            <a:spLocks noGrp="1"/>
          </p:cNvSpPr>
          <p:nvPr>
            <p:ph idx="1"/>
          </p:nvPr>
        </p:nvSpPr>
        <p:spPr/>
        <p:txBody>
          <a:bodyPr>
            <a:normAutofit/>
          </a:bodyPr>
          <a:lstStyle/>
          <a:p>
            <a:r>
              <a:rPr lang="tr-TR" sz="2400" b="1" dirty="0" err="1"/>
              <a:t>Davis</a:t>
            </a:r>
            <a:r>
              <a:rPr lang="tr-TR" sz="2400" b="1" dirty="0"/>
              <a:t> ve </a:t>
            </a:r>
            <a:r>
              <a:rPr lang="tr-TR" sz="2400" b="1" dirty="0" err="1"/>
              <a:t>Moore’a</a:t>
            </a:r>
            <a:r>
              <a:rPr lang="tr-TR" sz="2400" b="1" dirty="0"/>
              <a:t> göre bir pozisyonun işlevsel fonksiyonu ne kadar fazla ise, toplum ona o kadar fazla ödül vermektedir. Bu durum verimliliği ve üretkenliği artırır çünkü daha iyi gelir, saygınlık, güç elde etmek için bireyler daha fazla iyi ve daha fazla çalışırlar. Kısaca, eşit olmayan ödül dağılımı toplumun tümüne fayda sağlar (</a:t>
            </a:r>
            <a:r>
              <a:rPr lang="tr-TR" sz="2400" b="1" dirty="0" err="1"/>
              <a:t>Macionis</a:t>
            </a:r>
            <a:r>
              <a:rPr lang="tr-TR" sz="2400" b="1" dirty="0"/>
              <a:t>, 2008:262). “</a:t>
            </a:r>
            <a:r>
              <a:rPr lang="tr-TR" sz="2400" b="1" dirty="0" err="1"/>
              <a:t>Tabakalaşma</a:t>
            </a:r>
            <a:r>
              <a:rPr lang="tr-TR" sz="2400" b="1" dirty="0"/>
              <a:t>, toplumların en önemli görevlerin doğru biçimde en yetenekli kişilerce yerine getirilmesini sağlayan mekanizmasını oluşturmaktadır.</a:t>
            </a:r>
          </a:p>
        </p:txBody>
      </p:sp>
    </p:spTree>
    <p:extLst>
      <p:ext uri="{BB962C8B-B14F-4D97-AF65-F5344CB8AC3E}">
        <p14:creationId xmlns:p14="http://schemas.microsoft.com/office/powerpoint/2010/main" val="3937775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0936C1-25D2-4A89-AA31-15B24D3226E3}"/>
              </a:ext>
            </a:extLst>
          </p:cNvPr>
          <p:cNvSpPr>
            <a:spLocks noGrp="1"/>
          </p:cNvSpPr>
          <p:nvPr>
            <p:ph type="title"/>
          </p:nvPr>
        </p:nvSpPr>
        <p:spPr/>
        <p:txBody>
          <a:bodyPr/>
          <a:lstStyle/>
          <a:p>
            <a:r>
              <a:rPr lang="tr-TR" b="1"/>
              <a:t>K. Davis ve W. Moore </a:t>
            </a:r>
            <a:br>
              <a:rPr lang="tr-TR"/>
            </a:br>
            <a:endParaRPr lang="tr-TR" dirty="0"/>
          </a:p>
        </p:txBody>
      </p:sp>
      <p:sp>
        <p:nvSpPr>
          <p:cNvPr id="3" name="İçerik Yer Tutucusu 2">
            <a:extLst>
              <a:ext uri="{FF2B5EF4-FFF2-40B4-BE49-F238E27FC236}">
                <a16:creationId xmlns:a16="http://schemas.microsoft.com/office/drawing/2014/main" id="{FB4DE5B0-1E55-44F1-90A9-B9F2F3188489}"/>
              </a:ext>
            </a:extLst>
          </p:cNvPr>
          <p:cNvSpPr>
            <a:spLocks noGrp="1"/>
          </p:cNvSpPr>
          <p:nvPr>
            <p:ph idx="1"/>
          </p:nvPr>
        </p:nvSpPr>
        <p:spPr/>
        <p:txBody>
          <a:bodyPr>
            <a:normAutofit/>
          </a:bodyPr>
          <a:lstStyle/>
          <a:p>
            <a:r>
              <a:rPr lang="tr-TR" sz="3200" b="1"/>
              <a:t>Bu açıdan bireyler toplumsal yapıda öyle bir şekilde motive edilir ve yerleştirilir ki, bunun kaçınılmaz sonucu toplumsal eşitsizliğin doğmasıdır. Tabakalaşma aslında eşitsizlik demektir” (Swingewood, 1998: 293). </a:t>
            </a:r>
          </a:p>
          <a:p>
            <a:endParaRPr lang="tr-TR" sz="2000" b="1"/>
          </a:p>
          <a:p>
            <a:endParaRPr lang="tr-TR" sz="2400" b="1" dirty="0"/>
          </a:p>
        </p:txBody>
      </p:sp>
    </p:spTree>
    <p:extLst>
      <p:ext uri="{BB962C8B-B14F-4D97-AF65-F5344CB8AC3E}">
        <p14:creationId xmlns:p14="http://schemas.microsoft.com/office/powerpoint/2010/main" val="1748213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F6B010-2160-4B43-9B8F-AB9F5DDE9B07}"/>
              </a:ext>
            </a:extLst>
          </p:cNvPr>
          <p:cNvSpPr>
            <a:spLocks noGrp="1"/>
          </p:cNvSpPr>
          <p:nvPr>
            <p:ph type="title"/>
          </p:nvPr>
        </p:nvSpPr>
        <p:spPr/>
        <p:txBody>
          <a:bodyPr/>
          <a:lstStyle/>
          <a:p>
            <a:r>
              <a:rPr lang="tr-TR" b="1" dirty="0"/>
              <a:t>K. </a:t>
            </a:r>
            <a:r>
              <a:rPr lang="tr-TR" b="1" dirty="0" err="1"/>
              <a:t>Davis</a:t>
            </a:r>
            <a:r>
              <a:rPr lang="tr-TR" b="1" dirty="0"/>
              <a:t> ve W. </a:t>
            </a:r>
            <a:r>
              <a:rPr lang="tr-TR" b="1" dirty="0" err="1"/>
              <a:t>Moore</a:t>
            </a:r>
            <a:r>
              <a:rPr lang="tr-TR" b="1" dirty="0"/>
              <a:t> </a:t>
            </a:r>
            <a:br>
              <a:rPr lang="tr-TR" dirty="0"/>
            </a:br>
            <a:endParaRPr lang="tr-TR" dirty="0"/>
          </a:p>
        </p:txBody>
      </p:sp>
      <p:sp>
        <p:nvSpPr>
          <p:cNvPr id="3" name="İçerik Yer Tutucusu 2">
            <a:extLst>
              <a:ext uri="{FF2B5EF4-FFF2-40B4-BE49-F238E27FC236}">
                <a16:creationId xmlns:a16="http://schemas.microsoft.com/office/drawing/2014/main" id="{8C3C789D-A5CB-430F-9576-092C62FDE7D4}"/>
              </a:ext>
            </a:extLst>
          </p:cNvPr>
          <p:cNvSpPr>
            <a:spLocks noGrp="1"/>
          </p:cNvSpPr>
          <p:nvPr>
            <p:ph idx="1"/>
          </p:nvPr>
        </p:nvSpPr>
        <p:spPr/>
        <p:txBody>
          <a:bodyPr>
            <a:normAutofit/>
          </a:bodyPr>
          <a:lstStyle/>
          <a:p>
            <a:r>
              <a:rPr lang="tr-TR" sz="2800" b="1" dirty="0" err="1"/>
              <a:t>Davis</a:t>
            </a:r>
            <a:r>
              <a:rPr lang="tr-TR" sz="2800" b="1" dirty="0"/>
              <a:t> ve </a:t>
            </a:r>
            <a:r>
              <a:rPr lang="tr-TR" sz="2800" b="1" dirty="0" err="1"/>
              <a:t>Moore</a:t>
            </a:r>
            <a:r>
              <a:rPr lang="tr-TR" sz="2800" b="1" dirty="0"/>
              <a:t> göre, toplumlarda </a:t>
            </a:r>
            <a:r>
              <a:rPr lang="tr-TR" sz="2800" b="1" dirty="0" err="1"/>
              <a:t>tabakalaşma</a:t>
            </a:r>
            <a:r>
              <a:rPr lang="tr-TR" sz="2800" b="1" dirty="0"/>
              <a:t> sisteminin mevcut olması toplumun daha iyi, verimli ve üretken olmasını sağlamaktadır. Toplumsal </a:t>
            </a:r>
            <a:r>
              <a:rPr lang="tr-TR" sz="2800" b="1" dirty="0" err="1"/>
              <a:t>tabakalaşma</a:t>
            </a:r>
            <a:r>
              <a:rPr lang="tr-TR" sz="2800" b="1" dirty="0"/>
              <a:t> toplumlar için sadece işlevsel değil aynı zamanda gereklidir (</a:t>
            </a:r>
            <a:r>
              <a:rPr lang="tr-TR" sz="2800" b="1" dirty="0" err="1"/>
              <a:t>Saunders</a:t>
            </a:r>
            <a:r>
              <a:rPr lang="tr-TR" sz="2800" b="1" dirty="0"/>
              <a:t>, 1990).</a:t>
            </a:r>
          </a:p>
          <a:p>
            <a:endParaRPr lang="tr-TR" sz="2400" b="1" dirty="0"/>
          </a:p>
        </p:txBody>
      </p:sp>
    </p:spTree>
    <p:extLst>
      <p:ext uri="{BB962C8B-B14F-4D97-AF65-F5344CB8AC3E}">
        <p14:creationId xmlns:p14="http://schemas.microsoft.com/office/powerpoint/2010/main" val="3373066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14CF7E-8ABA-4439-A7F4-216948F58494}"/>
              </a:ext>
            </a:extLst>
          </p:cNvPr>
          <p:cNvSpPr>
            <a:spLocks noGrp="1"/>
          </p:cNvSpPr>
          <p:nvPr>
            <p:ph type="title"/>
          </p:nvPr>
        </p:nvSpPr>
        <p:spPr/>
        <p:txBody>
          <a:bodyPr/>
          <a:lstStyle/>
          <a:p>
            <a:r>
              <a:rPr lang="tr-TR" b="1" dirty="0"/>
              <a:t>K. </a:t>
            </a:r>
            <a:r>
              <a:rPr lang="tr-TR" b="1" dirty="0" err="1"/>
              <a:t>Davis</a:t>
            </a:r>
            <a:r>
              <a:rPr lang="tr-TR" b="1" dirty="0"/>
              <a:t> ve W. </a:t>
            </a:r>
            <a:r>
              <a:rPr lang="tr-TR" b="1" dirty="0" err="1"/>
              <a:t>Moore</a:t>
            </a:r>
            <a:endParaRPr lang="tr-TR" dirty="0"/>
          </a:p>
        </p:txBody>
      </p:sp>
      <p:sp>
        <p:nvSpPr>
          <p:cNvPr id="3" name="İçerik Yer Tutucusu 2">
            <a:extLst>
              <a:ext uri="{FF2B5EF4-FFF2-40B4-BE49-F238E27FC236}">
                <a16:creationId xmlns:a16="http://schemas.microsoft.com/office/drawing/2014/main" id="{93439397-D9ED-4F7C-BDD6-43D40A875670}"/>
              </a:ext>
            </a:extLst>
          </p:cNvPr>
          <p:cNvSpPr>
            <a:spLocks noGrp="1"/>
          </p:cNvSpPr>
          <p:nvPr>
            <p:ph idx="1"/>
          </p:nvPr>
        </p:nvSpPr>
        <p:spPr/>
        <p:txBody>
          <a:bodyPr>
            <a:normAutofit/>
          </a:bodyPr>
          <a:lstStyle/>
          <a:p>
            <a:r>
              <a:rPr lang="tr-TR" sz="3200" dirty="0" err="1"/>
              <a:t>Davis</a:t>
            </a:r>
            <a:r>
              <a:rPr lang="tr-TR" sz="3200" dirty="0"/>
              <a:t> ve </a:t>
            </a:r>
            <a:r>
              <a:rPr lang="tr-TR" sz="3200" dirty="0" err="1"/>
              <a:t>Moore</a:t>
            </a:r>
            <a:r>
              <a:rPr lang="tr-TR" sz="3200" dirty="0"/>
              <a:t> </a:t>
            </a:r>
            <a:r>
              <a:rPr lang="tr-TR" sz="3200" dirty="0" err="1"/>
              <a:t>tabakalaşma</a:t>
            </a:r>
            <a:r>
              <a:rPr lang="tr-TR" sz="3200" dirty="0"/>
              <a:t> hakkında önemli görüşler ortaya koysalar bile, bazı yönlerden eleştirilmektedirler. M. </a:t>
            </a:r>
            <a:r>
              <a:rPr lang="tr-TR" sz="3200" dirty="0" err="1"/>
              <a:t>Tumin’e</a:t>
            </a:r>
            <a:r>
              <a:rPr lang="tr-TR" sz="3200" dirty="0"/>
              <a:t> göre, en önemli sorunlardan biri, toplumda verilen ödüllerin gerçekten birinin topluma yaptığı katkıyı ne kadar yansıttığıdır. </a:t>
            </a:r>
          </a:p>
          <a:p>
            <a:endParaRPr lang="tr-TR" dirty="0"/>
          </a:p>
        </p:txBody>
      </p:sp>
    </p:spTree>
    <p:extLst>
      <p:ext uri="{BB962C8B-B14F-4D97-AF65-F5344CB8AC3E}">
        <p14:creationId xmlns:p14="http://schemas.microsoft.com/office/powerpoint/2010/main" val="1313162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F474FBB-93E8-498F-8005-38BF7C6078C0}"/>
              </a:ext>
            </a:extLst>
          </p:cNvPr>
          <p:cNvPicPr>
            <a:picLocks noChangeAspect="1"/>
          </p:cNvPicPr>
          <p:nvPr/>
        </p:nvPicPr>
        <p:blipFill rotWithShape="1">
          <a:blip r:embed="rId2"/>
          <a:srcRect l="1326" r="23665" b="-1"/>
          <a:stretch/>
        </p:blipFill>
        <p:spPr>
          <a:xfrm>
            <a:off x="4485557" y="10"/>
            <a:ext cx="7706443" cy="6857990"/>
          </a:xfrm>
          <a:prstGeom prst="rect">
            <a:avLst/>
          </a:prstGeom>
        </p:spPr>
      </p:pic>
      <p:sp useBgFill="1">
        <p:nvSpPr>
          <p:cNvPr id="9" name="Freeform: Shape 8">
            <a:extLst>
              <a:ext uri="{FF2B5EF4-FFF2-40B4-BE49-F238E27FC236}">
                <a16:creationId xmlns:a16="http://schemas.microsoft.com/office/drawing/2014/main" id="{23C7736A-5A08-4021-9AB6-390DFF50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8170246" cy="6858000"/>
          </a:xfrm>
          <a:custGeom>
            <a:avLst/>
            <a:gdLst>
              <a:gd name="connsiteX0" fmla="*/ 4738960 w 8170246"/>
              <a:gd name="connsiteY0" fmla="*/ 0 h 6858000"/>
              <a:gd name="connsiteX1" fmla="*/ 4862151 w 8170246"/>
              <a:gd name="connsiteY1" fmla="*/ 0 h 6858000"/>
              <a:gd name="connsiteX2" fmla="*/ 8088169 w 8170246"/>
              <a:gd name="connsiteY2" fmla="*/ 3226735 h 6858000"/>
              <a:gd name="connsiteX3" fmla="*/ 8088169 w 8170246"/>
              <a:gd name="connsiteY3" fmla="*/ 3626507 h 6858000"/>
              <a:gd name="connsiteX4" fmla="*/ 4857393 w 8170246"/>
              <a:gd name="connsiteY4" fmla="*/ 6858000 h 6858000"/>
              <a:gd name="connsiteX5" fmla="*/ 4783581 w 8170246"/>
              <a:gd name="connsiteY5" fmla="*/ 6858000 h 6858000"/>
              <a:gd name="connsiteX6" fmla="*/ 4734202 w 8170246"/>
              <a:gd name="connsiteY6" fmla="*/ 6858000 h 6858000"/>
              <a:gd name="connsiteX7" fmla="*/ 7964978 w 8170246"/>
              <a:gd name="connsiteY7" fmla="*/ 3626507 h 6858000"/>
              <a:gd name="connsiteX8" fmla="*/ 7964978 w 8170246"/>
              <a:gd name="connsiteY8" fmla="*/ 3226735 h 6858000"/>
              <a:gd name="connsiteX9" fmla="*/ 4738960 w 8170246"/>
              <a:gd name="connsiteY9" fmla="*/ 0 h 6858000"/>
              <a:gd name="connsiteX10" fmla="*/ 0 w 8170246"/>
              <a:gd name="connsiteY10" fmla="*/ 0 h 6858000"/>
              <a:gd name="connsiteX11" fmla="*/ 98791 w 8170246"/>
              <a:gd name="connsiteY11" fmla="*/ 0 h 6858000"/>
              <a:gd name="connsiteX12" fmla="*/ 4456718 w 8170246"/>
              <a:gd name="connsiteY12" fmla="*/ 0 h 6858000"/>
              <a:gd name="connsiteX13" fmla="*/ 4603489 w 8170246"/>
              <a:gd name="connsiteY13" fmla="*/ 0 h 6858000"/>
              <a:gd name="connsiteX14" fmla="*/ 7829507 w 8170246"/>
              <a:gd name="connsiteY14" fmla="*/ 3226735 h 6858000"/>
              <a:gd name="connsiteX15" fmla="*/ 7829507 w 8170246"/>
              <a:gd name="connsiteY15" fmla="*/ 3626507 h 6858000"/>
              <a:gd name="connsiteX16" fmla="*/ 4598731 w 8170246"/>
              <a:gd name="connsiteY16" fmla="*/ 6858000 h 6858000"/>
              <a:gd name="connsiteX17" fmla="*/ 4540663 w 8170246"/>
              <a:gd name="connsiteY17" fmla="*/ 6858000 h 6858000"/>
              <a:gd name="connsiteX18" fmla="*/ 133398 w 8170246"/>
              <a:gd name="connsiteY18" fmla="*/ 6858000 h 6858000"/>
              <a:gd name="connsiteX19" fmla="*/ 0 w 8170246"/>
              <a:gd name="connsiteY1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70246" h="6858000">
                <a:moveTo>
                  <a:pt x="4738960" y="0"/>
                </a:moveTo>
                <a:lnTo>
                  <a:pt x="4862151" y="0"/>
                </a:lnTo>
                <a:cubicBezTo>
                  <a:pt x="4862151" y="0"/>
                  <a:pt x="4862151" y="0"/>
                  <a:pt x="8088169" y="3226735"/>
                </a:cubicBezTo>
                <a:cubicBezTo>
                  <a:pt x="8197606" y="3336196"/>
                  <a:pt x="8197606" y="3517045"/>
                  <a:pt x="8088169" y="3626507"/>
                </a:cubicBezTo>
                <a:cubicBezTo>
                  <a:pt x="8088169" y="3626507"/>
                  <a:pt x="8088169" y="3626507"/>
                  <a:pt x="4857393" y="6858000"/>
                </a:cubicBezTo>
                <a:cubicBezTo>
                  <a:pt x="4857393" y="6858000"/>
                  <a:pt x="4857393" y="6858000"/>
                  <a:pt x="4783581" y="6858000"/>
                </a:cubicBezTo>
                <a:lnTo>
                  <a:pt x="4734202" y="6858000"/>
                </a:lnTo>
                <a:cubicBezTo>
                  <a:pt x="7964978" y="3626507"/>
                  <a:pt x="7964978" y="3626507"/>
                  <a:pt x="7964978" y="3626507"/>
                </a:cubicBezTo>
                <a:cubicBezTo>
                  <a:pt x="8074415" y="3517045"/>
                  <a:pt x="8074415" y="3336196"/>
                  <a:pt x="7964978" y="3226735"/>
                </a:cubicBezTo>
                <a:cubicBezTo>
                  <a:pt x="4738960" y="0"/>
                  <a:pt x="4738960" y="0"/>
                  <a:pt x="4738960" y="0"/>
                </a:cubicBezTo>
                <a:close/>
                <a:moveTo>
                  <a:pt x="0" y="0"/>
                </a:moveTo>
                <a:lnTo>
                  <a:pt x="98791" y="0"/>
                </a:lnTo>
                <a:cubicBezTo>
                  <a:pt x="1075904" y="0"/>
                  <a:pt x="2469401" y="0"/>
                  <a:pt x="4456718" y="0"/>
                </a:cubicBezTo>
                <a:lnTo>
                  <a:pt x="4603489" y="0"/>
                </a:lnTo>
                <a:cubicBezTo>
                  <a:pt x="4603489" y="0"/>
                  <a:pt x="4603489" y="0"/>
                  <a:pt x="7829507" y="3226735"/>
                </a:cubicBezTo>
                <a:cubicBezTo>
                  <a:pt x="7938944" y="3336196"/>
                  <a:pt x="7938944" y="3517045"/>
                  <a:pt x="7829507" y="3626507"/>
                </a:cubicBezTo>
                <a:cubicBezTo>
                  <a:pt x="7829507" y="3626507"/>
                  <a:pt x="7829507" y="3626507"/>
                  <a:pt x="4598731" y="6858000"/>
                </a:cubicBezTo>
                <a:lnTo>
                  <a:pt x="4540663" y="6858000"/>
                </a:lnTo>
                <a:cubicBezTo>
                  <a:pt x="4077749" y="6858000"/>
                  <a:pt x="2938270" y="6858000"/>
                  <a:pt x="133398" y="6858000"/>
                </a:cubicBezTo>
                <a:lnTo>
                  <a:pt x="0" y="6858000"/>
                </a:lnTo>
                <a:close/>
              </a:path>
            </a:pathLst>
          </a:custGeom>
          <a:ln>
            <a:noFill/>
          </a:ln>
          <a:effectLst/>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noAutofit/>
          </a:bodyPr>
          <a:lstStyle/>
          <a:p>
            <a:endParaRPr lang="en-US" dirty="0"/>
          </a:p>
        </p:txBody>
      </p:sp>
      <p:sp>
        <p:nvSpPr>
          <p:cNvPr id="2" name="Başlık 1">
            <a:extLst>
              <a:ext uri="{FF2B5EF4-FFF2-40B4-BE49-F238E27FC236}">
                <a16:creationId xmlns:a16="http://schemas.microsoft.com/office/drawing/2014/main" id="{8546A264-712D-4B86-AD02-2E75B5D67B4E}"/>
              </a:ext>
            </a:extLst>
          </p:cNvPr>
          <p:cNvSpPr>
            <a:spLocks noGrp="1"/>
          </p:cNvSpPr>
          <p:nvPr>
            <p:ph type="title"/>
          </p:nvPr>
        </p:nvSpPr>
        <p:spPr>
          <a:xfrm>
            <a:off x="535525" y="624110"/>
            <a:ext cx="4623955" cy="1280890"/>
          </a:xfrm>
        </p:spPr>
        <p:txBody>
          <a:bodyPr>
            <a:normAutofit/>
          </a:bodyPr>
          <a:lstStyle/>
          <a:p>
            <a:r>
              <a:rPr lang="tr-TR"/>
              <a:t>Kaynakça</a:t>
            </a:r>
            <a:endParaRPr lang="tr-TR" dirty="0"/>
          </a:p>
        </p:txBody>
      </p:sp>
      <p:sp>
        <p:nvSpPr>
          <p:cNvPr id="11" name="Rectangle 10">
            <a:extLst>
              <a:ext uri="{FF2B5EF4-FFF2-40B4-BE49-F238E27FC236}">
                <a16:creationId xmlns:a16="http://schemas.microsoft.com/office/drawing/2014/main" id="{433DF4D3-8A35-461A-ABE0-F56B78A13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CEFD68DF-70A2-4181-A9E0-2D801B2D7DEB}"/>
              </a:ext>
            </a:extLst>
          </p:cNvPr>
          <p:cNvSpPr>
            <a:spLocks noGrp="1"/>
          </p:cNvSpPr>
          <p:nvPr>
            <p:ph idx="1"/>
          </p:nvPr>
        </p:nvSpPr>
        <p:spPr>
          <a:xfrm>
            <a:off x="531812" y="2133600"/>
            <a:ext cx="4625882" cy="3777622"/>
          </a:xfrm>
        </p:spPr>
        <p:txBody>
          <a:bodyPr>
            <a:normAutofit/>
          </a:bodyPr>
          <a:lstStyle/>
          <a:p>
            <a:pPr>
              <a:lnSpc>
                <a:spcPct val="90000"/>
              </a:lnSpc>
            </a:pPr>
            <a:r>
              <a:rPr lang="en-US" sz="1700"/>
              <a:t>David B. </a:t>
            </a:r>
            <a:r>
              <a:rPr lang="en-US" sz="1700" err="1"/>
              <a:t>Grusky</a:t>
            </a:r>
            <a:r>
              <a:rPr lang="en-US" sz="1700"/>
              <a:t> (ed.) (2008), Social Stratification: Class, Race and Gender in Sociological Perspective, Colorado: Westview Press</a:t>
            </a:r>
            <a:r>
              <a:rPr lang="tr-TR" sz="1700"/>
              <a:t>.</a:t>
            </a:r>
          </a:p>
          <a:p>
            <a:pPr>
              <a:lnSpc>
                <a:spcPct val="90000"/>
              </a:lnSpc>
            </a:pPr>
            <a:r>
              <a:rPr lang="tr-TR" sz="1700" err="1"/>
              <a:t>Kinloch</a:t>
            </a:r>
            <a:r>
              <a:rPr lang="tr-TR" sz="1700"/>
              <a:t>, G.C. (1977) </a:t>
            </a:r>
            <a:r>
              <a:rPr lang="tr-TR" sz="1700" err="1"/>
              <a:t>Sociological</a:t>
            </a:r>
            <a:r>
              <a:rPr lang="tr-TR" sz="1700"/>
              <a:t> </a:t>
            </a:r>
            <a:r>
              <a:rPr lang="tr-TR" sz="1700" err="1"/>
              <a:t>Theory</a:t>
            </a:r>
            <a:r>
              <a:rPr lang="tr-TR" sz="1700"/>
              <a:t>: </a:t>
            </a:r>
            <a:r>
              <a:rPr lang="tr-TR" sz="1700" err="1"/>
              <a:t>Its</a:t>
            </a:r>
            <a:r>
              <a:rPr lang="tr-TR" sz="1700"/>
              <a:t> Development </a:t>
            </a:r>
            <a:r>
              <a:rPr lang="tr-TR" sz="1700" err="1"/>
              <a:t>and</a:t>
            </a:r>
            <a:r>
              <a:rPr lang="tr-TR" sz="1700"/>
              <a:t> </a:t>
            </a:r>
            <a:r>
              <a:rPr lang="tr-TR" sz="1700" err="1"/>
              <a:t>Major</a:t>
            </a:r>
            <a:r>
              <a:rPr lang="tr-TR" sz="1700"/>
              <a:t> </a:t>
            </a:r>
            <a:r>
              <a:rPr lang="tr-TR" sz="1700" err="1"/>
              <a:t>Paradigm</a:t>
            </a:r>
            <a:r>
              <a:rPr lang="tr-TR" sz="1700"/>
              <a:t>. New York: </a:t>
            </a:r>
            <a:r>
              <a:rPr lang="tr-TR" sz="1700" err="1"/>
              <a:t>McGraw-hill</a:t>
            </a:r>
            <a:r>
              <a:rPr lang="tr-TR" sz="1700"/>
              <a:t> </a:t>
            </a:r>
            <a:r>
              <a:rPr lang="tr-TR" sz="1700" err="1"/>
              <a:t>Book</a:t>
            </a:r>
            <a:r>
              <a:rPr lang="tr-TR" sz="1700"/>
              <a:t> </a:t>
            </a:r>
            <a:r>
              <a:rPr lang="tr-TR" sz="1700" err="1"/>
              <a:t>Company</a:t>
            </a:r>
            <a:r>
              <a:rPr lang="tr-TR" sz="1700"/>
              <a:t>. </a:t>
            </a:r>
          </a:p>
          <a:p>
            <a:pPr>
              <a:lnSpc>
                <a:spcPct val="90000"/>
              </a:lnSpc>
            </a:pPr>
            <a:r>
              <a:rPr lang="tr-TR" sz="1700" err="1"/>
              <a:t>Macionis</a:t>
            </a:r>
            <a:r>
              <a:rPr lang="tr-TR" sz="1700"/>
              <a:t>, J.J. (2008) </a:t>
            </a:r>
            <a:r>
              <a:rPr lang="tr-TR" sz="1700" err="1"/>
              <a:t>Sociology</a:t>
            </a:r>
            <a:r>
              <a:rPr lang="tr-TR" sz="1700"/>
              <a:t>. </a:t>
            </a:r>
            <a:r>
              <a:rPr lang="tr-TR" sz="1700" err="1"/>
              <a:t>Twelth</a:t>
            </a:r>
            <a:r>
              <a:rPr lang="tr-TR" sz="1700"/>
              <a:t>  Edition. New Jersey, USA: </a:t>
            </a:r>
            <a:r>
              <a:rPr lang="tr-TR" sz="1700" err="1"/>
              <a:t>Pearson</a:t>
            </a:r>
            <a:r>
              <a:rPr lang="tr-TR" sz="1700"/>
              <a:t> </a:t>
            </a:r>
            <a:r>
              <a:rPr lang="tr-TR" sz="1700" err="1"/>
              <a:t>Education</a:t>
            </a:r>
            <a:r>
              <a:rPr lang="tr-TR" sz="1700"/>
              <a:t> </a:t>
            </a:r>
            <a:r>
              <a:rPr lang="tr-TR" sz="1700" err="1"/>
              <a:t>Inc</a:t>
            </a:r>
            <a:r>
              <a:rPr lang="tr-TR" sz="1700"/>
              <a:t>. </a:t>
            </a:r>
          </a:p>
          <a:p>
            <a:pPr>
              <a:lnSpc>
                <a:spcPct val="90000"/>
              </a:lnSpc>
            </a:pPr>
            <a:r>
              <a:rPr lang="tr-TR" sz="1700" err="1"/>
              <a:t>Saunders</a:t>
            </a:r>
            <a:r>
              <a:rPr lang="tr-TR" sz="1700"/>
              <a:t>, P. (1990) </a:t>
            </a:r>
            <a:r>
              <a:rPr lang="tr-TR" sz="1700" err="1"/>
              <a:t>Social</a:t>
            </a:r>
            <a:r>
              <a:rPr lang="tr-TR" sz="1700"/>
              <a:t>  Class </a:t>
            </a:r>
            <a:r>
              <a:rPr lang="tr-TR" sz="1700" err="1"/>
              <a:t>and</a:t>
            </a:r>
            <a:r>
              <a:rPr lang="tr-TR" sz="1700"/>
              <a:t> </a:t>
            </a:r>
            <a:r>
              <a:rPr lang="tr-TR" sz="1700" err="1"/>
              <a:t>Stratification</a:t>
            </a:r>
            <a:r>
              <a:rPr lang="tr-TR" sz="1700"/>
              <a:t>. </a:t>
            </a:r>
            <a:r>
              <a:rPr lang="tr-TR" sz="1700" err="1"/>
              <a:t>London</a:t>
            </a:r>
            <a:r>
              <a:rPr lang="tr-TR" sz="1700"/>
              <a:t> </a:t>
            </a:r>
            <a:r>
              <a:rPr lang="tr-TR" sz="1700" err="1"/>
              <a:t>and</a:t>
            </a:r>
            <a:r>
              <a:rPr lang="tr-TR" sz="1700"/>
              <a:t> New York: </a:t>
            </a:r>
            <a:r>
              <a:rPr lang="tr-TR" sz="1700" err="1"/>
              <a:t>Routledge</a:t>
            </a:r>
            <a:r>
              <a:rPr lang="tr-TR" sz="1700"/>
              <a:t>. </a:t>
            </a:r>
          </a:p>
          <a:p>
            <a:pPr>
              <a:lnSpc>
                <a:spcPct val="90000"/>
              </a:lnSpc>
            </a:pPr>
            <a:endParaRPr lang="tr-TR" sz="1700"/>
          </a:p>
          <a:p>
            <a:pPr>
              <a:lnSpc>
                <a:spcPct val="90000"/>
              </a:lnSpc>
            </a:pPr>
            <a:endParaRPr lang="en-US" sz="1700"/>
          </a:p>
          <a:p>
            <a:pPr>
              <a:lnSpc>
                <a:spcPct val="90000"/>
              </a:lnSpc>
            </a:pPr>
            <a:endParaRPr lang="tr-TR" sz="1700"/>
          </a:p>
        </p:txBody>
      </p:sp>
    </p:spTree>
    <p:extLst>
      <p:ext uri="{BB962C8B-B14F-4D97-AF65-F5344CB8AC3E}">
        <p14:creationId xmlns:p14="http://schemas.microsoft.com/office/powerpoint/2010/main" val="189969027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519</Words>
  <Application>Microsoft Office PowerPoint</Application>
  <PresentationFormat>Geniş ekran</PresentationFormat>
  <Paragraphs>23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K. Davis ve W. Moore  </vt:lpstr>
      <vt:lpstr>K. Davis ve W. Moore  </vt:lpstr>
      <vt:lpstr>K. Davis ve W. Moore  </vt:lpstr>
      <vt:lpstr>K. Davis ve W. Moore  </vt:lpstr>
      <vt:lpstr>K. Davis ve W. Moore  </vt:lpstr>
      <vt:lpstr>K. Davis ve W. Moore  </vt:lpstr>
      <vt:lpstr>K. Davis ve W. Moore  </vt:lpstr>
      <vt:lpstr>K. Davis ve W. Moore</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 Davis ve W. Moore  </dc:title>
  <dc:creator>Mavis</dc:creator>
  <cp:lastModifiedBy>Mavis</cp:lastModifiedBy>
  <cp:revision>1</cp:revision>
  <dcterms:created xsi:type="dcterms:W3CDTF">2020-05-19T23:15:46Z</dcterms:created>
  <dcterms:modified xsi:type="dcterms:W3CDTF">2020-05-19T23:15:53Z</dcterms:modified>
</cp:coreProperties>
</file>