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56" r:id="rId3"/>
    <p:sldId id="562" r:id="rId4"/>
    <p:sldId id="558" r:id="rId5"/>
    <p:sldId id="569" r:id="rId6"/>
    <p:sldId id="559" r:id="rId7"/>
    <p:sldId id="560" r:id="rId8"/>
    <p:sldId id="561" r:id="rId9"/>
    <p:sldId id="400" r:id="rId10"/>
    <p:sldId id="401" r:id="rId11"/>
    <p:sldId id="402" r:id="rId12"/>
    <p:sldId id="403" r:id="rId13"/>
    <p:sldId id="404" r:id="rId14"/>
    <p:sldId id="405" r:id="rId15"/>
    <p:sldId id="274" r:id="rId16"/>
    <p:sldId id="275" r:id="rId17"/>
    <p:sldId id="276" r:id="rId18"/>
    <p:sldId id="563" r:id="rId19"/>
    <p:sldId id="570" r:id="rId20"/>
    <p:sldId id="277" r:id="rId21"/>
    <p:sldId id="406" r:id="rId22"/>
    <p:sldId id="407" r:id="rId23"/>
    <p:sldId id="322" r:id="rId24"/>
    <p:sldId id="278" r:id="rId25"/>
    <p:sldId id="279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280" r:id="rId38"/>
    <p:sldId id="281" r:id="rId39"/>
    <p:sldId id="307" r:id="rId40"/>
    <p:sldId id="282" r:id="rId41"/>
    <p:sldId id="306" r:id="rId42"/>
    <p:sldId id="373" r:id="rId43"/>
    <p:sldId id="375" r:id="rId44"/>
    <p:sldId id="376" r:id="rId45"/>
    <p:sldId id="377" r:id="rId46"/>
    <p:sldId id="378" r:id="rId47"/>
    <p:sldId id="283" r:id="rId48"/>
    <p:sldId id="567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8" r:id="rId58"/>
    <p:sldId id="399" r:id="rId59"/>
    <p:sldId id="261" r:id="rId60"/>
    <p:sldId id="568" r:id="rId61"/>
    <p:sldId id="571" r:id="rId62"/>
    <p:sldId id="262" r:id="rId63"/>
    <p:sldId id="263" r:id="rId64"/>
    <p:sldId id="264" r:id="rId65"/>
    <p:sldId id="549" r:id="rId66"/>
    <p:sldId id="265" r:id="rId67"/>
    <p:sldId id="564" r:id="rId68"/>
    <p:sldId id="266" r:id="rId69"/>
    <p:sldId id="565" r:id="rId70"/>
    <p:sldId id="323" r:id="rId71"/>
    <p:sldId id="566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10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C7CDD-FAEC-4D3B-B42C-DB15888471AB}" type="datetimeFigureOut">
              <a:rPr lang="tr-TR" smtClean="0"/>
              <a:pPr/>
              <a:t>30.03.2021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E1DB-C419-4770-8B8F-4F731A1211F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hmccd.edu/biol/tissue/other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tjc.edu/images/histology/epithelium.ht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CARTILAGE </a:t>
            </a:r>
            <a:r>
              <a:rPr lang="tr-TR" dirty="0" err="1"/>
              <a:t>and</a:t>
            </a:r>
            <a:r>
              <a:rPr lang="tr-TR" dirty="0"/>
              <a:t> BONE TISSUE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trach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BC_0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tra10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04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1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Chondrocytes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r>
              <a:rPr lang="tr-TR" dirty="0"/>
              <a:t>A</a:t>
            </a:r>
            <a:r>
              <a:rPr lang="en-US" dirty="0"/>
              <a:t>re the only cells found in healthy cartilage.</a:t>
            </a:r>
            <a:endParaRPr lang="tr-TR" dirty="0"/>
          </a:p>
          <a:p>
            <a:r>
              <a:rPr lang="en-US" dirty="0"/>
              <a:t>They produce and maintain the cartilaginous matrix, which consists mainly of collagen and </a:t>
            </a:r>
            <a:r>
              <a:rPr lang="en-US" dirty="0" err="1"/>
              <a:t>proteoglycans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 word </a:t>
            </a:r>
            <a:r>
              <a:rPr lang="en-US" b="1" i="1" dirty="0" err="1"/>
              <a:t>chondroblast</a:t>
            </a:r>
            <a:r>
              <a:rPr lang="en-US" b="1" dirty="0"/>
              <a:t> </a:t>
            </a:r>
            <a:r>
              <a:rPr lang="en-US" dirty="0"/>
              <a:t>is commonly used to describe an </a:t>
            </a:r>
            <a:r>
              <a:rPr lang="en-US" b="1" dirty="0"/>
              <a:t>immature chondrocyte</a:t>
            </a:r>
            <a:r>
              <a:rPr lang="en-US" dirty="0"/>
              <a:t>,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 progenitor of </a:t>
            </a:r>
            <a:r>
              <a:rPr lang="en-US" dirty="0" err="1"/>
              <a:t>chondrocytes</a:t>
            </a:r>
            <a:r>
              <a:rPr lang="en-US" dirty="0"/>
              <a:t> (</a:t>
            </a:r>
            <a:r>
              <a:rPr lang="en-US" dirty="0" err="1"/>
              <a:t>mesenchymal</a:t>
            </a:r>
            <a:r>
              <a:rPr lang="en-US" dirty="0"/>
              <a:t> stem cells) can differentiate into various cell types, including </a:t>
            </a:r>
            <a:r>
              <a:rPr lang="en-US" dirty="0" err="1"/>
              <a:t>osteoblasts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least- to terminally-differentiated, the </a:t>
            </a:r>
            <a:r>
              <a:rPr lang="en-US" dirty="0" err="1"/>
              <a:t>chondrocytic</a:t>
            </a:r>
            <a:r>
              <a:rPr lang="en-US" dirty="0"/>
              <a:t> lineage is:</a:t>
            </a:r>
          </a:p>
          <a:p>
            <a:pPr lvl="1"/>
            <a:r>
              <a:rPr lang="en-US" dirty="0"/>
              <a:t>Colony-forming unit-fibroblast (CFU-F)</a:t>
            </a:r>
          </a:p>
          <a:p>
            <a:pPr lvl="1"/>
            <a:r>
              <a:rPr lang="en-US" dirty="0" err="1"/>
              <a:t>Mesenchymal</a:t>
            </a:r>
            <a:r>
              <a:rPr lang="en-US" dirty="0"/>
              <a:t> stem cell / marrow </a:t>
            </a:r>
            <a:r>
              <a:rPr lang="en-US" dirty="0" err="1"/>
              <a:t>stromal</a:t>
            </a:r>
            <a:r>
              <a:rPr lang="en-US" dirty="0"/>
              <a:t> cell (MSC)</a:t>
            </a:r>
          </a:p>
          <a:p>
            <a:pPr lvl="1"/>
            <a:r>
              <a:rPr lang="en-US" dirty="0" err="1"/>
              <a:t>Chondrocyte</a:t>
            </a:r>
            <a:endParaRPr lang="en-US" dirty="0"/>
          </a:p>
          <a:p>
            <a:pPr lvl="1"/>
            <a:r>
              <a:rPr lang="en-US" dirty="0"/>
              <a:t>Hypertrophic </a:t>
            </a:r>
            <a:r>
              <a:rPr lang="en-US" dirty="0" err="1"/>
              <a:t>chondrocyte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6237312"/>
          </a:xfrm>
        </p:spPr>
        <p:txBody>
          <a:bodyPr>
            <a:normAutofit/>
          </a:bodyPr>
          <a:lstStyle/>
          <a:p>
            <a:r>
              <a:rPr lang="en-US" dirty="0"/>
              <a:t>In embryogenesis, the skeletal system is derived from the mesoderm germ layer. </a:t>
            </a:r>
            <a:endParaRPr lang="tr-TR" dirty="0"/>
          </a:p>
          <a:p>
            <a:r>
              <a:rPr lang="en-US" dirty="0" err="1"/>
              <a:t>Chondrification</a:t>
            </a:r>
            <a:r>
              <a:rPr lang="en-US" dirty="0"/>
              <a:t> (</a:t>
            </a:r>
            <a:r>
              <a:rPr lang="en-US" dirty="0" err="1"/>
              <a:t>chondrogenesis</a:t>
            </a:r>
            <a:r>
              <a:rPr lang="en-US" dirty="0"/>
              <a:t>) is the process by which cartilage is formed from condensed </a:t>
            </a:r>
            <a:r>
              <a:rPr lang="en-US" dirty="0" err="1"/>
              <a:t>mesenchyme</a:t>
            </a:r>
            <a:r>
              <a:rPr lang="tr-TR" dirty="0"/>
              <a:t> </a:t>
            </a:r>
            <a:r>
              <a:rPr lang="en-US" dirty="0"/>
              <a:t>tissue,</a:t>
            </a:r>
            <a:endParaRPr lang="tr-TR" dirty="0"/>
          </a:p>
          <a:p>
            <a:r>
              <a:rPr lang="tr-TR" dirty="0"/>
              <a:t>U</a:t>
            </a:r>
            <a:r>
              <a:rPr lang="en-US" dirty="0" err="1"/>
              <a:t>ndifferentiated</a:t>
            </a:r>
            <a:r>
              <a:rPr lang="en-US" dirty="0"/>
              <a:t> </a:t>
            </a:r>
            <a:r>
              <a:rPr lang="tr-TR" dirty="0"/>
              <a:t>MSC </a:t>
            </a:r>
            <a:r>
              <a:rPr lang="en-US" dirty="0"/>
              <a:t>lose their </a:t>
            </a:r>
            <a:r>
              <a:rPr lang="en-US" dirty="0" err="1"/>
              <a:t>pluripotency</a:t>
            </a:r>
            <a:r>
              <a:rPr lang="en-US" dirty="0"/>
              <a:t>, proliferate and crowd together in a dense aggregate of </a:t>
            </a:r>
            <a:r>
              <a:rPr lang="en-US" dirty="0" err="1"/>
              <a:t>chondrogenic</a:t>
            </a:r>
            <a:r>
              <a:rPr lang="en-US" dirty="0"/>
              <a:t> cells (cartilage) at the location of </a:t>
            </a:r>
            <a:r>
              <a:rPr lang="en-US" dirty="0" err="1"/>
              <a:t>chondrification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853136"/>
          </a:xfrm>
        </p:spPr>
        <p:txBody>
          <a:bodyPr>
            <a:normAutofit/>
          </a:bodyPr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en-US" dirty="0"/>
              <a:t>differentiates into chondroblasts and begins secreting the molecules( aggrecan and collagen type II) that form the extracellular matrix</a:t>
            </a:r>
            <a:r>
              <a:rPr lang="tr-TR" dirty="0"/>
              <a:t> </a:t>
            </a:r>
            <a:r>
              <a:rPr lang="en-US" dirty="0"/>
              <a:t>, consisting of a ground substance (proteoglycans, </a:t>
            </a:r>
            <a:r>
              <a:rPr lang="en-US" dirty="0" err="1"/>
              <a:t>glycosaminoglycans</a:t>
            </a:r>
            <a:r>
              <a:rPr lang="en-US" dirty="0"/>
              <a:t> for low osmotic potential) and fibers.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844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517004-9BA0-4F48-BCB2-1CE8CBB1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754E92-360D-6345-A307-F0E8285A7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chondroblast is now a mature chondrocyte that is usually inactive but can still secrete and degrade the matrix, depending on conditions.</a:t>
            </a:r>
          </a:p>
          <a:p>
            <a:r>
              <a:rPr lang="en-US" dirty="0"/>
              <a:t>Following the initial chondrification that occurs during embryogenesis, cartilage growth consists mostly of the maturing of immature cartilage to a more mature state. </a:t>
            </a:r>
            <a:endParaRPr lang="tr-TR" dirty="0"/>
          </a:p>
          <a:p>
            <a:r>
              <a:rPr lang="en-US" dirty="0"/>
              <a:t>The division of cells within cartilage occurs very slowly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215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6494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Cartilage is a </a:t>
            </a:r>
            <a:r>
              <a:rPr lang="en-US" dirty="0"/>
              <a:t>s</a:t>
            </a:r>
            <a:r>
              <a:rPr lang="en-US" altLang="tr-TR" dirty="0"/>
              <a:t>upportive CT with rubbery matrix</a:t>
            </a:r>
          </a:p>
          <a:p>
            <a:r>
              <a:rPr lang="en-US" dirty="0"/>
              <a:t>Cartilage is a tremendously strong and flexible fibrous tissue, and it takes many forms and serves multiple purposes throughout the body.</a:t>
            </a:r>
          </a:p>
          <a:p>
            <a:r>
              <a:rPr lang="en-US" dirty="0"/>
              <a:t>It  covers and protects the ends of long bones at the joints, and is a structural component of the </a:t>
            </a:r>
            <a:endParaRPr lang="tr-TR" dirty="0"/>
          </a:p>
          <a:p>
            <a:pPr lvl="1"/>
            <a:r>
              <a:rPr lang="en-US" dirty="0"/>
              <a:t>rib cage, </a:t>
            </a:r>
            <a:endParaRPr lang="tr-TR" dirty="0"/>
          </a:p>
          <a:p>
            <a:pPr lvl="1"/>
            <a:r>
              <a:rPr lang="en-US" dirty="0"/>
              <a:t>the ear, </a:t>
            </a:r>
            <a:endParaRPr lang="tr-TR" dirty="0"/>
          </a:p>
          <a:p>
            <a:pPr lvl="1"/>
            <a:r>
              <a:rPr lang="en-US" dirty="0"/>
              <a:t>the nose, </a:t>
            </a:r>
            <a:endParaRPr lang="tr-TR" dirty="0"/>
          </a:p>
          <a:p>
            <a:pPr lvl="1"/>
            <a:r>
              <a:rPr lang="en-US" dirty="0"/>
              <a:t>the bronchial tubes, </a:t>
            </a:r>
            <a:endParaRPr lang="tr-TR" dirty="0"/>
          </a:p>
          <a:p>
            <a:pPr lvl="1"/>
            <a:r>
              <a:rPr lang="en-US" dirty="0"/>
              <a:t>the intervertebral discs, and many other body components.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054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1349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BMP4 (</a:t>
            </a:r>
            <a:r>
              <a:rPr lang="tr-TR" b="1" dirty="0"/>
              <a:t>Bone </a:t>
            </a:r>
            <a:r>
              <a:rPr lang="tr-TR" b="1" dirty="0" err="1"/>
              <a:t>morphogenetic</a:t>
            </a:r>
            <a:r>
              <a:rPr lang="tr-TR" b="1" dirty="0"/>
              <a:t> protein 4 )</a:t>
            </a:r>
            <a:r>
              <a:rPr lang="en-US" dirty="0"/>
              <a:t>and FGF2 (</a:t>
            </a:r>
            <a:r>
              <a:rPr lang="tr-TR" b="1" dirty="0"/>
              <a:t>Basic </a:t>
            </a:r>
            <a:r>
              <a:rPr lang="tr-TR" b="1" dirty="0" err="1"/>
              <a:t>fibroblast</a:t>
            </a:r>
            <a:r>
              <a:rPr lang="tr-TR" b="1" dirty="0"/>
              <a:t> </a:t>
            </a:r>
            <a:r>
              <a:rPr lang="tr-TR" b="1" dirty="0" err="1"/>
              <a:t>growth</a:t>
            </a:r>
            <a:r>
              <a:rPr lang="tr-TR" b="1" dirty="0"/>
              <a:t> </a:t>
            </a:r>
            <a:r>
              <a:rPr lang="tr-TR" b="1" dirty="0" err="1"/>
              <a:t>factor</a:t>
            </a:r>
            <a:r>
              <a:rPr lang="tr-TR" b="1" dirty="0"/>
              <a:t> )</a:t>
            </a:r>
            <a:r>
              <a:rPr lang="en-US" dirty="0"/>
              <a:t>have been experimentally shown to increase chondrocyte differentiation.</a:t>
            </a:r>
          </a:p>
          <a:p>
            <a:r>
              <a:rPr lang="en-US" dirty="0" err="1"/>
              <a:t>Chondrocytes</a:t>
            </a:r>
            <a:r>
              <a:rPr lang="en-US" dirty="0"/>
              <a:t> undergo terminal differentiation when they become hypertrophic, which happens during </a:t>
            </a:r>
            <a:r>
              <a:rPr lang="en-US" dirty="0" err="1"/>
              <a:t>endochondral</a:t>
            </a:r>
            <a:r>
              <a:rPr lang="en-US" dirty="0"/>
              <a:t> ossification. </a:t>
            </a:r>
            <a:endParaRPr lang="tr-TR" dirty="0"/>
          </a:p>
          <a:p>
            <a:r>
              <a:rPr lang="en-US" dirty="0"/>
              <a:t>This last stage is characterized by major phenotypic changes in the cell.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 descr="hp4A-35"/>
          <p:cNvPicPr>
            <a:picLocks noChangeAspect="1" noChangeArrowheads="1"/>
          </p:cNvPicPr>
          <p:nvPr/>
        </p:nvPicPr>
        <p:blipFill>
          <a:blip r:embed="rId2" cstate="print"/>
          <a:srcRect t="6876" r="2419"/>
          <a:stretch>
            <a:fillRect/>
          </a:stretch>
        </p:blipFill>
        <p:spPr bwMode="auto">
          <a:xfrm>
            <a:off x="180975" y="257175"/>
            <a:ext cx="87122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435100" y="6302375"/>
            <a:ext cx="5126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altLang="zh-CN" sz="2400" b="1" dirty="0" err="1">
                <a:latin typeface="Arial" charset="0"/>
              </a:rPr>
              <a:t>Cartilagetissue</a:t>
            </a:r>
            <a:r>
              <a:rPr lang="tr-TR" altLang="zh-CN" sz="2400" b="1" dirty="0">
                <a:latin typeface="Arial" charset="0"/>
              </a:rPr>
              <a:t> </a:t>
            </a:r>
            <a:r>
              <a:rPr lang="tr-TR" altLang="zh-CN" sz="2400" b="1" dirty="0" err="1">
                <a:latin typeface="Arial" charset="0"/>
              </a:rPr>
              <a:t>and</a:t>
            </a:r>
            <a:r>
              <a:rPr lang="tr-TR" altLang="zh-CN" sz="2400" b="1" dirty="0">
                <a:latin typeface="Arial" charset="0"/>
              </a:rPr>
              <a:t> </a:t>
            </a:r>
            <a:r>
              <a:rPr lang="tr-TR" altLang="zh-CN" sz="2400" b="1" dirty="0" err="1">
                <a:latin typeface="Arial" charset="0"/>
              </a:rPr>
              <a:t>chondrocytes</a:t>
            </a:r>
            <a:endParaRPr lang="tr-TR" sz="24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Plat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6408737" cy="5715000"/>
          </a:xfrm>
          <a:prstGeom prst="rect">
            <a:avLst/>
          </a:prstGeom>
          <a:noFill/>
        </p:spPr>
      </p:pic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1908175" y="115888"/>
            <a:ext cx="4968875" cy="54927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>
                <a:latin typeface="Arial" charset="0"/>
              </a:rPr>
              <a:t>TRAKE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Cartilage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Differ in relative amounts of collagen and proteoglycan.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elastic cartilage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en-US" i="1" dirty="0"/>
              <a:t>hyaline cartilage</a:t>
            </a:r>
            <a:r>
              <a:rPr lang="en-US" dirty="0"/>
              <a:t> and </a:t>
            </a:r>
            <a:endParaRPr lang="tr-TR" dirty="0"/>
          </a:p>
          <a:p>
            <a:pPr lvl="1"/>
            <a:r>
              <a:rPr lang="en-US" i="1" dirty="0"/>
              <a:t>fibrocartilage</a:t>
            </a:r>
            <a:r>
              <a:rPr lang="en-US" dirty="0"/>
              <a:t>,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Elastic</a:t>
            </a:r>
            <a:r>
              <a:rPr lang="tr-TR" b="1" dirty="0"/>
              <a:t> </a:t>
            </a:r>
            <a:r>
              <a:rPr lang="tr-TR" b="1" dirty="0" err="1"/>
              <a:t>cartilage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6886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Elastic cartilage or yellow cartilage is a type of cartilage present in the outer ear, Eustachian tube and epiglottis. </a:t>
            </a:r>
            <a:endParaRPr lang="tr-TR" dirty="0"/>
          </a:p>
          <a:p>
            <a:r>
              <a:rPr lang="en-US" dirty="0"/>
              <a:t>It contains elastic fiber networks and collagen type II fibers.</a:t>
            </a:r>
            <a:endParaRPr lang="tr-TR" baseline="30000" dirty="0"/>
          </a:p>
          <a:p>
            <a:r>
              <a:rPr lang="en-US" dirty="0"/>
              <a:t> The principal protein is </a:t>
            </a:r>
            <a:r>
              <a:rPr lang="en-US" dirty="0" err="1"/>
              <a:t>elastin</a:t>
            </a:r>
            <a:endParaRPr lang="tr-TR" dirty="0"/>
          </a:p>
          <a:p>
            <a:pPr>
              <a:buNone/>
            </a:pPr>
            <a:r>
              <a:rPr lang="en-US" b="1" dirty="0"/>
              <a:t>Structure</a:t>
            </a:r>
          </a:p>
          <a:p>
            <a:r>
              <a:rPr lang="en-US" dirty="0"/>
              <a:t>Elastic cartilage is </a:t>
            </a:r>
            <a:r>
              <a:rPr lang="en-US" dirty="0" err="1"/>
              <a:t>histologically</a:t>
            </a:r>
            <a:r>
              <a:rPr lang="en-US" dirty="0"/>
              <a:t> similar to hyaline cartilage but contains many yellow elastic fibers lying in a solid matrix. </a:t>
            </a:r>
            <a:endParaRPr lang="tr-TR" dirty="0"/>
          </a:p>
          <a:p>
            <a:r>
              <a:rPr lang="en-US" dirty="0"/>
              <a:t>These fibers form bundles that appear dark under a microscope.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fibers give elastic cartilage great flexibility so that it is able to withstand repeated bending</a:t>
            </a:r>
          </a:p>
          <a:p>
            <a:r>
              <a:rPr lang="en-US" dirty="0"/>
              <a:t>Helps holding tubes open in the body. </a:t>
            </a:r>
            <a:endParaRPr lang="tr-TR" dirty="0"/>
          </a:p>
          <a:p>
            <a:r>
              <a:rPr lang="en-US" dirty="0"/>
              <a:t>The chondrocytes lie between the </a:t>
            </a:r>
            <a:r>
              <a:rPr lang="en-US" dirty="0" err="1"/>
              <a:t>fibres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It is found in the epiglottis, the pinnae  </a:t>
            </a:r>
            <a:endParaRPr lang="tr-TR" dirty="0"/>
          </a:p>
          <a:p>
            <a:r>
              <a:rPr lang="en-US" dirty="0" err="1"/>
              <a:t>Elastin</a:t>
            </a:r>
            <a:r>
              <a:rPr lang="en-US" dirty="0"/>
              <a:t> fibers stain dark purple/black with </a:t>
            </a:r>
            <a:r>
              <a:rPr lang="en-US" dirty="0" err="1"/>
              <a:t>Verhoeff's</a:t>
            </a:r>
            <a:r>
              <a:rPr lang="en-US" dirty="0"/>
              <a:t> stain.</a:t>
            </a:r>
          </a:p>
          <a:p>
            <a:pPr>
              <a:buNone/>
            </a:pPr>
            <a:r>
              <a:rPr lang="en-US" b="1" dirty="0"/>
              <a:t>Function</a:t>
            </a:r>
          </a:p>
          <a:p>
            <a:r>
              <a:rPr lang="en-US" dirty="0"/>
              <a:t>Provide support</a:t>
            </a:r>
          </a:p>
          <a:p>
            <a:r>
              <a:rPr lang="en-US" dirty="0"/>
              <a:t>Maintain shape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elastic%20cartilage%20WITH%20LABEL%20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92150"/>
            <a:ext cx="4714875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02901l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1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0813"/>
            <a:ext cx="8569325" cy="672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elasc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190" y="0"/>
            <a:ext cx="9162189" cy="4525963"/>
          </a:xfrm>
        </p:spPr>
        <p:txBody>
          <a:bodyPr>
            <a:normAutofit/>
          </a:bodyPr>
          <a:lstStyle/>
          <a:p>
            <a:r>
              <a:rPr lang="tr-TR" sz="2400" dirty="0" err="1"/>
              <a:t>In</a:t>
            </a:r>
            <a:r>
              <a:rPr lang="tr-TR" sz="2400" dirty="0"/>
              <a:t> </a:t>
            </a:r>
            <a:r>
              <a:rPr lang="tr-TR" sz="2400" dirty="0" err="1"/>
              <a:t>these</a:t>
            </a:r>
            <a:r>
              <a:rPr lang="tr-TR" sz="2400" dirty="0"/>
              <a:t> </a:t>
            </a:r>
            <a:r>
              <a:rPr lang="tr-TR" sz="2400" dirty="0" err="1"/>
              <a:t>regions</a:t>
            </a:r>
            <a:r>
              <a:rPr lang="tr-TR" sz="2400" dirty="0"/>
              <a:t> </a:t>
            </a:r>
            <a:r>
              <a:rPr lang="tr-TR" sz="2400" dirty="0" err="1"/>
              <a:t>cartilage</a:t>
            </a:r>
            <a:r>
              <a:rPr lang="tr-TR" sz="2400" dirty="0"/>
              <a:t> can </a:t>
            </a:r>
            <a:r>
              <a:rPr lang="tr-TR" sz="2400" dirty="0" err="1"/>
              <a:t>act</a:t>
            </a:r>
            <a:r>
              <a:rPr lang="tr-TR" sz="2400" dirty="0"/>
              <a:t> as </a:t>
            </a:r>
            <a:r>
              <a:rPr lang="tr-TR" sz="2400" dirty="0" err="1"/>
              <a:t>structural</a:t>
            </a:r>
            <a:r>
              <a:rPr lang="tr-TR" sz="2400" dirty="0"/>
              <a:t> </a:t>
            </a:r>
            <a:r>
              <a:rPr lang="tr-TR" sz="2400" dirty="0" err="1"/>
              <a:t>support</a:t>
            </a:r>
            <a:r>
              <a:rPr lang="tr-TR" sz="2400" dirty="0"/>
              <a:t>, </a:t>
            </a:r>
            <a:r>
              <a:rPr lang="tr-TR" sz="2400" dirty="0" err="1"/>
              <a:t>maintain</a:t>
            </a:r>
            <a:r>
              <a:rPr lang="tr-TR" sz="2400" dirty="0"/>
              <a:t> </a:t>
            </a:r>
            <a:r>
              <a:rPr lang="tr-TR" sz="2400" dirty="0" err="1"/>
              <a:t>shape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absorb</a:t>
            </a:r>
            <a:r>
              <a:rPr lang="tr-TR" sz="2400" dirty="0"/>
              <a:t> </a:t>
            </a:r>
            <a:r>
              <a:rPr lang="tr-TR" sz="2400" dirty="0" err="1"/>
              <a:t>shock</a:t>
            </a:r>
            <a:r>
              <a:rPr lang="tr-TR" sz="2400" dirty="0"/>
              <a:t> </a:t>
            </a:r>
            <a:r>
              <a:rPr lang="tr-TR" sz="2400" dirty="0" err="1"/>
              <a:t>during</a:t>
            </a:r>
            <a:r>
              <a:rPr lang="tr-TR" sz="2400" dirty="0"/>
              <a:t> </a:t>
            </a:r>
            <a:r>
              <a:rPr lang="tr-TR" sz="2400" dirty="0" err="1"/>
              <a:t>physical</a:t>
            </a:r>
            <a:r>
              <a:rPr lang="tr-TR" sz="2400" dirty="0"/>
              <a:t> </a:t>
            </a:r>
            <a:r>
              <a:rPr lang="tr-TR" sz="2400" dirty="0" err="1"/>
              <a:t>exercise</a:t>
            </a:r>
            <a:r>
              <a:rPr lang="tr-TR" sz="2400" dirty="0"/>
              <a:t>. </a:t>
            </a:r>
            <a:endParaRPr lang="en-US" sz="24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2" y="764704"/>
            <a:ext cx="8425003" cy="62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7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elas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549275"/>
            <a:ext cx="6659562" cy="6048375"/>
          </a:xfrm>
          <a:prstGeom prst="rect">
            <a:avLst/>
          </a:prstGeom>
          <a:noFill/>
        </p:spPr>
      </p:pic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0" y="2049463"/>
            <a:ext cx="2484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tr-TR" sz="1200" b="1">
                <a:latin typeface="Arial" charset="0"/>
              </a:rPr>
              <a:t>a   </a:t>
            </a:r>
            <a:r>
              <a:rPr lang="tr-TR" sz="700" b="1">
                <a:latin typeface="Arial" charset="0"/>
              </a:rPr>
              <a:t> </a:t>
            </a:r>
            <a:r>
              <a:rPr lang="tr-TR" sz="1200" b="1">
                <a:latin typeface="Arial" charset="0"/>
              </a:rPr>
              <a:t>   </a:t>
            </a:r>
            <a:r>
              <a:rPr lang="tr-TR" sz="1000" b="1">
                <a:latin typeface="Arial" charset="0"/>
              </a:rPr>
              <a:t> lacunae with chondrocyte inside </a:t>
            </a:r>
            <a:br>
              <a:rPr lang="tr-TR" sz="1000" b="1">
                <a:latin typeface="Arial" charset="0"/>
              </a:rPr>
            </a:br>
            <a:br>
              <a:rPr lang="tr-TR" sz="1000" b="1">
                <a:latin typeface="Arial" charset="0"/>
              </a:rPr>
            </a:br>
            <a:r>
              <a:rPr lang="tr-TR" sz="1200" b="1">
                <a:latin typeface="Arial" charset="0"/>
              </a:rPr>
              <a:t>b   </a:t>
            </a:r>
            <a:r>
              <a:rPr lang="tr-TR" sz="700" b="1">
                <a:latin typeface="Arial" charset="0"/>
              </a:rPr>
              <a:t> </a:t>
            </a:r>
            <a:r>
              <a:rPr lang="tr-TR" sz="1200" b="1">
                <a:latin typeface="Arial" charset="0"/>
              </a:rPr>
              <a:t>   </a:t>
            </a:r>
            <a:r>
              <a:rPr lang="tr-TR" sz="1000" b="1">
                <a:latin typeface="Arial" charset="0"/>
              </a:rPr>
              <a:t> the black material is elastin fibers </a:t>
            </a:r>
            <a:br>
              <a:rPr lang="tr-TR" sz="1000" b="1">
                <a:latin typeface="Arial" charset="0"/>
              </a:rPr>
            </a:br>
            <a:br>
              <a:rPr lang="tr-TR" sz="1000" b="1">
                <a:latin typeface="Arial" charset="0"/>
              </a:rPr>
            </a:br>
            <a:r>
              <a:rPr lang="tr-TR" sz="1000" b="1">
                <a:latin typeface="Arial" charset="0"/>
              </a:rPr>
              <a:t>  </a:t>
            </a:r>
            <a:r>
              <a:rPr lang="tr-TR" sz="700" b="1">
                <a:latin typeface="Arial" charset="0"/>
              </a:rPr>
              <a:t> </a:t>
            </a:r>
            <a:r>
              <a:rPr lang="tr-TR" sz="1000" b="1">
                <a:latin typeface="Arial" charset="0"/>
              </a:rPr>
              <a:t>   </a:t>
            </a:r>
            <a:r>
              <a:rPr lang="tr-TR" sz="1000" b="1" u="sng">
                <a:latin typeface="Arial" charset="0"/>
              </a:rPr>
              <a:t>found</a:t>
            </a:r>
            <a:r>
              <a:rPr lang="tr-TR" sz="1000" b="1">
                <a:latin typeface="Arial" charset="0"/>
              </a:rPr>
              <a:t>: framework of outer ear </a:t>
            </a:r>
            <a:br>
              <a:rPr lang="tr-TR" sz="1000" b="1">
                <a:latin typeface="Arial" charset="0"/>
              </a:rPr>
            </a:br>
            <a:br>
              <a:rPr lang="tr-TR" sz="1000" b="1">
                <a:latin typeface="Arial" charset="0"/>
              </a:rPr>
            </a:br>
            <a:r>
              <a:rPr lang="tr-TR" sz="1000" b="1">
                <a:latin typeface="Arial" charset="0"/>
              </a:rPr>
              <a:t>  </a:t>
            </a:r>
            <a:r>
              <a:rPr lang="tr-TR" sz="700" b="1">
                <a:latin typeface="Arial" charset="0"/>
              </a:rPr>
              <a:t> </a:t>
            </a:r>
            <a:r>
              <a:rPr lang="tr-TR" sz="1000" b="1">
                <a:latin typeface="Arial" charset="0"/>
              </a:rPr>
              <a:t>   </a:t>
            </a:r>
            <a:r>
              <a:rPr lang="tr-TR" sz="1000" b="1" u="sng">
                <a:latin typeface="Arial" charset="0"/>
              </a:rPr>
              <a:t>function</a:t>
            </a:r>
            <a:r>
              <a:rPr lang="tr-TR" sz="1000" b="1">
                <a:latin typeface="Arial" charset="0"/>
              </a:rPr>
              <a:t>: provides elastic shape and support. </a:t>
            </a:r>
            <a:br>
              <a:rPr lang="tr-TR" sz="1000" b="1">
                <a:latin typeface="Arial" charset="0"/>
              </a:rPr>
            </a:br>
            <a:br>
              <a:rPr lang="tr-TR" sz="1000" b="1">
                <a:latin typeface="Arial" charset="0"/>
              </a:rPr>
            </a:br>
            <a:br>
              <a:rPr lang="tr-TR" sz="1000" b="1">
                <a:latin typeface="Arial" charset="0"/>
              </a:rPr>
            </a:br>
            <a:r>
              <a:rPr lang="tr-TR" sz="1000" b="1">
                <a:latin typeface="Arial" charset="0"/>
                <a:hlinkClick r:id="rId3"/>
              </a:rPr>
              <a:t>  </a:t>
            </a:r>
            <a:r>
              <a:rPr lang="tr-TR" sz="900" b="1">
                <a:latin typeface="Arial" charset="0"/>
              </a:rPr>
              <a:t> </a:t>
            </a:r>
            <a:r>
              <a:rPr lang="tr-TR" sz="1000" b="1">
                <a:latin typeface="Arial" charset="0"/>
              </a:rPr>
              <a:t>      </a:t>
            </a:r>
            <a:r>
              <a:rPr lang="tr-TR" sz="900">
                <a:latin typeface="Arial" charset="0"/>
              </a:rPr>
              <a:t> </a:t>
            </a:r>
            <a:endParaRPr lang="tr-TR" sz="1000" b="1">
              <a:latin typeface="Arial" charset="0"/>
            </a:endParaRPr>
          </a:p>
        </p:txBody>
      </p:sp>
      <p:pic>
        <p:nvPicPr>
          <p:cNvPr id="202756" name="Picture 4" descr="arr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5963" y="2636838"/>
            <a:ext cx="209550" cy="123825"/>
          </a:xfrm>
          <a:prstGeom prst="rect">
            <a:avLst/>
          </a:prstGeom>
          <a:noFill/>
        </p:spPr>
      </p:pic>
      <p:pic>
        <p:nvPicPr>
          <p:cNvPr id="202757" name="Picture 5" descr="arr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488" y="2971800"/>
            <a:ext cx="209550" cy="123825"/>
          </a:xfrm>
          <a:prstGeom prst="rect">
            <a:avLst/>
          </a:prstGeom>
          <a:noFill/>
        </p:spPr>
      </p:pic>
      <p:pic>
        <p:nvPicPr>
          <p:cNvPr id="202758" name="Picture 6" descr="blud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1025" y="3306763"/>
            <a:ext cx="114300" cy="114300"/>
          </a:xfrm>
          <a:prstGeom prst="rect">
            <a:avLst/>
          </a:prstGeom>
          <a:noFill/>
        </p:spPr>
      </p:pic>
      <p:pic>
        <p:nvPicPr>
          <p:cNvPr id="202759" name="Picture 7" descr="blud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1025" y="3611563"/>
            <a:ext cx="114300" cy="114300"/>
          </a:xfrm>
          <a:prstGeom prst="rect">
            <a:avLst/>
          </a:prstGeom>
          <a:noFill/>
        </p:spPr>
      </p:pic>
      <p:pic>
        <p:nvPicPr>
          <p:cNvPr id="202760" name="Picture 8" descr="prev22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1025" y="4068763"/>
            <a:ext cx="247650" cy="14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H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ecarti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s34"/>
          <p:cNvPicPr>
            <a:picLocks noChangeAspect="1" noChangeArrowheads="1"/>
          </p:cNvPicPr>
          <p:nvPr/>
        </p:nvPicPr>
        <p:blipFill>
          <a:blip r:embed="rId2" cstate="print"/>
          <a:srcRect l="2914"/>
          <a:stretch>
            <a:fillRect/>
          </a:stretch>
        </p:blipFill>
        <p:spPr bwMode="auto">
          <a:xfrm>
            <a:off x="538163" y="260350"/>
            <a:ext cx="8137525" cy="628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2549525" cy="48577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 b="1">
                <a:solidFill>
                  <a:srgbClr val="0000CC"/>
                </a:solidFill>
                <a:latin typeface="Arial" charset="0"/>
                <a:ea typeface="SimSun" pitchFamily="2" charset="-122"/>
              </a:rPr>
              <a:t>Elasti</a:t>
            </a:r>
            <a:r>
              <a:rPr lang="tr-TR" altLang="zh-CN" sz="2400" b="1">
                <a:solidFill>
                  <a:srgbClr val="0000CC"/>
                </a:solidFill>
                <a:latin typeface="Arial" charset="0"/>
              </a:rPr>
              <a:t>k </a:t>
            </a:r>
            <a:r>
              <a:rPr lang="en-US" altLang="zh-CN" sz="2400" b="1">
                <a:solidFill>
                  <a:srgbClr val="0000CC"/>
                </a:solidFill>
                <a:latin typeface="Arial" charset="0"/>
                <a:ea typeface="SimSun" pitchFamily="2" charset="-122"/>
              </a:rPr>
              <a:t>kıkırdak</a:t>
            </a:r>
            <a:endParaRPr lang="tr-TR" sz="2400" b="1">
              <a:solidFill>
                <a:srgbClr val="0000CC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12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13"/>
            <a:ext cx="9144000" cy="6784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s33"/>
          <p:cNvPicPr>
            <a:picLocks noChangeAspect="1" noChangeArrowheads="1"/>
          </p:cNvPicPr>
          <p:nvPr/>
        </p:nvPicPr>
        <p:blipFill>
          <a:blip r:embed="rId2" cstate="print"/>
          <a:srcRect t="1114"/>
          <a:stretch>
            <a:fillRect/>
          </a:stretch>
        </p:blipFill>
        <p:spPr bwMode="auto">
          <a:xfrm>
            <a:off x="323850" y="260350"/>
            <a:ext cx="8569325" cy="6345238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</p:spPr>
      </p:pic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23850" y="6130925"/>
            <a:ext cx="2413000" cy="466725"/>
          </a:xfrm>
          <a:prstGeom prst="rect">
            <a:avLst/>
          </a:prstGeom>
          <a:noFill/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000000"/>
                </a:solidFill>
                <a:latin typeface="Arial" charset="0"/>
              </a:rPr>
              <a:t>Elastik kıkırdak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Kıkırdak 4-11"/>
          <p:cNvPicPr>
            <a:picLocks noChangeAspect="1" noChangeArrowheads="1"/>
          </p:cNvPicPr>
          <p:nvPr/>
        </p:nvPicPr>
        <p:blipFill>
          <a:blip r:embed="rId2" cstate="print"/>
          <a:srcRect l="2179" t="1851" r="4004" b="29556"/>
          <a:stretch>
            <a:fillRect/>
          </a:stretch>
        </p:blipFill>
        <p:spPr bwMode="auto">
          <a:xfrm>
            <a:off x="431800" y="188913"/>
            <a:ext cx="8243888" cy="5875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1887538" y="3952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Arial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50825" y="6092825"/>
            <a:ext cx="867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rgbClr val="FFFFFF"/>
                </a:solidFill>
                <a:latin typeface="Arial" charset="0"/>
              </a:rPr>
              <a:t>Elastik kıkırdak. İnterteritoryal matriksde kollagen teller (Ok başı), proteoglikan partikülleri, elektron yoğun elastik teller (Et) ve kondrositler (TEM, x3.200)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424613" y="4071938"/>
            <a:ext cx="5080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>
                <a:solidFill>
                  <a:srgbClr val="FFFFFF"/>
                </a:solidFill>
                <a:latin typeface="Arial" charset="0"/>
              </a:rPr>
              <a:t>Et </a:t>
            </a: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1260475" y="1700213"/>
            <a:ext cx="647700" cy="288925"/>
          </a:xfrm>
          <a:prstGeom prst="chevron">
            <a:avLst>
              <a:gd name="adj" fmla="val 56044"/>
            </a:avLst>
          </a:prstGeom>
          <a:solidFill>
            <a:srgbClr val="FF0000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Hyaline</a:t>
            </a:r>
            <a:r>
              <a:rPr lang="tr-TR" b="1" dirty="0"/>
              <a:t> </a:t>
            </a:r>
            <a:r>
              <a:rPr lang="tr-TR" b="1" dirty="0" err="1"/>
              <a:t>cartilage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Hyaline cartilage is glass-like (hyaline) but translucent cartilage. </a:t>
            </a:r>
            <a:endParaRPr lang="tr-TR" dirty="0"/>
          </a:p>
          <a:p>
            <a:r>
              <a:rPr lang="en-US" dirty="0"/>
              <a:t>It is found on many joint surfaces.</a:t>
            </a:r>
            <a:endParaRPr lang="tr-TR" dirty="0"/>
          </a:p>
          <a:p>
            <a:r>
              <a:rPr lang="en-US" dirty="0"/>
              <a:t>It is pearl-grey in color with firm consistency and has a considerable amount of collagen.</a:t>
            </a:r>
            <a:endParaRPr lang="tr-TR" dirty="0"/>
          </a:p>
          <a:p>
            <a:r>
              <a:rPr lang="en-US" dirty="0"/>
              <a:t>It contains no nerves or blood vessels, and its structure is relatively simple</a:t>
            </a: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Structure</a:t>
            </a:r>
          </a:p>
          <a:p>
            <a:r>
              <a:rPr lang="en-US" dirty="0"/>
              <a:t>Hyaline is the most abundant type, white-blue in </a:t>
            </a:r>
            <a:r>
              <a:rPr lang="en-US" dirty="0" err="1"/>
              <a:t>colour</a:t>
            </a:r>
            <a:r>
              <a:rPr lang="en-US" dirty="0"/>
              <a:t> and macroscopically smooth on its surface</a:t>
            </a:r>
          </a:p>
          <a:p>
            <a:r>
              <a:rPr lang="en-US" dirty="0"/>
              <a:t>Covered externally by </a:t>
            </a:r>
            <a:r>
              <a:rPr lang="en-US" i="1" dirty="0"/>
              <a:t>perichondrium</a:t>
            </a:r>
            <a:r>
              <a:rPr lang="en-US" dirty="0"/>
              <a:t> or, when it's along articulating surfaces, the </a:t>
            </a:r>
            <a:r>
              <a:rPr lang="en-US" i="1" dirty="0"/>
              <a:t>synovial membrane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This membrane contains vessels which provide the cartilage with nutrition through diffusion.</a:t>
            </a:r>
          </a:p>
          <a:p>
            <a:r>
              <a:rPr lang="en-US" dirty="0"/>
              <a:t>Hyaline cartilage matrix is primarily made of type II collagen and </a:t>
            </a:r>
            <a:r>
              <a:rPr lang="en-US" dirty="0" err="1"/>
              <a:t>chondroitin</a:t>
            </a:r>
            <a:r>
              <a:rPr lang="en-US" dirty="0"/>
              <a:t> </a:t>
            </a:r>
            <a:r>
              <a:rPr lang="en-US" dirty="0" err="1"/>
              <a:t>sulphate</a:t>
            </a:r>
            <a:r>
              <a:rPr lang="en-US" dirty="0"/>
              <a:t>, both of which are also found in elastic cartilage.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 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present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articular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of </a:t>
            </a:r>
            <a:r>
              <a:rPr lang="tr-TR" dirty="0" err="1"/>
              <a:t>joints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nasal</a:t>
            </a:r>
            <a:r>
              <a:rPr lang="tr-TR" dirty="0"/>
              <a:t> </a:t>
            </a:r>
            <a:r>
              <a:rPr lang="tr-TR" dirty="0" err="1"/>
              <a:t>septum</a:t>
            </a:r>
            <a:endParaRPr lang="en-US" dirty="0"/>
          </a:p>
          <a:p>
            <a:pPr lvl="1"/>
            <a:r>
              <a:rPr lang="en-US" dirty="0"/>
              <a:t>exists on the ventral ends of ribs,</a:t>
            </a:r>
          </a:p>
          <a:p>
            <a:pPr lvl="1"/>
            <a:r>
              <a:rPr lang="en-US" dirty="0"/>
              <a:t> in the larynx, </a:t>
            </a:r>
          </a:p>
          <a:p>
            <a:pPr lvl="1"/>
            <a:r>
              <a:rPr lang="en-US" dirty="0"/>
              <a:t>trachea, and</a:t>
            </a:r>
          </a:p>
          <a:p>
            <a:pPr lvl="1"/>
            <a:r>
              <a:rPr lang="en-US" dirty="0"/>
              <a:t> bronchi, and </a:t>
            </a:r>
          </a:p>
          <a:p>
            <a:pPr lvl="1"/>
            <a:r>
              <a:rPr lang="en-US" dirty="0"/>
              <a:t>on the articulating surfaces of bones. </a:t>
            </a:r>
            <a:endParaRPr lang="tr-TR" dirty="0"/>
          </a:p>
          <a:p>
            <a:r>
              <a:rPr lang="en-US" dirty="0"/>
              <a:t>It gives the structures a definite but pliable form. </a:t>
            </a:r>
            <a:endParaRPr lang="tr-TR" dirty="0"/>
          </a:p>
          <a:p>
            <a:r>
              <a:rPr lang="en-US" dirty="0"/>
              <a:t>Presence of collagen </a:t>
            </a:r>
            <a:r>
              <a:rPr lang="en-US" dirty="0" err="1"/>
              <a:t>fibres</a:t>
            </a:r>
            <a:r>
              <a:rPr lang="en-US" dirty="0"/>
              <a:t> makes such structures and joints strong, but with limited mobility and flexibility.</a:t>
            </a:r>
          </a:p>
          <a:p>
            <a:r>
              <a:rPr lang="en-US" dirty="0"/>
              <a:t>Hyaline cartilage is the most prevalent type of cartilage. </a:t>
            </a:r>
            <a:endParaRPr lang="tr-TR" dirty="0"/>
          </a:p>
          <a:p>
            <a:r>
              <a:rPr lang="en-US" dirty="0"/>
              <a:t>It also forms the temporary embryonic skeleton which is gradually replaced by bone, and the skeleton of </a:t>
            </a:r>
            <a:r>
              <a:rPr lang="en-US" dirty="0" err="1"/>
              <a:t>elasmobranch</a:t>
            </a:r>
            <a:r>
              <a:rPr lang="en-US" dirty="0"/>
              <a:t> fish.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not as hard and rigid as bone, but it is stiffer and flexible than muscle.</a:t>
            </a:r>
            <a:endParaRPr lang="tr-TR" dirty="0"/>
          </a:p>
          <a:p>
            <a:r>
              <a:rPr lang="en-US" dirty="0"/>
              <a:t>As with most CT, the ECM of cartilage consists of a meshwork of macromolecules including </a:t>
            </a:r>
          </a:p>
          <a:p>
            <a:pPr lvl="1"/>
            <a:r>
              <a:rPr lang="en-US" dirty="0"/>
              <a:t>collagens, </a:t>
            </a:r>
          </a:p>
          <a:p>
            <a:pPr lvl="1"/>
            <a:r>
              <a:rPr lang="en-US" dirty="0"/>
              <a:t>elastin fibers, </a:t>
            </a:r>
          </a:p>
          <a:p>
            <a:pPr lvl="1"/>
            <a:r>
              <a:rPr lang="en-US" dirty="0"/>
              <a:t>glycoproteins and </a:t>
            </a:r>
          </a:p>
          <a:p>
            <a:pPr lvl="1"/>
            <a:r>
              <a:rPr lang="en-US" dirty="0"/>
              <a:t>proteoglycans, each of which is present in varying amounts, depending on the type and function of cartilage. 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114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404664"/>
            <a:ext cx="8964488" cy="619268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U</a:t>
            </a:r>
            <a:r>
              <a:rPr lang="en-US" dirty="0" err="1"/>
              <a:t>nder</a:t>
            </a:r>
            <a:r>
              <a:rPr lang="en-US" dirty="0"/>
              <a:t> the microscope, it is shown to consist of cells of a rounded or bluntly angular form, lying in groups of two or more in a granular, or almost homogeneous</a:t>
            </a:r>
            <a:r>
              <a:rPr lang="tr-TR" dirty="0"/>
              <a:t> </a:t>
            </a:r>
            <a:r>
              <a:rPr lang="en-US" dirty="0"/>
              <a:t>matrix.</a:t>
            </a:r>
          </a:p>
          <a:p>
            <a:r>
              <a:rPr lang="en-US" dirty="0"/>
              <a:t>The matrix, is produced by </a:t>
            </a:r>
            <a:r>
              <a:rPr lang="en-US" dirty="0" err="1"/>
              <a:t>chondrocytes</a:t>
            </a:r>
            <a:endParaRPr lang="tr-TR" dirty="0"/>
          </a:p>
          <a:p>
            <a:r>
              <a:rPr lang="en-US" dirty="0"/>
              <a:t>When arranged in groups of two or more, </a:t>
            </a:r>
            <a:r>
              <a:rPr lang="en-US" dirty="0" err="1"/>
              <a:t>chondrocytes</a:t>
            </a:r>
            <a:r>
              <a:rPr lang="en-US" dirty="0"/>
              <a:t> have rounded, but generally straight outlines, where they are in contact with each other, and in the rest of their circumference are rounded.</a:t>
            </a:r>
          </a:p>
          <a:p>
            <a:r>
              <a:rPr lang="en-US" dirty="0"/>
              <a:t>They consist of translucent protoplasm</a:t>
            </a:r>
            <a:r>
              <a:rPr lang="tr-TR" dirty="0"/>
              <a:t> </a:t>
            </a:r>
            <a:r>
              <a:rPr lang="en-US" dirty="0"/>
              <a:t>with fine interlacing filaments and granules are sometimes present. </a:t>
            </a:r>
            <a:endParaRPr lang="tr-TR" dirty="0"/>
          </a:p>
          <a:p>
            <a:r>
              <a:rPr lang="en-US" dirty="0"/>
              <a:t>Embedded in this are one or two round nuclei</a:t>
            </a:r>
            <a:r>
              <a:rPr lang="tr-TR" dirty="0"/>
              <a:t>,</a:t>
            </a:r>
            <a:r>
              <a:rPr lang="en-US" dirty="0"/>
              <a:t> having the usual </a:t>
            </a:r>
            <a:r>
              <a:rPr lang="en-US" dirty="0" err="1"/>
              <a:t>intranuclear</a:t>
            </a:r>
            <a:r>
              <a:rPr lang="en-US" dirty="0"/>
              <a:t> network.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cells are contained in cavities in the matrix, called cartilage </a:t>
            </a:r>
            <a:r>
              <a:rPr lang="en-US" dirty="0" err="1"/>
              <a:t>lacun</a:t>
            </a:r>
            <a:r>
              <a:rPr lang="tr-TR" dirty="0"/>
              <a:t>a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These cavities are actually </a:t>
            </a:r>
            <a:r>
              <a:rPr lang="en-US" dirty="0" err="1"/>
              <a:t>arteficial</a:t>
            </a:r>
            <a:r>
              <a:rPr lang="en-US" dirty="0"/>
              <a:t> gaps formed from the shrinking of the cells during the staining and setting the tissue for examination.</a:t>
            </a:r>
            <a:endParaRPr lang="tr-TR" dirty="0"/>
          </a:p>
          <a:p>
            <a:r>
              <a:rPr lang="en-US" dirty="0"/>
              <a:t>The inter-territorial space between the </a:t>
            </a:r>
            <a:r>
              <a:rPr lang="en-US" dirty="0" err="1"/>
              <a:t>isogenous</a:t>
            </a:r>
            <a:r>
              <a:rPr lang="en-US" dirty="0"/>
              <a:t> cell groups</a:t>
            </a:r>
            <a:r>
              <a:rPr lang="tr-TR" dirty="0"/>
              <a:t> </a:t>
            </a:r>
            <a:r>
              <a:rPr lang="en-US" dirty="0"/>
              <a:t>contains relatively more collagen fibers, allowing it to maintain its shape while the actual cells shrink, creating the lacunae. </a:t>
            </a:r>
            <a:endParaRPr lang="tr-TR" dirty="0"/>
          </a:p>
          <a:p>
            <a:r>
              <a:rPr lang="en-US" dirty="0"/>
              <a:t>This constitutes the so-called 'capsule' of the space.</a:t>
            </a:r>
            <a:endParaRPr lang="tr-TR" dirty="0"/>
          </a:p>
          <a:p>
            <a:r>
              <a:rPr lang="en-US" dirty="0"/>
              <a:t> Each lacuna is usually occupied by a single cell, but during mitosis, it may contain two, four, or even eight cells.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yaline%20cartilage%20100x%20fire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3" descr="s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7663"/>
            <a:ext cx="7848600" cy="588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195513" y="6381750"/>
            <a:ext cx="4986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b="1">
                <a:latin typeface="Verdana" pitchFamily="34" charset="0"/>
              </a:rPr>
              <a:t>Hiyalin kıkırdak ve perikondriyum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Kıkırdak 4-1"/>
          <p:cNvPicPr>
            <a:picLocks noChangeAspect="1" noChangeArrowheads="1"/>
          </p:cNvPicPr>
          <p:nvPr/>
        </p:nvPicPr>
        <p:blipFill>
          <a:blip r:embed="rId2" cstate="print"/>
          <a:srcRect l="1149" r="2184" b="27446"/>
          <a:stretch>
            <a:fillRect/>
          </a:stretch>
        </p:blipFill>
        <p:spPr bwMode="auto">
          <a:xfrm>
            <a:off x="468313" y="263525"/>
            <a:ext cx="8281987" cy="54895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17488" y="5949950"/>
            <a:ext cx="8675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400">
                <a:latin typeface="Times New Roman" pitchFamily="18" charset="0"/>
                <a:cs typeface="Times New Roman" pitchFamily="18" charset="0"/>
              </a:rPr>
              <a:t>Trake epitelinin altında hiyalin kıkırdak, bazofilik görünen kıkırdak matriksini çevreleyen eozinofilik perikondriyum (H-E, x300)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Kıkırdak 4-4"/>
          <p:cNvPicPr>
            <a:picLocks noChangeAspect="1" noChangeArrowheads="1"/>
          </p:cNvPicPr>
          <p:nvPr/>
        </p:nvPicPr>
        <p:blipFill>
          <a:blip r:embed="rId2" cstate="print"/>
          <a:srcRect l="1387" t="1357" r="3120" b="30699"/>
          <a:stretch>
            <a:fillRect/>
          </a:stretch>
        </p:blipFill>
        <p:spPr bwMode="auto">
          <a:xfrm>
            <a:off x="395288" y="279400"/>
            <a:ext cx="8497887" cy="56705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50825" y="6021388"/>
            <a:ext cx="8893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t">
              <a:lnSpc>
                <a:spcPct val="110000"/>
              </a:lnSpc>
            </a:pPr>
            <a:r>
              <a:rPr lang="tr-TR" sz="1600">
                <a:latin typeface="Arial" charset="0"/>
              </a:rPr>
              <a:t>Hiyalin kıkırdakta bazofilik territorial matriksle çevrelenmiş lakün içerisinde grup halinde bulunan kondrositler. Kondrositler fiksasyon sebebiyle lakün duvarından uzaklaşmıştır (H-E; x1.200)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Kıkırdak 4-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888" r="2095" b="29163"/>
          <a:stretch>
            <a:fillRect/>
          </a:stretch>
        </p:blipFill>
        <p:spPr>
          <a:xfrm>
            <a:off x="468313" y="198438"/>
            <a:ext cx="8388350" cy="5491162"/>
          </a:xfrm>
          <a:noFill/>
          <a:ln w="25400">
            <a:solidFill>
              <a:srgbClr val="FFFFFF"/>
            </a:solidFill>
          </a:ln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4767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r-TR">
              <a:latin typeface="Verdana" pitchFamily="34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179388" y="5783263"/>
            <a:ext cx="87852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</a:pPr>
            <a:r>
              <a:rPr lang="tr-TR">
                <a:latin typeface="Arial" charset="0"/>
              </a:rPr>
              <a:t>Hiyalin kıkırdağın çoğalmasının TEM resmi. Matriksdeki proteoglikanlar rutenyum hekzamin triklorid ile tespit edilmiştir. P.Hücre dışı, kapsüler matriks; T.interteritoryal 	matriks; V.Fiksasyon sonucu yapay oluşan vakuoller (x3.900).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err="1"/>
              <a:t>Fibrocartilage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r>
              <a:rPr lang="en-US" dirty="0"/>
              <a:t>White </a:t>
            </a:r>
            <a:r>
              <a:rPr lang="en-US" dirty="0" err="1"/>
              <a:t>fibrocartilage</a:t>
            </a:r>
            <a:r>
              <a:rPr lang="en-US" dirty="0"/>
              <a:t> consists of a mixture of white fibrous tissue and cartilaginous tissue in various proportions. </a:t>
            </a:r>
            <a:endParaRPr lang="tr-TR" dirty="0"/>
          </a:p>
          <a:p>
            <a:r>
              <a:rPr lang="en-US" dirty="0"/>
              <a:t>It owes its flexibility and toughness to the former of these constituents, and its elasticity to the latter. </a:t>
            </a:r>
            <a:endParaRPr lang="tr-TR" dirty="0"/>
          </a:p>
          <a:p>
            <a:r>
              <a:rPr lang="en-US" dirty="0"/>
              <a:t>It is the only type of cartilage that contains type I collagen in addition to the normal type II.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Fibrocartilage is found in the pubic symphysis, the </a:t>
            </a:r>
            <a:r>
              <a:rPr lang="en-US" dirty="0" err="1"/>
              <a:t>anulu</a:t>
            </a:r>
            <a:r>
              <a:rPr lang="tr-TR" dirty="0"/>
              <a:t>s</a:t>
            </a:r>
            <a:r>
              <a:rPr lang="en-US" dirty="0"/>
              <a:t> </a:t>
            </a:r>
            <a:r>
              <a:rPr lang="en-US" dirty="0" err="1"/>
              <a:t>fibrosus</a:t>
            </a:r>
            <a:r>
              <a:rPr lang="en-US" dirty="0"/>
              <a:t> of intervertebral discs, menisci, the triangular fibrocartilage</a:t>
            </a:r>
            <a:endParaRPr lang="tr-TR" dirty="0"/>
          </a:p>
          <a:p>
            <a:r>
              <a:rPr lang="en-US" dirty="0"/>
              <a:t>It is also present at the tendon bone interface, where there is a transition from soft tendon to </a:t>
            </a:r>
            <a:r>
              <a:rPr lang="en-US" dirty="0" err="1"/>
              <a:t>uncalcified</a:t>
            </a:r>
            <a:r>
              <a:rPr lang="en-US" dirty="0"/>
              <a:t> then calcified fibrocartilage before becoming bone</a:t>
            </a:r>
            <a:r>
              <a:rPr lang="tr-TR" dirty="0"/>
              <a:t>.</a:t>
            </a:r>
            <a:endParaRPr lang="en-US" dirty="0"/>
          </a:p>
          <a:p>
            <a:r>
              <a:rPr lang="en-US" dirty="0"/>
              <a:t>During labor, </a:t>
            </a:r>
            <a:r>
              <a:rPr lang="en-US" dirty="0" err="1"/>
              <a:t>relaxin</a:t>
            </a:r>
            <a:r>
              <a:rPr lang="en-US" dirty="0"/>
              <a:t> loosens the pubic symphysis to aid in delivery, but this can lead to later joint problems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865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s2"/>
          <p:cNvPicPr>
            <a:picLocks noChangeAspect="1" noChangeArrowheads="1"/>
          </p:cNvPicPr>
          <p:nvPr/>
        </p:nvPicPr>
        <p:blipFill>
          <a:blip r:embed="rId2" cstate="print"/>
          <a:srcRect t="8998" r="3375" b="4413"/>
          <a:stretch>
            <a:fillRect/>
          </a:stretch>
        </p:blipFill>
        <p:spPr bwMode="auto">
          <a:xfrm>
            <a:off x="260350" y="260350"/>
            <a:ext cx="8704263" cy="583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011238" y="6272213"/>
            <a:ext cx="50016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dirty="0" err="1">
                <a:latin typeface="Arial" charset="0"/>
              </a:rPr>
              <a:t>Fibrocartilage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and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chondrocytes</a:t>
            </a:r>
            <a:r>
              <a:rPr lang="tr-TR" sz="2000" dirty="0">
                <a:latin typeface="Arial" charset="0"/>
              </a:rPr>
              <a:t> in </a:t>
            </a:r>
            <a:r>
              <a:rPr lang="tr-TR" sz="2000" dirty="0" err="1">
                <a:latin typeface="Arial" charset="0"/>
              </a:rPr>
              <a:t>lacune</a:t>
            </a:r>
            <a:r>
              <a:rPr lang="tr-TR" sz="2000" dirty="0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89E50-5248-1C45-B8DA-3550D6E8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55D209-BE9C-004C-AFDD-11D08643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Cartilage is composed of specialized cells called </a:t>
            </a:r>
            <a:r>
              <a:rPr lang="en-US" b="1" dirty="0"/>
              <a:t>chondrocytes</a:t>
            </a:r>
            <a:r>
              <a:rPr lang="en-US" dirty="0"/>
              <a:t>.</a:t>
            </a:r>
          </a:p>
          <a:p>
            <a:r>
              <a:rPr lang="en-US" dirty="0"/>
              <a:t>There are several cell surface receptors that allow chondrocytes to bind these proteins including the integrins, CD44, and the proteoglycan family of receptors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1085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fibroc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90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VisualHistology_Atlas_2-0-6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hp4A-33"/>
          <p:cNvPicPr>
            <a:picLocks noChangeAspect="1" noChangeArrowheads="1"/>
          </p:cNvPicPr>
          <p:nvPr/>
        </p:nvPicPr>
        <p:blipFill>
          <a:blip r:embed="rId2" cstate="print"/>
          <a:srcRect t="4861"/>
          <a:stretch>
            <a:fillRect/>
          </a:stretch>
        </p:blipFill>
        <p:spPr bwMode="auto">
          <a:xfrm>
            <a:off x="1687513" y="188913"/>
            <a:ext cx="44688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877050" y="3860800"/>
            <a:ext cx="191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latin typeface="Verdana" pitchFamily="34" charset="0"/>
              </a:rPr>
              <a:t>Kondrosit, TEM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1" name="Picture 9" descr="Kıkırdak 4-12"/>
          <p:cNvPicPr>
            <a:picLocks noChangeAspect="1" noChangeArrowheads="1"/>
          </p:cNvPicPr>
          <p:nvPr/>
        </p:nvPicPr>
        <p:blipFill>
          <a:blip r:embed="rId2" cstate="print"/>
          <a:srcRect r="3059" b="30373"/>
          <a:stretch>
            <a:fillRect/>
          </a:stretch>
        </p:blipFill>
        <p:spPr bwMode="auto">
          <a:xfrm>
            <a:off x="539750" y="260350"/>
            <a:ext cx="8139113" cy="589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50825" y="6172200"/>
            <a:ext cx="8675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>
                <a:solidFill>
                  <a:srgbClr val="FFFFFF"/>
                </a:solidFill>
                <a:latin typeface="Arial" charset="0"/>
              </a:rPr>
              <a:t>Telli kıkırdak. ER.Endoplazmik retikulum, G.Golgi, Mv.Matriks vezikülleri ve matriksde kollagen teller (TEM, x5.600)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4" descr="25_comb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88931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2051050" y="5516563"/>
            <a:ext cx="5505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endParaRPr lang="tr-TR" altLang="zh-CN" b="1" dirty="0">
              <a:latin typeface="Arial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zh-CN" b="1" dirty="0">
                <a:latin typeface="Arial" charset="0"/>
                <a:ea typeface="SimSun" pitchFamily="2" charset="-122"/>
                <a:hlinkClick r:id="rId3"/>
              </a:rPr>
              <a:t>science.tjc.edu/images/ histology/epithelium.htm</a:t>
            </a:r>
            <a:endParaRPr lang="tr-TR" dirty="0">
              <a:latin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3-09"/>
          <p:cNvPicPr>
            <a:picLocks noChangeAspect="1" noChangeArrowheads="1"/>
          </p:cNvPicPr>
          <p:nvPr/>
        </p:nvPicPr>
        <p:blipFill>
          <a:blip r:embed="rId2" cstate="print"/>
          <a:srcRect l="13171" t="19847" r="11667" b="19460"/>
          <a:stretch>
            <a:fillRect/>
          </a:stretch>
        </p:blipFill>
        <p:spPr bwMode="auto">
          <a:xfrm>
            <a:off x="142875" y="393700"/>
            <a:ext cx="8893175" cy="541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514475" y="6067425"/>
            <a:ext cx="5557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dirty="0" err="1">
                <a:latin typeface="Arial" charset="0"/>
              </a:rPr>
              <a:t>Fibrocartilage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collagen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fibers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and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chondrocytes</a:t>
            </a:r>
            <a:endParaRPr lang="tr-TR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fic22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6696075" cy="652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Articular</a:t>
            </a:r>
            <a:r>
              <a:rPr lang="en-US" b="1" dirty="0"/>
              <a:t> cartilage</a:t>
            </a:r>
            <a:br>
              <a:rPr lang="en-US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Articular</a:t>
            </a:r>
            <a:r>
              <a:rPr lang="tr-TR" dirty="0"/>
              <a:t> </a:t>
            </a:r>
            <a:r>
              <a:rPr lang="tr-TR" dirty="0" err="1"/>
              <a:t>cartilage</a:t>
            </a:r>
            <a:r>
              <a:rPr lang="tr-TR" dirty="0"/>
              <a:t> </a:t>
            </a:r>
            <a:r>
              <a:rPr lang="tr-TR" dirty="0" err="1"/>
              <a:t>function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</a:t>
            </a:r>
            <a:r>
              <a:rPr lang="tr-TR" dirty="0" err="1"/>
              <a:t>upon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composition</a:t>
            </a:r>
            <a:r>
              <a:rPr lang="tr-TR" dirty="0"/>
              <a:t> of </a:t>
            </a:r>
            <a:r>
              <a:rPr lang="tr-TR" b="1" dirty="0" err="1"/>
              <a:t>hyaline</a:t>
            </a:r>
            <a:r>
              <a:rPr lang="tr-TR" b="1" dirty="0"/>
              <a:t> </a:t>
            </a:r>
            <a:r>
              <a:rPr lang="tr-TR" b="1" dirty="0" err="1"/>
              <a:t>cartilage</a:t>
            </a:r>
            <a:r>
              <a:rPr lang="tr-TR" b="1" dirty="0"/>
              <a:t>, </a:t>
            </a:r>
            <a:r>
              <a:rPr lang="en-US" dirty="0"/>
              <a:t>molecular composition of the extracellular matrix(ECM). </a:t>
            </a:r>
            <a:endParaRPr lang="tr-TR" dirty="0"/>
          </a:p>
          <a:p>
            <a:r>
              <a:rPr lang="en-US" dirty="0"/>
              <a:t>The ECM consists mainly of </a:t>
            </a:r>
            <a:r>
              <a:rPr lang="en-US" dirty="0" err="1"/>
              <a:t>proteoglycan</a:t>
            </a:r>
            <a:r>
              <a:rPr lang="en-US" dirty="0"/>
              <a:t> and collagens</a:t>
            </a:r>
            <a:endParaRPr lang="tr-TR" dirty="0"/>
          </a:p>
          <a:p>
            <a:r>
              <a:rPr lang="en-US" dirty="0"/>
              <a:t> The main </a:t>
            </a:r>
            <a:r>
              <a:rPr lang="en-US" dirty="0" err="1"/>
              <a:t>proteoglycan</a:t>
            </a:r>
            <a:r>
              <a:rPr lang="en-US" dirty="0"/>
              <a:t> in cartilage is </a:t>
            </a:r>
            <a:r>
              <a:rPr lang="en-US" dirty="0" err="1"/>
              <a:t>aggrecan</a:t>
            </a:r>
            <a:r>
              <a:rPr lang="en-US" dirty="0"/>
              <a:t>, which, as its name suggests, forms large aggregates with </a:t>
            </a:r>
            <a:r>
              <a:rPr lang="en-US" dirty="0" err="1"/>
              <a:t>hyaluronan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These aggregates are negatively charged and hold water in the tissue. </a:t>
            </a:r>
            <a:endParaRPr lang="tr-TR" dirty="0"/>
          </a:p>
          <a:p>
            <a:r>
              <a:rPr lang="en-US" dirty="0"/>
              <a:t>The collagen, mostly collagen type II, constrains the </a:t>
            </a:r>
            <a:r>
              <a:rPr lang="en-US" dirty="0" err="1"/>
              <a:t>proteoglycans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4886003"/>
          </a:xfrm>
        </p:spPr>
        <p:txBody>
          <a:bodyPr/>
          <a:lstStyle/>
          <a:p>
            <a:r>
              <a:rPr lang="en-US" dirty="0"/>
              <a:t>Cartilage is classified in three types, </a:t>
            </a:r>
            <a:endParaRPr lang="tr-TR" dirty="0"/>
          </a:p>
          <a:p>
            <a:pPr lvl="1"/>
            <a:r>
              <a:rPr lang="en-US" i="1" dirty="0"/>
              <a:t>elastic cartilage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en-US" i="1" dirty="0"/>
              <a:t>hyaline cartilage</a:t>
            </a:r>
            <a:r>
              <a:rPr lang="en-US" dirty="0"/>
              <a:t> and </a:t>
            </a:r>
            <a:endParaRPr lang="tr-TR" dirty="0"/>
          </a:p>
          <a:p>
            <a:pPr lvl="1"/>
            <a:r>
              <a:rPr lang="en-US" i="1" dirty="0"/>
              <a:t>fibrocartilage</a:t>
            </a:r>
            <a:r>
              <a:rPr lang="en-US" dirty="0"/>
              <a:t>, </a:t>
            </a:r>
            <a:endParaRPr lang="tr-TR" dirty="0"/>
          </a:p>
          <a:p>
            <a:pPr lvl="1">
              <a:buNone/>
            </a:pPr>
            <a:r>
              <a:rPr lang="en-US" dirty="0"/>
              <a:t>which differ in relative amounts of </a:t>
            </a:r>
            <a:r>
              <a:rPr lang="en-US" b="1" dirty="0"/>
              <a:t>collagen</a:t>
            </a:r>
            <a:r>
              <a:rPr lang="en-US" dirty="0"/>
              <a:t> and </a:t>
            </a:r>
            <a:r>
              <a:rPr lang="en-US" b="1" dirty="0"/>
              <a:t>proteoglycan</a:t>
            </a:r>
            <a:r>
              <a:rPr lang="en-US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9412"/>
            <a:ext cx="9144000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3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ECM responds to tensile and compressive forces that are experienced by the cartilage.</a:t>
            </a:r>
            <a:endParaRPr lang="tr-TR" baseline="30000" dirty="0"/>
          </a:p>
          <a:p>
            <a:r>
              <a:rPr lang="en-US" dirty="0"/>
              <a:t>Cartilage growth thus refers to the matrix deposition, but can also refer to both the growth and remodeling of the extracellular matrix.</a:t>
            </a:r>
            <a:endParaRPr lang="tr-TR" dirty="0"/>
          </a:p>
          <a:p>
            <a:r>
              <a:rPr lang="en-US" dirty="0"/>
              <a:t>Due to the great stress on the </a:t>
            </a:r>
            <a:r>
              <a:rPr lang="en-US" dirty="0" err="1"/>
              <a:t>patellofemoral</a:t>
            </a:r>
            <a:r>
              <a:rPr lang="en-US" dirty="0"/>
              <a:t> joint during resisted knee extension, the articular cartilage of the patella is among the thickest in the human body.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7997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AC2CFD-6AB9-B64C-A4C8-B8FA8DE3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074866-76AD-014F-AB39-A6FB4CEF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What Is Cartilage?">
            <a:extLst>
              <a:ext uri="{FF2B5EF4-FFF2-40B4-BE49-F238E27FC236}">
                <a16:creationId xmlns:a16="http://schemas.microsoft.com/office/drawing/2014/main" id="{EC8EC920-876B-4140-AC15-10FBD180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90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Function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/>
              <a:t>	</a:t>
            </a:r>
            <a:r>
              <a:rPr lang="en-US" b="1" dirty="0"/>
              <a:t>Mechanical properties</a:t>
            </a:r>
          </a:p>
          <a:p>
            <a:r>
              <a:rPr lang="en-US" dirty="0"/>
              <a:t>The mechanical properties of </a:t>
            </a:r>
            <a:r>
              <a:rPr lang="en-US" dirty="0" err="1"/>
              <a:t>articular</a:t>
            </a:r>
            <a:r>
              <a:rPr lang="en-US" dirty="0"/>
              <a:t> cartilage in load bearing joints such as knee and hip have been studied extensively at macro, micro and </a:t>
            </a:r>
            <a:r>
              <a:rPr lang="en-US" dirty="0" err="1"/>
              <a:t>nano</a:t>
            </a:r>
            <a:r>
              <a:rPr lang="en-US" dirty="0"/>
              <a:t>-scales.</a:t>
            </a:r>
            <a:endParaRPr lang="tr-TR" dirty="0"/>
          </a:p>
          <a:p>
            <a:r>
              <a:rPr lang="en-US" dirty="0"/>
              <a:t>These mechanical properties include the response of cartilage in frictional, compressive, shear and tensile loading. </a:t>
            </a:r>
            <a:endParaRPr lang="tr-TR" dirty="0"/>
          </a:p>
          <a:p>
            <a:r>
              <a:rPr lang="en-US" dirty="0"/>
              <a:t>Cartilage is resilient and displays </a:t>
            </a:r>
            <a:r>
              <a:rPr lang="en-US" dirty="0" err="1"/>
              <a:t>viscoelastic</a:t>
            </a:r>
            <a:r>
              <a:rPr lang="en-US" dirty="0"/>
              <a:t> properties.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Frictional properties</a:t>
            </a:r>
          </a:p>
          <a:p>
            <a:r>
              <a:rPr lang="en-US" dirty="0" err="1"/>
              <a:t>Lubricin</a:t>
            </a:r>
            <a:r>
              <a:rPr lang="en-US" dirty="0"/>
              <a:t>, a glycoprotein abundant in cartilage and synovial fluid, plays a major role in bio-lubrication and wear protection of cartilage.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/>
              <a:t>Repair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Cartilage has limited repair capabilities: </a:t>
            </a:r>
            <a:endParaRPr lang="tr-TR" dirty="0"/>
          </a:p>
          <a:p>
            <a:pPr lvl="1"/>
            <a:r>
              <a:rPr lang="en-US" dirty="0"/>
              <a:t>Because </a:t>
            </a:r>
            <a:r>
              <a:rPr lang="en-US" dirty="0" err="1"/>
              <a:t>chondrocytes</a:t>
            </a:r>
            <a:r>
              <a:rPr lang="en-US" dirty="0"/>
              <a:t> are bound in lacunae, they cannot migrate to damaged areas. </a:t>
            </a:r>
            <a:endParaRPr lang="tr-TR" dirty="0"/>
          </a:p>
          <a:p>
            <a:r>
              <a:rPr lang="en-US" dirty="0"/>
              <a:t>Therefore, cartilage damage is difficult to heal. </a:t>
            </a:r>
            <a:endParaRPr lang="tr-TR" dirty="0"/>
          </a:p>
          <a:p>
            <a:r>
              <a:rPr lang="en-US" dirty="0"/>
              <a:t>Also, because hyaline cartilage does not have a blood supply, the deposition of new matrix is slow.</a:t>
            </a:r>
            <a:endParaRPr lang="tr-TR" dirty="0"/>
          </a:p>
          <a:p>
            <a:r>
              <a:rPr lang="en-US" dirty="0"/>
              <a:t> Damaged hyaline cartilage is usually replaced by </a:t>
            </a:r>
            <a:r>
              <a:rPr lang="en-US" dirty="0" err="1"/>
              <a:t>fibrocartilage</a:t>
            </a:r>
            <a:r>
              <a:rPr lang="en-US" dirty="0"/>
              <a:t> scar tissue. </a:t>
            </a:r>
            <a:endParaRPr lang="tr-TR" dirty="0"/>
          </a:p>
          <a:p>
            <a:r>
              <a:rPr lang="en-US" dirty="0"/>
              <a:t>If hyaline cartilage is torn all the way down to the bone, the blood supply from inside the bone is sometimes enough to start some healing inside the lesion.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cases like this, the body will form a scar in the area using </a:t>
            </a:r>
            <a:r>
              <a:rPr lang="en-US" dirty="0" err="1"/>
              <a:t>fibrocartilage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Over the last years, surgeons and scientists have elaborated a series of cartilage repair procedures that help to postpone the need for joint replacement.</a:t>
            </a:r>
          </a:p>
          <a:p>
            <a:r>
              <a:rPr lang="en-US" dirty="0"/>
              <a:t>Bioengineering techniques are being developed to generate new cartilage, using a cellular "scaffolding" material and cultured cells to grow artificial cartilage.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b="1" dirty="0"/>
              <a:t>Disease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006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Chondrodystrophies</a:t>
            </a:r>
            <a:r>
              <a:rPr lang="en-US" dirty="0"/>
              <a:t> are a group of diseases, characterized by the disturbance of growth and subsequent ossification of cartilage. </a:t>
            </a:r>
            <a:endParaRPr lang="tr-TR" dirty="0"/>
          </a:p>
          <a:p>
            <a:r>
              <a:rPr lang="en-US" dirty="0"/>
              <a:t>Some common diseases that affect the cartilage are;</a:t>
            </a:r>
          </a:p>
          <a:p>
            <a:r>
              <a:rPr lang="en-US" dirty="0"/>
              <a:t>Osteoarthritis: Osteoarthritis is a disease of the whole joint, however one of the most affected tissues is the articular cartilage. </a:t>
            </a:r>
            <a:endParaRPr lang="tr-TR" dirty="0"/>
          </a:p>
          <a:p>
            <a:r>
              <a:rPr lang="en-US" dirty="0"/>
              <a:t>The cartilage covering bones is thinned, eventually completely wearing away, resulting in a "bone against bone" within the joint, leading to reduced motion, and pain. 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Osteoarthritis affects the joints exposed to high stress and is therefore considered the result of "wear and tear" rather than a true disease.</a:t>
            </a:r>
            <a:endParaRPr lang="tr-TR" dirty="0"/>
          </a:p>
          <a:p>
            <a:r>
              <a:rPr lang="en-US" dirty="0"/>
              <a:t> It is treated by </a:t>
            </a:r>
            <a:r>
              <a:rPr lang="en-US" dirty="0" err="1"/>
              <a:t>arthroplasty</a:t>
            </a:r>
            <a:r>
              <a:rPr lang="en-US" dirty="0"/>
              <a:t>, the replacement of the joint by a synthetic joint often made of a stainless steel alloy (cobalt </a:t>
            </a:r>
            <a:r>
              <a:rPr lang="en-US" dirty="0" err="1"/>
              <a:t>chromoly</a:t>
            </a:r>
            <a:r>
              <a:rPr lang="en-US" dirty="0"/>
              <a:t>) and ultra high molecular weight polyethylene . </a:t>
            </a:r>
            <a:endParaRPr lang="tr-TR" dirty="0"/>
          </a:p>
          <a:p>
            <a:r>
              <a:rPr lang="en-US" dirty="0"/>
              <a:t>Chondroitin sulfate or glucosamine sulfate supplements, have been claimed to reduce the symptoms of osteoarthritis but there is little good evidence to support this claim.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251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616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Traumatic rupture or detachment: The cartilage in the knee is frequently damaged, and can be partially repaired through knee cartilage replacement therapy. </a:t>
            </a:r>
            <a:endParaRPr lang="tr-TR" dirty="0"/>
          </a:p>
          <a:p>
            <a:r>
              <a:rPr lang="en-US" dirty="0"/>
              <a:t>Often when athletes talk of damaged "cartilage" in their knee, they are referring to a damaged meniscus (a </a:t>
            </a:r>
            <a:r>
              <a:rPr lang="en-US" dirty="0" err="1"/>
              <a:t>fibrocartilage</a:t>
            </a:r>
            <a:r>
              <a:rPr lang="en-US" dirty="0"/>
              <a:t> structure) and not the </a:t>
            </a:r>
            <a:r>
              <a:rPr lang="en-US" dirty="0" err="1"/>
              <a:t>articular</a:t>
            </a:r>
            <a:r>
              <a:rPr lang="en-US" dirty="0"/>
              <a:t> cartilage.</a:t>
            </a:r>
          </a:p>
          <a:p>
            <a:r>
              <a:rPr lang="en-US" dirty="0" err="1"/>
              <a:t>Achondroplasia</a:t>
            </a:r>
            <a:r>
              <a:rPr lang="en-US" dirty="0"/>
              <a:t>: Reduced proliferation of chondrocytes in the epiphyseal plate of long bones during infancy and childhood, resulting in dwarfism.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Costochondritis</a:t>
            </a:r>
            <a:r>
              <a:rPr lang="en-US" dirty="0"/>
              <a:t>: Inflammation of cartilage in the ribs, causing chest pain.</a:t>
            </a:r>
          </a:p>
          <a:p>
            <a:r>
              <a:rPr lang="en-US" dirty="0"/>
              <a:t>Spinal disc herniation : Asymmetrical compression of an intervertebral disc ruptures the sac-like disc, causing a herniation of its soft content.</a:t>
            </a:r>
            <a:endParaRPr lang="tr-TR" dirty="0"/>
          </a:p>
          <a:p>
            <a:r>
              <a:rPr lang="en-US" dirty="0"/>
              <a:t>The hernia often compresses the adjacent nerves and causes back pain.</a:t>
            </a:r>
          </a:p>
          <a:p>
            <a:r>
              <a:rPr lang="en-US" dirty="0"/>
              <a:t>Relapsing </a:t>
            </a:r>
            <a:r>
              <a:rPr lang="en-US" dirty="0" err="1"/>
              <a:t>polychondritis</a:t>
            </a:r>
            <a:r>
              <a:rPr lang="en-US" dirty="0"/>
              <a:t>: a destruction, probably autoimmune, of cartilage, especially of the nose and ears, causing disfiguration. </a:t>
            </a:r>
            <a:endParaRPr lang="tr-TR" dirty="0"/>
          </a:p>
          <a:p>
            <a:r>
              <a:rPr lang="en-US" dirty="0"/>
              <a:t>Death occurs by suffocation as the larynx loses its rigidity and collapses.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780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968552"/>
          </a:xfrm>
        </p:spPr>
        <p:txBody>
          <a:bodyPr>
            <a:normAutofit/>
          </a:bodyPr>
          <a:lstStyle/>
          <a:p>
            <a:r>
              <a:rPr lang="en-US" dirty="0"/>
              <a:t>Cartilage does not contain blood vessels or nerves</a:t>
            </a:r>
            <a:r>
              <a:rPr lang="tr-TR" dirty="0"/>
              <a:t>.</a:t>
            </a:r>
          </a:p>
          <a:p>
            <a:r>
              <a:rPr lang="en-US" dirty="0"/>
              <a:t>Nutrition is supplied to the chondrocytes by diffusion. </a:t>
            </a:r>
          </a:p>
          <a:p>
            <a:r>
              <a:rPr lang="en-US" dirty="0"/>
              <a:t>The cartilage’s the dense fibrous sheath is called the perichondrium.</a:t>
            </a:r>
            <a:endParaRPr lang="tr-TR" dirty="0"/>
          </a:p>
          <a:p>
            <a:r>
              <a:rPr lang="en-US" dirty="0"/>
              <a:t>The nutrients are brought </a:t>
            </a:r>
            <a:r>
              <a:rPr lang="en-US" dirty="0" err="1"/>
              <a:t>pericondrium</a:t>
            </a:r>
            <a:r>
              <a:rPr lang="en-US" dirty="0"/>
              <a:t> through the blood vessels and transferred to the matrix by diffusion.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1965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Tumors made up of cartilage tissue, either benign or malignant, can occur. </a:t>
            </a:r>
            <a:endParaRPr lang="tr-TR" dirty="0"/>
          </a:p>
          <a:p>
            <a:r>
              <a:rPr lang="en-US" dirty="0"/>
              <a:t>They usually appear in bone, rarely in pre-existing cartilage. </a:t>
            </a:r>
            <a:endParaRPr lang="tr-TR" dirty="0"/>
          </a:p>
          <a:p>
            <a:r>
              <a:rPr lang="en-US" dirty="0"/>
              <a:t>The benign tumors are called </a:t>
            </a:r>
            <a:r>
              <a:rPr lang="en-US" dirty="0" err="1"/>
              <a:t>chondroma</a:t>
            </a:r>
            <a:r>
              <a:rPr lang="en-US" dirty="0"/>
              <a:t>, the malignant ones </a:t>
            </a:r>
            <a:r>
              <a:rPr lang="en-US" dirty="0" err="1"/>
              <a:t>chondrosarcoma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Tumors arising from other tissues may also produce a cartilage-like matrix, the best known being pleomorphic adenoma of the salivary glands.</a:t>
            </a:r>
          </a:p>
          <a:p>
            <a:r>
              <a:rPr lang="en-US" dirty="0"/>
              <a:t>The matrix of cartilage acts as a barrier, preventing the entry of lymphocytes or diffusion of immunoglobulins. </a:t>
            </a:r>
            <a:endParaRPr lang="tr-TR" dirty="0"/>
          </a:p>
          <a:p>
            <a:r>
              <a:rPr lang="en-US" dirty="0"/>
              <a:t>This property allows for the transplantation of cartilage from one individual to another without fear of tissue rejection.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673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/>
              <a:t>The compression of the articular cartilage or flexion of the elastic cartilage generates fluid flow, which assists diffusion of nutrients to the chondrocytes.</a:t>
            </a:r>
            <a:endParaRPr lang="tr-TR" dirty="0"/>
          </a:p>
          <a:p>
            <a:r>
              <a:rPr lang="en-US" dirty="0"/>
              <a:t>Compared to other connective tissues, cartilage has a very slow turnover of its extracellular matrix and does not repair.</a:t>
            </a:r>
          </a:p>
        </p:txBody>
      </p:sp>
    </p:spTree>
    <p:extLst>
      <p:ext uri="{BB962C8B-B14F-4D97-AF65-F5344CB8AC3E}">
        <p14:creationId xmlns:p14="http://schemas.microsoft.com/office/powerpoint/2010/main" val="3457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03301h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2352</Words>
  <Application>Microsoft Macintosh PowerPoint</Application>
  <PresentationFormat>Ekran Gösterisi (4:3)</PresentationFormat>
  <Paragraphs>174</Paragraphs>
  <Slides>71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6" baseType="lpstr">
      <vt:lpstr>Arial</vt:lpstr>
      <vt:lpstr>Calibri</vt:lpstr>
      <vt:lpstr>Times New Roman</vt:lpstr>
      <vt:lpstr>Verdana</vt:lpstr>
      <vt:lpstr>Ofis Teması</vt:lpstr>
      <vt:lpstr>CARTILAGE and BONE TISSUE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Chondrocytes </vt:lpstr>
      <vt:lpstr>Development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Classification of Cartilage</vt:lpstr>
      <vt:lpstr>Elastic cartilage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Hyaline cartilage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Fibrocartilage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Articular cartilage </vt:lpstr>
      <vt:lpstr>PowerPoint Sunusu</vt:lpstr>
      <vt:lpstr>PowerPoint Sunusu</vt:lpstr>
      <vt:lpstr>Function</vt:lpstr>
      <vt:lpstr>PowerPoint Sunusu</vt:lpstr>
      <vt:lpstr>Repair</vt:lpstr>
      <vt:lpstr>PowerPoint Sunusu</vt:lpstr>
      <vt:lpstr>Disease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Türker</dc:creator>
  <cp:lastModifiedBy>Microsoft Office User</cp:lastModifiedBy>
  <cp:revision>77</cp:revision>
  <dcterms:created xsi:type="dcterms:W3CDTF">2018-05-14T11:41:49Z</dcterms:created>
  <dcterms:modified xsi:type="dcterms:W3CDTF">2021-03-30T06:45:47Z</dcterms:modified>
</cp:coreProperties>
</file>