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2" r:id="rId4"/>
    <p:sldId id="1149" r:id="rId5"/>
    <p:sldId id="1150" r:id="rId6"/>
    <p:sldId id="1151" r:id="rId7"/>
    <p:sldId id="1152" r:id="rId8"/>
    <p:sldId id="1153" r:id="rId9"/>
    <p:sldId id="1154" r:id="rId10"/>
    <p:sldId id="1155" r:id="rId11"/>
    <p:sldId id="1156" r:id="rId12"/>
    <p:sldId id="1157"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63" d="100"/>
          <a:sy n="63" d="100"/>
        </p:scale>
        <p:origin x="66" y="384"/>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103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Hukukun Temel İlkeleri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(3-0)5</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a:t>
            </a:r>
            <a:r>
              <a:rPr lang="tr-TR" sz="1600" b="1" dirty="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Erdem ERCAN </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308872"/>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endParaRPr lang="tr-TR" sz="2400" dirty="0" smtClean="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Sosyalist </a:t>
            </a:r>
            <a:r>
              <a:rPr lang="tr-TR" sz="2400" dirty="0">
                <a:latin typeface="Times New Roman" panose="02020603050405020304" pitchFamily="18" charset="0"/>
                <a:cs typeface="Times New Roman" panose="02020603050405020304" pitchFamily="18" charset="0"/>
              </a:rPr>
              <a:t>toplum aşamasına gelene dek hukuk, sömürücü sınıfların üretim araçları üzerindeki denetimini tesis edip sürdürmüştür. İşçi sınıfının iktidarı ele geçirmesi ile birlikte hukuk bu kez, toplumdan sömürü ilişkilerinin tasfiyesi ve işçi sınıfının kazanımlarının korunması için var olacaktır.</a:t>
            </a: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 Sosyalist hukukun varlık sebebi, üretim araçlarının </a:t>
            </a:r>
            <a:r>
              <a:rPr lang="tr-TR" sz="2400" dirty="0" err="1">
                <a:latin typeface="Times New Roman" panose="02020603050405020304" pitchFamily="18" charset="0"/>
                <a:cs typeface="Times New Roman" panose="02020603050405020304" pitchFamily="18" charset="0"/>
              </a:rPr>
              <a:t>kollektif</a:t>
            </a:r>
            <a:r>
              <a:rPr lang="tr-TR" sz="2400" dirty="0">
                <a:latin typeface="Times New Roman" panose="02020603050405020304" pitchFamily="18" charset="0"/>
                <a:cs typeface="Times New Roman" panose="02020603050405020304" pitchFamily="18" charset="0"/>
              </a:rPr>
              <a:t> mülkiyetini tesis etmek; diğer ekonomik ve kültürel koşullara uygun bir toplum düzenini ayakta tutarak sınıfsız ve devletsiz, dolayısıyla da hukuksuz bir toplumu inşa edebilmenin önünü açmaktır</a:t>
            </a:r>
            <a:r>
              <a:rPr lang="tr-TR" sz="2400" dirty="0" smtClean="0">
                <a:latin typeface="Times New Roman" panose="02020603050405020304" pitchFamily="18" charset="0"/>
                <a:cs typeface="Times New Roman" panose="02020603050405020304" pitchFamily="18" charset="0"/>
              </a:rPr>
              <a:t>. </a:t>
            </a: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Sistemleri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179459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093428"/>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200" dirty="0" smtClean="0">
                <a:latin typeface="Times New Roman" panose="02020603050405020304" pitchFamily="18" charset="0"/>
                <a:cs typeface="Times New Roman" panose="02020603050405020304" pitchFamily="18" charset="0"/>
              </a:rPr>
              <a:t>Dört temel ve karakteristik özellikleri haiz hukuk sistemi Dünya’da yaygın ve etkili olmuştur, olmaktadır:</a:t>
            </a:r>
          </a:p>
          <a:p>
            <a:pPr lvl="1" algn="just">
              <a:spcBef>
                <a:spcPts val="600"/>
              </a:spcBef>
              <a:buClr>
                <a:srgbClr val="000099"/>
              </a:buClr>
            </a:pPr>
            <a:endParaRPr lang="tr-TR" sz="2200" dirty="0" smtClean="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200" dirty="0" smtClean="0">
                <a:latin typeface="Times New Roman" panose="02020603050405020304" pitchFamily="18" charset="0"/>
                <a:cs typeface="Times New Roman" panose="02020603050405020304" pitchFamily="18" charset="0"/>
              </a:rPr>
              <a:t>Kıta Avrupası Hukuk Sistemi</a:t>
            </a:r>
          </a:p>
          <a:p>
            <a:pPr marL="800100" lvl="1" indent="-342900" algn="just">
              <a:spcBef>
                <a:spcPts val="600"/>
              </a:spcBef>
              <a:buClr>
                <a:srgbClr val="000099"/>
              </a:buClr>
              <a:buFont typeface="Wingdings" panose="05000000000000000000" pitchFamily="2" charset="2"/>
              <a:buChar char="q"/>
            </a:pPr>
            <a:endParaRPr lang="tr-TR" sz="2200" dirty="0" smtClean="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200" dirty="0" err="1" smtClean="0">
                <a:latin typeface="Times New Roman" panose="02020603050405020304" pitchFamily="18" charset="0"/>
                <a:cs typeface="Times New Roman" panose="02020603050405020304" pitchFamily="18" charset="0"/>
              </a:rPr>
              <a:t>Anglo</a:t>
            </a:r>
            <a:r>
              <a:rPr lang="tr-TR" sz="2200" dirty="0" smtClean="0">
                <a:latin typeface="Times New Roman" panose="02020603050405020304" pitchFamily="18" charset="0"/>
                <a:cs typeface="Times New Roman" panose="02020603050405020304" pitchFamily="18" charset="0"/>
              </a:rPr>
              <a:t>-Amerikan Hukuk Sistemi</a:t>
            </a:r>
          </a:p>
          <a:p>
            <a:pPr marL="800100" lvl="1" indent="-342900" algn="just">
              <a:spcBef>
                <a:spcPts val="600"/>
              </a:spcBef>
              <a:buClr>
                <a:srgbClr val="000099"/>
              </a:buClr>
              <a:buFont typeface="Wingdings" panose="05000000000000000000" pitchFamily="2" charset="2"/>
              <a:buChar char="q"/>
            </a:pPr>
            <a:endParaRPr lang="tr-TR" sz="2200" dirty="0" smtClean="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200" dirty="0" smtClean="0">
                <a:latin typeface="Times New Roman" panose="02020603050405020304" pitchFamily="18" charset="0"/>
                <a:cs typeface="Times New Roman" panose="02020603050405020304" pitchFamily="18" charset="0"/>
              </a:rPr>
              <a:t>İslam Hukuk Sistemi</a:t>
            </a:r>
          </a:p>
          <a:p>
            <a:pPr marL="800100" lvl="1" indent="-342900" algn="just">
              <a:spcBef>
                <a:spcPts val="600"/>
              </a:spcBef>
              <a:buClr>
                <a:srgbClr val="000099"/>
              </a:buClr>
              <a:buFont typeface="Wingdings" panose="05000000000000000000" pitchFamily="2" charset="2"/>
              <a:buChar char="q"/>
            </a:pPr>
            <a:endParaRPr lang="tr-TR" sz="2200" dirty="0" smtClean="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200" dirty="0" smtClean="0">
                <a:latin typeface="Times New Roman" panose="02020603050405020304" pitchFamily="18" charset="0"/>
                <a:cs typeface="Times New Roman" panose="02020603050405020304" pitchFamily="18" charset="0"/>
              </a:rPr>
              <a:t>Sosyalist Hukuk Sistemi</a:t>
            </a:r>
            <a:endParaRPr lang="tr-TR" sz="22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Sistemleri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07564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755148"/>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KITA </a:t>
            </a:r>
            <a:r>
              <a:rPr lang="tr-TR" sz="2400" dirty="0">
                <a:latin typeface="Times New Roman" panose="02020603050405020304" pitchFamily="18" charset="0"/>
                <a:cs typeface="Times New Roman" panose="02020603050405020304" pitchFamily="18" charset="0"/>
              </a:rPr>
              <a:t>AVRUPASI HUKUK SİSTEMİ</a:t>
            </a: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Kıta Avrupası Hukuku’ndan Almanya, İtalya, Fransa, İspanya, Hollanda, Avusturya ve İsviçre ülkelerinin bulunduğu bir coğrafyada ortaya çıkıp </a:t>
            </a:r>
            <a:r>
              <a:rPr lang="tr-TR" sz="2400" dirty="0" err="1">
                <a:latin typeface="Times New Roman" panose="02020603050405020304" pitchFamily="18" charset="0"/>
                <a:cs typeface="Times New Roman" panose="02020603050405020304" pitchFamily="18" charset="0"/>
              </a:rPr>
              <a:t>evrilen</a:t>
            </a:r>
            <a:r>
              <a:rPr lang="tr-TR" sz="2400" dirty="0">
                <a:latin typeface="Times New Roman" panose="02020603050405020304" pitchFamily="18" charset="0"/>
                <a:cs typeface="Times New Roman" panose="02020603050405020304" pitchFamily="18" charset="0"/>
              </a:rPr>
              <a:t> bir hukuk sistemini anlıyoruz.</a:t>
            </a: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Bu hukuk sisteminin başat özelliği Roma Hukuku’nun yeniden canlandırılmasına dayalı bir hukuk biliminin ürünü olmasıdır.</a:t>
            </a: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Danimarka, Norveç, İsveç, Finlandiya ve İzlanda’yı kapsayan </a:t>
            </a:r>
            <a:r>
              <a:rPr lang="tr-TR" sz="2400" dirty="0" err="1">
                <a:latin typeface="Times New Roman" panose="02020603050405020304" pitchFamily="18" charset="0"/>
                <a:cs typeface="Times New Roman" panose="02020603050405020304" pitchFamily="18" charset="0"/>
              </a:rPr>
              <a:t>Nordik</a:t>
            </a:r>
            <a:r>
              <a:rPr lang="tr-TR" sz="2400" dirty="0">
                <a:latin typeface="Times New Roman" panose="02020603050405020304" pitchFamily="18" charset="0"/>
                <a:cs typeface="Times New Roman" panose="02020603050405020304" pitchFamily="18" charset="0"/>
              </a:rPr>
              <a:t> Hukuk Çevresi de bir ölçüde Roma Hukuku kavram ve kurumlarından etkilenmiştir. Ne var ki bu etki Kıtanın diğer ülkelerindeki kadar değildir.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Sistemleri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242279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970591"/>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ANGLO AMERİKAN </a:t>
            </a:r>
            <a:r>
              <a:rPr lang="tr-TR" sz="2400" dirty="0">
                <a:latin typeface="Times New Roman" panose="02020603050405020304" pitchFamily="18" charset="0"/>
                <a:cs typeface="Times New Roman" panose="02020603050405020304" pitchFamily="18" charset="0"/>
              </a:rPr>
              <a:t>HUKUK </a:t>
            </a:r>
            <a:r>
              <a:rPr lang="tr-TR" sz="2400" dirty="0" smtClean="0">
                <a:latin typeface="Times New Roman" panose="02020603050405020304" pitchFamily="18" charset="0"/>
                <a:cs typeface="Times New Roman" panose="02020603050405020304" pitchFamily="18" charset="0"/>
              </a:rPr>
              <a:t>SİSTEMİ: Kıta </a:t>
            </a:r>
            <a:r>
              <a:rPr lang="tr-TR" sz="2400" dirty="0">
                <a:latin typeface="Times New Roman" panose="02020603050405020304" pitchFamily="18" charset="0"/>
                <a:cs typeface="Times New Roman" panose="02020603050405020304" pitchFamily="18" charset="0"/>
              </a:rPr>
              <a:t>Avrupası hukuk sisteminden farklı olarak İngiliz Hukuku genel kavramlara ve bağlantılı oldukları yasalara değil, örnek olay gruplarına ve bunların konu edinildiği yargı kararlarına dayalıdır. Bir Avrupalı için hukuk deyince zihninde canlanan imge yasa ve yasama etkinliği iken bir İngiliz için bu yargılama etkinliğidir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Hukuk kuralı, yasama etkinliğinin sonucu olarak ortaya çıkmış genel ve soyut bir düzenlemeyi değil; kimi örnek yargı kararlarında işlenen çözümleri ifade eder: Yasama etkinliği sonucunda ortaya çıkan </a:t>
            </a:r>
            <a:r>
              <a:rPr lang="tr-TR" sz="2400" dirty="0" smtClean="0">
                <a:latin typeface="Times New Roman" panose="02020603050405020304" pitchFamily="18" charset="0"/>
                <a:cs typeface="Times New Roman" panose="02020603050405020304" pitchFamily="18" charset="0"/>
              </a:rPr>
              <a:t>hukuk </a:t>
            </a:r>
            <a:r>
              <a:rPr lang="tr-TR" sz="2400" dirty="0">
                <a:latin typeface="Times New Roman" panose="02020603050405020304" pitchFamily="18" charset="0"/>
                <a:cs typeface="Times New Roman" panose="02020603050405020304" pitchFamily="18" charset="0"/>
              </a:rPr>
              <a:t>kuralı, ancak yargısal olarak yorumlandığında İngiliz Hukuk </a:t>
            </a:r>
            <a:r>
              <a:rPr lang="tr-TR" sz="2400" dirty="0" smtClean="0">
                <a:latin typeface="Times New Roman" panose="02020603050405020304" pitchFamily="18" charset="0"/>
                <a:cs typeface="Times New Roman" panose="02020603050405020304" pitchFamily="18" charset="0"/>
              </a:rPr>
              <a:t>Sistemi </a:t>
            </a:r>
            <a:r>
              <a:rPr lang="tr-TR" sz="2400" dirty="0">
                <a:latin typeface="Times New Roman" panose="02020603050405020304" pitchFamily="18" charset="0"/>
                <a:cs typeface="Times New Roman" panose="02020603050405020304" pitchFamily="18" charset="0"/>
              </a:rPr>
              <a:t>ile bütünleşmiş olur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Sistemleri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8548115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462760"/>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İNGİLİZ </a:t>
            </a:r>
            <a:r>
              <a:rPr lang="tr-TR" sz="2400" dirty="0">
                <a:latin typeface="Times New Roman" panose="02020603050405020304" pitchFamily="18" charset="0"/>
                <a:cs typeface="Times New Roman" panose="02020603050405020304" pitchFamily="18" charset="0"/>
              </a:rPr>
              <a:t>HUKUKU’NUN KAYNAKLARI</a:t>
            </a: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 COMMON </a:t>
            </a:r>
            <a:r>
              <a:rPr lang="tr-TR" sz="2400" dirty="0">
                <a:latin typeface="Times New Roman" panose="02020603050405020304" pitchFamily="18" charset="0"/>
                <a:cs typeface="Times New Roman" panose="02020603050405020304" pitchFamily="18" charset="0"/>
              </a:rPr>
              <a:t>LAW   </a:t>
            </a:r>
            <a:r>
              <a:rPr lang="tr-TR" sz="2400" dirty="0" smtClean="0">
                <a:latin typeface="Times New Roman" panose="02020603050405020304" pitchFamily="18" charset="0"/>
                <a:cs typeface="Times New Roman" panose="02020603050405020304" pitchFamily="18" charset="0"/>
              </a:rPr>
              <a:t>  - EQUITY       - STATUTE </a:t>
            </a:r>
            <a:r>
              <a:rPr lang="tr-TR" sz="2400" dirty="0">
                <a:latin typeface="Times New Roman" panose="02020603050405020304" pitchFamily="18" charset="0"/>
                <a:cs typeface="Times New Roman" panose="02020603050405020304" pitchFamily="18" charset="0"/>
              </a:rPr>
              <a:t>LAW</a:t>
            </a:r>
          </a:p>
          <a:p>
            <a:pPr lvl="1" algn="just">
              <a:spcBef>
                <a:spcPts val="600"/>
              </a:spcBef>
              <a:buClr>
                <a:srgbClr val="000099"/>
              </a:buClr>
            </a:pP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Ortak Hukuk</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Hakkaniyet</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Yasa Hukuku)</a:t>
            </a: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İlk ikisi yargı kararlarının oluşturduğu </a:t>
            </a:r>
            <a:r>
              <a:rPr lang="tr-TR" sz="2400" dirty="0" smtClean="0">
                <a:latin typeface="Times New Roman" panose="02020603050405020304" pitchFamily="18" charset="0"/>
                <a:cs typeface="Times New Roman" panose="02020603050405020304" pitchFamily="18" charset="0"/>
              </a:rPr>
              <a:t>hukuku</a:t>
            </a:r>
            <a:r>
              <a:rPr lang="tr-TR" sz="2400" dirty="0">
                <a:latin typeface="Times New Roman" panose="02020603050405020304" pitchFamily="18" charset="0"/>
                <a:cs typeface="Times New Roman" panose="02020603050405020304" pitchFamily="18" charset="0"/>
              </a:rPr>
              <a:t>, sonuncusu ise İngiltere parlamentosunun yasama faaliyeti sonucu oluşmuş bulunan yasa hukukunu ifade eder. Özellikle ilk ikisi tarihsel olarak birbirleriyle rekabet içerisinde gelişmişler, 19. yüzyılın son çeyreğiyle </a:t>
            </a:r>
            <a:r>
              <a:rPr lang="tr-TR" sz="2400" dirty="0" smtClean="0">
                <a:latin typeface="Times New Roman" panose="02020603050405020304" pitchFamily="18" charset="0"/>
                <a:cs typeface="Times New Roman" panose="02020603050405020304" pitchFamily="18" charset="0"/>
              </a:rPr>
              <a:t>birlikte birleşmişlerdir</a:t>
            </a:r>
            <a:r>
              <a:rPr lang="tr-TR" sz="2400" dirty="0">
                <a:latin typeface="Times New Roman" panose="02020603050405020304" pitchFamily="18" charset="0"/>
                <a:cs typeface="Times New Roman" panose="02020603050405020304" pitchFamily="18" charset="0"/>
              </a:rPr>
              <a:t>. </a:t>
            </a:r>
            <a:endParaRPr lang="tr-TR" sz="2400" dirty="0" smtClean="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Bu </a:t>
            </a:r>
            <a:r>
              <a:rPr lang="tr-TR" sz="2400" dirty="0">
                <a:latin typeface="Times New Roman" panose="02020603050405020304" pitchFamily="18" charset="0"/>
                <a:cs typeface="Times New Roman" panose="02020603050405020304" pitchFamily="18" charset="0"/>
              </a:rPr>
              <a:t>yüzden günümüz İngiliz Hukuku için </a:t>
            </a:r>
            <a:r>
              <a:rPr lang="tr-TR" sz="2400" dirty="0" err="1">
                <a:latin typeface="Times New Roman" panose="02020603050405020304" pitchFamily="18" charset="0"/>
                <a:cs typeface="Times New Roman" panose="02020603050405020304" pitchFamily="18" charset="0"/>
              </a:rPr>
              <a:t>içtihadi</a:t>
            </a:r>
            <a:r>
              <a:rPr lang="tr-TR" sz="2400" dirty="0">
                <a:latin typeface="Times New Roman" panose="02020603050405020304" pitchFamily="18" charset="0"/>
                <a:cs typeface="Times New Roman" panose="02020603050405020304" pitchFamily="18" charset="0"/>
              </a:rPr>
              <a:t> hukuk ve yasa hukuku olmak üzere iki temel kaynaktan söz etmek </a:t>
            </a:r>
            <a:r>
              <a:rPr lang="tr-TR" sz="2400" dirty="0" smtClean="0">
                <a:latin typeface="Times New Roman" panose="02020603050405020304" pitchFamily="18" charset="0"/>
                <a:cs typeface="Times New Roman" panose="02020603050405020304" pitchFamily="18" charset="0"/>
              </a:rPr>
              <a:t>olanaklıdır.</a:t>
            </a: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Sistemleri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5589642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308872"/>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İSLAM </a:t>
            </a:r>
            <a:r>
              <a:rPr lang="tr-TR" sz="2400" dirty="0">
                <a:latin typeface="Times New Roman" panose="02020603050405020304" pitchFamily="18" charset="0"/>
                <a:cs typeface="Times New Roman" panose="02020603050405020304" pitchFamily="18" charset="0"/>
              </a:rPr>
              <a:t>HUKUK SİSTEMİ</a:t>
            </a: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“İslam Hukuku” terimi Şeriat olarak da bilinen ve İslam dinince vazedilmiş ilahi ilkeleri ifade etmekte de kullanılır. Gene terim, modern döneme kadar fıkıh olarak bilinen “Hukuk Bilimi” kavramına karşılık olarak da </a:t>
            </a:r>
            <a:r>
              <a:rPr lang="tr-TR" sz="2400" dirty="0" smtClean="0">
                <a:latin typeface="Times New Roman" panose="02020603050405020304" pitchFamily="18" charset="0"/>
                <a:cs typeface="Times New Roman" panose="02020603050405020304" pitchFamily="18" charset="0"/>
              </a:rPr>
              <a:t>kullanılmaktadır. İslam </a:t>
            </a:r>
            <a:r>
              <a:rPr lang="tr-TR" sz="2400" dirty="0">
                <a:latin typeface="Times New Roman" panose="02020603050405020304" pitchFamily="18" charset="0"/>
                <a:cs typeface="Times New Roman" panose="02020603050405020304" pitchFamily="18" charset="0"/>
              </a:rPr>
              <a:t>dini açısından dar anlamda şeriat, İslam dinini belirleyen ilahi buyrukların </a:t>
            </a:r>
            <a:r>
              <a:rPr lang="tr-TR" sz="2400" dirty="0" smtClean="0">
                <a:latin typeface="Times New Roman" panose="02020603050405020304" pitchFamily="18" charset="0"/>
                <a:cs typeface="Times New Roman" panose="02020603050405020304" pitchFamily="18" charset="0"/>
              </a:rPr>
              <a:t>toplamıdır.</a:t>
            </a:r>
            <a:endParaRPr lang="tr-TR" sz="2400" dirty="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İslam Hukuk Bilimi şeriatın belirli hiyerarşik kaynaklardan saptanacağı kabulüne dayanır. </a:t>
            </a:r>
            <a:r>
              <a:rPr lang="tr-TR" sz="2400" dirty="0" err="1" smtClean="0">
                <a:latin typeface="Times New Roman" panose="02020603050405020304" pitchFamily="18" charset="0"/>
                <a:cs typeface="Times New Roman" panose="02020603050405020304" pitchFamily="18" charset="0"/>
              </a:rPr>
              <a:t>Şer’î</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deliller olarak da adlandırılan bu kaynakların neler olduğu </a:t>
            </a:r>
            <a:r>
              <a:rPr lang="tr-TR" sz="2400" dirty="0" smtClean="0">
                <a:latin typeface="Times New Roman" panose="02020603050405020304" pitchFamily="18" charset="0"/>
                <a:cs typeface="Times New Roman" panose="02020603050405020304" pitchFamily="18" charset="0"/>
              </a:rPr>
              <a:t>Kitap ve Sünnet dışında </a:t>
            </a:r>
            <a:r>
              <a:rPr lang="tr-TR" sz="2400" dirty="0">
                <a:latin typeface="Times New Roman" panose="02020603050405020304" pitchFamily="18" charset="0"/>
                <a:cs typeface="Times New Roman" panose="02020603050405020304" pitchFamily="18" charset="0"/>
              </a:rPr>
              <a:t>mezhepler arasında tartışmalıdır. </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Sistemleri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7219047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308872"/>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Kitap </a:t>
            </a:r>
            <a:r>
              <a:rPr lang="tr-TR" sz="2400" dirty="0">
                <a:latin typeface="Times New Roman" panose="02020603050405020304" pitchFamily="18" charset="0"/>
                <a:cs typeface="Times New Roman" panose="02020603050405020304" pitchFamily="18" charset="0"/>
              </a:rPr>
              <a:t>ve Sünnet ayrılamaz biçimde birbirlerine bağlıdırlar; çünkü anlayış bakımından birbirlerini </a:t>
            </a:r>
            <a:r>
              <a:rPr lang="tr-TR" sz="2400" dirty="0" smtClean="0">
                <a:latin typeface="Times New Roman" panose="02020603050405020304" pitchFamily="18" charset="0"/>
                <a:cs typeface="Times New Roman" panose="02020603050405020304" pitchFamily="18" charset="0"/>
              </a:rPr>
              <a:t>gösterirler. Kitap </a:t>
            </a:r>
            <a:r>
              <a:rPr lang="tr-TR" sz="2400" dirty="0">
                <a:latin typeface="Times New Roman" panose="02020603050405020304" pitchFamily="18" charset="0"/>
                <a:cs typeface="Times New Roman" panose="02020603050405020304" pitchFamily="18" charset="0"/>
              </a:rPr>
              <a:t>(Kur’an) ve </a:t>
            </a:r>
            <a:r>
              <a:rPr lang="tr-TR" sz="2400" dirty="0" err="1">
                <a:latin typeface="Times New Roman" panose="02020603050405020304" pitchFamily="18" charset="0"/>
                <a:cs typeface="Times New Roman" panose="02020603050405020304" pitchFamily="18" charset="0"/>
              </a:rPr>
              <a:t>Sünnet’ten</a:t>
            </a:r>
            <a:r>
              <a:rPr lang="tr-TR" sz="2400" dirty="0">
                <a:latin typeface="Times New Roman" panose="02020603050405020304" pitchFamily="18" charset="0"/>
                <a:cs typeface="Times New Roman" panose="02020603050405020304" pitchFamily="18" charset="0"/>
              </a:rPr>
              <a:t> başka </a:t>
            </a:r>
            <a:r>
              <a:rPr lang="tr-TR" sz="2400" dirty="0" err="1">
                <a:latin typeface="Times New Roman" panose="02020603050405020304" pitchFamily="18" charset="0"/>
                <a:cs typeface="Times New Roman" panose="02020603050405020304" pitchFamily="18" charset="0"/>
              </a:rPr>
              <a:t>icmâ</a:t>
            </a:r>
            <a:r>
              <a:rPr lang="tr-TR" sz="2400" dirty="0">
                <a:latin typeface="Times New Roman" panose="02020603050405020304" pitchFamily="18" charset="0"/>
                <a:cs typeface="Times New Roman" panose="02020603050405020304" pitchFamily="18" charset="0"/>
              </a:rPr>
              <a:t>, kıyas, </a:t>
            </a:r>
            <a:r>
              <a:rPr lang="tr-TR" sz="2400" dirty="0" err="1">
                <a:latin typeface="Times New Roman" panose="02020603050405020304" pitchFamily="18" charset="0"/>
                <a:cs typeface="Times New Roman" panose="02020603050405020304" pitchFamily="18" charset="0"/>
              </a:rPr>
              <a:t>istihsan</a:t>
            </a:r>
            <a:r>
              <a:rPr lang="tr-TR" sz="2400" dirty="0">
                <a:latin typeface="Times New Roman" panose="02020603050405020304" pitchFamily="18" charset="0"/>
                <a:cs typeface="Times New Roman" panose="02020603050405020304" pitchFamily="18" charset="0"/>
              </a:rPr>
              <a:t>, maslahat (</a:t>
            </a:r>
            <a:r>
              <a:rPr lang="tr-TR" sz="2400" dirty="0" err="1">
                <a:latin typeface="Times New Roman" panose="02020603050405020304" pitchFamily="18" charset="0"/>
                <a:cs typeface="Times New Roman" panose="02020603050405020304" pitchFamily="18" charset="0"/>
              </a:rPr>
              <a:t>mesâlih</a:t>
            </a:r>
            <a:r>
              <a:rPr lang="tr-TR" sz="2400" dirty="0">
                <a:latin typeface="Times New Roman" panose="02020603050405020304" pitchFamily="18" charset="0"/>
                <a:cs typeface="Times New Roman" panose="02020603050405020304" pitchFamily="18" charset="0"/>
              </a:rPr>
              <a:t>-i </a:t>
            </a:r>
            <a:r>
              <a:rPr lang="tr-TR" sz="2400" dirty="0" err="1">
                <a:latin typeface="Times New Roman" panose="02020603050405020304" pitchFamily="18" charset="0"/>
                <a:cs typeface="Times New Roman" panose="02020603050405020304" pitchFamily="18" charset="0"/>
              </a:rPr>
              <a:t>mürsele</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örf </a:t>
            </a:r>
            <a:r>
              <a:rPr lang="tr-TR" sz="2400" dirty="0">
                <a:latin typeface="Times New Roman" panose="02020603050405020304" pitchFamily="18" charset="0"/>
                <a:cs typeface="Times New Roman" panose="02020603050405020304" pitchFamily="18" charset="0"/>
              </a:rPr>
              <a:t>kaynaklar arasında zikredilir.</a:t>
            </a: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Sünnet:  Hazreti Muhammed’in söz ve eylemlerini ifade eden ikinci temel </a:t>
            </a:r>
            <a:r>
              <a:rPr lang="tr-TR" sz="2400" dirty="0" smtClean="0">
                <a:latin typeface="Times New Roman" panose="02020603050405020304" pitchFamily="18" charset="0"/>
                <a:cs typeface="Times New Roman" panose="02020603050405020304" pitchFamily="18" charset="0"/>
              </a:rPr>
              <a:t>kaynaktır. </a:t>
            </a:r>
            <a:r>
              <a:rPr lang="tr-TR" sz="2400" dirty="0" err="1" smtClean="0">
                <a:latin typeface="Times New Roman" panose="02020603050405020304" pitchFamily="18" charset="0"/>
                <a:cs typeface="Times New Roman" panose="02020603050405020304" pitchFamily="18" charset="0"/>
              </a:rPr>
              <a:t>İcma</a:t>
            </a:r>
            <a:r>
              <a:rPr lang="tr-TR" sz="2400" dirty="0">
                <a:latin typeface="Times New Roman" panose="02020603050405020304" pitchFamily="18" charset="0"/>
                <a:cs typeface="Times New Roman" panose="02020603050405020304" pitchFamily="18" charset="0"/>
              </a:rPr>
              <a:t>:  Fakihlerin bir sorun karşısında aynı çözüme </a:t>
            </a:r>
            <a:r>
              <a:rPr lang="tr-TR" sz="2400" dirty="0" smtClean="0">
                <a:latin typeface="Times New Roman" panose="02020603050405020304" pitchFamily="18" charset="0"/>
                <a:cs typeface="Times New Roman" panose="02020603050405020304" pitchFamily="18" charset="0"/>
              </a:rPr>
              <a:t>ulaşmalarıdır. Kıyas </a:t>
            </a:r>
            <a:r>
              <a:rPr lang="tr-TR" sz="2400" dirty="0">
                <a:latin typeface="Times New Roman" panose="02020603050405020304" pitchFamily="18" charset="0"/>
                <a:cs typeface="Times New Roman" panose="02020603050405020304" pitchFamily="18" charset="0"/>
              </a:rPr>
              <a:t>(örnekseme, analoji</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Belirli bir sorunu çözmek için, ona çok benzeyen başka bir sorunun çözümüne uygulanan hükmü benzeterek uygulamaktır. Kıyas sonucu verilen hüküm fakih bakımından içtihattır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Sistemleri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5682415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016484"/>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endParaRPr lang="tr-TR" sz="2400" dirty="0" smtClean="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dirty="0" err="1" smtClean="0">
                <a:latin typeface="Times New Roman" panose="02020603050405020304" pitchFamily="18" charset="0"/>
                <a:cs typeface="Times New Roman" panose="02020603050405020304" pitchFamily="18" charset="0"/>
              </a:rPr>
              <a:t>İstihsan</a:t>
            </a:r>
            <a:r>
              <a:rPr lang="tr-TR" sz="2400" dirty="0" smtClean="0">
                <a:latin typeface="Times New Roman" panose="02020603050405020304" pitchFamily="18" charset="0"/>
                <a:cs typeface="Times New Roman" panose="02020603050405020304" pitchFamily="18" charset="0"/>
              </a:rPr>
              <a:t>: Daha </a:t>
            </a:r>
            <a:r>
              <a:rPr lang="tr-TR" sz="2400" dirty="0">
                <a:latin typeface="Times New Roman" panose="02020603050405020304" pitchFamily="18" charset="0"/>
                <a:cs typeface="Times New Roman" panose="02020603050405020304" pitchFamily="18" charset="0"/>
              </a:rPr>
              <a:t>önce karşılaşılmamış bir durum ortaya çıktığında fakihin kendisine uygun gelen ve genel kuralın istisnası olarak kıyasen hüküm kurmasıdır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Maslahat (</a:t>
            </a:r>
            <a:r>
              <a:rPr lang="tr-TR" sz="2400" dirty="0" err="1">
                <a:latin typeface="Times New Roman" panose="02020603050405020304" pitchFamily="18" charset="0"/>
                <a:cs typeface="Times New Roman" panose="02020603050405020304" pitchFamily="18" charset="0"/>
              </a:rPr>
              <a:t>mesâlih</a:t>
            </a:r>
            <a:r>
              <a:rPr lang="tr-TR" sz="2400" dirty="0">
                <a:latin typeface="Times New Roman" panose="02020603050405020304" pitchFamily="18" charset="0"/>
                <a:cs typeface="Times New Roman" panose="02020603050405020304" pitchFamily="18" charset="0"/>
              </a:rPr>
              <a:t>-i </a:t>
            </a:r>
            <a:r>
              <a:rPr lang="tr-TR" sz="2400" dirty="0" err="1">
                <a:latin typeface="Times New Roman" panose="02020603050405020304" pitchFamily="18" charset="0"/>
                <a:cs typeface="Times New Roman" panose="02020603050405020304" pitchFamily="18" charset="0"/>
              </a:rPr>
              <a:t>mürsele</a:t>
            </a:r>
            <a:r>
              <a:rPr lang="tr-TR" sz="2400" dirty="0" smtClean="0">
                <a:latin typeface="Times New Roman" panose="02020603050405020304" pitchFamily="18" charset="0"/>
                <a:cs typeface="Times New Roman" panose="02020603050405020304" pitchFamily="18" charset="0"/>
              </a:rPr>
              <a:t>): Kaldırılmasında </a:t>
            </a:r>
            <a:r>
              <a:rPr lang="tr-TR" sz="2400" dirty="0">
                <a:latin typeface="Times New Roman" panose="02020603050405020304" pitchFamily="18" charset="0"/>
                <a:cs typeface="Times New Roman" panose="02020603050405020304" pitchFamily="18" charset="0"/>
              </a:rPr>
              <a:t>zorunlu ve kamusal yarar bulunan bir güçlüğü kaldırmak için hükmolunan çözümdür. </a:t>
            </a:r>
            <a:endParaRPr lang="tr-TR" sz="2400" dirty="0" smtClean="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Kaynak </a:t>
            </a:r>
            <a:r>
              <a:rPr lang="tr-TR" sz="2400" dirty="0">
                <a:latin typeface="Times New Roman" panose="02020603050405020304" pitchFamily="18" charset="0"/>
                <a:cs typeface="Times New Roman" panose="02020603050405020304" pitchFamily="18" charset="0"/>
              </a:rPr>
              <a:t>olarak değerlendirilen örf ise toplumunun benimsediği, alışageldiği ve günlük yaşayışında uymak zorunda hissettiği davranış tarzlarıdır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Sistemleri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8387466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678204"/>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SOSYALİST </a:t>
            </a:r>
            <a:r>
              <a:rPr lang="tr-TR" sz="2400" dirty="0">
                <a:latin typeface="Times New Roman" panose="02020603050405020304" pitchFamily="18" charset="0"/>
                <a:cs typeface="Times New Roman" panose="02020603050405020304" pitchFamily="18" charset="0"/>
              </a:rPr>
              <a:t>HUKUK SİSTEMİ</a:t>
            </a: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Marksist düşüncenin özel bir yorumuna dayalı olarak tasarlanmış bir hukuk düzenini ifade </a:t>
            </a:r>
            <a:r>
              <a:rPr lang="tr-TR" sz="2400" dirty="0" smtClean="0">
                <a:latin typeface="Times New Roman" panose="02020603050405020304" pitchFamily="18" charset="0"/>
                <a:cs typeface="Times New Roman" panose="02020603050405020304" pitchFamily="18" charset="0"/>
              </a:rPr>
              <a:t>eder. Karl </a:t>
            </a:r>
            <a:r>
              <a:rPr lang="tr-TR" sz="2400" dirty="0" err="1">
                <a:latin typeface="Times New Roman" panose="02020603050405020304" pitchFamily="18" charset="0"/>
                <a:cs typeface="Times New Roman" panose="02020603050405020304" pitchFamily="18" charset="0"/>
              </a:rPr>
              <a:t>Marx</a:t>
            </a:r>
            <a:r>
              <a:rPr lang="tr-TR" sz="2400" dirty="0">
                <a:latin typeface="Times New Roman" panose="02020603050405020304" pitchFamily="18" charset="0"/>
                <a:cs typeface="Times New Roman" panose="02020603050405020304" pitchFamily="18" charset="0"/>
              </a:rPr>
              <a:t>, Mülk sahibi sınıflar ile mülksüz sınıfların yasa önünde eşitliği temelinde kurulan burjuva hukukunun gerçek eşitliği sağlayamayacağını; olsa olsa eşitsizliği haklı göstermeye yarayacağını vurguluyordu.</a:t>
            </a: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B</a:t>
            </a:r>
            <a:r>
              <a:rPr lang="tr-TR" sz="2400" dirty="0" smtClean="0">
                <a:latin typeface="Times New Roman" panose="02020603050405020304" pitchFamily="18" charset="0"/>
                <a:cs typeface="Times New Roman" panose="02020603050405020304" pitchFamily="18" charset="0"/>
              </a:rPr>
              <a:t>elirli </a:t>
            </a:r>
            <a:r>
              <a:rPr lang="tr-TR" sz="2400" dirty="0">
                <a:latin typeface="Times New Roman" panose="02020603050405020304" pitchFamily="18" charset="0"/>
                <a:cs typeface="Times New Roman" panose="02020603050405020304" pitchFamily="18" charset="0"/>
              </a:rPr>
              <a:t>bir toplumda hukukun içeriğini, egemen sınıfların nesnel yaşam gereksinmeleri ve yararları belirler. </a:t>
            </a:r>
            <a:r>
              <a:rPr lang="tr-TR" sz="2400" dirty="0" smtClean="0">
                <a:latin typeface="Times New Roman" panose="02020603050405020304" pitchFamily="18" charset="0"/>
                <a:cs typeface="Times New Roman" panose="02020603050405020304" pitchFamily="18" charset="0"/>
              </a:rPr>
              <a:t>Buna </a:t>
            </a:r>
            <a:r>
              <a:rPr lang="tr-TR" sz="2400" dirty="0">
                <a:latin typeface="Times New Roman" panose="02020603050405020304" pitchFamily="18" charset="0"/>
                <a:cs typeface="Times New Roman" panose="02020603050405020304" pitchFamily="18" charset="0"/>
              </a:rPr>
              <a:t>göre hukuk düzeni de temeli sınıf çıkarlarınca belirlenmiş mülkiyet ilişkilerinin tesis edilip sürdürülmesine hizmet eden bir üst yapı kurumudur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Sistemleri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2303021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12865</TotalTime>
  <Words>719</Words>
  <Application>Microsoft Office PowerPoint</Application>
  <PresentationFormat>Ekran Gösterisi (4:3)</PresentationFormat>
  <Paragraphs>49</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10</vt:i4>
      </vt:variant>
    </vt:vector>
  </HeadingPairs>
  <TitlesOfParts>
    <vt:vector size="18"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Windows Kullanıcısı</cp:lastModifiedBy>
  <cp:revision>893</cp:revision>
  <cp:lastPrinted>2016-10-24T07:53:35Z</cp:lastPrinted>
  <dcterms:created xsi:type="dcterms:W3CDTF">2016-09-18T09:35:24Z</dcterms:created>
  <dcterms:modified xsi:type="dcterms:W3CDTF">2020-02-28T12:32:24Z</dcterms:modified>
</cp:coreProperties>
</file>