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7" r:id="rId3"/>
    <p:sldId id="276" r:id="rId4"/>
    <p:sldId id="258" r:id="rId5"/>
    <p:sldId id="260" r:id="rId6"/>
    <p:sldId id="263" r:id="rId7"/>
    <p:sldId id="264" r:id="rId8"/>
    <p:sldId id="265" r:id="rId9"/>
    <p:sldId id="266" r:id="rId10"/>
    <p:sldId id="267" r:id="rId11"/>
    <p:sldId id="268" r:id="rId12"/>
    <p:sldId id="269" r:id="rId13"/>
    <p:sldId id="270" r:id="rId14"/>
    <p:sldId id="271" r:id="rId15"/>
    <p:sldId id="272" r:id="rId16"/>
    <p:sldId id="282" r:id="rId17"/>
    <p:sldId id="278" r:id="rId18"/>
    <p:sldId id="279" r:id="rId19"/>
    <p:sldId id="281" r:id="rId20"/>
    <p:sldId id="28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1E1E"/>
    <a:srgbClr val="C5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E386E3E-1001-476F-8E08-045507CC2E51}" type="datetimeFigureOut">
              <a:rPr lang="tr-TR" smtClean="0"/>
              <a:t>25.11.2019</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99382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E386E3E-1001-476F-8E08-045507CC2E51}" type="datetimeFigureOut">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90063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E386E3E-1001-476F-8E08-045507CC2E51}" type="datetimeFigureOut">
              <a:rPr lang="tr-TR" smtClean="0"/>
              <a:t>25.11.2019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108414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E386E3E-1001-476F-8E08-045507CC2E51}" type="datetimeFigureOut">
              <a:rPr lang="tr-TR" smtClean="0"/>
              <a:t>25.11.2019</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469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E386E3E-1001-476F-8E08-045507CC2E51}" type="datetimeFigureOut">
              <a:rPr lang="tr-TR" smtClean="0"/>
              <a:t>25.11.2019</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16215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E386E3E-1001-476F-8E08-045507CC2E51}" type="datetimeFigureOut">
              <a:rPr lang="tr-TR" smtClean="0"/>
              <a:t>25.11.2019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133375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E386E3E-1001-476F-8E08-045507CC2E51}" type="datetimeFigureOut">
              <a:rPr lang="tr-TR" smtClean="0"/>
              <a:t>25.11.2019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02133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386E3E-1001-476F-8E08-045507CC2E51}" type="datetimeFigureOut">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37295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E386E3E-1001-476F-8E08-045507CC2E51}" type="datetimeFigureOut">
              <a:rPr lang="tr-TR" smtClean="0"/>
              <a:t>25.11.2019</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47904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386E3E-1001-476F-8E08-045507CC2E51}" type="datetimeFigureOut">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4421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E386E3E-1001-476F-8E08-045507CC2E51}" type="datetimeFigureOut">
              <a:rPr lang="tr-TR" smtClean="0"/>
              <a:t>25.11.2019</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44435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E386E3E-1001-476F-8E08-045507CC2E51}" type="datetimeFigureOut">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115144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E386E3E-1001-476F-8E08-045507CC2E51}" type="datetimeFigureOut">
              <a:rPr lang="tr-TR" smtClean="0"/>
              <a:t>25.11.2019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415512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E386E3E-1001-476F-8E08-045507CC2E51}" type="datetimeFigureOut">
              <a:rPr lang="tr-TR" smtClean="0"/>
              <a:t>25.11.2019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33360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86E3E-1001-476F-8E08-045507CC2E51}" type="datetimeFigureOut">
              <a:rPr lang="tr-TR" smtClean="0"/>
              <a:t>25.11.2019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201087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E386E3E-1001-476F-8E08-045507CC2E51}" type="datetimeFigureOut">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45252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E386E3E-1001-476F-8E08-045507CC2E51}" type="datetimeFigureOut">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E86FF3-C3DD-44D8-9BFC-22C0E773368D}" type="slidenum">
              <a:rPr lang="tr-TR" smtClean="0"/>
              <a:t>‹#›</a:t>
            </a:fld>
            <a:endParaRPr lang="tr-TR"/>
          </a:p>
        </p:txBody>
      </p:sp>
    </p:spTree>
    <p:extLst>
      <p:ext uri="{BB962C8B-B14F-4D97-AF65-F5344CB8AC3E}">
        <p14:creationId xmlns:p14="http://schemas.microsoft.com/office/powerpoint/2010/main" val="385627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386E3E-1001-476F-8E08-045507CC2E51}" type="datetimeFigureOut">
              <a:rPr lang="tr-TR" smtClean="0"/>
              <a:t>25.11.2019</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E86FF3-C3DD-44D8-9BFC-22C0E773368D}" type="slidenum">
              <a:rPr lang="tr-TR" smtClean="0"/>
              <a:t>‹#›</a:t>
            </a:fld>
            <a:endParaRPr lang="tr-TR"/>
          </a:p>
        </p:txBody>
      </p:sp>
    </p:spTree>
    <p:extLst>
      <p:ext uri="{BB962C8B-B14F-4D97-AF65-F5344CB8AC3E}">
        <p14:creationId xmlns:p14="http://schemas.microsoft.com/office/powerpoint/2010/main" val="441997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sola@sakarya.edu.tr"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mailto:acavkayt@anadolu.edu.t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4"/>
          <p:cNvSpPr/>
          <p:nvPr/>
        </p:nvSpPr>
        <p:spPr>
          <a:xfrm>
            <a:off x="1802295" y="2083541"/>
            <a:ext cx="8642109" cy="1569660"/>
          </a:xfrm>
          <a:prstGeom prst="rect">
            <a:avLst/>
          </a:prstGeom>
          <a:noFill/>
        </p:spPr>
        <p:txBody>
          <a:bodyPr wrap="none" lIns="91440" tIns="45720" rIns="91440" bIns="45720">
            <a:spAutoFit/>
          </a:bodyPr>
          <a:lstStyle/>
          <a:p>
            <a:pPr algn="ctr"/>
            <a:r>
              <a:rPr lang="tr-TR" sz="4800" b="1" dirty="0">
                <a:ln w="9525">
                  <a:solidFill>
                    <a:schemeClr val="bg1"/>
                  </a:solidFill>
                  <a:prstDash val="solid"/>
                </a:ln>
                <a:effectLst>
                  <a:outerShdw blurRad="12700" dist="38100" dir="2700000" algn="tl" rotWithShape="0">
                    <a:schemeClr val="bg1">
                      <a:lumMod val="50000"/>
                    </a:schemeClr>
                  </a:outerShdw>
                </a:effectLst>
              </a:rPr>
              <a:t>ÖZEL EĞİTİM OKULLARINA</a:t>
            </a:r>
          </a:p>
          <a:p>
            <a:pPr algn="ctr"/>
            <a:r>
              <a:rPr lang="tr-TR" sz="4800" b="1" dirty="0">
                <a:ln w="9525">
                  <a:solidFill>
                    <a:schemeClr val="bg1"/>
                  </a:solidFill>
                  <a:prstDash val="solid"/>
                </a:ln>
                <a:effectLst>
                  <a:outerShdw blurRad="12700" dist="38100" dir="2700000" algn="tl" rotWithShape="0">
                    <a:schemeClr val="bg1">
                      <a:lumMod val="50000"/>
                    </a:schemeClr>
                  </a:outerShdw>
                </a:effectLst>
              </a:rPr>
              <a:t> TEKNOLOJİ ENTEGRASYONU </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1708" y="-111054"/>
            <a:ext cx="2759103" cy="23180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Alt Başlık 3">
            <a:extLst>
              <a:ext uri="{FF2B5EF4-FFF2-40B4-BE49-F238E27FC236}">
                <a16:creationId xmlns:a16="http://schemas.microsoft.com/office/drawing/2014/main" id="{FE76F415-F55F-40EB-8237-C42E43416D2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31967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ENTEGRASYONUNDA DİKKAT EDİLMESİ GEREKEN NOKTALAR</a:t>
            </a:r>
            <a:endParaRPr lang="tr-TR" sz="3200" dirty="0"/>
          </a:p>
        </p:txBody>
      </p:sp>
      <p:sp>
        <p:nvSpPr>
          <p:cNvPr id="3" name="İçerik Yer Tutucusu 2"/>
          <p:cNvSpPr>
            <a:spLocks noGrp="1"/>
          </p:cNvSpPr>
          <p:nvPr>
            <p:ph idx="1"/>
          </p:nvPr>
        </p:nvSpPr>
        <p:spPr/>
        <p:txBody>
          <a:bodyPr>
            <a:normAutofit/>
          </a:bodyPr>
          <a:lstStyle/>
          <a:p>
            <a:pPr marL="0" indent="0">
              <a:buNone/>
            </a:pPr>
            <a:endParaRPr lang="tr-TR" dirty="0"/>
          </a:p>
          <a:p>
            <a:pPr marL="0" indent="0" algn="ctr">
              <a:buNone/>
            </a:pPr>
            <a:r>
              <a:rPr lang="tr-TR" dirty="0"/>
              <a:t>Teknoloji kullanımı, eğitim ortamlarına sağlanan araçların fiziksel olarak sınıfa yerleştirilmesinden öte, </a:t>
            </a:r>
          </a:p>
          <a:p>
            <a:pPr marL="0" indent="0" algn="ctr">
              <a:buNone/>
            </a:pPr>
            <a:endParaRPr lang="tr-TR" dirty="0"/>
          </a:p>
          <a:p>
            <a:pPr marL="0" indent="0" algn="ctr">
              <a:buNone/>
            </a:pPr>
            <a:r>
              <a:rPr lang="tr-TR" dirty="0"/>
              <a:t>kullanılacak programın incelenmesi, öğretim etkinliklerinin planlanması, teknolojilerin öğretim etkinliklerine yerleştirilmesi ve öğretim etkinliklerinin etkilerinin sürekli ölçümlenmesi aşamalarının önemle vurgulandığı görülmektedir.</a:t>
            </a:r>
          </a:p>
        </p:txBody>
      </p:sp>
    </p:spTree>
    <p:extLst>
      <p:ext uri="{BB962C8B-B14F-4D97-AF65-F5344CB8AC3E}">
        <p14:creationId xmlns:p14="http://schemas.microsoft.com/office/powerpoint/2010/main" val="87575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200" b="1" dirty="0"/>
              <a:t>Teknopedagojik İçerik Bilgisi (TPİB) Modeli</a:t>
            </a:r>
            <a:br>
              <a:rPr lang="tr-TR" sz="3200" b="1" dirty="0"/>
            </a:br>
            <a:endParaRPr lang="tr-TR" sz="3200" dirty="0"/>
          </a:p>
        </p:txBody>
      </p:sp>
      <p:sp>
        <p:nvSpPr>
          <p:cNvPr id="3" name="İçerik Yer Tutucusu 2"/>
          <p:cNvSpPr>
            <a:spLocks noGrp="1"/>
          </p:cNvSpPr>
          <p:nvPr>
            <p:ph idx="1"/>
          </p:nvPr>
        </p:nvSpPr>
        <p:spPr/>
        <p:txBody>
          <a:bodyPr/>
          <a:lstStyle/>
          <a:p>
            <a:pPr lvl="0"/>
            <a:r>
              <a:rPr lang="tr-TR" b="1" dirty="0"/>
              <a:t>Teknoloji; </a:t>
            </a:r>
            <a:r>
              <a:rPr lang="tr-TR" dirty="0"/>
              <a:t>etkileşimli tahta, bilgisayar, tablet bilgisayar, kitap, vb. gibi araçları</a:t>
            </a:r>
          </a:p>
          <a:p>
            <a:pPr lvl="0"/>
            <a:endParaRPr lang="tr-TR" dirty="0"/>
          </a:p>
          <a:p>
            <a:pPr lvl="0"/>
            <a:r>
              <a:rPr lang="tr-TR" b="1" dirty="0"/>
              <a:t>Pedagoji;</a:t>
            </a:r>
            <a:r>
              <a:rPr lang="tr-TR" dirty="0"/>
              <a:t> öğretim yöntemleri, sınıf yönetimi, ders planlarını hazırlama gibi öğretmenlik meslek bilgisi becerilerini,</a:t>
            </a:r>
          </a:p>
          <a:p>
            <a:pPr marL="0" lvl="0" indent="0">
              <a:buNone/>
            </a:pPr>
            <a:endParaRPr lang="tr-TR" dirty="0"/>
          </a:p>
          <a:p>
            <a:pPr lvl="0"/>
            <a:r>
              <a:rPr lang="tr-TR" b="1" dirty="0"/>
              <a:t>İçerik;</a:t>
            </a:r>
            <a:r>
              <a:rPr lang="tr-TR" dirty="0"/>
              <a:t>  öğretimi gerçekleştirilecek konu alanına ilişkin bilgileri kapsamaktadır </a:t>
            </a:r>
            <a:r>
              <a:rPr lang="tr-TR" sz="1600" dirty="0"/>
              <a:t>(Kabakçı-Yurdakul ve Odabaşı, 2013).</a:t>
            </a:r>
          </a:p>
          <a:p>
            <a:endParaRPr lang="tr-TR" dirty="0"/>
          </a:p>
        </p:txBody>
      </p:sp>
    </p:spTree>
    <p:extLst>
      <p:ext uri="{BB962C8B-B14F-4D97-AF65-F5344CB8AC3E}">
        <p14:creationId xmlns:p14="http://schemas.microsoft.com/office/powerpoint/2010/main" val="303046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TPİB Modeli</a:t>
            </a:r>
            <a:br>
              <a:rPr lang="tr-TR" b="1" dirty="0"/>
            </a:b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a:t>Fen ve Teknoloji dersi örneği üzerinden öğretmenlerin sahip olması gereken beceriler TPİB </a:t>
            </a:r>
            <a:r>
              <a:rPr lang="tr-TR" dirty="0" err="1"/>
              <a:t>Modeli’ne</a:t>
            </a:r>
            <a:r>
              <a:rPr lang="tr-TR" dirty="0"/>
              <a:t> göre değerlendirildiğinde şu şekilde sıralanabilir:</a:t>
            </a:r>
          </a:p>
          <a:p>
            <a:pPr marL="0" indent="0">
              <a:buNone/>
            </a:pPr>
            <a:endParaRPr lang="tr-TR" dirty="0"/>
          </a:p>
          <a:p>
            <a:r>
              <a:rPr lang="tr-TR" i="1" dirty="0"/>
              <a:t>Teknoloji bilgisi</a:t>
            </a:r>
            <a:endParaRPr lang="tr-TR" dirty="0"/>
          </a:p>
          <a:p>
            <a:pPr lvl="0"/>
            <a:r>
              <a:rPr lang="tr-TR" dirty="0"/>
              <a:t>Word programını kullanabilme (tablo oluşturma, metin yazabilme)</a:t>
            </a:r>
          </a:p>
          <a:p>
            <a:pPr lvl="0"/>
            <a:r>
              <a:rPr lang="tr-TR" dirty="0"/>
              <a:t>PowerPoint programında sunum hazırlayabilme</a:t>
            </a:r>
          </a:p>
          <a:p>
            <a:pPr lvl="0"/>
            <a:r>
              <a:rPr lang="tr-TR" dirty="0"/>
              <a:t>Tablet bilgisayar kullanabilme</a:t>
            </a:r>
          </a:p>
          <a:p>
            <a:pPr lvl="0"/>
            <a:r>
              <a:rPr lang="tr-TR" dirty="0"/>
              <a:t>Diz üstü bilgisayar ve projeksiyon cihazını kullanabilme</a:t>
            </a:r>
          </a:p>
          <a:p>
            <a:pPr lvl="0"/>
            <a:r>
              <a:rPr lang="tr-TR" dirty="0"/>
              <a:t>Video düzenleme programlarından birini kullanabilme (Movie Maker, </a:t>
            </a:r>
            <a:r>
              <a:rPr lang="tr-TR" dirty="0" err="1"/>
              <a:t>Adobe</a:t>
            </a:r>
            <a:r>
              <a:rPr lang="tr-TR" dirty="0"/>
              <a:t> </a:t>
            </a:r>
            <a:r>
              <a:rPr lang="tr-TR" dirty="0" err="1"/>
              <a:t>Premier</a:t>
            </a:r>
            <a:r>
              <a:rPr lang="tr-TR" dirty="0"/>
              <a:t> </a:t>
            </a:r>
            <a:r>
              <a:rPr lang="tr-TR" dirty="0" err="1"/>
              <a:t>pro</a:t>
            </a:r>
            <a:r>
              <a:rPr lang="tr-TR" dirty="0"/>
              <a:t>, vb.)</a:t>
            </a:r>
          </a:p>
          <a:p>
            <a:pPr lvl="0"/>
            <a:r>
              <a:rPr lang="tr-TR" dirty="0"/>
              <a:t>Resim düzenleme programlarından birini kullanabilme (Paint, </a:t>
            </a:r>
            <a:r>
              <a:rPr lang="tr-TR" dirty="0" err="1"/>
              <a:t>Photoscape</a:t>
            </a:r>
            <a:r>
              <a:rPr lang="tr-TR" dirty="0"/>
              <a:t> vb.)</a:t>
            </a:r>
          </a:p>
          <a:p>
            <a:pPr lvl="0"/>
            <a:r>
              <a:rPr lang="tr-TR" dirty="0"/>
              <a:t>İnternet tarayıcısını kullanabilme</a:t>
            </a:r>
          </a:p>
          <a:p>
            <a:endParaRPr lang="tr-TR" dirty="0"/>
          </a:p>
        </p:txBody>
      </p:sp>
    </p:spTree>
    <p:extLst>
      <p:ext uri="{BB962C8B-B14F-4D97-AF65-F5344CB8AC3E}">
        <p14:creationId xmlns:p14="http://schemas.microsoft.com/office/powerpoint/2010/main" val="141712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TPİB Modeli</a:t>
            </a:r>
            <a:endParaRPr lang="tr-TR" dirty="0"/>
          </a:p>
        </p:txBody>
      </p:sp>
      <p:sp>
        <p:nvSpPr>
          <p:cNvPr id="3" name="İçerik Yer Tutucusu 2"/>
          <p:cNvSpPr>
            <a:spLocks noGrp="1"/>
          </p:cNvSpPr>
          <p:nvPr>
            <p:ph idx="1"/>
          </p:nvPr>
        </p:nvSpPr>
        <p:spPr/>
        <p:txBody>
          <a:bodyPr>
            <a:normAutofit/>
          </a:bodyPr>
          <a:lstStyle/>
          <a:p>
            <a:pPr marL="0" indent="0">
              <a:buNone/>
            </a:pPr>
            <a:r>
              <a:rPr lang="tr-TR" i="1" dirty="0"/>
              <a:t>İçerik bilgisi</a:t>
            </a:r>
          </a:p>
          <a:p>
            <a:pPr marL="0" indent="0">
              <a:buNone/>
            </a:pPr>
            <a:endParaRPr lang="tr-TR" dirty="0"/>
          </a:p>
          <a:p>
            <a:pPr lvl="0"/>
            <a:r>
              <a:rPr lang="tr-TR" dirty="0"/>
              <a:t>Öğretilecek fen ve teknoloji dersi kavramlarını sahip olma</a:t>
            </a:r>
          </a:p>
          <a:p>
            <a:pPr lvl="0"/>
            <a:r>
              <a:rPr lang="tr-TR" dirty="0"/>
              <a:t>Fen ve teknoloji programında yer alan konular arasındaki ilişkileri ve sıralamayı göz önünde bulundurarak anlatılacak konu içeriğini çerçeveleyebilme</a:t>
            </a:r>
          </a:p>
          <a:p>
            <a:pPr lvl="0"/>
            <a:r>
              <a:rPr lang="tr-TR" dirty="0"/>
              <a:t>Günlük yaşamda karşılaşılan durumları fen ve teknoloji dersinde öğrenilen kavramlar ile ilişkilendirebilme</a:t>
            </a:r>
          </a:p>
          <a:p>
            <a:endParaRPr lang="tr-TR" dirty="0"/>
          </a:p>
        </p:txBody>
      </p:sp>
    </p:spTree>
    <p:extLst>
      <p:ext uri="{BB962C8B-B14F-4D97-AF65-F5344CB8AC3E}">
        <p14:creationId xmlns:p14="http://schemas.microsoft.com/office/powerpoint/2010/main" val="319849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TPİB Modeli</a:t>
            </a:r>
            <a:endParaRPr lang="tr-TR" dirty="0"/>
          </a:p>
        </p:txBody>
      </p:sp>
      <p:sp>
        <p:nvSpPr>
          <p:cNvPr id="3" name="İçerik Yer Tutucusu 2"/>
          <p:cNvSpPr>
            <a:spLocks noGrp="1"/>
          </p:cNvSpPr>
          <p:nvPr>
            <p:ph idx="1"/>
          </p:nvPr>
        </p:nvSpPr>
        <p:spPr>
          <a:xfrm>
            <a:off x="838200" y="1479176"/>
            <a:ext cx="10515600" cy="4697787"/>
          </a:xfrm>
        </p:spPr>
        <p:txBody>
          <a:bodyPr>
            <a:normAutofit/>
          </a:bodyPr>
          <a:lstStyle/>
          <a:p>
            <a:pPr marL="0" indent="0">
              <a:buNone/>
            </a:pPr>
            <a:r>
              <a:rPr lang="tr-TR" i="1" dirty="0"/>
              <a:t>Pedagoji bilgisi</a:t>
            </a:r>
          </a:p>
          <a:p>
            <a:pPr marL="0" indent="0">
              <a:buNone/>
            </a:pPr>
            <a:endParaRPr lang="tr-TR" dirty="0"/>
          </a:p>
          <a:p>
            <a:pPr lvl="0"/>
            <a:r>
              <a:rPr lang="tr-TR" dirty="0"/>
              <a:t>Öğrenci gereksinimlerini belirleyebilme ve BEP geliştirebilme</a:t>
            </a:r>
          </a:p>
          <a:p>
            <a:pPr lvl="0"/>
            <a:r>
              <a:rPr lang="tr-TR" dirty="0"/>
              <a:t>Kullanılacak öğretim yöntemini belirleme ve bu yönteme göre BÖP geliştirebilme</a:t>
            </a:r>
          </a:p>
          <a:p>
            <a:pPr lvl="0"/>
            <a:r>
              <a:rPr lang="tr-TR" dirty="0"/>
              <a:t>Öğrencilerin güçlü yanlarını keşfedebilme </a:t>
            </a:r>
          </a:p>
          <a:p>
            <a:pPr lvl="0"/>
            <a:r>
              <a:rPr lang="tr-TR" dirty="0"/>
              <a:t>Problem davranışları yönetebilme (olumlu sınıf iklimi yaratma)</a:t>
            </a:r>
          </a:p>
          <a:p>
            <a:pPr lvl="0"/>
            <a:r>
              <a:rPr lang="tr-TR" dirty="0"/>
              <a:t>Günlük değerlendirmeler yaparak öğrencilerdeki gelişimi yorumlayabilme</a:t>
            </a:r>
          </a:p>
          <a:p>
            <a:r>
              <a:rPr lang="tr-TR" dirty="0"/>
              <a:t>Öğrenci performanslarını ölçümlemek amacıyla ÖBT geliştirip uygulayabilme</a:t>
            </a:r>
          </a:p>
        </p:txBody>
      </p:sp>
    </p:spTree>
    <p:extLst>
      <p:ext uri="{BB962C8B-B14F-4D97-AF65-F5344CB8AC3E}">
        <p14:creationId xmlns:p14="http://schemas.microsoft.com/office/powerpoint/2010/main" val="208404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416" y="4399273"/>
            <a:ext cx="4049771" cy="2538237"/>
          </a:xfrm>
          <a:prstGeom prst="rect">
            <a:avLst/>
          </a:prstGeom>
        </p:spPr>
      </p:pic>
      <p:sp>
        <p:nvSpPr>
          <p:cNvPr id="2" name="Unvan 1"/>
          <p:cNvSpPr>
            <a:spLocks noGrp="1"/>
          </p:cNvSpPr>
          <p:nvPr>
            <p:ph type="title"/>
          </p:nvPr>
        </p:nvSpPr>
        <p:spPr>
          <a:xfrm>
            <a:off x="838200" y="123078"/>
            <a:ext cx="10515600" cy="1325563"/>
          </a:xfrm>
        </p:spPr>
        <p:txBody>
          <a:bodyPr/>
          <a:lstStyle/>
          <a:p>
            <a:r>
              <a:rPr lang="tr-TR" b="1" dirty="0"/>
              <a:t>TPİB Modeli</a:t>
            </a:r>
            <a:endParaRPr lang="tr-TR" dirty="0"/>
          </a:p>
        </p:txBody>
      </p:sp>
      <p:sp>
        <p:nvSpPr>
          <p:cNvPr id="3" name="İçerik Yer Tutucusu 2"/>
          <p:cNvSpPr>
            <a:spLocks noGrp="1"/>
          </p:cNvSpPr>
          <p:nvPr>
            <p:ph idx="1"/>
          </p:nvPr>
        </p:nvSpPr>
        <p:spPr>
          <a:xfrm>
            <a:off x="357809" y="1559959"/>
            <a:ext cx="10891455" cy="4351338"/>
          </a:xfrm>
        </p:spPr>
        <p:txBody>
          <a:bodyPr>
            <a:normAutofit/>
          </a:bodyPr>
          <a:lstStyle/>
          <a:p>
            <a:pPr lvl="0"/>
            <a:r>
              <a:rPr lang="tr-TR" sz="2000" dirty="0"/>
              <a:t>Fen ve teknoloji alanındaki bir konuya ilişkin öğrenci gereksinimlerinin tablet bilgisayarda sunulan ÖBT ile belirlenmesi</a:t>
            </a:r>
          </a:p>
          <a:p>
            <a:pPr lvl="0"/>
            <a:endParaRPr lang="tr-TR" sz="2000" dirty="0"/>
          </a:p>
          <a:p>
            <a:pPr lvl="0"/>
            <a:r>
              <a:rPr lang="tr-TR" sz="2000" dirty="0"/>
              <a:t>Fen ve teknoloji dersine ait bir konunun kavramların öğretiminde doğrudan öğretim yönteminin basamaklarına uygun bir şekilde donanım ve yazılımların kullanılması</a:t>
            </a:r>
          </a:p>
          <a:p>
            <a:pPr lvl="0"/>
            <a:endParaRPr lang="tr-TR" sz="2000" dirty="0"/>
          </a:p>
          <a:p>
            <a:pPr lvl="0"/>
            <a:r>
              <a:rPr lang="tr-TR" sz="2000" dirty="0"/>
              <a:t>Fen ve teknoloji dersindeki günlük değerlendirmelerinin </a:t>
            </a:r>
            <a:r>
              <a:rPr lang="tr-TR" sz="2000" dirty="0" err="1"/>
              <a:t>PowerPointte</a:t>
            </a:r>
            <a:r>
              <a:rPr lang="tr-TR" sz="2000" dirty="0"/>
              <a:t> öğrenci düzeylerine göre (dört resim arasından doğruyu gösterme, üç resim arasından doğruyu gösterme) hazırlanarak öğrencilerin kişisel tabletlerinde uygulanması</a:t>
            </a:r>
          </a:p>
          <a:p>
            <a:endParaRPr lang="tr-TR" dirty="0"/>
          </a:p>
        </p:txBody>
      </p:sp>
    </p:spTree>
    <p:extLst>
      <p:ext uri="{BB962C8B-B14F-4D97-AF65-F5344CB8AC3E}">
        <p14:creationId xmlns:p14="http://schemas.microsoft.com/office/powerpoint/2010/main" val="293820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ÖNERİLER</a:t>
            </a:r>
          </a:p>
        </p:txBody>
      </p:sp>
      <p:sp>
        <p:nvSpPr>
          <p:cNvPr id="3" name="İçerik Yer Tutucusu 2"/>
          <p:cNvSpPr>
            <a:spLocks noGrp="1"/>
          </p:cNvSpPr>
          <p:nvPr>
            <p:ph idx="1"/>
          </p:nvPr>
        </p:nvSpPr>
        <p:spPr/>
        <p:txBody>
          <a:bodyPr>
            <a:normAutofit lnSpcReduction="10000"/>
          </a:bodyPr>
          <a:lstStyle/>
          <a:p>
            <a:r>
              <a:rPr lang="tr-TR" sz="2000" dirty="0"/>
              <a:t>Üniversitelerin özel eğitim bölümlerinde verilen Öğretim Teknolojileri ve Materyal Tasarımı dersinin içeriği öğretmenlerin teknoloji entegrasyonu becerilerini geliştirmeyi hedeflemelidir.</a:t>
            </a:r>
          </a:p>
          <a:p>
            <a:endParaRPr lang="tr-TR" sz="2000" dirty="0"/>
          </a:p>
          <a:p>
            <a:r>
              <a:rPr lang="tr-TR" sz="2000" dirty="0"/>
              <a:t>Üniversitelerin özel eğitim bölümünde “Öğretim Teknolojileri ve Materyal Tasarımı” dersine ek olarak, öğretmen adaylarının teknolojinin programa entegrasyonu, ileri düzey teknolojik araçların kullanımı konusunda yeterliliklerin arttırılması amacıyla “Özel Eğitim Teknolojileri”, “Özel Eğitimde Yardımcı Teknolojiler” adı altında seçmeli derslerin açılması önerilebilir.</a:t>
            </a:r>
          </a:p>
          <a:p>
            <a:endParaRPr lang="tr-TR" sz="2000" dirty="0"/>
          </a:p>
          <a:p>
            <a:pPr lvl="0"/>
            <a:r>
              <a:rPr lang="tr-TR" sz="2000" dirty="0"/>
              <a:t>Teknoloji entegrasyonu uzun bir süreci gerektirmektedir. Bu süreçte özel eğitim öğretmenlerinin teknik destek almasının önemli olduğu düşünülmektedir. Özel eğitim okullarında yapılacak teknoloji entegrasyonunda bir bilişim öğretmeninin görevlendirilmesi ve öğretmenlere danışmanlık yapması önerilebilir.</a:t>
            </a:r>
          </a:p>
          <a:p>
            <a:pPr marL="0" indent="0">
              <a:buNone/>
            </a:pPr>
            <a:endParaRPr lang="tr-TR" sz="2000" dirty="0"/>
          </a:p>
          <a:p>
            <a:endParaRPr lang="tr-TR" sz="2000" dirty="0"/>
          </a:p>
          <a:p>
            <a:endParaRPr lang="tr-TR" sz="2000" dirty="0"/>
          </a:p>
          <a:p>
            <a:endParaRPr lang="tr-TR" sz="2000" dirty="0"/>
          </a:p>
        </p:txBody>
      </p:sp>
    </p:spTree>
    <p:extLst>
      <p:ext uri="{BB962C8B-B14F-4D97-AF65-F5344CB8AC3E}">
        <p14:creationId xmlns:p14="http://schemas.microsoft.com/office/powerpoint/2010/main" val="267052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632" y="2237968"/>
            <a:ext cx="2143125" cy="2143125"/>
          </a:xfrm>
          <a:prstGeom prst="ellipse">
            <a:avLst/>
          </a:prstGeom>
          <a:ln>
            <a:noFill/>
          </a:ln>
          <a:effectLst>
            <a:softEdge rad="112500"/>
          </a:effectLst>
        </p:spPr>
      </p:pic>
      <p:sp>
        <p:nvSpPr>
          <p:cNvPr id="5" name="Dikdörtgen 4"/>
          <p:cNvSpPr/>
          <p:nvPr/>
        </p:nvSpPr>
        <p:spPr>
          <a:xfrm>
            <a:off x="2759290" y="2847865"/>
            <a:ext cx="8104656" cy="923330"/>
          </a:xfrm>
          <a:prstGeom prst="rect">
            <a:avLst/>
          </a:prstGeom>
          <a:noFill/>
        </p:spPr>
        <p:txBody>
          <a:bodyPr wrap="none" lIns="91440" tIns="45720" rIns="91440" bIns="45720">
            <a:spAutoFit/>
          </a:bodyPr>
          <a:lstStyle/>
          <a:p>
            <a:pPr algn="ctr"/>
            <a:r>
              <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Dinlediğiniz için teşekkürler</a:t>
            </a:r>
          </a:p>
        </p:txBody>
      </p:sp>
      <p:sp>
        <p:nvSpPr>
          <p:cNvPr id="7" name="Metin kutusu 6"/>
          <p:cNvSpPr txBox="1"/>
          <p:nvPr/>
        </p:nvSpPr>
        <p:spPr>
          <a:xfrm>
            <a:off x="3782170" y="4657049"/>
            <a:ext cx="4802587" cy="1200329"/>
          </a:xfrm>
          <a:prstGeom prst="rect">
            <a:avLst/>
          </a:prstGeom>
          <a:noFill/>
        </p:spPr>
        <p:txBody>
          <a:bodyPr wrap="square" rtlCol="0">
            <a:spAutoFit/>
          </a:bodyPr>
          <a:lstStyle/>
          <a:p>
            <a:pPr algn="ctr"/>
            <a:r>
              <a:rPr lang="tr-TR" dirty="0">
                <a:hlinkClick r:id="rId3"/>
              </a:rPr>
              <a:t>csola@sakarya.edu.tr</a:t>
            </a:r>
            <a:endParaRPr lang="tr-TR" dirty="0"/>
          </a:p>
          <a:p>
            <a:pPr algn="ctr"/>
            <a:endParaRPr lang="tr-TR" dirty="0">
              <a:hlinkClick r:id="rId4"/>
            </a:endParaRPr>
          </a:p>
          <a:p>
            <a:pPr algn="ctr"/>
            <a:r>
              <a:rPr lang="tr-TR" dirty="0">
                <a:hlinkClick r:id="rId4"/>
              </a:rPr>
              <a:t>acavkayt@anadolu.edu.tr</a:t>
            </a:r>
            <a:endParaRPr lang="tr-TR" dirty="0"/>
          </a:p>
          <a:p>
            <a:pPr algn="ctr"/>
            <a:endParaRPr lang="tr-TR" dirty="0"/>
          </a:p>
        </p:txBody>
      </p:sp>
    </p:spTree>
    <p:extLst>
      <p:ext uri="{BB962C8B-B14F-4D97-AF65-F5344CB8AC3E}">
        <p14:creationId xmlns:p14="http://schemas.microsoft.com/office/powerpoint/2010/main" val="225276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fontScale="55000" lnSpcReduction="20000"/>
          </a:bodyPr>
          <a:lstStyle/>
          <a:p>
            <a:r>
              <a:rPr lang="tr-TR" dirty="0" err="1"/>
              <a:t>Blackhurst</a:t>
            </a:r>
            <a:r>
              <a:rPr lang="tr-TR" dirty="0"/>
              <a:t>, A. E. (2005). </a:t>
            </a:r>
            <a:r>
              <a:rPr lang="tr-TR" dirty="0" err="1"/>
              <a:t>Historical</a:t>
            </a:r>
            <a:r>
              <a:rPr lang="tr-TR" dirty="0"/>
              <a:t> </a:t>
            </a:r>
            <a:r>
              <a:rPr lang="tr-TR" dirty="0" err="1"/>
              <a:t>perspectives</a:t>
            </a:r>
            <a:r>
              <a:rPr lang="tr-TR" dirty="0"/>
              <a:t> </a:t>
            </a:r>
            <a:r>
              <a:rPr lang="tr-TR" dirty="0" err="1"/>
              <a:t>about</a:t>
            </a:r>
            <a:r>
              <a:rPr lang="tr-TR" dirty="0"/>
              <a:t> </a:t>
            </a:r>
            <a:r>
              <a:rPr lang="tr-TR" dirty="0" err="1"/>
              <a:t>technology</a:t>
            </a:r>
            <a:r>
              <a:rPr lang="tr-TR" dirty="0"/>
              <a:t> </a:t>
            </a:r>
            <a:r>
              <a:rPr lang="tr-TR" dirty="0" err="1"/>
              <a:t>applications</a:t>
            </a:r>
            <a:r>
              <a:rPr lang="tr-TR" dirty="0"/>
              <a:t> </a:t>
            </a:r>
            <a:r>
              <a:rPr lang="tr-TR" dirty="0" err="1"/>
              <a:t>for</a:t>
            </a:r>
            <a:r>
              <a:rPr lang="tr-TR" dirty="0"/>
              <a:t>  </a:t>
            </a:r>
            <a:r>
              <a:rPr lang="tr-TR" dirty="0" err="1"/>
              <a:t>people</a:t>
            </a:r>
            <a:r>
              <a:rPr lang="tr-TR" dirty="0"/>
              <a:t> </a:t>
            </a:r>
            <a:r>
              <a:rPr lang="tr-TR" dirty="0" err="1"/>
              <a:t>with</a:t>
            </a:r>
            <a:r>
              <a:rPr lang="tr-TR" dirty="0"/>
              <a:t> </a:t>
            </a:r>
            <a:r>
              <a:rPr lang="tr-TR" dirty="0" err="1"/>
              <a:t>disabihties</a:t>
            </a:r>
            <a:r>
              <a:rPr lang="tr-TR" dirty="0"/>
              <a:t>. D. </a:t>
            </a:r>
            <a:r>
              <a:rPr lang="tr-TR" dirty="0" err="1"/>
              <a:t>Edyburn</a:t>
            </a:r>
            <a:r>
              <a:rPr lang="tr-TR" dirty="0"/>
              <a:t>, K. </a:t>
            </a:r>
            <a:r>
              <a:rPr lang="tr-TR" dirty="0" err="1"/>
              <a:t>Higgins</a:t>
            </a:r>
            <a:r>
              <a:rPr lang="tr-TR" dirty="0"/>
              <a:t> ve R. </a:t>
            </a:r>
            <a:r>
              <a:rPr lang="tr-TR" dirty="0" err="1"/>
              <a:t>Boone</a:t>
            </a:r>
            <a:r>
              <a:rPr lang="tr-TR" dirty="0"/>
              <a:t> (Ed.), </a:t>
            </a:r>
            <a:r>
              <a:rPr lang="tr-TR" i="1" dirty="0" err="1"/>
              <a:t>Handbook</a:t>
            </a:r>
            <a:r>
              <a:rPr lang="tr-TR" i="1" dirty="0"/>
              <a:t> of </a:t>
            </a:r>
            <a:r>
              <a:rPr lang="tr-TR" i="1" dirty="0" err="1"/>
              <a:t>special</a:t>
            </a:r>
            <a:r>
              <a:rPr lang="tr-TR" i="1" dirty="0"/>
              <a:t> </a:t>
            </a:r>
            <a:r>
              <a:rPr lang="tr-TR" i="1" dirty="0" err="1"/>
              <a:t>education</a:t>
            </a:r>
            <a:r>
              <a:rPr lang="tr-TR" i="1" dirty="0"/>
              <a:t> </a:t>
            </a:r>
            <a:r>
              <a:rPr lang="tr-TR" i="1" dirty="0" err="1"/>
              <a:t>technology</a:t>
            </a:r>
            <a:r>
              <a:rPr lang="tr-TR" i="1" dirty="0"/>
              <a:t> </a:t>
            </a:r>
            <a:r>
              <a:rPr lang="tr-TR" i="1" dirty="0" err="1"/>
              <a:t>research</a:t>
            </a:r>
            <a:r>
              <a:rPr lang="tr-TR" i="1" dirty="0"/>
              <a:t> </a:t>
            </a:r>
            <a:r>
              <a:rPr lang="tr-TR" i="1" dirty="0" err="1"/>
              <a:t>and</a:t>
            </a:r>
            <a:r>
              <a:rPr lang="tr-TR" i="1" dirty="0"/>
              <a:t> </a:t>
            </a:r>
            <a:r>
              <a:rPr lang="tr-TR" i="1" dirty="0" err="1"/>
              <a:t>practice</a:t>
            </a:r>
            <a:r>
              <a:rPr lang="tr-TR" dirty="0"/>
              <a:t> içinde</a:t>
            </a:r>
            <a:r>
              <a:rPr lang="tr-TR" i="1" dirty="0"/>
              <a:t> </a:t>
            </a:r>
            <a:r>
              <a:rPr lang="tr-TR" dirty="0"/>
              <a:t>(s. 3-31). </a:t>
            </a:r>
            <a:r>
              <a:rPr lang="tr-TR" dirty="0" err="1"/>
              <a:t>Whitefish</a:t>
            </a:r>
            <a:r>
              <a:rPr lang="tr-TR" dirty="0"/>
              <a:t> Bay, WI: Knowledge </a:t>
            </a:r>
            <a:r>
              <a:rPr lang="tr-TR" dirty="0" err="1"/>
              <a:t>by</a:t>
            </a:r>
            <a:r>
              <a:rPr lang="tr-TR" dirty="0"/>
              <a:t> Design.</a:t>
            </a:r>
          </a:p>
          <a:p>
            <a:pPr marL="0" indent="0">
              <a:buNone/>
            </a:pPr>
            <a:endParaRPr lang="tr-TR" dirty="0"/>
          </a:p>
          <a:p>
            <a:r>
              <a:rPr lang="tr-TR" dirty="0" err="1"/>
              <a:t>Bromley</a:t>
            </a:r>
            <a:r>
              <a:rPr lang="tr-TR" dirty="0"/>
              <a:t>, B. E. (2001). </a:t>
            </a:r>
            <a:r>
              <a:rPr lang="tr-TR" dirty="0" err="1"/>
              <a:t>Assistive</a:t>
            </a:r>
            <a:r>
              <a:rPr lang="tr-TR" dirty="0"/>
              <a:t> </a:t>
            </a:r>
            <a:r>
              <a:rPr lang="tr-TR" dirty="0" err="1"/>
              <a:t>technology</a:t>
            </a:r>
            <a:r>
              <a:rPr lang="tr-TR" dirty="0"/>
              <a:t> </a:t>
            </a:r>
            <a:r>
              <a:rPr lang="tr-TR" dirty="0" err="1"/>
              <a:t>assessment</a:t>
            </a:r>
            <a:r>
              <a:rPr lang="tr-TR" dirty="0"/>
              <a:t>: A </a:t>
            </a:r>
            <a:r>
              <a:rPr lang="tr-TR" dirty="0" err="1"/>
              <a:t>comparative</a:t>
            </a:r>
            <a:r>
              <a:rPr lang="tr-TR" dirty="0"/>
              <a:t> </a:t>
            </a:r>
            <a:r>
              <a:rPr lang="tr-TR" dirty="0" err="1"/>
              <a:t>anaylsis</a:t>
            </a:r>
            <a:r>
              <a:rPr lang="tr-TR" dirty="0"/>
              <a:t> of </a:t>
            </a:r>
            <a:r>
              <a:rPr lang="tr-TR" dirty="0" err="1"/>
              <a:t>five</a:t>
            </a:r>
            <a:r>
              <a:rPr lang="tr-TR" dirty="0"/>
              <a:t>  </a:t>
            </a:r>
            <a:r>
              <a:rPr lang="tr-TR" dirty="0" err="1"/>
              <a:t>models</a:t>
            </a:r>
            <a:r>
              <a:rPr lang="tr-TR" dirty="0"/>
              <a:t>. </a:t>
            </a:r>
            <a:r>
              <a:rPr lang="tr-TR" i="1" dirty="0"/>
              <a:t>CSUN Conference on </a:t>
            </a:r>
            <a:r>
              <a:rPr lang="tr-TR" i="1" dirty="0" err="1"/>
              <a:t>Technology</a:t>
            </a:r>
            <a:r>
              <a:rPr lang="tr-TR" i="1" dirty="0"/>
              <a:t> </a:t>
            </a:r>
            <a:r>
              <a:rPr lang="tr-TR" i="1" dirty="0" err="1"/>
              <a:t>and</a:t>
            </a:r>
            <a:r>
              <a:rPr lang="tr-TR" i="1" dirty="0"/>
              <a:t> People </a:t>
            </a:r>
            <a:r>
              <a:rPr lang="tr-TR" i="1" dirty="0" err="1"/>
              <a:t>with</a:t>
            </a:r>
            <a:r>
              <a:rPr lang="tr-TR" i="1" dirty="0"/>
              <a:t> </a:t>
            </a:r>
            <a:r>
              <a:rPr lang="tr-TR" i="1" dirty="0" err="1"/>
              <a:t>Disabilities’de</a:t>
            </a:r>
            <a:r>
              <a:rPr lang="tr-TR" i="1" dirty="0"/>
              <a:t> </a:t>
            </a:r>
            <a:r>
              <a:rPr lang="tr-TR" dirty="0"/>
              <a:t>sunulan bildiri, Los Angeles, CA.</a:t>
            </a:r>
          </a:p>
          <a:p>
            <a:pPr marL="0" indent="0">
              <a:buNone/>
            </a:pPr>
            <a:endParaRPr lang="tr-TR" dirty="0"/>
          </a:p>
          <a:p>
            <a:r>
              <a:rPr lang="tr-TR" dirty="0" err="1"/>
              <a:t>Bowser</a:t>
            </a:r>
            <a:r>
              <a:rPr lang="tr-TR" dirty="0"/>
              <a:t>, G. ve </a:t>
            </a:r>
            <a:r>
              <a:rPr lang="tr-TR" dirty="0" err="1"/>
              <a:t>Reed</a:t>
            </a:r>
            <a:r>
              <a:rPr lang="tr-TR" dirty="0"/>
              <a:t>, P. R. (1995). </a:t>
            </a:r>
            <a:r>
              <a:rPr lang="tr-TR" dirty="0" err="1"/>
              <a:t>Education</a:t>
            </a:r>
            <a:r>
              <a:rPr lang="tr-TR" dirty="0"/>
              <a:t> </a:t>
            </a:r>
            <a:r>
              <a:rPr lang="tr-TR" dirty="0" err="1"/>
              <a:t>Tech</a:t>
            </a:r>
            <a:r>
              <a:rPr lang="tr-TR" dirty="0"/>
              <a:t> </a:t>
            </a:r>
            <a:r>
              <a:rPr lang="tr-TR" dirty="0" err="1"/>
              <a:t>points</a:t>
            </a:r>
            <a:r>
              <a:rPr lang="tr-TR" dirty="0"/>
              <a:t> </a:t>
            </a:r>
            <a:r>
              <a:rPr lang="tr-TR" dirty="0" err="1"/>
              <a:t>for</a:t>
            </a:r>
            <a:r>
              <a:rPr lang="tr-TR" dirty="0"/>
              <a:t> </a:t>
            </a:r>
            <a:r>
              <a:rPr lang="tr-TR" dirty="0" err="1"/>
              <a:t>assistive</a:t>
            </a:r>
            <a:r>
              <a:rPr lang="tr-TR" dirty="0"/>
              <a:t> </a:t>
            </a:r>
            <a:r>
              <a:rPr lang="tr-TR" dirty="0" err="1"/>
              <a:t>technology</a:t>
            </a:r>
            <a:r>
              <a:rPr lang="tr-TR" dirty="0"/>
              <a:t> </a:t>
            </a:r>
            <a:r>
              <a:rPr lang="tr-TR" dirty="0" err="1"/>
              <a:t>planning</a:t>
            </a:r>
            <a:r>
              <a:rPr lang="tr-TR" dirty="0"/>
              <a:t>. </a:t>
            </a:r>
            <a:r>
              <a:rPr lang="tr-TR" i="1" dirty="0" err="1"/>
              <a:t>Journal</a:t>
            </a:r>
            <a:r>
              <a:rPr lang="tr-TR" i="1" dirty="0"/>
              <a:t> of Special </a:t>
            </a:r>
            <a:r>
              <a:rPr lang="tr-TR" i="1" dirty="0" err="1"/>
              <a:t>Education</a:t>
            </a:r>
            <a:r>
              <a:rPr lang="tr-TR" i="1" dirty="0"/>
              <a:t> </a:t>
            </a:r>
            <a:r>
              <a:rPr lang="tr-TR" i="1" dirty="0" err="1"/>
              <a:t>Technology</a:t>
            </a:r>
            <a:r>
              <a:rPr lang="tr-TR" i="1" dirty="0"/>
              <a:t>, 12(</a:t>
            </a:r>
            <a:r>
              <a:rPr lang="tr-TR" dirty="0"/>
              <a:t>4), 325-338.</a:t>
            </a:r>
          </a:p>
          <a:p>
            <a:endParaRPr lang="tr-TR" dirty="0"/>
          </a:p>
          <a:p>
            <a:r>
              <a:rPr lang="tr-TR" dirty="0" err="1"/>
              <a:t>Colomo-Palacios</a:t>
            </a:r>
            <a:r>
              <a:rPr lang="tr-TR" dirty="0"/>
              <a:t>, R., </a:t>
            </a:r>
            <a:r>
              <a:rPr lang="tr-TR" dirty="0" err="1"/>
              <a:t>Paniagua</a:t>
            </a:r>
            <a:r>
              <a:rPr lang="tr-TR" dirty="0"/>
              <a:t>-Martin, F., </a:t>
            </a:r>
            <a:r>
              <a:rPr lang="tr-TR" dirty="0" err="1"/>
              <a:t>Garcia-Crespo</a:t>
            </a:r>
            <a:r>
              <a:rPr lang="tr-TR" dirty="0"/>
              <a:t>, A. ve </a:t>
            </a:r>
            <a:r>
              <a:rPr lang="tr-TR" dirty="0" err="1"/>
              <a:t>Ruiz-Mezcua</a:t>
            </a:r>
            <a:r>
              <a:rPr lang="tr-TR" dirty="0"/>
              <a:t>, B. (2010). </a:t>
            </a:r>
            <a:r>
              <a:rPr lang="tr-TR" dirty="0" err="1"/>
              <a:t>Technology</a:t>
            </a:r>
            <a:r>
              <a:rPr lang="tr-TR" dirty="0"/>
              <a:t> </a:t>
            </a:r>
            <a:r>
              <a:rPr lang="tr-TR" dirty="0" err="1"/>
              <a:t>enhanced</a:t>
            </a:r>
            <a:r>
              <a:rPr lang="tr-TR" dirty="0"/>
              <a:t> </a:t>
            </a:r>
            <a:r>
              <a:rPr lang="tr-TR" dirty="0" err="1"/>
              <a:t>learning</a:t>
            </a:r>
            <a:r>
              <a:rPr lang="tr-TR" dirty="0"/>
              <a:t> </a:t>
            </a:r>
            <a:r>
              <a:rPr lang="tr-TR" dirty="0" err="1"/>
              <a:t>for</a:t>
            </a:r>
            <a:r>
              <a:rPr lang="tr-TR" dirty="0"/>
              <a:t> </a:t>
            </a:r>
            <a:r>
              <a:rPr lang="tr-TR" dirty="0" err="1"/>
              <a:t>people</a:t>
            </a:r>
            <a:r>
              <a:rPr lang="tr-TR" dirty="0"/>
              <a:t> </a:t>
            </a:r>
            <a:r>
              <a:rPr lang="tr-TR" dirty="0" err="1"/>
              <a:t>with</a:t>
            </a:r>
            <a:r>
              <a:rPr lang="tr-TR" dirty="0"/>
              <a:t> </a:t>
            </a:r>
            <a:r>
              <a:rPr lang="tr-TR" dirty="0" err="1"/>
              <a:t>intellectual</a:t>
            </a:r>
            <a:r>
              <a:rPr lang="tr-TR" dirty="0"/>
              <a:t> </a:t>
            </a:r>
            <a:r>
              <a:rPr lang="tr-TR" dirty="0" err="1"/>
              <a:t>disabilities</a:t>
            </a:r>
            <a:r>
              <a:rPr lang="tr-TR" dirty="0"/>
              <a:t> </a:t>
            </a:r>
            <a:r>
              <a:rPr lang="tr-TR" dirty="0" err="1"/>
              <a:t>and</a:t>
            </a:r>
            <a:r>
              <a:rPr lang="tr-TR" dirty="0"/>
              <a:t> </a:t>
            </a:r>
            <a:r>
              <a:rPr lang="tr-TR" dirty="0" err="1"/>
              <a:t>cerebral</a:t>
            </a:r>
            <a:r>
              <a:rPr lang="tr-TR" dirty="0"/>
              <a:t> </a:t>
            </a:r>
            <a:r>
              <a:rPr lang="tr-TR" dirty="0" err="1"/>
              <a:t>paralysis</a:t>
            </a:r>
            <a:r>
              <a:rPr lang="tr-TR" dirty="0"/>
              <a:t>: </a:t>
            </a:r>
            <a:r>
              <a:rPr lang="tr-TR" dirty="0" err="1"/>
              <a:t>The</a:t>
            </a:r>
            <a:r>
              <a:rPr lang="tr-TR" dirty="0"/>
              <a:t> MAS platform. </a:t>
            </a:r>
            <a:r>
              <a:rPr lang="tr-TR" i="1" dirty="0" err="1"/>
              <a:t>Research</a:t>
            </a:r>
            <a:r>
              <a:rPr lang="tr-TR" i="1" dirty="0"/>
              <a:t> in </a:t>
            </a:r>
            <a:r>
              <a:rPr lang="tr-TR" i="1" dirty="0" err="1"/>
              <a:t>Developmental</a:t>
            </a:r>
            <a:r>
              <a:rPr lang="tr-TR" i="1" dirty="0"/>
              <a:t> </a:t>
            </a:r>
            <a:r>
              <a:rPr lang="tr-TR" i="1" dirty="0" err="1"/>
              <a:t>Disabilities</a:t>
            </a:r>
            <a:r>
              <a:rPr lang="tr-TR" dirty="0"/>
              <a:t>, </a:t>
            </a:r>
            <a:r>
              <a:rPr lang="tr-TR" i="1" dirty="0"/>
              <a:t>34</a:t>
            </a:r>
            <a:r>
              <a:rPr lang="tr-TR" dirty="0"/>
              <a:t>, 3618-3628.</a:t>
            </a:r>
          </a:p>
          <a:p>
            <a:endParaRPr lang="tr-TR" dirty="0"/>
          </a:p>
          <a:p>
            <a:r>
              <a:rPr lang="tr-TR" dirty="0" err="1"/>
              <a:t>Edyburn</a:t>
            </a:r>
            <a:r>
              <a:rPr lang="tr-TR" dirty="0"/>
              <a:t>, D. L. (1998). A </a:t>
            </a:r>
            <a:r>
              <a:rPr lang="tr-TR" dirty="0" err="1"/>
              <a:t>map</a:t>
            </a:r>
            <a:r>
              <a:rPr lang="tr-TR" dirty="0"/>
              <a:t> of </a:t>
            </a:r>
            <a:r>
              <a:rPr lang="tr-TR" dirty="0" err="1"/>
              <a:t>the</a:t>
            </a:r>
            <a:r>
              <a:rPr lang="tr-TR" dirty="0"/>
              <a:t> </a:t>
            </a:r>
            <a:r>
              <a:rPr lang="tr-TR" dirty="0" err="1"/>
              <a:t>technology</a:t>
            </a:r>
            <a:r>
              <a:rPr lang="tr-TR" dirty="0"/>
              <a:t> </a:t>
            </a:r>
            <a:r>
              <a:rPr lang="tr-TR" dirty="0" err="1"/>
              <a:t>integration</a:t>
            </a:r>
            <a:r>
              <a:rPr lang="tr-TR" dirty="0"/>
              <a:t> </a:t>
            </a:r>
            <a:r>
              <a:rPr lang="tr-TR" dirty="0" err="1"/>
              <a:t>process</a:t>
            </a:r>
            <a:r>
              <a:rPr lang="tr-TR" i="1" dirty="0"/>
              <a:t>. </a:t>
            </a:r>
            <a:r>
              <a:rPr lang="tr-TR" i="1" dirty="0" err="1"/>
              <a:t>Closing</a:t>
            </a:r>
            <a:r>
              <a:rPr lang="tr-TR" i="1" dirty="0"/>
              <a:t> </a:t>
            </a:r>
            <a:r>
              <a:rPr lang="tr-TR" i="1" dirty="0" err="1"/>
              <a:t>the</a:t>
            </a:r>
            <a:r>
              <a:rPr lang="tr-TR" i="1" dirty="0"/>
              <a:t> </a:t>
            </a:r>
            <a:r>
              <a:rPr lang="tr-TR" i="1" dirty="0" err="1"/>
              <a:t>Gap</a:t>
            </a:r>
            <a:r>
              <a:rPr lang="tr-TR" i="1" dirty="0"/>
              <a:t>, 16</a:t>
            </a:r>
            <a:r>
              <a:rPr lang="tr-TR" dirty="0"/>
              <a:t>(6), 1, 6, 40.</a:t>
            </a:r>
          </a:p>
          <a:p>
            <a:pPr marL="0" indent="0">
              <a:buNone/>
            </a:pPr>
            <a:endParaRPr lang="tr-TR" dirty="0"/>
          </a:p>
          <a:p>
            <a:r>
              <a:rPr lang="tr-TR" dirty="0" err="1"/>
              <a:t>Edyburn</a:t>
            </a:r>
            <a:r>
              <a:rPr lang="tr-TR" dirty="0"/>
              <a:t>, D. L. (2001). </a:t>
            </a:r>
            <a:r>
              <a:rPr lang="tr-TR" dirty="0" err="1"/>
              <a:t>Models</a:t>
            </a:r>
            <a:r>
              <a:rPr lang="tr-TR" dirty="0"/>
              <a:t>, </a:t>
            </a:r>
            <a:r>
              <a:rPr lang="tr-TR" dirty="0" err="1"/>
              <a:t>theories</a:t>
            </a:r>
            <a:r>
              <a:rPr lang="tr-TR" dirty="0"/>
              <a:t> </a:t>
            </a:r>
            <a:r>
              <a:rPr lang="tr-TR" dirty="0" err="1"/>
              <a:t>and</a:t>
            </a:r>
            <a:r>
              <a:rPr lang="tr-TR" dirty="0"/>
              <a:t> </a:t>
            </a:r>
            <a:r>
              <a:rPr lang="tr-TR" dirty="0" err="1"/>
              <a:t>frameworks</a:t>
            </a:r>
            <a:r>
              <a:rPr lang="tr-TR" dirty="0"/>
              <a:t>: </a:t>
            </a:r>
            <a:r>
              <a:rPr lang="tr-TR" dirty="0" err="1"/>
              <a:t>contributions</a:t>
            </a:r>
            <a:r>
              <a:rPr lang="tr-TR" dirty="0"/>
              <a:t> </a:t>
            </a:r>
            <a:r>
              <a:rPr lang="tr-TR" dirty="0" err="1"/>
              <a:t>to</a:t>
            </a:r>
            <a:r>
              <a:rPr lang="tr-TR" dirty="0"/>
              <a:t> </a:t>
            </a:r>
            <a:r>
              <a:rPr lang="tr-TR" dirty="0" err="1"/>
              <a:t>understanding</a:t>
            </a:r>
            <a:r>
              <a:rPr lang="tr-TR" dirty="0"/>
              <a:t> </a:t>
            </a:r>
            <a:r>
              <a:rPr lang="tr-TR" dirty="0" err="1"/>
              <a:t>special</a:t>
            </a:r>
            <a:r>
              <a:rPr lang="tr-TR" dirty="0"/>
              <a:t> </a:t>
            </a:r>
            <a:r>
              <a:rPr lang="tr-TR" dirty="0" err="1"/>
              <a:t>education</a:t>
            </a:r>
            <a:r>
              <a:rPr lang="tr-TR" dirty="0"/>
              <a:t> </a:t>
            </a:r>
            <a:r>
              <a:rPr lang="tr-TR" dirty="0" err="1"/>
              <a:t>technology</a:t>
            </a:r>
            <a:r>
              <a:rPr lang="tr-TR" dirty="0"/>
              <a:t>. </a:t>
            </a:r>
            <a:r>
              <a:rPr lang="tr-TR" i="1" dirty="0"/>
              <a:t>Special </a:t>
            </a:r>
            <a:r>
              <a:rPr lang="tr-TR" i="1" dirty="0" err="1"/>
              <a:t>Education</a:t>
            </a:r>
            <a:r>
              <a:rPr lang="tr-TR" i="1" dirty="0"/>
              <a:t> </a:t>
            </a:r>
            <a:r>
              <a:rPr lang="tr-TR" i="1" dirty="0" err="1"/>
              <a:t>Technology</a:t>
            </a:r>
            <a:r>
              <a:rPr lang="tr-TR" i="1" dirty="0"/>
              <a:t> </a:t>
            </a:r>
            <a:r>
              <a:rPr lang="tr-TR" i="1" dirty="0" err="1"/>
              <a:t>Practice</a:t>
            </a:r>
            <a:r>
              <a:rPr lang="tr-TR" i="1" dirty="0"/>
              <a:t>,</a:t>
            </a:r>
            <a:r>
              <a:rPr lang="tr-TR" dirty="0"/>
              <a:t> </a:t>
            </a:r>
            <a:r>
              <a:rPr lang="tr-TR" i="1" dirty="0"/>
              <a:t>4</a:t>
            </a:r>
            <a:r>
              <a:rPr lang="tr-TR" dirty="0"/>
              <a:t>(2), 16-24.</a:t>
            </a:r>
          </a:p>
          <a:p>
            <a:pPr marL="0" indent="0">
              <a:buNone/>
            </a:pPr>
            <a:endParaRPr lang="tr-TR" dirty="0"/>
          </a:p>
        </p:txBody>
      </p:sp>
    </p:spTree>
    <p:extLst>
      <p:ext uri="{BB962C8B-B14F-4D97-AF65-F5344CB8AC3E}">
        <p14:creationId xmlns:p14="http://schemas.microsoft.com/office/powerpoint/2010/main" val="18145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fontScale="55000" lnSpcReduction="20000"/>
          </a:bodyPr>
          <a:lstStyle/>
          <a:p>
            <a:r>
              <a:rPr lang="tr-TR" dirty="0"/>
              <a:t>Girgin, Ü., Kurt, A.A. ve Odabaşı, H.F. (2011). </a:t>
            </a:r>
            <a:r>
              <a:rPr lang="tr-TR" dirty="0" err="1"/>
              <a:t>Technology</a:t>
            </a:r>
            <a:r>
              <a:rPr lang="tr-TR" dirty="0"/>
              <a:t> </a:t>
            </a:r>
            <a:r>
              <a:rPr lang="tr-TR" dirty="0" err="1"/>
              <a:t>integration</a:t>
            </a:r>
            <a:r>
              <a:rPr lang="tr-TR" dirty="0"/>
              <a:t> </a:t>
            </a:r>
            <a:r>
              <a:rPr lang="tr-TR" dirty="0" err="1"/>
              <a:t>issues</a:t>
            </a:r>
            <a:r>
              <a:rPr lang="tr-TR" dirty="0"/>
              <a:t> in a </a:t>
            </a:r>
            <a:r>
              <a:rPr lang="tr-TR" dirty="0" err="1"/>
              <a:t>special</a:t>
            </a:r>
            <a:r>
              <a:rPr lang="tr-TR" dirty="0"/>
              <a:t> </a:t>
            </a:r>
            <a:r>
              <a:rPr lang="tr-TR" dirty="0" err="1"/>
              <a:t>education</a:t>
            </a:r>
            <a:r>
              <a:rPr lang="tr-TR" dirty="0"/>
              <a:t> </a:t>
            </a:r>
            <a:r>
              <a:rPr lang="tr-TR" dirty="0" err="1"/>
              <a:t>school</a:t>
            </a:r>
            <a:r>
              <a:rPr lang="tr-TR" dirty="0"/>
              <a:t> in </a:t>
            </a:r>
            <a:r>
              <a:rPr lang="tr-TR" dirty="0" err="1"/>
              <a:t>Turkey</a:t>
            </a:r>
            <a:r>
              <a:rPr lang="tr-TR" dirty="0"/>
              <a:t> </a:t>
            </a:r>
            <a:r>
              <a:rPr lang="tr-TR" i="1" dirty="0" err="1"/>
              <a:t>Cypriot</a:t>
            </a:r>
            <a:r>
              <a:rPr lang="tr-TR" i="1" dirty="0"/>
              <a:t> </a:t>
            </a:r>
            <a:r>
              <a:rPr lang="tr-TR" i="1" dirty="0" err="1"/>
              <a:t>Journal</a:t>
            </a:r>
            <a:r>
              <a:rPr lang="tr-TR" i="1" dirty="0"/>
              <a:t> of </a:t>
            </a:r>
            <a:r>
              <a:rPr lang="tr-TR" i="1" dirty="0" err="1"/>
              <a:t>Educational</a:t>
            </a:r>
            <a:r>
              <a:rPr lang="tr-TR" i="1" dirty="0"/>
              <a:t> </a:t>
            </a:r>
            <a:r>
              <a:rPr lang="tr-TR" i="1" dirty="0" err="1"/>
              <a:t>Sciences</a:t>
            </a:r>
            <a:r>
              <a:rPr lang="tr-TR" i="1" dirty="0"/>
              <a:t>, 1</a:t>
            </a:r>
            <a:r>
              <a:rPr lang="tr-TR" dirty="0"/>
              <a:t>, 13-1.</a:t>
            </a:r>
          </a:p>
          <a:p>
            <a:pPr marL="0" indent="0">
              <a:buNone/>
            </a:pPr>
            <a:endParaRPr lang="tr-TR" dirty="0"/>
          </a:p>
          <a:p>
            <a:r>
              <a:rPr lang="tr-TR" dirty="0" err="1"/>
              <a:t>Haines</a:t>
            </a:r>
            <a:r>
              <a:rPr lang="tr-TR" dirty="0"/>
              <a:t>, L. ve </a:t>
            </a:r>
            <a:r>
              <a:rPr lang="tr-TR" dirty="0" err="1"/>
              <a:t>Sanche</a:t>
            </a:r>
            <a:r>
              <a:rPr lang="tr-TR" dirty="0"/>
              <a:t>, B. (2000). </a:t>
            </a:r>
            <a:r>
              <a:rPr lang="tr-TR" dirty="0" err="1"/>
              <a:t>Assessment</a:t>
            </a:r>
            <a:r>
              <a:rPr lang="tr-TR" dirty="0"/>
              <a:t> </a:t>
            </a:r>
            <a:r>
              <a:rPr lang="tr-TR" dirty="0" err="1"/>
              <a:t>models</a:t>
            </a:r>
            <a:r>
              <a:rPr lang="tr-TR" dirty="0"/>
              <a:t> </a:t>
            </a:r>
            <a:r>
              <a:rPr lang="tr-TR" dirty="0" err="1"/>
              <a:t>and</a:t>
            </a:r>
            <a:r>
              <a:rPr lang="tr-TR" dirty="0"/>
              <a:t> software </a:t>
            </a:r>
            <a:r>
              <a:rPr lang="tr-TR" dirty="0" err="1"/>
              <a:t>support</a:t>
            </a:r>
            <a:r>
              <a:rPr lang="tr-TR" dirty="0"/>
              <a:t> </a:t>
            </a:r>
            <a:r>
              <a:rPr lang="tr-TR" dirty="0" err="1"/>
              <a:t>for</a:t>
            </a:r>
            <a:r>
              <a:rPr lang="tr-TR" dirty="0"/>
              <a:t> </a:t>
            </a:r>
            <a:r>
              <a:rPr lang="tr-TR" dirty="0" err="1"/>
              <a:t>assistive</a:t>
            </a:r>
            <a:r>
              <a:rPr lang="tr-TR" dirty="0"/>
              <a:t>  </a:t>
            </a:r>
            <a:r>
              <a:rPr lang="tr-TR" dirty="0" err="1"/>
              <a:t>technology</a:t>
            </a:r>
            <a:r>
              <a:rPr lang="tr-TR" dirty="0"/>
              <a:t> </a:t>
            </a:r>
            <a:r>
              <a:rPr lang="tr-TR" dirty="0" err="1"/>
              <a:t>teams</a:t>
            </a:r>
            <a:r>
              <a:rPr lang="tr-TR" dirty="0"/>
              <a:t>. </a:t>
            </a:r>
            <a:r>
              <a:rPr lang="tr-TR" i="1" dirty="0" err="1"/>
              <a:t>Diagnostique</a:t>
            </a:r>
            <a:r>
              <a:rPr lang="tr-TR" i="1" dirty="0"/>
              <a:t> ,25</a:t>
            </a:r>
            <a:r>
              <a:rPr lang="tr-TR" dirty="0"/>
              <a:t>(4), 291-305.</a:t>
            </a:r>
          </a:p>
          <a:p>
            <a:pPr marL="0" indent="0">
              <a:buNone/>
            </a:pPr>
            <a:endParaRPr lang="tr-TR" dirty="0"/>
          </a:p>
          <a:p>
            <a:r>
              <a:rPr lang="tr-TR" dirty="0"/>
              <a:t>Kabakçı-Yurdakul, I. ve Odabaşı, H. F. (2013). </a:t>
            </a:r>
            <a:r>
              <a:rPr lang="tr-TR" dirty="0" err="1"/>
              <a:t>Teknopedagoijk</a:t>
            </a:r>
            <a:r>
              <a:rPr lang="tr-TR" dirty="0"/>
              <a:t> eğitim model.  I. Kabakçı-Yurdakul (</a:t>
            </a:r>
            <a:r>
              <a:rPr lang="tr-TR" dirty="0" err="1"/>
              <a:t>Ed</a:t>
            </a:r>
            <a:r>
              <a:rPr lang="tr-TR" dirty="0"/>
              <a:t>). </a:t>
            </a:r>
            <a:r>
              <a:rPr lang="tr-TR" i="1" dirty="0"/>
              <a:t>Teknopedagojik eğitime dayalı öğretim teknolojileri ve materyal tasarımı </a:t>
            </a:r>
            <a:r>
              <a:rPr lang="tr-TR" dirty="0"/>
              <a:t>içinde</a:t>
            </a:r>
            <a:r>
              <a:rPr lang="tr-TR" i="1" dirty="0"/>
              <a:t> </a:t>
            </a:r>
            <a:r>
              <a:rPr lang="tr-TR" dirty="0"/>
              <a:t>(s. 41-67). Ankara: Anı Yayıncılık.</a:t>
            </a:r>
          </a:p>
          <a:p>
            <a:endParaRPr lang="tr-TR" dirty="0"/>
          </a:p>
          <a:p>
            <a:r>
              <a:rPr lang="tr-TR" dirty="0" err="1"/>
              <a:t>King-Sears</a:t>
            </a:r>
            <a:r>
              <a:rPr lang="tr-TR" dirty="0"/>
              <a:t>, M.E. ve </a:t>
            </a:r>
            <a:r>
              <a:rPr lang="tr-TR" dirty="0" err="1"/>
              <a:t>Evmenova</a:t>
            </a:r>
            <a:r>
              <a:rPr lang="tr-TR" dirty="0"/>
              <a:t>, A.S. (2007). </a:t>
            </a:r>
            <a:r>
              <a:rPr lang="tr-TR" dirty="0" err="1"/>
              <a:t>Premises</a:t>
            </a:r>
            <a:r>
              <a:rPr lang="tr-TR" dirty="0"/>
              <a:t>, </a:t>
            </a:r>
            <a:r>
              <a:rPr lang="tr-TR" dirty="0" err="1"/>
              <a:t>principles</a:t>
            </a:r>
            <a:r>
              <a:rPr lang="tr-TR" dirty="0"/>
              <a:t>, </a:t>
            </a:r>
            <a:r>
              <a:rPr lang="tr-TR" dirty="0" err="1"/>
              <a:t>and</a:t>
            </a:r>
            <a:r>
              <a:rPr lang="tr-TR" dirty="0"/>
              <a:t> </a:t>
            </a:r>
            <a:r>
              <a:rPr lang="tr-TR" dirty="0" err="1"/>
              <a:t>processes</a:t>
            </a:r>
            <a:r>
              <a:rPr lang="tr-TR" dirty="0"/>
              <a:t> </a:t>
            </a:r>
            <a:r>
              <a:rPr lang="tr-TR" dirty="0" err="1"/>
              <a:t>for</a:t>
            </a:r>
            <a:r>
              <a:rPr lang="tr-TR" dirty="0"/>
              <a:t>  </a:t>
            </a:r>
            <a:r>
              <a:rPr lang="tr-TR" dirty="0" err="1"/>
              <a:t>integrating</a:t>
            </a:r>
            <a:r>
              <a:rPr lang="tr-TR" dirty="0"/>
              <a:t> </a:t>
            </a:r>
            <a:r>
              <a:rPr lang="tr-TR" dirty="0" err="1"/>
              <a:t>technology</a:t>
            </a:r>
            <a:r>
              <a:rPr lang="tr-TR" dirty="0"/>
              <a:t> </a:t>
            </a:r>
            <a:r>
              <a:rPr lang="tr-TR" dirty="0" err="1"/>
              <a:t>into</a:t>
            </a:r>
            <a:r>
              <a:rPr lang="tr-TR" dirty="0"/>
              <a:t> </a:t>
            </a:r>
            <a:r>
              <a:rPr lang="tr-TR" dirty="0" err="1"/>
              <a:t>instruction</a:t>
            </a:r>
            <a:r>
              <a:rPr lang="tr-TR" dirty="0"/>
              <a:t>. </a:t>
            </a:r>
            <a:r>
              <a:rPr lang="tr-TR" i="1" dirty="0" err="1"/>
              <a:t>Teaching</a:t>
            </a:r>
            <a:r>
              <a:rPr lang="tr-TR" i="1" dirty="0"/>
              <a:t> </a:t>
            </a:r>
            <a:r>
              <a:rPr lang="tr-TR" i="1" dirty="0" err="1"/>
              <a:t>Exceptional</a:t>
            </a:r>
            <a:r>
              <a:rPr lang="tr-TR" i="1" dirty="0"/>
              <a:t> </a:t>
            </a:r>
            <a:r>
              <a:rPr lang="tr-TR" i="1" dirty="0" err="1"/>
              <a:t>Children</a:t>
            </a:r>
            <a:r>
              <a:rPr lang="tr-TR" i="1" dirty="0"/>
              <a:t>, 40</a:t>
            </a:r>
            <a:r>
              <a:rPr lang="tr-TR" dirty="0"/>
              <a:t> (1), 6-14.</a:t>
            </a:r>
            <a:r>
              <a:rPr lang="tr-TR" b="1" dirty="0"/>
              <a:t> </a:t>
            </a:r>
            <a:endParaRPr lang="tr-TR" dirty="0"/>
          </a:p>
          <a:p>
            <a:r>
              <a:rPr lang="tr-TR" dirty="0" err="1"/>
              <a:t>Lavin</a:t>
            </a:r>
            <a:r>
              <a:rPr lang="tr-TR" dirty="0"/>
              <a:t>, A., Korte, L. ve </a:t>
            </a:r>
            <a:r>
              <a:rPr lang="tr-TR" dirty="0" err="1"/>
              <a:t>Davies</a:t>
            </a:r>
            <a:r>
              <a:rPr lang="tr-TR" dirty="0"/>
              <a:t>, T. (2010). </a:t>
            </a:r>
            <a:r>
              <a:rPr lang="tr-TR" dirty="0" err="1"/>
              <a:t>The</a:t>
            </a:r>
            <a:r>
              <a:rPr lang="tr-TR" dirty="0"/>
              <a:t> </a:t>
            </a:r>
            <a:r>
              <a:rPr lang="tr-TR" dirty="0" err="1"/>
              <a:t>impact</a:t>
            </a:r>
            <a:r>
              <a:rPr lang="tr-TR" dirty="0"/>
              <a:t> of </a:t>
            </a:r>
            <a:r>
              <a:rPr lang="tr-TR" dirty="0" err="1"/>
              <a:t>classroom</a:t>
            </a:r>
            <a:r>
              <a:rPr lang="tr-TR" dirty="0"/>
              <a:t> </a:t>
            </a:r>
            <a:r>
              <a:rPr lang="tr-TR" dirty="0" err="1"/>
              <a:t>technology</a:t>
            </a:r>
            <a:r>
              <a:rPr lang="tr-TR" dirty="0"/>
              <a:t> on </a:t>
            </a:r>
            <a:r>
              <a:rPr lang="tr-TR" dirty="0" err="1"/>
              <a:t>student</a:t>
            </a:r>
            <a:r>
              <a:rPr lang="tr-TR" dirty="0"/>
              <a:t> </a:t>
            </a:r>
            <a:r>
              <a:rPr lang="tr-TR" dirty="0" err="1"/>
              <a:t>behavior</a:t>
            </a:r>
            <a:r>
              <a:rPr lang="tr-TR" dirty="0"/>
              <a:t>. </a:t>
            </a:r>
            <a:r>
              <a:rPr lang="tr-TR" i="1" dirty="0" err="1"/>
              <a:t>Journal</a:t>
            </a:r>
            <a:r>
              <a:rPr lang="tr-TR" i="1" dirty="0"/>
              <a:t> of </a:t>
            </a:r>
            <a:r>
              <a:rPr lang="tr-TR" i="1" dirty="0" err="1"/>
              <a:t>Technology</a:t>
            </a:r>
            <a:r>
              <a:rPr lang="tr-TR" i="1" dirty="0"/>
              <a:t> </a:t>
            </a:r>
            <a:r>
              <a:rPr lang="tr-TR" i="1" dirty="0" err="1"/>
              <a:t>Research</a:t>
            </a:r>
            <a:r>
              <a:rPr lang="tr-TR" dirty="0"/>
              <a:t>, </a:t>
            </a:r>
            <a:r>
              <a:rPr lang="tr-TR" i="1" dirty="0"/>
              <a:t>2</a:t>
            </a:r>
            <a:r>
              <a:rPr lang="tr-TR" dirty="0"/>
              <a:t>, 1-13.</a:t>
            </a:r>
          </a:p>
          <a:p>
            <a:pPr marL="0" indent="0">
              <a:buNone/>
            </a:pPr>
            <a:endParaRPr lang="tr-TR" dirty="0"/>
          </a:p>
          <a:p>
            <a:r>
              <a:rPr lang="tr-TR" dirty="0" err="1"/>
              <a:t>Lenker</a:t>
            </a:r>
            <a:r>
              <a:rPr lang="tr-TR" dirty="0"/>
              <a:t>, J. A. ve </a:t>
            </a:r>
            <a:r>
              <a:rPr lang="tr-TR" dirty="0" err="1"/>
              <a:t>Paquet</a:t>
            </a:r>
            <a:r>
              <a:rPr lang="tr-TR" dirty="0"/>
              <a:t>, V. L. (2003) A </a:t>
            </a:r>
            <a:r>
              <a:rPr lang="tr-TR" dirty="0" err="1"/>
              <a:t>review</a:t>
            </a:r>
            <a:r>
              <a:rPr lang="tr-TR" dirty="0"/>
              <a:t> of </a:t>
            </a:r>
            <a:r>
              <a:rPr lang="tr-TR" dirty="0" err="1"/>
              <a:t>conceptual</a:t>
            </a:r>
            <a:r>
              <a:rPr lang="tr-TR" dirty="0"/>
              <a:t> </a:t>
            </a:r>
            <a:r>
              <a:rPr lang="tr-TR" dirty="0" err="1"/>
              <a:t>models</a:t>
            </a:r>
            <a:r>
              <a:rPr lang="tr-TR" dirty="0"/>
              <a:t> </a:t>
            </a:r>
            <a:r>
              <a:rPr lang="tr-TR" dirty="0" err="1"/>
              <a:t>for</a:t>
            </a:r>
            <a:r>
              <a:rPr lang="tr-TR" dirty="0"/>
              <a:t> </a:t>
            </a:r>
            <a:r>
              <a:rPr lang="tr-TR" dirty="0" err="1"/>
              <a:t>assistive</a:t>
            </a:r>
            <a:r>
              <a:rPr lang="tr-TR" dirty="0"/>
              <a:t> </a:t>
            </a:r>
            <a:r>
              <a:rPr lang="tr-TR" dirty="0" err="1"/>
              <a:t>technology</a:t>
            </a:r>
            <a:r>
              <a:rPr lang="tr-TR" dirty="0"/>
              <a:t> </a:t>
            </a:r>
            <a:r>
              <a:rPr lang="tr-TR" dirty="0" err="1"/>
              <a:t>outcomes</a:t>
            </a:r>
            <a:r>
              <a:rPr lang="tr-TR" dirty="0"/>
              <a:t> </a:t>
            </a:r>
            <a:r>
              <a:rPr lang="tr-TR" dirty="0" err="1"/>
              <a:t>research</a:t>
            </a:r>
            <a:r>
              <a:rPr lang="tr-TR" dirty="0"/>
              <a:t> </a:t>
            </a:r>
            <a:r>
              <a:rPr lang="tr-TR" dirty="0" err="1"/>
              <a:t>and</a:t>
            </a:r>
            <a:r>
              <a:rPr lang="tr-TR" dirty="0"/>
              <a:t> </a:t>
            </a:r>
            <a:r>
              <a:rPr lang="tr-TR" dirty="0" err="1"/>
              <a:t>practice</a:t>
            </a:r>
            <a:r>
              <a:rPr lang="tr-TR" dirty="0"/>
              <a:t>, </a:t>
            </a:r>
            <a:r>
              <a:rPr lang="tr-TR" dirty="0" err="1"/>
              <a:t>assistive</a:t>
            </a:r>
            <a:r>
              <a:rPr lang="tr-TR" dirty="0"/>
              <a:t> </a:t>
            </a:r>
            <a:r>
              <a:rPr lang="tr-TR" dirty="0" err="1"/>
              <a:t>technology</a:t>
            </a:r>
            <a:r>
              <a:rPr lang="tr-TR" dirty="0"/>
              <a:t>. </a:t>
            </a:r>
            <a:r>
              <a:rPr lang="tr-TR" i="1" dirty="0" err="1"/>
              <a:t>The</a:t>
            </a:r>
            <a:r>
              <a:rPr lang="tr-TR" i="1" dirty="0"/>
              <a:t> </a:t>
            </a:r>
            <a:r>
              <a:rPr lang="tr-TR" i="1" dirty="0" err="1"/>
              <a:t>Official</a:t>
            </a:r>
            <a:r>
              <a:rPr lang="tr-TR" i="1" dirty="0"/>
              <a:t> </a:t>
            </a:r>
            <a:r>
              <a:rPr lang="tr-TR" i="1" dirty="0" err="1"/>
              <a:t>Journal</a:t>
            </a:r>
            <a:r>
              <a:rPr lang="tr-TR" i="1" dirty="0"/>
              <a:t> of </a:t>
            </a:r>
            <a:r>
              <a:rPr lang="tr-TR" i="1" dirty="0" err="1"/>
              <a:t>Resna</a:t>
            </a:r>
            <a:r>
              <a:rPr lang="tr-TR" dirty="0"/>
              <a:t>, </a:t>
            </a:r>
            <a:r>
              <a:rPr lang="tr-TR" i="1" dirty="0"/>
              <a:t>15</a:t>
            </a:r>
            <a:r>
              <a:rPr lang="tr-TR" dirty="0"/>
              <a:t>(1), 1-15.</a:t>
            </a:r>
          </a:p>
          <a:p>
            <a:pPr marL="0" indent="0">
              <a:buNone/>
            </a:pPr>
            <a:endParaRPr lang="tr-TR" dirty="0"/>
          </a:p>
          <a:p>
            <a:r>
              <a:rPr lang="tr-TR" dirty="0"/>
              <a:t>Marino M. T., </a:t>
            </a:r>
            <a:r>
              <a:rPr lang="tr-TR" dirty="0" err="1"/>
              <a:t>Sameshima</a:t>
            </a:r>
            <a:r>
              <a:rPr lang="tr-TR" dirty="0"/>
              <a:t>, P. ve </a:t>
            </a:r>
            <a:r>
              <a:rPr lang="tr-TR" dirty="0" err="1"/>
              <a:t>Beecher</a:t>
            </a:r>
            <a:r>
              <a:rPr lang="tr-TR" dirty="0"/>
              <a:t>, C. C. (2009). </a:t>
            </a:r>
            <a:r>
              <a:rPr lang="tr-TR" dirty="0" err="1"/>
              <a:t>Integrating</a:t>
            </a:r>
            <a:r>
              <a:rPr lang="tr-TR" dirty="0"/>
              <a:t> TPACK in </a:t>
            </a:r>
            <a:r>
              <a:rPr lang="tr-TR" dirty="0" err="1"/>
              <a:t>pre</a:t>
            </a:r>
            <a:r>
              <a:rPr lang="tr-TR" dirty="0"/>
              <a:t>- service </a:t>
            </a:r>
            <a:r>
              <a:rPr lang="tr-TR" dirty="0" err="1"/>
              <a:t>teacher</a:t>
            </a:r>
            <a:r>
              <a:rPr lang="tr-TR" dirty="0"/>
              <a:t> </a:t>
            </a:r>
            <a:r>
              <a:rPr lang="tr-TR" dirty="0" err="1"/>
              <a:t>education</a:t>
            </a:r>
            <a:r>
              <a:rPr lang="tr-TR" dirty="0"/>
              <a:t>: </a:t>
            </a:r>
            <a:r>
              <a:rPr lang="tr-TR" dirty="0" err="1"/>
              <a:t>Frameworks</a:t>
            </a:r>
            <a:r>
              <a:rPr lang="tr-TR" dirty="0"/>
              <a:t> </a:t>
            </a:r>
            <a:r>
              <a:rPr lang="tr-TR" dirty="0" err="1"/>
              <a:t>for</a:t>
            </a:r>
            <a:r>
              <a:rPr lang="tr-TR" dirty="0"/>
              <a:t> </a:t>
            </a:r>
            <a:r>
              <a:rPr lang="tr-TR" dirty="0" err="1"/>
              <a:t>promoting</a:t>
            </a:r>
            <a:r>
              <a:rPr lang="tr-TR" dirty="0"/>
              <a:t> </a:t>
            </a:r>
            <a:r>
              <a:rPr lang="tr-TR" dirty="0" err="1"/>
              <a:t>inclusive</a:t>
            </a:r>
            <a:r>
              <a:rPr lang="tr-TR" dirty="0"/>
              <a:t> </a:t>
            </a:r>
            <a:r>
              <a:rPr lang="tr-TR" dirty="0" err="1"/>
              <a:t>educational</a:t>
            </a:r>
            <a:r>
              <a:rPr lang="tr-TR" dirty="0"/>
              <a:t> </a:t>
            </a:r>
            <a:r>
              <a:rPr lang="tr-TR" dirty="0" err="1"/>
              <a:t>practice</a:t>
            </a:r>
            <a:r>
              <a:rPr lang="tr-TR" dirty="0"/>
              <a:t>. </a:t>
            </a:r>
            <a:r>
              <a:rPr lang="tr-TR" i="1" dirty="0" err="1"/>
              <a:t>Contemporary</a:t>
            </a:r>
            <a:r>
              <a:rPr lang="tr-TR" i="1" dirty="0"/>
              <a:t> </a:t>
            </a:r>
            <a:r>
              <a:rPr lang="tr-TR" i="1" dirty="0" err="1"/>
              <a:t>Issues</a:t>
            </a:r>
            <a:r>
              <a:rPr lang="tr-TR" i="1" dirty="0"/>
              <a:t> in </a:t>
            </a:r>
            <a:r>
              <a:rPr lang="tr-TR" i="1" dirty="0" err="1"/>
              <a:t>Technology</a:t>
            </a:r>
            <a:r>
              <a:rPr lang="tr-TR" i="1" dirty="0"/>
              <a:t> </a:t>
            </a:r>
            <a:r>
              <a:rPr lang="tr-TR" i="1" dirty="0" err="1"/>
              <a:t>and</a:t>
            </a:r>
            <a:r>
              <a:rPr lang="tr-TR" i="1" dirty="0"/>
              <a:t> </a:t>
            </a:r>
            <a:r>
              <a:rPr lang="tr-TR" i="1" dirty="0" err="1"/>
              <a:t>Teacher</a:t>
            </a:r>
            <a:r>
              <a:rPr lang="tr-TR" i="1" dirty="0"/>
              <a:t> </a:t>
            </a:r>
            <a:r>
              <a:rPr lang="tr-TR" i="1" dirty="0" err="1"/>
              <a:t>Education</a:t>
            </a:r>
            <a:r>
              <a:rPr lang="tr-TR" dirty="0"/>
              <a:t>, </a:t>
            </a:r>
            <a:r>
              <a:rPr lang="tr-TR" i="1" dirty="0"/>
              <a:t>9</a:t>
            </a:r>
            <a:r>
              <a:rPr lang="tr-TR" dirty="0"/>
              <a:t>(2), 186-207.</a:t>
            </a:r>
          </a:p>
          <a:p>
            <a:pPr marL="0" indent="0">
              <a:buNone/>
            </a:pPr>
            <a:endParaRPr lang="tr-TR" dirty="0"/>
          </a:p>
          <a:p>
            <a:endParaRPr lang="tr-TR" dirty="0"/>
          </a:p>
        </p:txBody>
      </p:sp>
    </p:spTree>
    <p:extLst>
      <p:ext uri="{BB962C8B-B14F-4D97-AF65-F5344CB8AC3E}">
        <p14:creationId xmlns:p14="http://schemas.microsoft.com/office/powerpoint/2010/main" val="74624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2174" y="1090147"/>
            <a:ext cx="8610600" cy="1293028"/>
          </a:xfrm>
        </p:spPr>
        <p:txBody>
          <a:bodyPr>
            <a:normAutofit/>
          </a:bodyPr>
          <a:lstStyle/>
          <a:p>
            <a:pPr algn="ctr"/>
            <a:r>
              <a:rPr lang="tr-TR" sz="2400" b="1" dirty="0"/>
              <a:t>Özel eğitimde teknoloji konusunda yapılan çalışmalar</a:t>
            </a:r>
          </a:p>
        </p:txBody>
      </p:sp>
      <p:sp>
        <p:nvSpPr>
          <p:cNvPr id="6" name="Şekil 5"/>
          <p:cNvSpPr/>
          <p:nvPr/>
        </p:nvSpPr>
        <p:spPr>
          <a:xfrm>
            <a:off x="2589417" y="1825625"/>
            <a:ext cx="6962140" cy="4351338"/>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3473609" y="4828917"/>
            <a:ext cx="181015" cy="1810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erbest Form 7"/>
          <p:cNvSpPr/>
          <p:nvPr/>
        </p:nvSpPr>
        <p:spPr>
          <a:xfrm>
            <a:off x="3564117" y="4919426"/>
            <a:ext cx="1622178" cy="1257536"/>
          </a:xfrm>
          <a:custGeom>
            <a:avLst/>
            <a:gdLst>
              <a:gd name="connsiteX0" fmla="*/ 0 w 1622178"/>
              <a:gd name="connsiteY0" fmla="*/ 0 h 1257536"/>
              <a:gd name="connsiteX1" fmla="*/ 1622178 w 1622178"/>
              <a:gd name="connsiteY1" fmla="*/ 0 h 1257536"/>
              <a:gd name="connsiteX2" fmla="*/ 1622178 w 1622178"/>
              <a:gd name="connsiteY2" fmla="*/ 1257536 h 1257536"/>
              <a:gd name="connsiteX3" fmla="*/ 0 w 1622178"/>
              <a:gd name="connsiteY3" fmla="*/ 1257536 h 1257536"/>
              <a:gd name="connsiteX4" fmla="*/ 0 w 1622178"/>
              <a:gd name="connsiteY4" fmla="*/ 0 h 1257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178" h="1257536">
                <a:moveTo>
                  <a:pt x="0" y="0"/>
                </a:moveTo>
                <a:lnTo>
                  <a:pt x="1622178" y="0"/>
                </a:lnTo>
                <a:lnTo>
                  <a:pt x="1622178" y="1257536"/>
                </a:lnTo>
                <a:lnTo>
                  <a:pt x="0" y="12575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916" tIns="0" rIns="0" bIns="0" numCol="1" spcCol="1270" anchor="t" anchorCtr="0">
            <a:noAutofit/>
          </a:bodyPr>
          <a:lstStyle/>
          <a:p>
            <a:pPr lvl="0" algn="l" defTabSz="800100">
              <a:lnSpc>
                <a:spcPct val="90000"/>
              </a:lnSpc>
              <a:spcBef>
                <a:spcPct val="0"/>
              </a:spcBef>
              <a:spcAft>
                <a:spcPct val="35000"/>
              </a:spcAft>
            </a:pPr>
            <a:r>
              <a:rPr lang="tr-TR" sz="1800" kern="1200" dirty="0">
                <a:solidFill>
                  <a:srgbClr val="002060"/>
                </a:solidFill>
              </a:rPr>
              <a:t>Bilgisayar destekli öğretimin etkililiği</a:t>
            </a:r>
          </a:p>
        </p:txBody>
      </p:sp>
      <p:sp>
        <p:nvSpPr>
          <p:cNvPr id="9" name="Oval 8"/>
          <p:cNvSpPr/>
          <p:nvPr/>
        </p:nvSpPr>
        <p:spPr>
          <a:xfrm>
            <a:off x="5071420" y="3646224"/>
            <a:ext cx="327220" cy="3272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Serbest Form 9"/>
          <p:cNvSpPr/>
          <p:nvPr/>
        </p:nvSpPr>
        <p:spPr>
          <a:xfrm>
            <a:off x="5235031" y="3809835"/>
            <a:ext cx="1972104" cy="2367127"/>
          </a:xfrm>
          <a:custGeom>
            <a:avLst/>
            <a:gdLst>
              <a:gd name="connsiteX0" fmla="*/ 0 w 1670913"/>
              <a:gd name="connsiteY0" fmla="*/ 0 h 2367127"/>
              <a:gd name="connsiteX1" fmla="*/ 1670913 w 1670913"/>
              <a:gd name="connsiteY1" fmla="*/ 0 h 2367127"/>
              <a:gd name="connsiteX2" fmla="*/ 1670913 w 1670913"/>
              <a:gd name="connsiteY2" fmla="*/ 2367127 h 2367127"/>
              <a:gd name="connsiteX3" fmla="*/ 0 w 1670913"/>
              <a:gd name="connsiteY3" fmla="*/ 2367127 h 2367127"/>
              <a:gd name="connsiteX4" fmla="*/ 0 w 1670913"/>
              <a:gd name="connsiteY4" fmla="*/ 0 h 236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13" h="2367127">
                <a:moveTo>
                  <a:pt x="0" y="0"/>
                </a:moveTo>
                <a:lnTo>
                  <a:pt x="1670913" y="0"/>
                </a:lnTo>
                <a:lnTo>
                  <a:pt x="1670913" y="2367127"/>
                </a:lnTo>
                <a:lnTo>
                  <a:pt x="0" y="2367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3387" tIns="0" rIns="0" bIns="0" numCol="1" spcCol="1270" anchor="t" anchorCtr="0">
            <a:noAutofit/>
          </a:bodyPr>
          <a:lstStyle/>
          <a:p>
            <a:pPr lvl="0" algn="l" defTabSz="800100">
              <a:lnSpc>
                <a:spcPct val="90000"/>
              </a:lnSpc>
              <a:spcBef>
                <a:spcPct val="0"/>
              </a:spcBef>
              <a:spcAft>
                <a:spcPct val="35000"/>
              </a:spcAft>
            </a:pPr>
            <a:r>
              <a:rPr lang="tr-TR" sz="1800" kern="1200" baseline="0" dirty="0">
                <a:solidFill>
                  <a:srgbClr val="002060"/>
                </a:solidFill>
              </a:rPr>
              <a:t>Çoklu ortam uygulamalarının etkililiği</a:t>
            </a:r>
          </a:p>
        </p:txBody>
      </p:sp>
      <p:sp>
        <p:nvSpPr>
          <p:cNvPr id="11" name="Oval 10"/>
          <p:cNvSpPr/>
          <p:nvPr/>
        </p:nvSpPr>
        <p:spPr>
          <a:xfrm>
            <a:off x="6992971" y="2926513"/>
            <a:ext cx="452539" cy="4525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erbest Form 11"/>
          <p:cNvSpPr/>
          <p:nvPr/>
        </p:nvSpPr>
        <p:spPr>
          <a:xfrm>
            <a:off x="7125385" y="3502680"/>
            <a:ext cx="3095768" cy="2324384"/>
          </a:xfrm>
          <a:custGeom>
            <a:avLst/>
            <a:gdLst>
              <a:gd name="connsiteX0" fmla="*/ 0 w 3095768"/>
              <a:gd name="connsiteY0" fmla="*/ 0 h 2324384"/>
              <a:gd name="connsiteX1" fmla="*/ 3095768 w 3095768"/>
              <a:gd name="connsiteY1" fmla="*/ 0 h 2324384"/>
              <a:gd name="connsiteX2" fmla="*/ 3095768 w 3095768"/>
              <a:gd name="connsiteY2" fmla="*/ 2324384 h 2324384"/>
              <a:gd name="connsiteX3" fmla="*/ 0 w 3095768"/>
              <a:gd name="connsiteY3" fmla="*/ 2324384 h 2324384"/>
              <a:gd name="connsiteX4" fmla="*/ 0 w 3095768"/>
              <a:gd name="connsiteY4" fmla="*/ 0 h 232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768" h="2324384">
                <a:moveTo>
                  <a:pt x="0" y="0"/>
                </a:moveTo>
                <a:lnTo>
                  <a:pt x="3095768" y="0"/>
                </a:lnTo>
                <a:lnTo>
                  <a:pt x="3095768" y="2324384"/>
                </a:lnTo>
                <a:lnTo>
                  <a:pt x="0" y="2324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9791" tIns="0" rIns="0" bIns="0" numCol="1" spcCol="1270" anchor="t" anchorCtr="0">
            <a:noAutofit/>
          </a:bodyPr>
          <a:lstStyle/>
          <a:p>
            <a:pPr lvl="0" algn="l" defTabSz="1066800">
              <a:lnSpc>
                <a:spcPct val="90000"/>
              </a:lnSpc>
              <a:spcBef>
                <a:spcPct val="0"/>
              </a:spcBef>
              <a:spcAft>
                <a:spcPct val="35000"/>
              </a:spcAft>
            </a:pPr>
            <a:r>
              <a:rPr lang="tr-TR" sz="2400" b="1" kern="1200" dirty="0">
                <a:solidFill>
                  <a:srgbClr val="002060"/>
                </a:solidFill>
              </a:rPr>
              <a:t>Teknoloji Entegrasyonu</a:t>
            </a:r>
          </a:p>
        </p:txBody>
      </p:sp>
    </p:spTree>
    <p:extLst>
      <p:ext uri="{BB962C8B-B14F-4D97-AF65-F5344CB8AC3E}">
        <p14:creationId xmlns:p14="http://schemas.microsoft.com/office/powerpoint/2010/main" val="22610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55000" lnSpcReduction="20000"/>
          </a:bodyPr>
          <a:lstStyle/>
          <a:p>
            <a:r>
              <a:rPr lang="tr-TR" dirty="0"/>
              <a:t>Reel, T. (2009). Enhancement of </a:t>
            </a:r>
            <a:r>
              <a:rPr lang="tr-TR" dirty="0" err="1"/>
              <a:t>integration</a:t>
            </a:r>
            <a:r>
              <a:rPr lang="tr-TR" dirty="0"/>
              <a:t> of </a:t>
            </a:r>
            <a:r>
              <a:rPr lang="tr-TR" dirty="0" err="1"/>
              <a:t>technology</a:t>
            </a:r>
            <a:r>
              <a:rPr lang="tr-TR" dirty="0"/>
              <a:t> </a:t>
            </a:r>
            <a:r>
              <a:rPr lang="tr-TR" dirty="0" err="1"/>
              <a:t>into</a:t>
            </a:r>
            <a:r>
              <a:rPr lang="tr-TR" dirty="0"/>
              <a:t> </a:t>
            </a:r>
            <a:r>
              <a:rPr lang="tr-TR" dirty="0" err="1"/>
              <a:t>the</a:t>
            </a:r>
            <a:r>
              <a:rPr lang="tr-TR" dirty="0"/>
              <a:t> </a:t>
            </a:r>
            <a:r>
              <a:rPr lang="tr-TR" dirty="0" err="1"/>
              <a:t>curriculum</a:t>
            </a:r>
            <a:r>
              <a:rPr lang="tr-TR" dirty="0"/>
              <a:t>. </a:t>
            </a:r>
            <a:r>
              <a:rPr lang="tr-TR" i="1" dirty="0" err="1"/>
              <a:t>Ontario</a:t>
            </a:r>
            <a:r>
              <a:rPr lang="tr-TR" i="1" dirty="0"/>
              <a:t> Action </a:t>
            </a:r>
            <a:r>
              <a:rPr lang="tr-TR" i="1" dirty="0" err="1"/>
              <a:t>Researcher</a:t>
            </a:r>
            <a:r>
              <a:rPr lang="tr-TR" dirty="0"/>
              <a:t>, </a:t>
            </a:r>
            <a:r>
              <a:rPr lang="tr-TR" i="1" dirty="0"/>
              <a:t>10</a:t>
            </a:r>
            <a:r>
              <a:rPr lang="tr-TR" dirty="0"/>
              <a:t>(2), 1-19.</a:t>
            </a:r>
          </a:p>
          <a:p>
            <a:pPr marL="0" indent="0">
              <a:buNone/>
            </a:pPr>
            <a:endParaRPr lang="tr-TR" dirty="0"/>
          </a:p>
          <a:p>
            <a:r>
              <a:rPr lang="tr-TR" dirty="0" err="1"/>
              <a:t>Scherer</a:t>
            </a:r>
            <a:r>
              <a:rPr lang="tr-TR" dirty="0"/>
              <a:t>, M. J. (1998). </a:t>
            </a:r>
            <a:r>
              <a:rPr lang="tr-TR" i="1" dirty="0" err="1"/>
              <a:t>Matching</a:t>
            </a:r>
            <a:r>
              <a:rPr lang="tr-TR" i="1" dirty="0"/>
              <a:t> </a:t>
            </a:r>
            <a:r>
              <a:rPr lang="tr-TR" i="1" dirty="0" err="1"/>
              <a:t>person</a:t>
            </a:r>
            <a:r>
              <a:rPr lang="tr-TR" i="1" dirty="0"/>
              <a:t> </a:t>
            </a:r>
            <a:r>
              <a:rPr lang="tr-TR" i="1" dirty="0" err="1"/>
              <a:t>and</a:t>
            </a:r>
            <a:r>
              <a:rPr lang="tr-TR" i="1" dirty="0"/>
              <a:t> </a:t>
            </a:r>
            <a:r>
              <a:rPr lang="tr-TR" i="1" dirty="0" err="1"/>
              <a:t>technology</a:t>
            </a:r>
            <a:r>
              <a:rPr lang="tr-TR" dirty="0"/>
              <a:t>. </a:t>
            </a:r>
            <a:r>
              <a:rPr lang="tr-TR" dirty="0" err="1"/>
              <a:t>Webster</a:t>
            </a:r>
            <a:r>
              <a:rPr lang="tr-TR" dirty="0"/>
              <a:t>, NY: </a:t>
            </a:r>
            <a:r>
              <a:rPr lang="tr-TR" dirty="0" err="1"/>
              <a:t>Institute</a:t>
            </a:r>
            <a:r>
              <a:rPr lang="tr-TR" dirty="0"/>
              <a:t> </a:t>
            </a:r>
            <a:r>
              <a:rPr lang="tr-TR" dirty="0" err="1"/>
              <a:t>for</a:t>
            </a:r>
            <a:r>
              <a:rPr lang="tr-TR" dirty="0"/>
              <a:t> </a:t>
            </a:r>
            <a:r>
              <a:rPr lang="tr-TR" dirty="0" err="1"/>
              <a:t>Matching</a:t>
            </a:r>
            <a:r>
              <a:rPr lang="tr-TR" dirty="0"/>
              <a:t> </a:t>
            </a:r>
            <a:r>
              <a:rPr lang="tr-TR" dirty="0" err="1"/>
              <a:t>Person</a:t>
            </a:r>
            <a:r>
              <a:rPr lang="tr-TR" dirty="0"/>
              <a:t> &amp;</a:t>
            </a:r>
            <a:r>
              <a:rPr lang="tr-TR" dirty="0" err="1"/>
              <a:t>Technology</a:t>
            </a:r>
            <a:r>
              <a:rPr lang="tr-TR" dirty="0"/>
              <a:t>.</a:t>
            </a:r>
          </a:p>
          <a:p>
            <a:pPr marL="0" indent="0">
              <a:buNone/>
            </a:pPr>
            <a:endParaRPr lang="tr-TR" dirty="0"/>
          </a:p>
          <a:p>
            <a:pPr fontAlgn="base"/>
            <a:r>
              <a:rPr lang="tr-TR" dirty="0" err="1"/>
              <a:t>Tournaki</a:t>
            </a:r>
            <a:r>
              <a:rPr lang="tr-TR" dirty="0"/>
              <a:t>, N. ve </a:t>
            </a:r>
            <a:r>
              <a:rPr lang="tr-TR" dirty="0" err="1"/>
              <a:t>Lyublinskaya</a:t>
            </a:r>
            <a:r>
              <a:rPr lang="tr-TR" dirty="0"/>
              <a:t>, I. (2015). TPACK </a:t>
            </a:r>
            <a:r>
              <a:rPr lang="tr-TR" dirty="0" err="1"/>
              <a:t>for</a:t>
            </a:r>
            <a:r>
              <a:rPr lang="tr-TR" dirty="0"/>
              <a:t> </a:t>
            </a:r>
            <a:r>
              <a:rPr lang="tr-TR" dirty="0" err="1"/>
              <a:t>teaching</a:t>
            </a:r>
            <a:r>
              <a:rPr lang="tr-TR" dirty="0"/>
              <a:t> </a:t>
            </a:r>
            <a:r>
              <a:rPr lang="tr-TR" dirty="0" err="1"/>
              <a:t>mathematics</a:t>
            </a:r>
            <a:r>
              <a:rPr lang="tr-TR" dirty="0"/>
              <a:t> </a:t>
            </a:r>
            <a:r>
              <a:rPr lang="tr-TR" dirty="0" err="1"/>
              <a:t>and</a:t>
            </a:r>
            <a:r>
              <a:rPr lang="tr-TR" dirty="0"/>
              <a:t> </a:t>
            </a:r>
            <a:r>
              <a:rPr lang="tr-TR" dirty="0" err="1"/>
              <a:t>science</a:t>
            </a:r>
            <a:r>
              <a:rPr lang="tr-TR" dirty="0"/>
              <a:t>  </a:t>
            </a:r>
            <a:r>
              <a:rPr lang="tr-TR" dirty="0" err="1"/>
              <a:t>and</a:t>
            </a:r>
            <a:r>
              <a:rPr lang="tr-TR" dirty="0"/>
              <a:t> </a:t>
            </a:r>
            <a:r>
              <a:rPr lang="tr-TR" dirty="0" err="1"/>
              <a:t>differentiation</a:t>
            </a:r>
            <a:r>
              <a:rPr lang="tr-TR" dirty="0"/>
              <a:t> of </a:t>
            </a:r>
            <a:r>
              <a:rPr lang="tr-TR" dirty="0" err="1"/>
              <a:t>instruction</a:t>
            </a:r>
            <a:r>
              <a:rPr lang="tr-TR" dirty="0"/>
              <a:t>: Case </a:t>
            </a:r>
            <a:r>
              <a:rPr lang="tr-TR" dirty="0" err="1"/>
              <a:t>study</a:t>
            </a:r>
            <a:r>
              <a:rPr lang="tr-TR" dirty="0"/>
              <a:t> </a:t>
            </a:r>
            <a:r>
              <a:rPr lang="tr-TR" dirty="0" err="1"/>
              <a:t>with</a:t>
            </a:r>
            <a:r>
              <a:rPr lang="tr-TR" dirty="0"/>
              <a:t> </a:t>
            </a:r>
            <a:r>
              <a:rPr lang="tr-TR" dirty="0" err="1"/>
              <a:t>pre</a:t>
            </a:r>
            <a:r>
              <a:rPr lang="tr-TR" dirty="0"/>
              <a:t>-service </a:t>
            </a:r>
            <a:r>
              <a:rPr lang="tr-TR" dirty="0" err="1"/>
              <a:t>special</a:t>
            </a:r>
            <a:r>
              <a:rPr lang="tr-TR" dirty="0"/>
              <a:t> </a:t>
            </a:r>
            <a:r>
              <a:rPr lang="tr-TR" dirty="0" err="1"/>
              <a:t>educators</a:t>
            </a:r>
            <a:r>
              <a:rPr lang="tr-TR" dirty="0"/>
              <a:t>.  </a:t>
            </a:r>
            <a:r>
              <a:rPr lang="tr-TR" i="1" dirty="0" err="1"/>
              <a:t>Proceedings</a:t>
            </a:r>
            <a:r>
              <a:rPr lang="tr-TR" i="1" dirty="0"/>
              <a:t> of </a:t>
            </a:r>
            <a:r>
              <a:rPr lang="tr-TR" i="1" dirty="0" err="1"/>
              <a:t>Society</a:t>
            </a:r>
            <a:r>
              <a:rPr lang="tr-TR" i="1" dirty="0"/>
              <a:t> </a:t>
            </a:r>
            <a:r>
              <a:rPr lang="tr-TR" i="1" dirty="0" err="1"/>
              <a:t>for</a:t>
            </a:r>
            <a:r>
              <a:rPr lang="tr-TR" i="1" dirty="0"/>
              <a:t> Information </a:t>
            </a:r>
            <a:r>
              <a:rPr lang="tr-TR" i="1" dirty="0" err="1"/>
              <a:t>Technology</a:t>
            </a:r>
            <a:r>
              <a:rPr lang="tr-TR" i="1" dirty="0"/>
              <a:t> &amp; </a:t>
            </a:r>
            <a:r>
              <a:rPr lang="tr-TR" i="1" dirty="0" err="1"/>
              <a:t>Teacher</a:t>
            </a:r>
            <a:r>
              <a:rPr lang="tr-TR" i="1" dirty="0"/>
              <a:t> </a:t>
            </a:r>
            <a:r>
              <a:rPr lang="tr-TR" i="1" dirty="0" err="1"/>
              <a:t>Education</a:t>
            </a:r>
            <a:r>
              <a:rPr lang="tr-TR" i="1" dirty="0"/>
              <a:t> International Conference, 3004-3011.</a:t>
            </a:r>
            <a:endParaRPr lang="tr-TR" dirty="0"/>
          </a:p>
          <a:p>
            <a:pPr marL="0" indent="0">
              <a:buNone/>
            </a:pPr>
            <a:endParaRPr lang="tr-TR" dirty="0"/>
          </a:p>
          <a:p>
            <a:r>
              <a:rPr lang="tr-TR" dirty="0" err="1"/>
              <a:t>Wang</a:t>
            </a:r>
            <a:r>
              <a:rPr lang="tr-TR" dirty="0"/>
              <a:t>, C., Ke, Y. ve </a:t>
            </a:r>
            <a:r>
              <a:rPr lang="tr-TR" dirty="0" err="1"/>
              <a:t>Wu</a:t>
            </a:r>
            <a:r>
              <a:rPr lang="tr-TR" dirty="0"/>
              <a:t>, J. (2012). </a:t>
            </a:r>
            <a:r>
              <a:rPr lang="tr-TR" dirty="0" err="1"/>
              <a:t>Collaborative</a:t>
            </a:r>
            <a:r>
              <a:rPr lang="tr-TR" dirty="0"/>
              <a:t> </a:t>
            </a:r>
            <a:r>
              <a:rPr lang="tr-TR" dirty="0" err="1"/>
              <a:t>action</a:t>
            </a:r>
            <a:r>
              <a:rPr lang="tr-TR" dirty="0"/>
              <a:t> </a:t>
            </a:r>
            <a:r>
              <a:rPr lang="tr-TR" dirty="0" err="1"/>
              <a:t>Research</a:t>
            </a:r>
            <a:r>
              <a:rPr lang="tr-TR" dirty="0"/>
              <a:t> on </a:t>
            </a:r>
            <a:r>
              <a:rPr lang="tr-TR" dirty="0" err="1"/>
              <a:t>technology</a:t>
            </a:r>
            <a:r>
              <a:rPr lang="tr-TR" dirty="0"/>
              <a:t>  </a:t>
            </a:r>
            <a:r>
              <a:rPr lang="tr-TR" dirty="0" err="1"/>
              <a:t>integration</a:t>
            </a:r>
            <a:r>
              <a:rPr lang="tr-TR" dirty="0"/>
              <a:t> </a:t>
            </a:r>
            <a:r>
              <a:rPr lang="tr-TR" dirty="0" err="1"/>
              <a:t>for</a:t>
            </a:r>
            <a:r>
              <a:rPr lang="tr-TR" dirty="0"/>
              <a:t> </a:t>
            </a:r>
            <a:r>
              <a:rPr lang="tr-TR" dirty="0" err="1"/>
              <a:t>sicence</a:t>
            </a:r>
            <a:r>
              <a:rPr lang="tr-TR" dirty="0"/>
              <a:t> </a:t>
            </a:r>
            <a:r>
              <a:rPr lang="tr-TR" dirty="0" err="1"/>
              <a:t>learning</a:t>
            </a:r>
            <a:r>
              <a:rPr lang="tr-TR" dirty="0"/>
              <a:t>. </a:t>
            </a:r>
            <a:r>
              <a:rPr lang="tr-TR" i="1" dirty="0" err="1"/>
              <a:t>Journal</a:t>
            </a:r>
            <a:r>
              <a:rPr lang="tr-TR" i="1" dirty="0"/>
              <a:t> of </a:t>
            </a:r>
            <a:r>
              <a:rPr lang="tr-TR" i="1" dirty="0" err="1"/>
              <a:t>Science</a:t>
            </a:r>
            <a:r>
              <a:rPr lang="tr-TR" i="1" dirty="0"/>
              <a:t> </a:t>
            </a:r>
            <a:r>
              <a:rPr lang="tr-TR" i="1" dirty="0" err="1"/>
              <a:t>Education</a:t>
            </a:r>
            <a:r>
              <a:rPr lang="tr-TR" i="1" dirty="0"/>
              <a:t> </a:t>
            </a:r>
            <a:r>
              <a:rPr lang="tr-TR" i="1" dirty="0" err="1"/>
              <a:t>and</a:t>
            </a:r>
            <a:r>
              <a:rPr lang="tr-TR" i="1" dirty="0"/>
              <a:t> </a:t>
            </a:r>
            <a:r>
              <a:rPr lang="tr-TR" i="1" dirty="0" err="1"/>
              <a:t>Technology</a:t>
            </a:r>
            <a:r>
              <a:rPr lang="tr-TR" i="1" dirty="0"/>
              <a:t>, 21</a:t>
            </a:r>
            <a:r>
              <a:rPr lang="tr-TR" dirty="0"/>
              <a:t>, 125-132.</a:t>
            </a:r>
          </a:p>
          <a:p>
            <a:pPr marL="0" indent="0">
              <a:buNone/>
            </a:pPr>
            <a:endParaRPr lang="tr-TR" dirty="0"/>
          </a:p>
          <a:p>
            <a:r>
              <a:rPr lang="tr-TR" dirty="0"/>
              <a:t>Williams, W. B., </a:t>
            </a:r>
            <a:r>
              <a:rPr lang="tr-TR" dirty="0" err="1"/>
              <a:t>Stemach</a:t>
            </a:r>
            <a:r>
              <a:rPr lang="tr-TR" dirty="0"/>
              <a:t>, G., </a:t>
            </a:r>
            <a:r>
              <a:rPr lang="tr-TR" dirty="0" err="1"/>
              <a:t>Wolfe</a:t>
            </a:r>
            <a:r>
              <a:rPr lang="tr-TR" dirty="0"/>
              <a:t>, S. Ve </a:t>
            </a:r>
            <a:r>
              <a:rPr lang="tr-TR" dirty="0" err="1"/>
              <a:t>Stanger</a:t>
            </a:r>
            <a:r>
              <a:rPr lang="tr-TR" dirty="0"/>
              <a:t>, C. (1995). </a:t>
            </a:r>
            <a:r>
              <a:rPr lang="tr-TR" i="1" dirty="0" err="1"/>
              <a:t>Lifespace</a:t>
            </a:r>
            <a:r>
              <a:rPr lang="tr-TR" i="1" dirty="0"/>
              <a:t> </a:t>
            </a:r>
            <a:r>
              <a:rPr lang="tr-TR" i="1" dirty="0" err="1"/>
              <a:t>access</a:t>
            </a:r>
            <a:r>
              <a:rPr lang="tr-TR" i="1" dirty="0"/>
              <a:t>  profile: </a:t>
            </a:r>
            <a:r>
              <a:rPr lang="tr-TR" i="1" dirty="0" err="1"/>
              <a:t>Assistive</a:t>
            </a:r>
            <a:r>
              <a:rPr lang="tr-TR" i="1" dirty="0"/>
              <a:t> </a:t>
            </a:r>
            <a:r>
              <a:rPr lang="tr-TR" i="1" dirty="0" err="1"/>
              <a:t>technology</a:t>
            </a:r>
            <a:r>
              <a:rPr lang="tr-TR" i="1" dirty="0"/>
              <a:t> </a:t>
            </a:r>
            <a:r>
              <a:rPr lang="tr-TR" i="1" dirty="0" err="1"/>
              <a:t>assessment</a:t>
            </a:r>
            <a:r>
              <a:rPr lang="tr-TR" i="1" dirty="0"/>
              <a:t> </a:t>
            </a:r>
            <a:r>
              <a:rPr lang="tr-TR" i="1" dirty="0" err="1"/>
              <a:t>and</a:t>
            </a:r>
            <a:r>
              <a:rPr lang="tr-TR" i="1" dirty="0"/>
              <a:t> </a:t>
            </a:r>
            <a:r>
              <a:rPr lang="tr-TR" i="1" dirty="0" err="1"/>
              <a:t>planning</a:t>
            </a:r>
            <a:r>
              <a:rPr lang="tr-TR" i="1" dirty="0"/>
              <a:t> </a:t>
            </a:r>
            <a:r>
              <a:rPr lang="tr-TR" i="1" dirty="0" err="1"/>
              <a:t>for</a:t>
            </a:r>
            <a:r>
              <a:rPr lang="tr-TR" i="1" dirty="0"/>
              <a:t> </a:t>
            </a:r>
            <a:r>
              <a:rPr lang="tr-TR" i="1" dirty="0" err="1"/>
              <a:t>individuals</a:t>
            </a:r>
            <a:r>
              <a:rPr lang="tr-TR" i="1" dirty="0"/>
              <a:t> </a:t>
            </a:r>
            <a:r>
              <a:rPr lang="tr-TR" i="1" dirty="0" err="1"/>
              <a:t>with</a:t>
            </a:r>
            <a:r>
              <a:rPr lang="tr-TR" i="1" dirty="0"/>
              <a:t> severe </a:t>
            </a:r>
            <a:r>
              <a:rPr lang="tr-TR" i="1" dirty="0" err="1"/>
              <a:t>and</a:t>
            </a:r>
            <a:r>
              <a:rPr lang="tr-TR" i="1" dirty="0"/>
              <a:t> </a:t>
            </a:r>
            <a:r>
              <a:rPr lang="tr-TR" i="1" dirty="0" err="1"/>
              <a:t>multiple</a:t>
            </a:r>
            <a:r>
              <a:rPr lang="tr-TR" i="1" dirty="0"/>
              <a:t> </a:t>
            </a:r>
            <a:r>
              <a:rPr lang="tr-TR" i="1" dirty="0" err="1"/>
              <a:t>disabilities</a:t>
            </a:r>
            <a:r>
              <a:rPr lang="tr-TR" i="1" dirty="0"/>
              <a:t>. </a:t>
            </a:r>
            <a:r>
              <a:rPr lang="tr-TR" dirty="0" err="1"/>
              <a:t>Irvine</a:t>
            </a:r>
            <a:r>
              <a:rPr lang="tr-TR" dirty="0"/>
              <a:t>, CA: </a:t>
            </a:r>
            <a:r>
              <a:rPr lang="tr-TR" dirty="0" err="1"/>
              <a:t>Lifespace</a:t>
            </a:r>
            <a:r>
              <a:rPr lang="tr-TR" dirty="0"/>
              <a:t> Access </a:t>
            </a:r>
            <a:r>
              <a:rPr lang="tr-TR" dirty="0" err="1"/>
              <a:t>Assistive</a:t>
            </a:r>
            <a:r>
              <a:rPr lang="tr-TR" dirty="0"/>
              <a:t>  </a:t>
            </a:r>
            <a:r>
              <a:rPr lang="tr-TR" dirty="0" err="1"/>
              <a:t>echnology</a:t>
            </a:r>
            <a:r>
              <a:rPr lang="tr-TR" dirty="0"/>
              <a:t> </a:t>
            </a:r>
            <a:r>
              <a:rPr lang="tr-TR" dirty="0" err="1"/>
              <a:t>Assessment</a:t>
            </a:r>
            <a:r>
              <a:rPr lang="tr-TR" dirty="0"/>
              <a:t>.</a:t>
            </a:r>
          </a:p>
          <a:p>
            <a:pPr marL="0" indent="0">
              <a:buNone/>
            </a:pPr>
            <a:endParaRPr lang="tr-TR" dirty="0"/>
          </a:p>
          <a:p>
            <a:r>
              <a:rPr lang="tr-TR" dirty="0"/>
              <a:t>Wisconsin, </a:t>
            </a:r>
            <a:r>
              <a:rPr lang="tr-TR" dirty="0" err="1"/>
              <a:t>Assistive</a:t>
            </a:r>
            <a:r>
              <a:rPr lang="tr-TR" dirty="0"/>
              <a:t> </a:t>
            </a:r>
            <a:r>
              <a:rPr lang="tr-TR" dirty="0" err="1"/>
              <a:t>Technology</a:t>
            </a:r>
            <a:r>
              <a:rPr lang="tr-TR" dirty="0"/>
              <a:t>  </a:t>
            </a:r>
            <a:r>
              <a:rPr lang="tr-TR" dirty="0" err="1"/>
              <a:t>Initiative</a:t>
            </a:r>
            <a:r>
              <a:rPr lang="tr-TR" dirty="0"/>
              <a:t> (WATI). (1998). </a:t>
            </a:r>
            <a:r>
              <a:rPr lang="tr-TR" i="1" dirty="0" err="1"/>
              <a:t>Assessing</a:t>
            </a:r>
            <a:r>
              <a:rPr lang="tr-TR" i="1" dirty="0"/>
              <a:t> </a:t>
            </a:r>
            <a:r>
              <a:rPr lang="tr-TR" i="1" dirty="0" err="1"/>
              <a:t>students</a:t>
            </a:r>
            <a:r>
              <a:rPr lang="tr-TR" i="1" dirty="0"/>
              <a:t>’ </a:t>
            </a:r>
            <a:r>
              <a:rPr lang="tr-TR" i="1" dirty="0" err="1"/>
              <a:t>needs</a:t>
            </a:r>
            <a:r>
              <a:rPr lang="tr-TR" i="1" dirty="0"/>
              <a:t>  </a:t>
            </a:r>
            <a:r>
              <a:rPr lang="tr-TR" i="1" dirty="0" err="1"/>
              <a:t>for</a:t>
            </a:r>
            <a:r>
              <a:rPr lang="tr-TR" i="1" dirty="0"/>
              <a:t> </a:t>
            </a:r>
            <a:r>
              <a:rPr lang="tr-TR" i="1" dirty="0" err="1"/>
              <a:t>assistive</a:t>
            </a:r>
            <a:r>
              <a:rPr lang="tr-TR" i="1" dirty="0"/>
              <a:t> </a:t>
            </a:r>
            <a:r>
              <a:rPr lang="tr-TR" i="1" dirty="0" err="1"/>
              <a:t>technology</a:t>
            </a:r>
            <a:r>
              <a:rPr lang="tr-TR" i="1" dirty="0"/>
              <a:t> (ASNAT)</a:t>
            </a:r>
            <a:r>
              <a:rPr lang="tr-TR" dirty="0"/>
              <a:t>.(3rd ed.) </a:t>
            </a:r>
            <a:r>
              <a:rPr lang="tr-TR" dirty="0" err="1"/>
              <a:t>Oshkosh</a:t>
            </a:r>
            <a:r>
              <a:rPr lang="tr-TR" dirty="0"/>
              <a:t>, WI: Author</a:t>
            </a:r>
          </a:p>
          <a:p>
            <a:endParaRPr lang="tr-TR" dirty="0"/>
          </a:p>
          <a:p>
            <a:r>
              <a:rPr lang="tr-TR" dirty="0" err="1"/>
              <a:t>Zabala</a:t>
            </a:r>
            <a:r>
              <a:rPr lang="tr-TR" dirty="0"/>
              <a:t>, J. S. (1995). </a:t>
            </a:r>
            <a:r>
              <a:rPr lang="tr-TR" i="1" dirty="0" err="1"/>
              <a:t>The</a:t>
            </a:r>
            <a:r>
              <a:rPr lang="tr-TR" i="1" dirty="0"/>
              <a:t> SETT </a:t>
            </a:r>
            <a:r>
              <a:rPr lang="tr-TR" i="1" dirty="0" err="1"/>
              <a:t>framework</a:t>
            </a:r>
            <a:r>
              <a:rPr lang="tr-TR" i="1" dirty="0"/>
              <a:t>: Critical </a:t>
            </a:r>
            <a:r>
              <a:rPr lang="tr-TR" i="1" dirty="0" err="1"/>
              <a:t>areas</a:t>
            </a:r>
            <a:r>
              <a:rPr lang="tr-TR" i="1" dirty="0"/>
              <a:t> </a:t>
            </a:r>
            <a:r>
              <a:rPr lang="tr-TR" i="1" dirty="0" err="1"/>
              <a:t>to</a:t>
            </a:r>
            <a:r>
              <a:rPr lang="tr-TR" i="1" dirty="0"/>
              <a:t> </a:t>
            </a:r>
            <a:r>
              <a:rPr lang="tr-TR" i="1" dirty="0" err="1"/>
              <a:t>consider</a:t>
            </a:r>
            <a:r>
              <a:rPr lang="tr-TR" i="1" dirty="0"/>
              <a:t> </a:t>
            </a:r>
            <a:r>
              <a:rPr lang="tr-TR" i="1" dirty="0" err="1"/>
              <a:t>when</a:t>
            </a:r>
            <a:r>
              <a:rPr lang="tr-TR" i="1" dirty="0"/>
              <a:t> </a:t>
            </a:r>
            <a:r>
              <a:rPr lang="tr-TR" i="1" dirty="0" err="1"/>
              <a:t>making</a:t>
            </a:r>
            <a:r>
              <a:rPr lang="tr-TR" i="1" dirty="0"/>
              <a:t> </a:t>
            </a:r>
            <a:r>
              <a:rPr lang="tr-TR" i="1" dirty="0" err="1"/>
              <a:t>informed</a:t>
            </a:r>
            <a:r>
              <a:rPr lang="tr-TR" i="1" dirty="0"/>
              <a:t> </a:t>
            </a:r>
            <a:r>
              <a:rPr lang="tr-TR" i="1" dirty="0" err="1"/>
              <a:t>assistive</a:t>
            </a:r>
            <a:r>
              <a:rPr lang="tr-TR" i="1" dirty="0"/>
              <a:t> </a:t>
            </a:r>
            <a:r>
              <a:rPr lang="tr-TR" i="1" dirty="0" err="1"/>
              <a:t>technology</a:t>
            </a:r>
            <a:r>
              <a:rPr lang="tr-TR" i="1" dirty="0"/>
              <a:t> </a:t>
            </a:r>
            <a:r>
              <a:rPr lang="tr-TR" i="1" dirty="0" err="1"/>
              <a:t>decision</a:t>
            </a:r>
            <a:r>
              <a:rPr lang="tr-TR" dirty="0"/>
              <a:t>. </a:t>
            </a:r>
            <a:r>
              <a:rPr lang="tr-TR" dirty="0" err="1"/>
              <a:t>Houst</a:t>
            </a:r>
            <a:endParaRPr lang="tr-TR" dirty="0"/>
          </a:p>
          <a:p>
            <a:endParaRPr lang="tr-TR" dirty="0"/>
          </a:p>
        </p:txBody>
      </p:sp>
    </p:spTree>
    <p:extLst>
      <p:ext uri="{BB962C8B-B14F-4D97-AF65-F5344CB8AC3E}">
        <p14:creationId xmlns:p14="http://schemas.microsoft.com/office/powerpoint/2010/main" val="212182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a:t>GÜNDEM</a:t>
            </a:r>
          </a:p>
        </p:txBody>
      </p:sp>
      <p:sp>
        <p:nvSpPr>
          <p:cNvPr id="3" name="İçerik Yer Tutucusu 2"/>
          <p:cNvSpPr>
            <a:spLocks noGrp="1"/>
          </p:cNvSpPr>
          <p:nvPr>
            <p:ph idx="1"/>
          </p:nvPr>
        </p:nvSpPr>
        <p:spPr/>
        <p:txBody>
          <a:bodyPr/>
          <a:lstStyle/>
          <a:p>
            <a:endParaRPr lang="tr-TR" dirty="0"/>
          </a:p>
          <a:p>
            <a:r>
              <a:rPr lang="tr-TR" dirty="0"/>
              <a:t>Teknoloji Entegrasyonu</a:t>
            </a:r>
          </a:p>
          <a:p>
            <a:r>
              <a:rPr lang="tr-TR" dirty="0"/>
              <a:t>Teknoloji Entegrasyonunda Dikkat Edilmesi Gereken Noktalar</a:t>
            </a:r>
          </a:p>
          <a:p>
            <a:r>
              <a:rPr lang="tr-TR" dirty="0" err="1"/>
              <a:t>Edyburn</a:t>
            </a:r>
            <a:r>
              <a:rPr lang="tr-TR" dirty="0"/>
              <a:t> (1998)’un Teknoloji Entegrasyonu Modeli</a:t>
            </a:r>
          </a:p>
          <a:p>
            <a:r>
              <a:rPr lang="tr-TR" dirty="0"/>
              <a:t>Teknopedagojik İçerik Bilgisi Modeli</a:t>
            </a:r>
          </a:p>
          <a:p>
            <a:r>
              <a:rPr lang="tr-TR" dirty="0"/>
              <a:t>Öneriler</a:t>
            </a:r>
          </a:p>
        </p:txBody>
      </p:sp>
    </p:spTree>
    <p:extLst>
      <p:ext uri="{BB962C8B-B14F-4D97-AF65-F5344CB8AC3E}">
        <p14:creationId xmlns:p14="http://schemas.microsoft.com/office/powerpoint/2010/main" val="345817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5816" y="728724"/>
            <a:ext cx="10515600" cy="1325563"/>
          </a:xfrm>
        </p:spPr>
        <p:txBody>
          <a:bodyPr/>
          <a:lstStyle/>
          <a:p>
            <a:r>
              <a:rPr lang="tr-TR" dirty="0"/>
              <a:t>TEKNOLOJİ ENTEGRASYONU</a:t>
            </a:r>
          </a:p>
        </p:txBody>
      </p:sp>
      <p:sp>
        <p:nvSpPr>
          <p:cNvPr id="3" name="İçerik Yer Tutucusu 2"/>
          <p:cNvSpPr>
            <a:spLocks noGrp="1"/>
          </p:cNvSpPr>
          <p:nvPr>
            <p:ph idx="1"/>
          </p:nvPr>
        </p:nvSpPr>
        <p:spPr/>
        <p:txBody>
          <a:bodyPr/>
          <a:lstStyle/>
          <a:p>
            <a:r>
              <a:rPr lang="tr-TR" dirty="0"/>
              <a:t>Teknoloji entegrasyonu, </a:t>
            </a:r>
          </a:p>
          <a:p>
            <a:endParaRPr lang="tr-TR" dirty="0"/>
          </a:p>
        </p:txBody>
      </p:sp>
      <p:sp>
        <p:nvSpPr>
          <p:cNvPr id="12" name="Yuvarlatılmış Dikdörtgen 11"/>
          <p:cNvSpPr/>
          <p:nvPr/>
        </p:nvSpPr>
        <p:spPr>
          <a:xfrm>
            <a:off x="292846" y="2649848"/>
            <a:ext cx="6645835" cy="1647713"/>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Yuvarlatılmış Dikdörtgen 12"/>
          <p:cNvSpPr/>
          <p:nvPr/>
        </p:nvSpPr>
        <p:spPr>
          <a:xfrm>
            <a:off x="492221" y="2869543"/>
            <a:ext cx="1952214" cy="120832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Serbest Form 13"/>
          <p:cNvSpPr/>
          <p:nvPr/>
        </p:nvSpPr>
        <p:spPr>
          <a:xfrm>
            <a:off x="492221" y="4297560"/>
            <a:ext cx="1952215" cy="2013872"/>
          </a:xfrm>
          <a:custGeom>
            <a:avLst/>
            <a:gdLst>
              <a:gd name="connsiteX0" fmla="*/ 204982 w 1952214"/>
              <a:gd name="connsiteY0" fmla="*/ 0 h 2013871"/>
              <a:gd name="connsiteX1" fmla="*/ 1747232 w 1952214"/>
              <a:gd name="connsiteY1" fmla="*/ 0 h 2013871"/>
              <a:gd name="connsiteX2" fmla="*/ 1952214 w 1952214"/>
              <a:gd name="connsiteY2" fmla="*/ 204982 h 2013871"/>
              <a:gd name="connsiteX3" fmla="*/ 1952214 w 1952214"/>
              <a:gd name="connsiteY3" fmla="*/ 2013871 h 2013871"/>
              <a:gd name="connsiteX4" fmla="*/ 1952214 w 1952214"/>
              <a:gd name="connsiteY4" fmla="*/ 2013871 h 2013871"/>
              <a:gd name="connsiteX5" fmla="*/ 0 w 1952214"/>
              <a:gd name="connsiteY5" fmla="*/ 2013871 h 2013871"/>
              <a:gd name="connsiteX6" fmla="*/ 0 w 1952214"/>
              <a:gd name="connsiteY6" fmla="*/ 2013871 h 2013871"/>
              <a:gd name="connsiteX7" fmla="*/ 0 w 1952214"/>
              <a:gd name="connsiteY7" fmla="*/ 204982 h 2013871"/>
              <a:gd name="connsiteX8" fmla="*/ 204982 w 1952214"/>
              <a:gd name="connsiteY8" fmla="*/ 0 h 20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214" h="2013871">
                <a:moveTo>
                  <a:pt x="1747232" y="2013871"/>
                </a:moveTo>
                <a:lnTo>
                  <a:pt x="204982" y="2013871"/>
                </a:lnTo>
                <a:cubicBezTo>
                  <a:pt x="91774" y="2013871"/>
                  <a:pt x="0" y="1922097"/>
                  <a:pt x="0" y="1808889"/>
                </a:cubicBezTo>
                <a:lnTo>
                  <a:pt x="0" y="0"/>
                </a:lnTo>
                <a:lnTo>
                  <a:pt x="0" y="0"/>
                </a:lnTo>
                <a:lnTo>
                  <a:pt x="1952214" y="0"/>
                </a:lnTo>
                <a:lnTo>
                  <a:pt x="1952214" y="0"/>
                </a:lnTo>
                <a:lnTo>
                  <a:pt x="1952214" y="1808889"/>
                </a:lnTo>
                <a:cubicBezTo>
                  <a:pt x="1952214" y="1922097"/>
                  <a:pt x="1860440" y="2013871"/>
                  <a:pt x="1747232" y="20138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285" tIns="206249" rIns="266286" bIns="266285" numCol="1" spcCol="1270" anchor="t" anchorCtr="0">
            <a:noAutofit/>
          </a:bodyPr>
          <a:lstStyle/>
          <a:p>
            <a:pPr lvl="0" algn="ctr" defTabSz="1289050">
              <a:lnSpc>
                <a:spcPct val="90000"/>
              </a:lnSpc>
              <a:spcBef>
                <a:spcPct val="0"/>
              </a:spcBef>
              <a:spcAft>
                <a:spcPct val="35000"/>
              </a:spcAft>
            </a:pPr>
            <a:r>
              <a:rPr lang="tr-TR" sz="2400" kern="1200" dirty="0"/>
              <a:t>öğretim ortamı</a:t>
            </a:r>
          </a:p>
        </p:txBody>
      </p:sp>
      <p:sp>
        <p:nvSpPr>
          <p:cNvPr id="15" name="Yuvarlatılmış Dikdörtgen 14"/>
          <p:cNvSpPr/>
          <p:nvPr/>
        </p:nvSpPr>
        <p:spPr>
          <a:xfrm>
            <a:off x="2639656" y="2869543"/>
            <a:ext cx="1952214" cy="120832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Serbest Form 15"/>
          <p:cNvSpPr/>
          <p:nvPr/>
        </p:nvSpPr>
        <p:spPr>
          <a:xfrm>
            <a:off x="2639656" y="4297560"/>
            <a:ext cx="1952214" cy="2013872"/>
          </a:xfrm>
          <a:custGeom>
            <a:avLst/>
            <a:gdLst>
              <a:gd name="connsiteX0" fmla="*/ 204982 w 1952214"/>
              <a:gd name="connsiteY0" fmla="*/ 0 h 2013871"/>
              <a:gd name="connsiteX1" fmla="*/ 1747232 w 1952214"/>
              <a:gd name="connsiteY1" fmla="*/ 0 h 2013871"/>
              <a:gd name="connsiteX2" fmla="*/ 1952214 w 1952214"/>
              <a:gd name="connsiteY2" fmla="*/ 204982 h 2013871"/>
              <a:gd name="connsiteX3" fmla="*/ 1952214 w 1952214"/>
              <a:gd name="connsiteY3" fmla="*/ 2013871 h 2013871"/>
              <a:gd name="connsiteX4" fmla="*/ 1952214 w 1952214"/>
              <a:gd name="connsiteY4" fmla="*/ 2013871 h 2013871"/>
              <a:gd name="connsiteX5" fmla="*/ 0 w 1952214"/>
              <a:gd name="connsiteY5" fmla="*/ 2013871 h 2013871"/>
              <a:gd name="connsiteX6" fmla="*/ 0 w 1952214"/>
              <a:gd name="connsiteY6" fmla="*/ 2013871 h 2013871"/>
              <a:gd name="connsiteX7" fmla="*/ 0 w 1952214"/>
              <a:gd name="connsiteY7" fmla="*/ 204982 h 2013871"/>
              <a:gd name="connsiteX8" fmla="*/ 204982 w 1952214"/>
              <a:gd name="connsiteY8" fmla="*/ 0 h 20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214" h="2013871">
                <a:moveTo>
                  <a:pt x="1747232" y="2013871"/>
                </a:moveTo>
                <a:lnTo>
                  <a:pt x="204982" y="2013871"/>
                </a:lnTo>
                <a:cubicBezTo>
                  <a:pt x="91774" y="2013871"/>
                  <a:pt x="0" y="1922097"/>
                  <a:pt x="0" y="1808889"/>
                </a:cubicBezTo>
                <a:lnTo>
                  <a:pt x="0" y="0"/>
                </a:lnTo>
                <a:lnTo>
                  <a:pt x="0" y="0"/>
                </a:lnTo>
                <a:lnTo>
                  <a:pt x="1952214" y="0"/>
                </a:lnTo>
                <a:lnTo>
                  <a:pt x="1952214" y="0"/>
                </a:lnTo>
                <a:lnTo>
                  <a:pt x="1952214" y="1808889"/>
                </a:lnTo>
                <a:cubicBezTo>
                  <a:pt x="1952214" y="1922097"/>
                  <a:pt x="1860440" y="2013871"/>
                  <a:pt x="1747232" y="20138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285" tIns="206249" rIns="266285" bIns="266285" numCol="1" spcCol="1270" anchor="t" anchorCtr="0">
            <a:noAutofit/>
          </a:bodyPr>
          <a:lstStyle/>
          <a:p>
            <a:pPr lvl="0" algn="ctr" defTabSz="1289050">
              <a:lnSpc>
                <a:spcPct val="90000"/>
              </a:lnSpc>
              <a:spcBef>
                <a:spcPct val="0"/>
              </a:spcBef>
              <a:spcAft>
                <a:spcPct val="35000"/>
              </a:spcAft>
            </a:pPr>
            <a:r>
              <a:rPr lang="tr-TR" sz="2400" kern="1200" dirty="0"/>
              <a:t>öğretim programı </a:t>
            </a:r>
          </a:p>
        </p:txBody>
      </p:sp>
      <p:sp>
        <p:nvSpPr>
          <p:cNvPr id="17" name="Yuvarlatılmış Dikdörtgen 16"/>
          <p:cNvSpPr/>
          <p:nvPr/>
        </p:nvSpPr>
        <p:spPr>
          <a:xfrm>
            <a:off x="4787091" y="2869543"/>
            <a:ext cx="1952214" cy="120832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Serbest Form 17"/>
          <p:cNvSpPr/>
          <p:nvPr/>
        </p:nvSpPr>
        <p:spPr>
          <a:xfrm>
            <a:off x="4787091" y="4297560"/>
            <a:ext cx="1952214" cy="2013872"/>
          </a:xfrm>
          <a:custGeom>
            <a:avLst/>
            <a:gdLst>
              <a:gd name="connsiteX0" fmla="*/ 204982 w 1952214"/>
              <a:gd name="connsiteY0" fmla="*/ 0 h 2013871"/>
              <a:gd name="connsiteX1" fmla="*/ 1747232 w 1952214"/>
              <a:gd name="connsiteY1" fmla="*/ 0 h 2013871"/>
              <a:gd name="connsiteX2" fmla="*/ 1952214 w 1952214"/>
              <a:gd name="connsiteY2" fmla="*/ 204982 h 2013871"/>
              <a:gd name="connsiteX3" fmla="*/ 1952214 w 1952214"/>
              <a:gd name="connsiteY3" fmla="*/ 2013871 h 2013871"/>
              <a:gd name="connsiteX4" fmla="*/ 1952214 w 1952214"/>
              <a:gd name="connsiteY4" fmla="*/ 2013871 h 2013871"/>
              <a:gd name="connsiteX5" fmla="*/ 0 w 1952214"/>
              <a:gd name="connsiteY5" fmla="*/ 2013871 h 2013871"/>
              <a:gd name="connsiteX6" fmla="*/ 0 w 1952214"/>
              <a:gd name="connsiteY6" fmla="*/ 2013871 h 2013871"/>
              <a:gd name="connsiteX7" fmla="*/ 0 w 1952214"/>
              <a:gd name="connsiteY7" fmla="*/ 204982 h 2013871"/>
              <a:gd name="connsiteX8" fmla="*/ 204982 w 1952214"/>
              <a:gd name="connsiteY8" fmla="*/ 0 h 20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214" h="2013871">
                <a:moveTo>
                  <a:pt x="1747232" y="2013871"/>
                </a:moveTo>
                <a:lnTo>
                  <a:pt x="204982" y="2013871"/>
                </a:lnTo>
                <a:cubicBezTo>
                  <a:pt x="91774" y="2013871"/>
                  <a:pt x="0" y="1922097"/>
                  <a:pt x="0" y="1808889"/>
                </a:cubicBezTo>
                <a:lnTo>
                  <a:pt x="0" y="0"/>
                </a:lnTo>
                <a:lnTo>
                  <a:pt x="0" y="0"/>
                </a:lnTo>
                <a:lnTo>
                  <a:pt x="1952214" y="0"/>
                </a:lnTo>
                <a:lnTo>
                  <a:pt x="1952214" y="0"/>
                </a:lnTo>
                <a:lnTo>
                  <a:pt x="1952214" y="1808889"/>
                </a:lnTo>
                <a:cubicBezTo>
                  <a:pt x="1952214" y="1922097"/>
                  <a:pt x="1860440" y="2013871"/>
                  <a:pt x="1747232" y="20138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285" tIns="206249" rIns="266285" bIns="266285" numCol="1" spcCol="1270" anchor="t" anchorCtr="0">
            <a:noAutofit/>
          </a:bodyPr>
          <a:lstStyle/>
          <a:p>
            <a:pPr lvl="0" algn="ctr" defTabSz="1289050">
              <a:lnSpc>
                <a:spcPct val="90000"/>
              </a:lnSpc>
              <a:spcBef>
                <a:spcPct val="0"/>
              </a:spcBef>
              <a:spcAft>
                <a:spcPct val="35000"/>
              </a:spcAft>
            </a:pPr>
            <a:r>
              <a:rPr lang="tr-TR" sz="2400" kern="1200" dirty="0"/>
              <a:t>alt yapı </a:t>
            </a:r>
          </a:p>
        </p:txBody>
      </p:sp>
      <p:sp>
        <p:nvSpPr>
          <p:cNvPr id="5" name="Metin kutusu 4"/>
          <p:cNvSpPr txBox="1"/>
          <p:nvPr/>
        </p:nvSpPr>
        <p:spPr>
          <a:xfrm>
            <a:off x="7243482" y="4381166"/>
            <a:ext cx="4948518" cy="1846659"/>
          </a:xfrm>
          <a:prstGeom prst="rect">
            <a:avLst/>
          </a:prstGeom>
          <a:noFill/>
        </p:spPr>
        <p:txBody>
          <a:bodyPr wrap="square" rtlCol="0">
            <a:spAutoFit/>
          </a:bodyPr>
          <a:lstStyle/>
          <a:p>
            <a:r>
              <a:rPr lang="tr-TR" sz="2400" dirty="0"/>
              <a:t>öğrenme-öğretme sürecinin tüm boyutlarında teknolojinin etkili ve verimli kullanılması şeklinde tanımlanmaktadır. </a:t>
            </a:r>
          </a:p>
          <a:p>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288" y="2894621"/>
            <a:ext cx="1058654" cy="11641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068" y="2915590"/>
            <a:ext cx="1573943" cy="1085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57" y="3002202"/>
            <a:ext cx="1645788" cy="999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729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1000"/>
                                        <p:tgtEl>
                                          <p:spTgt spid="16">
                                            <p:txEl>
                                              <p:pRg st="0" end="0"/>
                                            </p:txEl>
                                          </p:spTgt>
                                        </p:tgtEl>
                                      </p:cBhvr>
                                    </p:animEffect>
                                    <p:anim calcmode="lin" valueType="num">
                                      <p:cBhvr>
                                        <p:cTn id="3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fade">
                                      <p:cBhvr>
                                        <p:cTn id="42" dur="1000"/>
                                        <p:tgtEl>
                                          <p:spTgt spid="18">
                                            <p:txEl>
                                              <p:pRg st="0" end="0"/>
                                            </p:txEl>
                                          </p:spTgt>
                                        </p:tgtEl>
                                      </p:cBhvr>
                                    </p:animEffect>
                                    <p:anim calcmode="lin" valueType="num">
                                      <p:cBhvr>
                                        <p:cTn id="4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ENTEGRASYONU</a:t>
            </a:r>
          </a:p>
        </p:txBody>
      </p:sp>
      <p:sp>
        <p:nvSpPr>
          <p:cNvPr id="3" name="İçerik Yer Tutucusu 2"/>
          <p:cNvSpPr>
            <a:spLocks noGrp="1"/>
          </p:cNvSpPr>
          <p:nvPr>
            <p:ph idx="1"/>
          </p:nvPr>
        </p:nvSpPr>
        <p:spPr>
          <a:xfrm>
            <a:off x="685800" y="2703444"/>
            <a:ext cx="10820400" cy="4024125"/>
          </a:xfrm>
        </p:spPr>
        <p:txBody>
          <a:bodyPr/>
          <a:lstStyle/>
          <a:p>
            <a:pPr marL="0" indent="0">
              <a:buNone/>
            </a:pPr>
            <a:r>
              <a:rPr lang="tr-TR" dirty="0"/>
              <a:t>Reel (2009), okullarda teknolojinin başarılı kullanımını teknolojinin sınıf programına entegrasyonu ile ilişkili olduğunu belirtmektedir.</a:t>
            </a:r>
          </a:p>
          <a:p>
            <a:pPr marL="0" indent="0">
              <a:buNone/>
            </a:pPr>
            <a:endParaRPr lang="tr-TR" dirty="0"/>
          </a:p>
          <a:p>
            <a:pPr marL="0" indent="0" algn="ctr">
              <a:buNone/>
            </a:pPr>
            <a:r>
              <a:rPr lang="tr-TR" b="1" i="1" dirty="0"/>
              <a:t>Teknoloji, öğretimin ve değerlendirmenin fark edilmez bir parçası olduğunda entegrasyonun sağlanmaktadır.</a:t>
            </a:r>
          </a:p>
        </p:txBody>
      </p:sp>
    </p:spTree>
    <p:extLst>
      <p:ext uri="{BB962C8B-B14F-4D97-AF65-F5344CB8AC3E}">
        <p14:creationId xmlns:p14="http://schemas.microsoft.com/office/powerpoint/2010/main" val="398569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Teknoloji Entegrasyon Modelleri</a:t>
            </a:r>
          </a:p>
        </p:txBody>
      </p:sp>
      <p:sp>
        <p:nvSpPr>
          <p:cNvPr id="3" name="İçerik Yer Tutucusu 2"/>
          <p:cNvSpPr>
            <a:spLocks noGrp="1"/>
          </p:cNvSpPr>
          <p:nvPr>
            <p:ph idx="1"/>
          </p:nvPr>
        </p:nvSpPr>
        <p:spPr/>
        <p:txBody>
          <a:bodyPr>
            <a:normAutofit/>
          </a:bodyPr>
          <a:lstStyle/>
          <a:p>
            <a:r>
              <a:rPr lang="tr-TR" dirty="0"/>
              <a:t>Gelişimsel model olarak belirtilen </a:t>
            </a:r>
            <a:r>
              <a:rPr lang="tr-TR" dirty="0" err="1"/>
              <a:t>Edyburn</a:t>
            </a:r>
            <a:r>
              <a:rPr lang="tr-TR" dirty="0"/>
              <a:t>’ (1998)un Teknoloji Entegrasyonu Süreci </a:t>
            </a:r>
            <a:r>
              <a:rPr lang="tr-TR" dirty="0" err="1"/>
              <a:t>Modeli’nde</a:t>
            </a:r>
            <a:r>
              <a:rPr lang="tr-TR" dirty="0"/>
              <a:t> ise yazılımların (çoklu ortam uygulamalarının) programa entegrasyonunda yapılması gereken aşamalar; </a:t>
            </a:r>
          </a:p>
          <a:p>
            <a:endParaRPr lang="tr-TR" dirty="0"/>
          </a:p>
          <a:p>
            <a:r>
              <a:rPr lang="tr-TR" dirty="0"/>
              <a:t>(a) teknolojileri seçme, </a:t>
            </a:r>
          </a:p>
          <a:p>
            <a:r>
              <a:rPr lang="tr-TR" dirty="0"/>
              <a:t>(b) teknolojileri edinme, </a:t>
            </a:r>
          </a:p>
          <a:p>
            <a:r>
              <a:rPr lang="tr-TR" dirty="0"/>
              <a:t>(c) teknolojileri uygulama </a:t>
            </a:r>
          </a:p>
          <a:p>
            <a:r>
              <a:rPr lang="tr-TR" dirty="0"/>
              <a:t>(d) teknolojilerin entegrasyonunu sağlama </a:t>
            </a:r>
          </a:p>
          <a:p>
            <a:pPr marL="0" indent="0">
              <a:buNone/>
            </a:pPr>
            <a:endParaRPr lang="tr-TR" dirty="0"/>
          </a:p>
          <a:p>
            <a:pPr marL="0" indent="0">
              <a:buNone/>
            </a:pPr>
            <a:r>
              <a:rPr lang="tr-TR" dirty="0"/>
              <a:t>şeklinde dört temel bölümde detaylı bir şekilde açıklanmaktadır. </a:t>
            </a:r>
          </a:p>
        </p:txBody>
      </p:sp>
    </p:spTree>
    <p:extLst>
      <p:ext uri="{BB962C8B-B14F-4D97-AF65-F5344CB8AC3E}">
        <p14:creationId xmlns:p14="http://schemas.microsoft.com/office/powerpoint/2010/main" val="119789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err="1"/>
              <a:t>Edyburn</a:t>
            </a:r>
            <a:r>
              <a:rPr lang="tr-TR" sz="3200" b="1" dirty="0"/>
              <a:t> (1998)’un Teknoloji Entegrasyonu Modeli</a:t>
            </a:r>
          </a:p>
        </p:txBody>
      </p:sp>
      <p:sp>
        <p:nvSpPr>
          <p:cNvPr id="5" name="Serbest Form 4"/>
          <p:cNvSpPr/>
          <p:nvPr/>
        </p:nvSpPr>
        <p:spPr>
          <a:xfrm>
            <a:off x="842153"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Seçme (</a:t>
            </a:r>
            <a:r>
              <a:rPr lang="tr-TR" sz="1900" b="1" kern="1200" dirty="0" err="1"/>
              <a:t>Selection</a:t>
            </a:r>
            <a:r>
              <a:rPr lang="tr-TR" sz="1900" b="1" kern="1200" dirty="0"/>
              <a:t>)</a:t>
            </a:r>
          </a:p>
        </p:txBody>
      </p:sp>
      <p:sp>
        <p:nvSpPr>
          <p:cNvPr id="6" name="Serbest Form 5"/>
          <p:cNvSpPr/>
          <p:nvPr/>
        </p:nvSpPr>
        <p:spPr>
          <a:xfrm>
            <a:off x="842153"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Planlama </a:t>
            </a:r>
            <a:r>
              <a:rPr lang="tr-TR" sz="1000" b="1" kern="1200" dirty="0"/>
              <a:t>(Planning)</a:t>
            </a:r>
            <a:r>
              <a:rPr lang="tr-TR" sz="1000" kern="1200" dirty="0"/>
              <a:t> </a:t>
            </a:r>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Bulma </a:t>
            </a:r>
            <a:r>
              <a:rPr lang="tr-TR" sz="1000" b="1" kern="1200" dirty="0"/>
              <a:t>(</a:t>
            </a:r>
            <a:r>
              <a:rPr lang="tr-TR" sz="1000" b="1" kern="1200" dirty="0" err="1"/>
              <a:t>Locating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Gözden Geçirme </a:t>
            </a:r>
            <a:r>
              <a:rPr lang="tr-TR" sz="1000" b="1" kern="1200" dirty="0"/>
              <a:t>(</a:t>
            </a:r>
            <a:r>
              <a:rPr lang="tr-TR" sz="1000" b="1" kern="1200" dirty="0" err="1"/>
              <a:t>Reviewing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Karar Verme </a:t>
            </a:r>
            <a:r>
              <a:rPr lang="tr-TR" sz="1000" b="1" kern="1200" dirty="0"/>
              <a:t>(</a:t>
            </a:r>
            <a:r>
              <a:rPr lang="tr-TR" sz="1000" b="1" kern="1200" dirty="0" err="1"/>
              <a:t>Deciding</a:t>
            </a:r>
            <a:r>
              <a:rPr lang="tr-TR" sz="1000" b="1" kern="1200" dirty="0"/>
              <a:t>)</a:t>
            </a:r>
            <a:r>
              <a:rPr lang="tr-TR" sz="1000" kern="1200" dirty="0"/>
              <a:t> </a:t>
            </a:r>
          </a:p>
          <a:p>
            <a:pPr marL="171450" lvl="1" indent="-171450" algn="l" defTabSz="844550">
              <a:lnSpc>
                <a:spcPct val="90000"/>
              </a:lnSpc>
              <a:spcBef>
                <a:spcPct val="0"/>
              </a:spcBef>
              <a:spcAft>
                <a:spcPct val="15000"/>
              </a:spcAft>
              <a:buChar char="••"/>
            </a:pPr>
            <a:endParaRPr lang="tr-TR" sz="1900" kern="1200" dirty="0"/>
          </a:p>
        </p:txBody>
      </p:sp>
      <p:sp>
        <p:nvSpPr>
          <p:cNvPr id="7" name="Serbest Form 6"/>
          <p:cNvSpPr/>
          <p:nvPr/>
        </p:nvSpPr>
        <p:spPr>
          <a:xfrm>
            <a:off x="3552282"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Edinme (</a:t>
            </a:r>
            <a:r>
              <a:rPr lang="tr-TR" sz="1900" b="1" kern="1200" dirty="0" err="1"/>
              <a:t>Acquistion</a:t>
            </a:r>
            <a:r>
              <a:rPr lang="tr-TR" sz="1900" b="1" kern="1200" dirty="0"/>
              <a:t>)</a:t>
            </a:r>
            <a:endParaRPr lang="tr-TR" sz="1900" kern="1200" dirty="0"/>
          </a:p>
        </p:txBody>
      </p:sp>
      <p:sp>
        <p:nvSpPr>
          <p:cNvPr id="8" name="Serbest Form 7"/>
          <p:cNvSpPr/>
          <p:nvPr/>
        </p:nvSpPr>
        <p:spPr>
          <a:xfrm>
            <a:off x="3552282"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Ön izleme </a:t>
            </a:r>
            <a:r>
              <a:rPr lang="tr-TR" sz="1000" b="1" kern="1200" dirty="0"/>
              <a:t>(</a:t>
            </a:r>
            <a:r>
              <a:rPr lang="tr-TR" sz="1000" b="1" kern="1200" dirty="0" err="1"/>
              <a:t>Previewing</a:t>
            </a:r>
            <a:r>
              <a:rPr lang="tr-TR" sz="1000" b="1" kern="1200" dirty="0"/>
              <a:t>)</a:t>
            </a:r>
            <a:endParaRPr lang="tr-TR" sz="1000" kern="1200" dirty="0"/>
          </a:p>
          <a:p>
            <a:pPr marL="171450" lvl="1" indent="-171450" algn="l" defTabSz="844550">
              <a:lnSpc>
                <a:spcPct val="90000"/>
              </a:lnSpc>
              <a:spcBef>
                <a:spcPct val="0"/>
              </a:spcBef>
              <a:spcAft>
                <a:spcPct val="15000"/>
              </a:spcAft>
              <a:buChar char="••"/>
            </a:pPr>
            <a:endParaRPr lang="tr-TR" sz="1900" kern="1200" dirty="0"/>
          </a:p>
          <a:p>
            <a:pPr marL="171450" lvl="1" indent="-171450" algn="l" defTabSz="844550">
              <a:lnSpc>
                <a:spcPct val="90000"/>
              </a:lnSpc>
              <a:spcBef>
                <a:spcPct val="0"/>
              </a:spcBef>
              <a:spcAft>
                <a:spcPct val="15000"/>
              </a:spcAft>
              <a:buChar char="••"/>
            </a:pPr>
            <a:r>
              <a:rPr lang="tr-TR" sz="1900" b="1" kern="1200" dirty="0"/>
              <a:t>Değerlendirme </a:t>
            </a:r>
            <a:r>
              <a:rPr lang="tr-TR" sz="1000" b="1" kern="1200" dirty="0"/>
              <a:t>(</a:t>
            </a:r>
            <a:r>
              <a:rPr lang="tr-TR" sz="1000" b="1" kern="1200" dirty="0" err="1"/>
              <a:t>Evaluating</a:t>
            </a:r>
            <a:r>
              <a:rPr lang="tr-TR" sz="1000" b="1" kern="1200" dirty="0"/>
              <a:t>)</a:t>
            </a:r>
            <a:endParaRPr lang="tr-TR" sz="1000" kern="1200" dirty="0"/>
          </a:p>
          <a:p>
            <a:pPr marL="171450" lvl="1" indent="-171450" algn="l" defTabSz="844550">
              <a:lnSpc>
                <a:spcPct val="90000"/>
              </a:lnSpc>
              <a:spcBef>
                <a:spcPct val="0"/>
              </a:spcBef>
              <a:spcAft>
                <a:spcPct val="15000"/>
              </a:spcAft>
              <a:buChar char="••"/>
            </a:pPr>
            <a:endParaRPr lang="tr-TR" sz="1900" kern="1200" dirty="0"/>
          </a:p>
          <a:p>
            <a:pPr marL="171450" lvl="1" indent="-171450" algn="l" defTabSz="844550">
              <a:lnSpc>
                <a:spcPct val="90000"/>
              </a:lnSpc>
              <a:spcBef>
                <a:spcPct val="0"/>
              </a:spcBef>
              <a:spcAft>
                <a:spcPct val="15000"/>
              </a:spcAft>
              <a:buChar char="••"/>
            </a:pPr>
            <a:r>
              <a:rPr lang="tr-TR" sz="1900" b="1" kern="1200" dirty="0"/>
              <a:t>Satın Alma </a:t>
            </a:r>
            <a:r>
              <a:rPr lang="tr-TR" sz="1000" b="1" kern="1200" dirty="0"/>
              <a:t>(</a:t>
            </a:r>
            <a:r>
              <a:rPr lang="tr-TR" sz="1000" b="1" kern="1200" dirty="0" err="1"/>
              <a:t>Purchasing</a:t>
            </a:r>
            <a:r>
              <a:rPr lang="tr-TR" sz="1000" b="1" kern="1200" dirty="0"/>
              <a:t>)</a:t>
            </a:r>
            <a:endParaRPr lang="tr-TR" sz="1000" kern="1200" dirty="0"/>
          </a:p>
        </p:txBody>
      </p:sp>
      <p:sp>
        <p:nvSpPr>
          <p:cNvPr id="9" name="Serbest Form 8"/>
          <p:cNvSpPr/>
          <p:nvPr/>
        </p:nvSpPr>
        <p:spPr>
          <a:xfrm>
            <a:off x="6262411"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Uygulama (</a:t>
            </a:r>
            <a:r>
              <a:rPr lang="tr-TR" sz="1900" b="1" kern="1200" dirty="0" err="1"/>
              <a:t>Implementation</a:t>
            </a:r>
            <a:r>
              <a:rPr lang="tr-TR" sz="1900" b="1" kern="1200" dirty="0"/>
              <a:t>)</a:t>
            </a:r>
            <a:endParaRPr lang="tr-TR" sz="1900" kern="1200" dirty="0"/>
          </a:p>
        </p:txBody>
      </p:sp>
      <p:sp>
        <p:nvSpPr>
          <p:cNvPr id="10" name="Serbest Form 9"/>
          <p:cNvSpPr/>
          <p:nvPr/>
        </p:nvSpPr>
        <p:spPr>
          <a:xfrm>
            <a:off x="6262411"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Organizasyon </a:t>
            </a:r>
            <a:r>
              <a:rPr lang="tr-TR" sz="1000" b="1" kern="1200" dirty="0"/>
              <a:t>(</a:t>
            </a:r>
            <a:r>
              <a:rPr lang="tr-TR" sz="1000" b="1" kern="1200" dirty="0" err="1"/>
              <a:t>Organizing</a:t>
            </a:r>
            <a:r>
              <a:rPr lang="tr-TR" sz="1000" b="1" kern="1200" dirty="0"/>
              <a:t>)</a:t>
            </a:r>
            <a:endParaRPr lang="tr-TR" sz="1000" kern="1200" dirty="0"/>
          </a:p>
          <a:p>
            <a:pPr marL="171450" lvl="1" indent="-171450" algn="l" defTabSz="844550">
              <a:lnSpc>
                <a:spcPct val="90000"/>
              </a:lnSpc>
              <a:spcBef>
                <a:spcPct val="0"/>
              </a:spcBef>
              <a:spcAft>
                <a:spcPct val="15000"/>
              </a:spcAft>
              <a:buChar char="••"/>
            </a:pPr>
            <a:endParaRPr lang="tr-TR" sz="1900" kern="1200" dirty="0"/>
          </a:p>
          <a:p>
            <a:pPr marL="171450" lvl="1" indent="-171450" algn="l" defTabSz="844550">
              <a:lnSpc>
                <a:spcPct val="90000"/>
              </a:lnSpc>
              <a:spcBef>
                <a:spcPct val="0"/>
              </a:spcBef>
              <a:spcAft>
                <a:spcPct val="15000"/>
              </a:spcAft>
              <a:buChar char="••"/>
            </a:pPr>
            <a:r>
              <a:rPr lang="tr-TR" sz="1900" b="1" kern="1200" dirty="0"/>
              <a:t>Öğretmen eğitimi </a:t>
            </a:r>
            <a:r>
              <a:rPr lang="tr-TR" sz="1000" b="1" kern="1200" dirty="0"/>
              <a:t>(</a:t>
            </a:r>
            <a:r>
              <a:rPr lang="tr-TR" sz="1000" b="1" kern="1200" dirty="0" err="1"/>
              <a:t>Teacher</a:t>
            </a:r>
            <a:r>
              <a:rPr lang="tr-TR" sz="1000" b="1" kern="1200" dirty="0"/>
              <a:t> Training)</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Öğrenci eğitimi </a:t>
            </a:r>
            <a:r>
              <a:rPr lang="tr-TR" sz="1000" b="1" kern="1200" dirty="0"/>
              <a:t>(</a:t>
            </a:r>
            <a:r>
              <a:rPr lang="tr-TR" sz="1000" b="1" kern="1200" dirty="0" err="1"/>
              <a:t>Student</a:t>
            </a:r>
            <a:r>
              <a:rPr lang="tr-TR" sz="1000" b="1" kern="1200" dirty="0"/>
              <a:t> Training)</a:t>
            </a:r>
            <a:endParaRPr lang="tr-TR" sz="1000" kern="1200" dirty="0"/>
          </a:p>
        </p:txBody>
      </p:sp>
      <p:sp>
        <p:nvSpPr>
          <p:cNvPr id="11" name="Serbest Form 10"/>
          <p:cNvSpPr/>
          <p:nvPr/>
        </p:nvSpPr>
        <p:spPr>
          <a:xfrm>
            <a:off x="8972540" y="2326267"/>
            <a:ext cx="2377306" cy="950922"/>
          </a:xfrm>
          <a:custGeom>
            <a:avLst/>
            <a:gdLst>
              <a:gd name="connsiteX0" fmla="*/ 0 w 2377306"/>
              <a:gd name="connsiteY0" fmla="*/ 0 h 950922"/>
              <a:gd name="connsiteX1" fmla="*/ 2377306 w 2377306"/>
              <a:gd name="connsiteY1" fmla="*/ 0 h 950922"/>
              <a:gd name="connsiteX2" fmla="*/ 2377306 w 2377306"/>
              <a:gd name="connsiteY2" fmla="*/ 950922 h 950922"/>
              <a:gd name="connsiteX3" fmla="*/ 0 w 2377306"/>
              <a:gd name="connsiteY3" fmla="*/ 950922 h 950922"/>
              <a:gd name="connsiteX4" fmla="*/ 0 w 2377306"/>
              <a:gd name="connsiteY4" fmla="*/ 0 h 95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950922">
                <a:moveTo>
                  <a:pt x="0" y="0"/>
                </a:moveTo>
                <a:lnTo>
                  <a:pt x="2377306" y="0"/>
                </a:lnTo>
                <a:lnTo>
                  <a:pt x="2377306" y="950922"/>
                </a:lnTo>
                <a:lnTo>
                  <a:pt x="0" y="9509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tr-TR" sz="1900" b="1" kern="1200" dirty="0"/>
              <a:t>Teknolojinin Entegrasyonu (Integration)</a:t>
            </a:r>
            <a:endParaRPr lang="tr-TR" sz="1900" kern="1200" dirty="0"/>
          </a:p>
        </p:txBody>
      </p:sp>
      <p:sp>
        <p:nvSpPr>
          <p:cNvPr id="12" name="Serbest Form 11"/>
          <p:cNvSpPr/>
          <p:nvPr/>
        </p:nvSpPr>
        <p:spPr>
          <a:xfrm>
            <a:off x="8976486" y="3277190"/>
            <a:ext cx="2377306" cy="2399129"/>
          </a:xfrm>
          <a:custGeom>
            <a:avLst/>
            <a:gdLst>
              <a:gd name="connsiteX0" fmla="*/ 0 w 2377306"/>
              <a:gd name="connsiteY0" fmla="*/ 0 h 2399129"/>
              <a:gd name="connsiteX1" fmla="*/ 2377306 w 2377306"/>
              <a:gd name="connsiteY1" fmla="*/ 0 h 2399129"/>
              <a:gd name="connsiteX2" fmla="*/ 2377306 w 2377306"/>
              <a:gd name="connsiteY2" fmla="*/ 2399129 h 2399129"/>
              <a:gd name="connsiteX3" fmla="*/ 0 w 2377306"/>
              <a:gd name="connsiteY3" fmla="*/ 2399129 h 2399129"/>
              <a:gd name="connsiteX4" fmla="*/ 0 w 2377306"/>
              <a:gd name="connsiteY4" fmla="*/ 0 h 239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399129">
                <a:moveTo>
                  <a:pt x="0" y="0"/>
                </a:moveTo>
                <a:lnTo>
                  <a:pt x="2377306" y="0"/>
                </a:lnTo>
                <a:lnTo>
                  <a:pt x="2377306" y="2399129"/>
                </a:lnTo>
                <a:lnTo>
                  <a:pt x="0" y="23991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b="1" kern="1200" dirty="0"/>
              <a:t>İlişkilendirme </a:t>
            </a:r>
            <a:r>
              <a:rPr lang="tr-TR" sz="1000" b="1" kern="1200" dirty="0"/>
              <a:t>(</a:t>
            </a:r>
            <a:r>
              <a:rPr lang="tr-TR" sz="1000" b="1" kern="1200" dirty="0" err="1"/>
              <a:t>Linking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Kullanımı sağlama </a:t>
            </a:r>
            <a:r>
              <a:rPr lang="tr-TR" sz="1000" b="1" kern="1200" dirty="0"/>
              <a:t>(</a:t>
            </a:r>
            <a:r>
              <a:rPr lang="tr-TR" sz="1000" b="1" kern="1200" dirty="0" err="1"/>
              <a:t>Managing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Değerlendirme </a:t>
            </a:r>
            <a:r>
              <a:rPr lang="tr-TR" sz="1000" b="1" kern="1200" dirty="0"/>
              <a:t>(</a:t>
            </a:r>
            <a:r>
              <a:rPr lang="tr-TR" sz="1000" b="1" kern="1200" dirty="0" err="1"/>
              <a:t>Assessing</a:t>
            </a:r>
            <a:r>
              <a:rPr lang="tr-TR" sz="1000" b="1" kern="1200" dirty="0"/>
              <a:t>)</a:t>
            </a:r>
            <a:endParaRPr lang="tr-TR" sz="1000" kern="1200" dirty="0"/>
          </a:p>
          <a:p>
            <a:pPr marL="57150" lvl="1" indent="-57150" algn="l" defTabSz="444500">
              <a:lnSpc>
                <a:spcPct val="90000"/>
              </a:lnSpc>
              <a:spcBef>
                <a:spcPct val="0"/>
              </a:spcBef>
              <a:spcAft>
                <a:spcPct val="15000"/>
              </a:spcAft>
              <a:buChar char="••"/>
            </a:pPr>
            <a:endParaRPr lang="tr-TR" sz="1000" kern="1200" dirty="0"/>
          </a:p>
          <a:p>
            <a:pPr marL="171450" lvl="1" indent="-171450" algn="l" defTabSz="844550">
              <a:lnSpc>
                <a:spcPct val="90000"/>
              </a:lnSpc>
              <a:spcBef>
                <a:spcPct val="0"/>
              </a:spcBef>
              <a:spcAft>
                <a:spcPct val="15000"/>
              </a:spcAft>
              <a:buChar char="••"/>
            </a:pPr>
            <a:r>
              <a:rPr lang="tr-TR" sz="1900" b="1" kern="1200" dirty="0"/>
              <a:t>Geliştirme </a:t>
            </a:r>
            <a:r>
              <a:rPr lang="tr-TR" sz="1000" b="1" kern="1200" dirty="0"/>
              <a:t>(</a:t>
            </a:r>
            <a:r>
              <a:rPr lang="tr-TR" sz="1000" b="1" kern="1200" dirty="0" err="1"/>
              <a:t>Extending</a:t>
            </a:r>
            <a:r>
              <a:rPr lang="tr-TR" sz="1000" b="1" kern="1200" dirty="0"/>
              <a:t>)</a:t>
            </a:r>
            <a:endParaRPr lang="tr-TR" sz="1000" kern="1200" dirty="0"/>
          </a:p>
        </p:txBody>
      </p:sp>
    </p:spTree>
    <p:extLst>
      <p:ext uri="{BB962C8B-B14F-4D97-AF65-F5344CB8AC3E}">
        <p14:creationId xmlns:p14="http://schemas.microsoft.com/office/powerpoint/2010/main" val="26406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ENTEGRASYONU</a:t>
            </a:r>
            <a:endParaRPr lang="tr-TR" sz="3200" dirty="0"/>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err="1"/>
              <a:t>King-Sears</a:t>
            </a:r>
            <a:r>
              <a:rPr lang="tr-TR" sz="2400" dirty="0"/>
              <a:t> ve </a:t>
            </a:r>
            <a:r>
              <a:rPr lang="tr-TR" sz="2400" dirty="0" err="1"/>
              <a:t>Evmenova</a:t>
            </a:r>
            <a:r>
              <a:rPr lang="tr-TR" sz="2400" dirty="0"/>
              <a:t> (2007) da teknolojinin programa entegrasyonunda izlenmesi gereken bazı basamaklar olduğunu ifade ederek,</a:t>
            </a:r>
          </a:p>
          <a:p>
            <a:pPr marL="0" indent="0">
              <a:buNone/>
            </a:pPr>
            <a:endParaRPr lang="tr-TR" sz="2400" dirty="0"/>
          </a:p>
          <a:p>
            <a:pPr lvl="0"/>
            <a:r>
              <a:rPr lang="tr-TR" sz="2400" dirty="0"/>
              <a:t>öğrencinin gereksinimlerinin ve kazanımlarının belirlenmesi,</a:t>
            </a:r>
          </a:p>
          <a:p>
            <a:pPr lvl="0"/>
            <a:r>
              <a:rPr lang="tr-TR" sz="2400" dirty="0"/>
              <a:t>teknoloji seçeneklerinin değerlendirilmesi ve neler kullanabileceğine karar verilmesi,</a:t>
            </a:r>
          </a:p>
          <a:p>
            <a:pPr lvl="0"/>
            <a:r>
              <a:rPr lang="tr-TR" sz="2400" dirty="0"/>
              <a:t>öğretim etkinliklerine teknolojiyi entegre edebilmek için etkinliklerin çeşitlendirilmesi,</a:t>
            </a:r>
          </a:p>
          <a:p>
            <a:pPr lvl="0"/>
            <a:r>
              <a:rPr lang="tr-TR" sz="2400" dirty="0"/>
              <a:t>uygulamanın yürütülmesi ve öğrenciler üzerindeki etkisinin izlenmesi</a:t>
            </a:r>
          </a:p>
          <a:p>
            <a:pPr marL="0" lvl="0" indent="0">
              <a:buNone/>
            </a:pPr>
            <a:endParaRPr lang="tr-TR" sz="2400" dirty="0"/>
          </a:p>
          <a:p>
            <a:pPr marL="0" lvl="0" indent="0">
              <a:buNone/>
            </a:pPr>
            <a:r>
              <a:rPr lang="tr-TR" sz="2400" dirty="0"/>
              <a:t>şeklinde bu basamakları sıralamaktadır.</a:t>
            </a:r>
          </a:p>
          <a:p>
            <a:endParaRPr lang="tr-TR" dirty="0"/>
          </a:p>
        </p:txBody>
      </p:sp>
    </p:spTree>
    <p:extLst>
      <p:ext uri="{BB962C8B-B14F-4D97-AF65-F5344CB8AC3E}">
        <p14:creationId xmlns:p14="http://schemas.microsoft.com/office/powerpoint/2010/main" val="231873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t>TEKNOLOJİ ENTEGRAYONUNDA DİKKAT EDİLMESİ GEREKEN NOKTALAR</a:t>
            </a:r>
            <a:endParaRPr lang="tr-TR" sz="3200" dirty="0"/>
          </a:p>
        </p:txBody>
      </p:sp>
      <p:sp>
        <p:nvSpPr>
          <p:cNvPr id="3" name="İçerik Yer Tutucusu 2"/>
          <p:cNvSpPr>
            <a:spLocks noGrp="1"/>
          </p:cNvSpPr>
          <p:nvPr>
            <p:ph idx="1"/>
          </p:nvPr>
        </p:nvSpPr>
        <p:spPr/>
        <p:txBody>
          <a:bodyPr>
            <a:normAutofit/>
          </a:bodyPr>
          <a:lstStyle/>
          <a:p>
            <a:pPr marL="0" indent="0">
              <a:buNone/>
            </a:pPr>
            <a:r>
              <a:rPr lang="tr-TR" dirty="0"/>
              <a:t>Teknolojinin programa entegrasyonunda dikkat edilmesi gereken bir takım hususların olduğu belirtilmektedir (</a:t>
            </a:r>
            <a:r>
              <a:rPr lang="tr-TR" dirty="0" err="1"/>
              <a:t>King-Sears</a:t>
            </a:r>
            <a:r>
              <a:rPr lang="tr-TR" dirty="0"/>
              <a:t> ve </a:t>
            </a:r>
            <a:r>
              <a:rPr lang="tr-TR" dirty="0" err="1"/>
              <a:t>Evmenova</a:t>
            </a:r>
            <a:r>
              <a:rPr lang="tr-TR" dirty="0"/>
              <a:t>, 2007). Teknolojinin entegrasyonunda dikkat edilmesi gereken noktalar:</a:t>
            </a:r>
          </a:p>
          <a:p>
            <a:endParaRPr lang="tr-TR" dirty="0"/>
          </a:p>
          <a:p>
            <a:pPr lvl="0"/>
            <a:r>
              <a:rPr lang="tr-TR" dirty="0"/>
              <a:t>Teknolojilerin programdaki kazanımlara paralel olarak seçilmesi,</a:t>
            </a:r>
          </a:p>
          <a:p>
            <a:pPr lvl="0"/>
            <a:r>
              <a:rPr lang="tr-TR" dirty="0"/>
              <a:t>öğrenci gereksinimleri ile teknolojinin uygunluğunun belirlenmesi,</a:t>
            </a:r>
          </a:p>
          <a:p>
            <a:pPr lvl="0"/>
            <a:r>
              <a:rPr lang="tr-TR" dirty="0"/>
              <a:t>teknolojinin maliyetinin dikkate alınarak seçilmesi </a:t>
            </a:r>
          </a:p>
          <a:p>
            <a:pPr marL="0" indent="0">
              <a:buNone/>
            </a:pPr>
            <a:endParaRPr lang="tr-TR" dirty="0"/>
          </a:p>
          <a:p>
            <a:pPr marL="0" indent="0">
              <a:buNone/>
            </a:pPr>
            <a:r>
              <a:rPr lang="tr-TR" dirty="0"/>
              <a:t>şeklinde sıralanmaktadır. </a:t>
            </a:r>
          </a:p>
          <a:p>
            <a:pPr marL="0" indent="0">
              <a:buNone/>
            </a:pPr>
            <a:endParaRPr lang="tr-TR" dirty="0"/>
          </a:p>
        </p:txBody>
      </p:sp>
    </p:spTree>
    <p:extLst>
      <p:ext uri="{BB962C8B-B14F-4D97-AF65-F5344CB8AC3E}">
        <p14:creationId xmlns:p14="http://schemas.microsoft.com/office/powerpoint/2010/main" val="2764822187"/>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TM04033937[[fn=Uçak İzi]]</Template>
  <TotalTime>1498</TotalTime>
  <Words>1544</Words>
  <Application>Microsoft Office PowerPoint</Application>
  <PresentationFormat>Geniş ekran</PresentationFormat>
  <Paragraphs>171</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Arial</vt:lpstr>
      <vt:lpstr>Century Gothic</vt:lpstr>
      <vt:lpstr>Uçak İzi</vt:lpstr>
      <vt:lpstr>PowerPoint Sunusu</vt:lpstr>
      <vt:lpstr>Özel eğitimde teknoloji konusunda yapılan çalışmalar</vt:lpstr>
      <vt:lpstr>GÜNDEM</vt:lpstr>
      <vt:lpstr>TEKNOLOJİ ENTEGRASYONU</vt:lpstr>
      <vt:lpstr>TEKNOLOJİ ENTEGRASYONU</vt:lpstr>
      <vt:lpstr>Teknoloji Entegrasyon Modelleri</vt:lpstr>
      <vt:lpstr>Edyburn (1998)’un Teknoloji Entegrasyonu Modeli</vt:lpstr>
      <vt:lpstr>TEKNOLOJİ ENTEGRASYONU</vt:lpstr>
      <vt:lpstr>TEKNOLOJİ ENTEGRAYONUNDA DİKKAT EDİLMESİ GEREKEN NOKTALAR</vt:lpstr>
      <vt:lpstr>TEKNOLOJİ ENTEGRASYONUNDA DİKKAT EDİLMESİ GEREKEN NOKTALAR</vt:lpstr>
      <vt:lpstr>Teknopedagojik İçerik Bilgisi (TPİB) Modeli </vt:lpstr>
      <vt:lpstr>TPİB Modeli </vt:lpstr>
      <vt:lpstr>TPİB Modeli</vt:lpstr>
      <vt:lpstr>TPİB Modeli</vt:lpstr>
      <vt:lpstr>TPİB Modeli</vt:lpstr>
      <vt:lpstr>ÖNERİLER</vt:lpstr>
      <vt:lpstr>PowerPoint Sunusu</vt:lpstr>
      <vt:lpstr>KAYNAKLAR</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Canan SOLA</dc:creator>
  <cp:lastModifiedBy>AHMET TURAN Acungil</cp:lastModifiedBy>
  <cp:revision>56</cp:revision>
  <dcterms:created xsi:type="dcterms:W3CDTF">2015-10-08T09:53:47Z</dcterms:created>
  <dcterms:modified xsi:type="dcterms:W3CDTF">2019-11-25T14:51:32Z</dcterms:modified>
</cp:coreProperties>
</file>