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97F3A-BE96-4F87-A70A-08D2E9B9C01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BB0FA-B495-4F4D-B611-6F185AE40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992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Hakkın</a:t>
            </a:r>
            <a:r>
              <a:rPr lang="tr-TR" baseline="0" dirty="0" smtClean="0"/>
              <a:t> içerdiği yetkiler için </a:t>
            </a:r>
            <a:r>
              <a:rPr lang="tr-TR" baseline="0" dirty="0" err="1" smtClean="0"/>
              <a:t>bkz</a:t>
            </a:r>
            <a:r>
              <a:rPr lang="tr-TR" baseline="0" smtClean="0"/>
              <a:t> Ateş, s.141. </a:t>
            </a: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C6E5D-07C8-49A4-9F20-EF7F0896FD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92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15A294-C6F1-4888-9F25-3553DFC58A6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1B54E4-8011-4E30-A841-DEAA5E00C79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Eser Sahibinin </a:t>
            </a:r>
            <a:r>
              <a:rPr lang="tr-TR" dirty="0" smtClean="0"/>
              <a:t>hakları/manevi haklar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78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Eserin Bütünlüğünü Koruma md.16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Eser sahibinin izni olmadıkça </a:t>
            </a:r>
            <a:r>
              <a:rPr lang="tr-TR" b="1" dirty="0">
                <a:solidFill>
                  <a:srgbClr val="002060"/>
                </a:solidFill>
              </a:rPr>
              <a:t>eserde</a:t>
            </a:r>
            <a:r>
              <a:rPr lang="tr-TR" dirty="0">
                <a:solidFill>
                  <a:srgbClr val="002060"/>
                </a:solidFill>
              </a:rPr>
              <a:t> veyahut </a:t>
            </a:r>
            <a:r>
              <a:rPr lang="tr-TR" b="1" dirty="0">
                <a:solidFill>
                  <a:srgbClr val="002060"/>
                </a:solidFill>
              </a:rPr>
              <a:t>eser sahibinin adında </a:t>
            </a:r>
            <a:r>
              <a:rPr lang="tr-TR" dirty="0">
                <a:solidFill>
                  <a:srgbClr val="002060"/>
                </a:solidFill>
              </a:rPr>
              <a:t>kısaltmalar, ekleme ve başka değiştirmeler yapılamaz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</a:p>
          <a:p>
            <a:pPr marL="0" indent="0" fontAlgn="base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 marL="0" indent="0" fontAlgn="base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Amaç </a:t>
            </a:r>
            <a:r>
              <a:rPr lang="tr-TR" dirty="0" smtClean="0">
                <a:solidFill>
                  <a:srgbClr val="002060"/>
                </a:solidFill>
              </a:rPr>
              <a:t>eserin bütünlüğünün, eseri mahiyetinin ve eser sahibinin hususiyetinin, eserin birliğinin, tekliğinin, tamamiyetinin korunması</a:t>
            </a:r>
          </a:p>
          <a:p>
            <a:pPr fontAlgn="base"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86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Eserin Bütünlüğünü Koruma </a:t>
            </a:r>
            <a:r>
              <a:rPr lang="tr-TR" dirty="0" smtClean="0">
                <a:solidFill>
                  <a:srgbClr val="FF0000"/>
                </a:solidFill>
              </a:rPr>
              <a:t>md.16/II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İstisnanın Koşulları: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Kanun gereği kullanılacak </a:t>
            </a:r>
            <a:r>
              <a:rPr lang="tr-TR" dirty="0">
                <a:solidFill>
                  <a:srgbClr val="002060"/>
                </a:solidFill>
              </a:rPr>
              <a:t>veya eser </a:t>
            </a:r>
            <a:r>
              <a:rPr lang="tr-TR" dirty="0" smtClean="0">
                <a:solidFill>
                  <a:srgbClr val="002060"/>
                </a:solidFill>
              </a:rPr>
              <a:t>sahibinden izin alınacak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 </a:t>
            </a:r>
            <a:r>
              <a:rPr lang="tr-TR" dirty="0">
                <a:solidFill>
                  <a:srgbClr val="002060"/>
                </a:solidFill>
              </a:rPr>
              <a:t>eseri </a:t>
            </a:r>
            <a:r>
              <a:rPr lang="tr-TR" dirty="0" err="1">
                <a:solidFill>
                  <a:srgbClr val="002060"/>
                </a:solidFill>
              </a:rPr>
              <a:t>işliyen</a:t>
            </a:r>
            <a:r>
              <a:rPr lang="tr-TR" dirty="0">
                <a:solidFill>
                  <a:srgbClr val="002060"/>
                </a:solidFill>
              </a:rPr>
              <a:t>, umuma </a:t>
            </a:r>
            <a:r>
              <a:rPr lang="tr-TR" dirty="0" err="1">
                <a:solidFill>
                  <a:srgbClr val="002060"/>
                </a:solidFill>
              </a:rPr>
              <a:t>arzeden</a:t>
            </a:r>
            <a:r>
              <a:rPr lang="tr-TR" dirty="0">
                <a:solidFill>
                  <a:srgbClr val="002060"/>
                </a:solidFill>
              </a:rPr>
              <a:t>, çoğaltan, </a:t>
            </a:r>
            <a:r>
              <a:rPr lang="tr-TR" dirty="0" err="1">
                <a:solidFill>
                  <a:srgbClr val="002060"/>
                </a:solidFill>
              </a:rPr>
              <a:t>yayımlıyan</a:t>
            </a:r>
            <a:r>
              <a:rPr lang="tr-TR" dirty="0">
                <a:solidFill>
                  <a:srgbClr val="002060"/>
                </a:solidFill>
              </a:rPr>
              <a:t>, temsil eden veya başka bir suretle yayan kimse;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işleme</a:t>
            </a:r>
            <a:r>
              <a:rPr lang="tr-TR" dirty="0">
                <a:solidFill>
                  <a:srgbClr val="002060"/>
                </a:solidFill>
              </a:rPr>
              <a:t>, çoğaltma, temsil veya yayım </a:t>
            </a:r>
            <a:r>
              <a:rPr lang="tr-TR" b="1" dirty="0">
                <a:solidFill>
                  <a:srgbClr val="002060"/>
                </a:solidFill>
              </a:rPr>
              <a:t>tekniği icabı zaruri görülen değiştirmeleri </a:t>
            </a:r>
            <a:r>
              <a:rPr lang="tr-TR" dirty="0">
                <a:solidFill>
                  <a:srgbClr val="002060"/>
                </a:solidFill>
              </a:rPr>
              <a:t>eser sahibinin </a:t>
            </a:r>
            <a:r>
              <a:rPr lang="tr-TR" b="1" dirty="0">
                <a:solidFill>
                  <a:srgbClr val="002060"/>
                </a:solidFill>
              </a:rPr>
              <a:t>hususi bir izni olmaksızın </a:t>
            </a:r>
            <a:r>
              <a:rPr lang="tr-TR" dirty="0">
                <a:solidFill>
                  <a:srgbClr val="002060"/>
                </a:solidFill>
              </a:rPr>
              <a:t>da yapabilir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Örnekler</a:t>
            </a:r>
            <a:endParaRPr lang="tr-TR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İmla hatalarının ve anlatım bozukluğunun giderilmesi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Yazının gazete sütunlarına sığdırılabilmesi için bazı kısımlarının çıkarılması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Fotoğrafın boyutunun değiştirilmesi, aydınlatma ve </a:t>
            </a:r>
            <a:r>
              <a:rPr lang="tr-TR" dirty="0" err="1" smtClean="0">
                <a:solidFill>
                  <a:srgbClr val="002060"/>
                </a:solidFill>
              </a:rPr>
              <a:t>flulaştırma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</a:rPr>
              <a:t>işlemlerine tabi </a:t>
            </a:r>
            <a:r>
              <a:rPr lang="tr-TR" dirty="0" err="1" smtClean="0">
                <a:solidFill>
                  <a:srgbClr val="002060"/>
                </a:solidFill>
              </a:rPr>
              <a:t>oması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9156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Eserin Bütünlüğünü Koruma md.16/II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Alt sınırı oluşturur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</a:t>
            </a:r>
            <a:r>
              <a:rPr lang="tr-TR" dirty="0">
                <a:solidFill>
                  <a:srgbClr val="002060"/>
                </a:solidFill>
              </a:rPr>
              <a:t>sahibi kayıtsız ve şartsız olarak yazılı izin vermiş olsa bile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şeref </a:t>
            </a:r>
            <a:r>
              <a:rPr lang="tr-TR" b="1" dirty="0">
                <a:solidFill>
                  <a:srgbClr val="002060"/>
                </a:solidFill>
              </a:rPr>
              <a:t>ve itibarını zedeleyen </a:t>
            </a:r>
            <a:r>
              <a:rPr lang="tr-TR" dirty="0">
                <a:solidFill>
                  <a:srgbClr val="002060"/>
                </a:solidFill>
              </a:rPr>
              <a:t>veya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eserin </a:t>
            </a:r>
            <a:r>
              <a:rPr lang="tr-TR" b="1" dirty="0">
                <a:solidFill>
                  <a:srgbClr val="002060"/>
                </a:solidFill>
              </a:rPr>
              <a:t>mahiyet ve hususiyetlerini bozan </a:t>
            </a:r>
            <a:r>
              <a:rPr lang="tr-TR" dirty="0">
                <a:solidFill>
                  <a:srgbClr val="002060"/>
                </a:solidFill>
              </a:rPr>
              <a:t>her türlü değiştirilmeleri menedebilir.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Menetme </a:t>
            </a:r>
            <a:r>
              <a:rPr lang="tr-TR" dirty="0">
                <a:solidFill>
                  <a:srgbClr val="002060"/>
                </a:solidFill>
              </a:rPr>
              <a:t>yetkisinden bu hususta sözleşme yapılmış olsa bile vazgeçmek hükümsüzdür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500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Eserin Bütünlüğünü Koruma md.16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Anlam aynı olmakla birlikte ifade biçiminin değişimi (ateş, 146)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Çile bülbülüm çile şarkısının başka tarzda icra edilmesi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«Eserin mahiyet ve hususiyetini bozucu değişmelere maruz bırakılması veya eserin başka herhangi bir surette, örneğin müzik eserinin mahiyetine aykırı olarak, </a:t>
            </a:r>
            <a:r>
              <a:rPr lang="tr-TR" b="1" dirty="0" smtClean="0">
                <a:solidFill>
                  <a:srgbClr val="002060"/>
                </a:solidFill>
              </a:rPr>
              <a:t>başka bir müzik aleti ile ve eserin hususiyetini bozacak tarzda icra edilmesi </a:t>
            </a:r>
            <a:r>
              <a:rPr lang="tr-TR" dirty="0" smtClean="0">
                <a:solidFill>
                  <a:srgbClr val="002060"/>
                </a:solidFill>
              </a:rPr>
              <a:t>gibi özelliğinin haleldar edilmesi davranışının manevi tazminat talebine imkan sağlayacağı» HGK 1983, E.1981/4-70, K.1983/123.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güzel sanat eseri niteliğindeki tabloya vernik yada boya katkısı yapılması yahut bir kısmının boya ile kapatılması (</a:t>
            </a:r>
            <a:r>
              <a:rPr lang="tr-TR" dirty="0" err="1" smtClean="0">
                <a:solidFill>
                  <a:srgbClr val="002060"/>
                </a:solidFill>
              </a:rPr>
              <a:t>merdivan</a:t>
            </a:r>
            <a:r>
              <a:rPr lang="tr-TR" dirty="0" smtClean="0">
                <a:solidFill>
                  <a:srgbClr val="002060"/>
                </a:solidFill>
              </a:rPr>
              <a:t>/alıca/yavuz, 253)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Sinema filminin veya fotoğrafın renklendirilmes</a:t>
            </a:r>
            <a:r>
              <a:rPr lang="tr-TR" dirty="0">
                <a:solidFill>
                  <a:srgbClr val="002060"/>
                </a:solidFill>
              </a:rPr>
              <a:t>i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482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Eserin Aslına Erişim Hakkı </a:t>
            </a:r>
            <a:r>
              <a:rPr lang="tr-TR" dirty="0" smtClean="0">
                <a:solidFill>
                  <a:srgbClr val="FF0000"/>
                </a:solidFill>
              </a:rPr>
              <a:t>M.17/I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Gerekli bir durum söz konusu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Aslın maliki veya zilyedinden talep edilebilir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Sınırlı sayıda eser türü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Ör: maddede sayılmamış fotoğraf eserleri talep edilebilir mi?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Asıllarından/doktrinde maddenin nüshaları da kapsadığı kabul edilmekte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Geçici bir süre için yararlanma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err="1" smtClean="0">
                <a:solidFill>
                  <a:srgbClr val="002060"/>
                </a:solidFill>
              </a:rPr>
              <a:t>Hirsch</a:t>
            </a:r>
            <a:r>
              <a:rPr lang="tr-TR" dirty="0" smtClean="0">
                <a:solidFill>
                  <a:srgbClr val="002060"/>
                </a:solidFill>
              </a:rPr>
              <a:t> ön tasarıda yararlanma halini işleme ve çoğaltma olarak değerlendirmiştir</a:t>
            </a: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678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Manevi </a:t>
            </a:r>
            <a:r>
              <a:rPr lang="tr-TR" dirty="0">
                <a:solidFill>
                  <a:srgbClr val="FF0000"/>
                </a:solidFill>
              </a:rPr>
              <a:t>hakların Koruma Süresi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FSEK m.26: Eser sahibine tanınan mali haklar zamanla mukayyettir.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sahibinin ölümünden sonra FSEK m.19: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Hakkı kullanabilecekler: </a:t>
            </a:r>
            <a:r>
              <a:rPr lang="tr-TR" dirty="0" smtClean="0">
                <a:solidFill>
                  <a:srgbClr val="002060"/>
                </a:solidFill>
              </a:rPr>
              <a:t>Vasiyeti </a:t>
            </a:r>
            <a:r>
              <a:rPr lang="tr-TR" dirty="0" err="1" smtClean="0">
                <a:solidFill>
                  <a:srgbClr val="002060"/>
                </a:solidFill>
              </a:rPr>
              <a:t>tenfiz</a:t>
            </a:r>
            <a:r>
              <a:rPr lang="tr-TR" dirty="0" smtClean="0">
                <a:solidFill>
                  <a:srgbClr val="002060"/>
                </a:solidFill>
              </a:rPr>
              <a:t> memuru, yoksa sağ kalan eş-çocuk, </a:t>
            </a:r>
            <a:r>
              <a:rPr lang="tr-TR" dirty="0" err="1" smtClean="0">
                <a:solidFill>
                  <a:srgbClr val="002060"/>
                </a:solidFill>
              </a:rPr>
              <a:t>mansup</a:t>
            </a:r>
            <a:r>
              <a:rPr lang="tr-TR" dirty="0" smtClean="0">
                <a:solidFill>
                  <a:srgbClr val="002060"/>
                </a:solidFill>
              </a:rPr>
              <a:t> mirasçı, ana-baba, kardeş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Süre: </a:t>
            </a:r>
            <a:r>
              <a:rPr lang="tr-TR" dirty="0" smtClean="0">
                <a:solidFill>
                  <a:srgbClr val="002060"/>
                </a:solidFill>
              </a:rPr>
              <a:t>eser sahibinin ölümünden itibaren 70 yıl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Haklar: </a:t>
            </a:r>
            <a:r>
              <a:rPr lang="tr-TR" dirty="0" smtClean="0">
                <a:solidFill>
                  <a:srgbClr val="002060"/>
                </a:solidFill>
              </a:rPr>
              <a:t>şeref ve itibarı zedeleyecek şekilde umuma arz (14/III), eser sahibinin kim olduğunu tespit (15/III), şeref ve itibarını zedeleyecek şekilde değişiklik (16/III)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Memleket kültürü bakımından önemli eserler: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Kültür Bakanlığı süresiz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Koruma süresi dolduysa yada hak sahipleri haklarını kullanmadıysa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163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Manevi hakların Koruma Süresi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FSEK m.19/1: </a:t>
            </a:r>
            <a:r>
              <a:rPr lang="en-US" i="1" dirty="0" err="1">
                <a:solidFill>
                  <a:srgbClr val="002060"/>
                </a:solidFill>
              </a:rPr>
              <a:t>Eser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sahibi</a:t>
            </a:r>
            <a:r>
              <a:rPr lang="en-US" i="1" dirty="0">
                <a:solidFill>
                  <a:srgbClr val="002060"/>
                </a:solidFill>
              </a:rPr>
              <a:t> 14 </a:t>
            </a:r>
            <a:r>
              <a:rPr lang="en-US" i="1" dirty="0" err="1">
                <a:solidFill>
                  <a:srgbClr val="002060"/>
                </a:solidFill>
              </a:rPr>
              <a:t>ve</a:t>
            </a:r>
            <a:r>
              <a:rPr lang="en-US" i="1" dirty="0">
                <a:solidFill>
                  <a:srgbClr val="002060"/>
                </a:solidFill>
              </a:rPr>
              <a:t> 15 </a:t>
            </a:r>
            <a:r>
              <a:rPr lang="en-US" i="1" dirty="0" err="1">
                <a:solidFill>
                  <a:srgbClr val="002060"/>
                </a:solidFill>
              </a:rPr>
              <a:t>inci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maddelerin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birinci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fıkralariyle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kendisine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tanınan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salahiyetlerin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kullanılış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tarzlarını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tesbit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etmemişse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yahut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hususu</a:t>
            </a:r>
            <a:r>
              <a:rPr lang="en-US" i="1" dirty="0">
                <a:solidFill>
                  <a:srgbClr val="002060"/>
                </a:solidFill>
              </a:rPr>
              <a:t> her </a:t>
            </a:r>
            <a:r>
              <a:rPr lang="en-US" i="1" dirty="0" err="1">
                <a:solidFill>
                  <a:srgbClr val="002060"/>
                </a:solidFill>
              </a:rPr>
              <a:t>hangi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bir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kimseye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bırakmamışsa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salahiyetlerin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ölümünden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sonra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kullanılması</a:t>
            </a:r>
            <a:r>
              <a:rPr lang="en-US" i="1" dirty="0">
                <a:solidFill>
                  <a:srgbClr val="002060"/>
                </a:solidFill>
              </a:rPr>
              <a:t>, </a:t>
            </a:r>
            <a:r>
              <a:rPr lang="en-US" i="1" dirty="0" err="1">
                <a:solidFill>
                  <a:srgbClr val="002060"/>
                </a:solidFill>
              </a:rPr>
              <a:t>vasiyeti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tenfiz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memuruna</a:t>
            </a:r>
            <a:r>
              <a:rPr lang="en-US" i="1" dirty="0">
                <a:solidFill>
                  <a:srgbClr val="002060"/>
                </a:solidFill>
              </a:rPr>
              <a:t>; </a:t>
            </a:r>
            <a:r>
              <a:rPr lang="en-US" i="1" dirty="0" err="1">
                <a:solidFill>
                  <a:srgbClr val="002060"/>
                </a:solidFill>
              </a:rPr>
              <a:t>bu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tayin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edilmemişse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sırasiyle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sağ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kalan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eşi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ile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çocuklarına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ve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mansup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mirasçılarına</a:t>
            </a:r>
            <a:r>
              <a:rPr lang="en-US" i="1" dirty="0">
                <a:solidFill>
                  <a:srgbClr val="002060"/>
                </a:solidFill>
              </a:rPr>
              <a:t>, </a:t>
            </a:r>
            <a:r>
              <a:rPr lang="en-US" i="1" dirty="0" err="1">
                <a:solidFill>
                  <a:srgbClr val="002060"/>
                </a:solidFill>
              </a:rPr>
              <a:t>ana</a:t>
            </a:r>
            <a:r>
              <a:rPr lang="en-US" i="1" dirty="0">
                <a:solidFill>
                  <a:srgbClr val="002060"/>
                </a:solidFill>
              </a:rPr>
              <a:t> - </a:t>
            </a:r>
            <a:r>
              <a:rPr lang="en-US" i="1" dirty="0" err="1">
                <a:solidFill>
                  <a:srgbClr val="002060"/>
                </a:solidFill>
              </a:rPr>
              <a:t>babasına</a:t>
            </a:r>
            <a:r>
              <a:rPr lang="en-US" i="1" dirty="0">
                <a:solidFill>
                  <a:srgbClr val="002060"/>
                </a:solidFill>
              </a:rPr>
              <a:t>, </a:t>
            </a:r>
            <a:r>
              <a:rPr lang="en-US" i="1" dirty="0" err="1">
                <a:solidFill>
                  <a:srgbClr val="002060"/>
                </a:solidFill>
              </a:rPr>
              <a:t>kardeşlerine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aittir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Bağımsız bir hak-yakınların hakkı mıdır?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Dava açma özellikle manevi tazminat açma hakkı verir mi?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Daha önce umuma arz edilmiş eserlerin izinsiz umuma arzında manevi tazminat talep edilebilir mi?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HGK </a:t>
            </a:r>
            <a:r>
              <a:rPr lang="es-ES" dirty="0">
                <a:solidFill>
                  <a:srgbClr val="002060"/>
                </a:solidFill>
              </a:rPr>
              <a:t>28.08.2005 gün ve E.2008/11-368, </a:t>
            </a:r>
            <a:r>
              <a:rPr lang="es-ES" dirty="0" smtClean="0">
                <a:solidFill>
                  <a:srgbClr val="002060"/>
                </a:solidFill>
              </a:rPr>
              <a:t>K.2008/393</a:t>
            </a:r>
            <a:r>
              <a:rPr lang="tr-TR" b="1" dirty="0" smtClean="0">
                <a:solidFill>
                  <a:srgbClr val="002060"/>
                </a:solidFill>
              </a:rPr>
              <a:t>-manevi tazminat talep edemez.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FSEK m.19 kapsamında sonraki umuma arzlarda umuma arz hakkı ihlali olmadığı yönünde açıkça olmasa da kararlar bulunmaktadır. (Bkz. Tosun, s.324-Yagıtay 11 H.D. 29.01.2007, E.2005/14025, K.2007/942).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321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Sabrınız için </a:t>
            </a:r>
            <a:r>
              <a:rPr lang="tr-TR" smtClean="0"/>
              <a:t>çok teşekkürler</a:t>
            </a:r>
            <a:r>
              <a:rPr lang="tr-TR" smtClean="0">
                <a:sym typeface="Wingdings" panose="05000000000000000000" pitchFamily="2" charset="2"/>
              </a:rPr>
              <a:t></a:t>
            </a:r>
            <a:endParaRPr lang="tr-TR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67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Eser Sahibinin Hakları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Sınırlı sayıdadır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Devredilemez 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M</a:t>
            </a:r>
            <a:r>
              <a:rPr lang="tr-TR" dirty="0" smtClean="0">
                <a:solidFill>
                  <a:srgbClr val="002060"/>
                </a:solidFill>
              </a:rPr>
              <a:t>iras yoluyla intikal edemez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(FSEK md.19  kimlerin yararlanacağını düzenler)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Koruma süreyle sınırlı değildir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Sınırlı sayıdadır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Devredilebilir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Miras yoluyla intikal eder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Koruma süreyle </a:t>
            </a:r>
            <a:r>
              <a:rPr lang="tr-TR" dirty="0" smtClean="0">
                <a:solidFill>
                  <a:srgbClr val="002060"/>
                </a:solidFill>
              </a:rPr>
              <a:t>sınırlıdır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	Manevi Haklar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	</a:t>
            </a:r>
            <a:r>
              <a:rPr lang="tr-TR" dirty="0" smtClean="0">
                <a:solidFill>
                  <a:srgbClr val="002060"/>
                </a:solidFill>
              </a:rPr>
              <a:t>Mali Haklar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9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Manevi Haklar</a:t>
            </a:r>
            <a:endParaRPr lang="en-US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Kişilik hakkı mıdır yoksa ondan tamamen bağımsız bir nitelikte mi?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Kişilik hakkında olduğu gibi son bulmaz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Ölümden sonra da etkisini sürdürmeye devam eder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Şeref ve itibar ihlaline karşı koruma kişilik hakkı ile örtüşmektedir.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Eser sahipliği teorisi 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Hirsch’in</a:t>
            </a:r>
            <a:r>
              <a:rPr lang="tr-TR" dirty="0" smtClean="0">
                <a:solidFill>
                  <a:srgbClr val="002060"/>
                </a:solidFill>
              </a:rPr>
              <a:t> teorisi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meydana getirilmekle birlikte «eser sahipliği statüsü kazanılır»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statüden doğan mutlak haklar bulunmaktadır.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53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Manevi Haklar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Umuma arz hakkı (FSEK m.14)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Adın belirtilmesi (FSEK m.15)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Eserin bütünlüğünün korunması (FSEK m.16)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Eserin aslına erişim hakkı (Eser sahibinin malik ve </a:t>
            </a:r>
            <a:r>
              <a:rPr lang="tr-TR" dirty="0" err="1" smtClean="0">
                <a:solidFill>
                  <a:srgbClr val="002060"/>
                </a:solidFill>
              </a:rPr>
              <a:t>zilyedlere</a:t>
            </a:r>
            <a:r>
              <a:rPr lang="tr-TR" dirty="0" smtClean="0">
                <a:solidFill>
                  <a:srgbClr val="002060"/>
                </a:solidFill>
              </a:rPr>
              <a:t> karşı hakları) (FSEK m.17)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226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Umuma Arz Hakkı md.14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>
                <a:solidFill>
                  <a:srgbClr val="002060"/>
                </a:solidFill>
              </a:rPr>
              <a:t>Umuma arz:</a:t>
            </a:r>
            <a:r>
              <a:rPr lang="tr-TR" dirty="0">
                <a:solidFill>
                  <a:srgbClr val="002060"/>
                </a:solidFill>
              </a:rPr>
              <a:t> Eserin,  sahibinin kişisel çevresinin dışına  çıkmasıdır. </a:t>
            </a: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Eser Sahibi: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 </a:t>
            </a:r>
            <a:r>
              <a:rPr lang="tr-TR" dirty="0">
                <a:solidFill>
                  <a:srgbClr val="002060"/>
                </a:solidFill>
              </a:rPr>
              <a:t>eserin umuma </a:t>
            </a:r>
            <a:r>
              <a:rPr lang="tr-TR" dirty="0" err="1">
                <a:solidFill>
                  <a:srgbClr val="002060"/>
                </a:solidFill>
              </a:rPr>
              <a:t>arzedilip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</a:rPr>
              <a:t>edilmemesini-sipariş tablo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yayımlanma zamanını-25 yıl sonra yayım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Umuma arz tarzını </a:t>
            </a:r>
            <a:r>
              <a:rPr lang="tr-TR" dirty="0" err="1">
                <a:solidFill>
                  <a:srgbClr val="002060"/>
                </a:solidFill>
              </a:rPr>
              <a:t>munhasıran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</a:rPr>
              <a:t>tayin </a:t>
            </a:r>
            <a:r>
              <a:rPr lang="tr-TR" dirty="0">
                <a:solidFill>
                  <a:srgbClr val="002060"/>
                </a:solidFill>
              </a:rPr>
              <a:t>eder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Sadece yayını kapsamaz, aynı zamanda sergilenme, okunma, sahneleme gibi eylemeleri de içerir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 defa gerçekleşen bir eylemdir ve geri alınamaz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684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Arz Hakkı md.14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fontAlgn="base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Eserin içeriği hakkında bilgi verme yetkisi</a:t>
            </a:r>
          </a:p>
          <a:p>
            <a:pPr marL="0" indent="0" fontAlgn="base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Koşul: </a:t>
            </a:r>
          </a:p>
          <a:p>
            <a:pPr fontAlgn="base"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Bütünü </a:t>
            </a:r>
            <a:r>
              <a:rPr lang="tr-TR" dirty="0">
                <a:solidFill>
                  <a:srgbClr val="002060"/>
                </a:solidFill>
              </a:rPr>
              <a:t>veya esaslı bir kısmı alenileşmemiş olan, yahut </a:t>
            </a:r>
            <a:endParaRPr lang="tr-TR" dirty="0" smtClean="0">
              <a:solidFill>
                <a:srgbClr val="002060"/>
              </a:solidFill>
            </a:endParaRPr>
          </a:p>
          <a:p>
            <a:pPr fontAlgn="base"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ana </a:t>
            </a:r>
            <a:r>
              <a:rPr lang="tr-TR" dirty="0">
                <a:solidFill>
                  <a:srgbClr val="002060"/>
                </a:solidFill>
              </a:rPr>
              <a:t>hatları her hangi bir suretle henüz umuma </a:t>
            </a:r>
            <a:r>
              <a:rPr lang="tr-TR" dirty="0" err="1">
                <a:solidFill>
                  <a:srgbClr val="002060"/>
                </a:solidFill>
              </a:rPr>
              <a:t>tanıtılmıyan</a:t>
            </a:r>
            <a:r>
              <a:rPr lang="tr-TR" dirty="0">
                <a:solidFill>
                  <a:srgbClr val="002060"/>
                </a:solidFill>
              </a:rPr>
              <a:t> bir </a:t>
            </a:r>
            <a:r>
              <a:rPr lang="tr-TR" dirty="0" smtClean="0">
                <a:solidFill>
                  <a:srgbClr val="002060"/>
                </a:solidFill>
              </a:rPr>
              <a:t>eser</a:t>
            </a:r>
          </a:p>
          <a:p>
            <a:pPr marL="0" indent="0" fontAlgn="base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043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Umuma Arz Hakkı md.14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Eserin umuma </a:t>
            </a:r>
            <a:r>
              <a:rPr lang="tr-TR" dirty="0" err="1">
                <a:solidFill>
                  <a:srgbClr val="002060"/>
                </a:solidFill>
              </a:rPr>
              <a:t>arzedilmesi</a:t>
            </a:r>
            <a:r>
              <a:rPr lang="tr-TR" dirty="0">
                <a:solidFill>
                  <a:srgbClr val="002060"/>
                </a:solidFill>
              </a:rPr>
              <a:t> veya yayımlanma tarzı, sahibinin </a:t>
            </a:r>
            <a:r>
              <a:rPr lang="tr-TR" b="1" dirty="0">
                <a:solidFill>
                  <a:srgbClr val="002060"/>
                </a:solidFill>
              </a:rPr>
              <a:t>şeref ve itibarını zedeleyecek </a:t>
            </a:r>
            <a:r>
              <a:rPr lang="tr-TR" dirty="0">
                <a:solidFill>
                  <a:srgbClr val="002060"/>
                </a:solidFill>
              </a:rPr>
              <a:t>mahiyette ise eser </a:t>
            </a:r>
            <a:r>
              <a:rPr lang="tr-TR" dirty="0" smtClean="0">
                <a:solidFill>
                  <a:srgbClr val="002060"/>
                </a:solidFill>
              </a:rPr>
              <a:t>sahibi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</a:rPr>
              <a:t>umuma tanıtımını veya </a:t>
            </a:r>
            <a:r>
              <a:rPr lang="tr-TR" dirty="0" err="1" smtClean="0">
                <a:solidFill>
                  <a:srgbClr val="002060"/>
                </a:solidFill>
              </a:rPr>
              <a:t>yayılanmasını</a:t>
            </a:r>
            <a:r>
              <a:rPr lang="tr-TR" dirty="0" smtClean="0">
                <a:solidFill>
                  <a:srgbClr val="002060"/>
                </a:solidFill>
              </a:rPr>
              <a:t> men edebilir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Şeref ve itibarı zedeleme durumu objektif bir şekilde tespit edilecektir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başkasına </a:t>
            </a:r>
            <a:r>
              <a:rPr lang="tr-TR" dirty="0">
                <a:solidFill>
                  <a:srgbClr val="002060"/>
                </a:solidFill>
              </a:rPr>
              <a:t>yazılı izin vermiş </a:t>
            </a:r>
            <a:r>
              <a:rPr lang="tr-TR" dirty="0" smtClean="0">
                <a:solidFill>
                  <a:srgbClr val="002060"/>
                </a:solidFill>
              </a:rPr>
              <a:t>olması durumu değiştirmez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Menetme </a:t>
            </a:r>
            <a:r>
              <a:rPr lang="tr-TR" dirty="0">
                <a:solidFill>
                  <a:srgbClr val="002060"/>
                </a:solidFill>
              </a:rPr>
              <a:t>yetkisinden sözleşme ile vazgeçmek hükümsüzdür.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Diğer </a:t>
            </a:r>
            <a:r>
              <a:rPr lang="tr-TR" dirty="0">
                <a:solidFill>
                  <a:srgbClr val="002060"/>
                </a:solidFill>
              </a:rPr>
              <a:t>tarafın tazminat hakkı saklıdır.</a:t>
            </a:r>
          </a:p>
          <a:p>
            <a:pPr>
              <a:buClr>
                <a:srgbClr val="FF0000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56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Adın Belirtilmesi/eser sahipliğinin tanınması/eser sahibi olarak tanıtılma hakkı md.15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Eseri, sahibinin adı veya müstear adı ile yahut adsız olarak, umuma </a:t>
            </a:r>
            <a:r>
              <a:rPr lang="tr-TR" dirty="0" err="1">
                <a:solidFill>
                  <a:srgbClr val="002060"/>
                </a:solidFill>
              </a:rPr>
              <a:t>arzetme</a:t>
            </a:r>
            <a:r>
              <a:rPr lang="tr-TR" dirty="0">
                <a:solidFill>
                  <a:srgbClr val="002060"/>
                </a:solidFill>
              </a:rPr>
              <a:t> veya yayımlama hususunda karar vermek salahiyeti </a:t>
            </a:r>
            <a:r>
              <a:rPr lang="tr-TR" dirty="0" err="1">
                <a:solidFill>
                  <a:srgbClr val="002060"/>
                </a:solidFill>
              </a:rPr>
              <a:t>munhasıran</a:t>
            </a:r>
            <a:r>
              <a:rPr lang="tr-TR" dirty="0">
                <a:solidFill>
                  <a:srgbClr val="002060"/>
                </a:solidFill>
              </a:rPr>
              <a:t> eser sahibine aittir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Hakkın İçerdiği Yetkiler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 vücuda getiren kişi olarak sunma yetkisi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Üçüncü kişilerden kendisini eser sahibi olarak kabul etmeleri ve topluma bu şekilde sunmalarını isteme yetkisini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 bir başka kişi tarafından meydana getirilmiş gibi göstermelerine engel olma yetkisi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90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Adın Belirtilmesi md.15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güzel </a:t>
            </a:r>
            <a:r>
              <a:rPr lang="tr-TR" b="1" dirty="0">
                <a:solidFill>
                  <a:srgbClr val="002060"/>
                </a:solidFill>
              </a:rPr>
              <a:t>sanat </a:t>
            </a:r>
            <a:r>
              <a:rPr lang="tr-TR" b="1" dirty="0" smtClean="0">
                <a:solidFill>
                  <a:srgbClr val="002060"/>
                </a:solidFill>
              </a:rPr>
              <a:t>eseri kopyaları ve işlenmelerin aslı ve çoğaltılmış nüshaları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asıl </a:t>
            </a:r>
            <a:r>
              <a:rPr lang="tr-TR" dirty="0">
                <a:solidFill>
                  <a:srgbClr val="002060"/>
                </a:solidFill>
              </a:rPr>
              <a:t>eser sahibinin ad veya </a:t>
            </a:r>
            <a:r>
              <a:rPr lang="tr-TR" dirty="0" smtClean="0">
                <a:solidFill>
                  <a:srgbClr val="002060"/>
                </a:solidFill>
              </a:rPr>
              <a:t>alameti kararlaştırılan </a:t>
            </a:r>
            <a:r>
              <a:rPr lang="tr-TR" dirty="0">
                <a:solidFill>
                  <a:srgbClr val="002060"/>
                </a:solidFill>
              </a:rPr>
              <a:t>veya adet olan şekilde </a:t>
            </a:r>
            <a:r>
              <a:rPr lang="tr-TR" dirty="0" smtClean="0">
                <a:solidFill>
                  <a:srgbClr val="002060"/>
                </a:solidFill>
              </a:rPr>
              <a:t>belirtilir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vücuda </a:t>
            </a:r>
            <a:r>
              <a:rPr lang="tr-TR" dirty="0">
                <a:solidFill>
                  <a:srgbClr val="002060"/>
                </a:solidFill>
              </a:rPr>
              <a:t>getirilen eserin bir </a:t>
            </a:r>
            <a:r>
              <a:rPr lang="tr-TR" dirty="0" smtClean="0">
                <a:solidFill>
                  <a:srgbClr val="002060"/>
                </a:solidFill>
              </a:rPr>
              <a:t>kopya </a:t>
            </a:r>
            <a:r>
              <a:rPr lang="tr-TR" dirty="0">
                <a:solidFill>
                  <a:srgbClr val="002060"/>
                </a:solidFill>
              </a:rPr>
              <a:t>veya işlenme olduğunun açıkça </a:t>
            </a:r>
            <a:r>
              <a:rPr lang="tr-TR" dirty="0" smtClean="0">
                <a:solidFill>
                  <a:srgbClr val="002060"/>
                </a:solidFill>
              </a:rPr>
              <a:t>gösterilir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Mimari eserler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yazılı </a:t>
            </a:r>
            <a:r>
              <a:rPr lang="tr-TR" b="1" dirty="0">
                <a:solidFill>
                  <a:srgbClr val="002060"/>
                </a:solidFill>
              </a:rPr>
              <a:t>istem </a:t>
            </a:r>
            <a:r>
              <a:rPr lang="tr-TR" dirty="0">
                <a:solidFill>
                  <a:srgbClr val="002060"/>
                </a:solidFill>
              </a:rPr>
              <a:t>üzerine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eserin </a:t>
            </a:r>
            <a:r>
              <a:rPr lang="tr-TR" dirty="0">
                <a:solidFill>
                  <a:srgbClr val="002060"/>
                </a:solidFill>
              </a:rPr>
              <a:t>görülen bir yerine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eser </a:t>
            </a:r>
            <a:r>
              <a:rPr lang="tr-TR" dirty="0">
                <a:solidFill>
                  <a:srgbClr val="002060"/>
                </a:solidFill>
              </a:rPr>
              <a:t>sahibinin uygun göreceği malzeme </a:t>
            </a:r>
            <a:r>
              <a:rPr lang="tr-TR" dirty="0" smtClean="0">
                <a:solidFill>
                  <a:srgbClr val="002060"/>
                </a:solidFill>
              </a:rPr>
              <a:t>ile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silinmeyecek biçimde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10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967</Words>
  <Application>Microsoft Office PowerPoint</Application>
  <PresentationFormat>Ekran Gösterisi (4:3)</PresentationFormat>
  <Paragraphs>115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Cumba</vt:lpstr>
      <vt:lpstr>Eser Sahibinin hakları/manevi haklar</vt:lpstr>
      <vt:lpstr>Eser Sahibinin Hakları</vt:lpstr>
      <vt:lpstr>Manevi Haklar</vt:lpstr>
      <vt:lpstr>Manevi Haklar</vt:lpstr>
      <vt:lpstr>Umuma Arz Hakkı md.14</vt:lpstr>
      <vt:lpstr>Umuma Arz Hakkı md.14</vt:lpstr>
      <vt:lpstr>Umuma Arz Hakkı md.14</vt:lpstr>
      <vt:lpstr>Adın Belirtilmesi/eser sahipliğinin tanınması/eser sahibi olarak tanıtılma hakkı md.15</vt:lpstr>
      <vt:lpstr>Adın Belirtilmesi md.15</vt:lpstr>
      <vt:lpstr>Eserin Bütünlüğünü Koruma md.16</vt:lpstr>
      <vt:lpstr>Eserin Bütünlüğünü Koruma md.16/II</vt:lpstr>
      <vt:lpstr>Eserin Bütünlüğünü Koruma md.16/II</vt:lpstr>
      <vt:lpstr>Eserin Bütünlüğünü Koruma md.16</vt:lpstr>
      <vt:lpstr>Eserin Aslına Erişim Hakkı M.17/I</vt:lpstr>
      <vt:lpstr>Manevi hakların Koruma Süresi</vt:lpstr>
      <vt:lpstr>Manevi hakların Koruma Süresi</vt:lpstr>
      <vt:lpstr>Sabrınız için çok teşekkürler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 Sahibinin hakları/manevi haklar</dc:title>
  <dc:creator>zehra</dc:creator>
  <cp:lastModifiedBy>zehra</cp:lastModifiedBy>
  <cp:revision>2</cp:revision>
  <dcterms:created xsi:type="dcterms:W3CDTF">2021-01-28T17:11:53Z</dcterms:created>
  <dcterms:modified xsi:type="dcterms:W3CDTF">2021-01-28T17:13:04Z</dcterms:modified>
</cp:coreProperties>
</file>