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handoutMasterIdLst>
    <p:handoutMasterId r:id="rId33"/>
  </p:handoutMasterIdLst>
  <p:sldIdLst>
    <p:sldId id="256" r:id="rId2"/>
    <p:sldId id="257" r:id="rId3"/>
    <p:sldId id="275" r:id="rId4"/>
    <p:sldId id="354" r:id="rId5"/>
    <p:sldId id="274" r:id="rId6"/>
    <p:sldId id="348" r:id="rId7"/>
    <p:sldId id="299" r:id="rId8"/>
    <p:sldId id="329" r:id="rId9"/>
    <p:sldId id="315" r:id="rId10"/>
    <p:sldId id="331" r:id="rId11"/>
    <p:sldId id="340" r:id="rId12"/>
    <p:sldId id="302" r:id="rId13"/>
    <p:sldId id="330" r:id="rId14"/>
    <p:sldId id="346" r:id="rId15"/>
    <p:sldId id="347" r:id="rId16"/>
    <p:sldId id="349" r:id="rId17"/>
    <p:sldId id="350" r:id="rId18"/>
    <p:sldId id="351" r:id="rId19"/>
    <p:sldId id="352" r:id="rId20"/>
    <p:sldId id="353" r:id="rId21"/>
    <p:sldId id="306" r:id="rId22"/>
    <p:sldId id="308" r:id="rId23"/>
    <p:sldId id="307" r:id="rId24"/>
    <p:sldId id="313" r:id="rId25"/>
    <p:sldId id="345" r:id="rId26"/>
    <p:sldId id="314" r:id="rId27"/>
    <p:sldId id="310" r:id="rId28"/>
    <p:sldId id="312" r:id="rId29"/>
    <p:sldId id="344" r:id="rId30"/>
    <p:sldId id="341"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6083BA-6416-4D66-8786-28468FABA499}" type="datetimeFigureOut">
              <a:rPr lang="tr-TR" smtClean="0"/>
              <a:t>08/01/2020</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smtClean="0"/>
              <a:t>S.K. 2018</a:t>
            </a:r>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1902791-4633-4C56-A7A7-7D1DAE3D8B7B}" type="slidenum">
              <a:rPr lang="tr-TR" smtClean="0"/>
              <a:t>‹#›</a:t>
            </a:fld>
            <a:endParaRPr lang="tr-TR"/>
          </a:p>
        </p:txBody>
      </p:sp>
    </p:spTree>
    <p:extLst>
      <p:ext uri="{BB962C8B-B14F-4D97-AF65-F5344CB8AC3E}">
        <p14:creationId xmlns:p14="http://schemas.microsoft.com/office/powerpoint/2010/main" val="325940811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5E606A-3035-4A2B-8FF6-87B8F5EB492F}" type="datetimeFigureOut">
              <a:rPr lang="tr-TR" smtClean="0"/>
              <a:t>08/01/2020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smtClean="0"/>
              <a:t>S.K. 2018</a:t>
            </a:r>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E6BF1E-BF37-4091-A76E-FF88E9E75D8D}" type="slidenum">
              <a:rPr lang="tr-TR" smtClean="0"/>
              <a:t>‹#›</a:t>
            </a:fld>
            <a:endParaRPr lang="tr-TR"/>
          </a:p>
        </p:txBody>
      </p:sp>
    </p:spTree>
    <p:extLst>
      <p:ext uri="{BB962C8B-B14F-4D97-AF65-F5344CB8AC3E}">
        <p14:creationId xmlns:p14="http://schemas.microsoft.com/office/powerpoint/2010/main" val="367076661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Altbilgi Yer Tutucusu 3"/>
          <p:cNvSpPr>
            <a:spLocks noGrp="1"/>
          </p:cNvSpPr>
          <p:nvPr>
            <p:ph type="ftr" sz="quarter" idx="10"/>
          </p:nvPr>
        </p:nvSpPr>
        <p:spPr/>
        <p:txBody>
          <a:bodyPr/>
          <a:lstStyle/>
          <a:p>
            <a:r>
              <a:rPr lang="tr-TR" smtClean="0"/>
              <a:t>S.K. 2018</a:t>
            </a:r>
            <a:endParaRPr lang="tr-TR"/>
          </a:p>
        </p:txBody>
      </p:sp>
      <p:sp>
        <p:nvSpPr>
          <p:cNvPr id="5" name="Slayt Numarası Yer Tutucusu 4"/>
          <p:cNvSpPr>
            <a:spLocks noGrp="1"/>
          </p:cNvSpPr>
          <p:nvPr>
            <p:ph type="sldNum" sz="quarter" idx="11"/>
          </p:nvPr>
        </p:nvSpPr>
        <p:spPr/>
        <p:txBody>
          <a:bodyPr/>
          <a:lstStyle/>
          <a:p>
            <a:fld id="{2BE6BF1E-BF37-4091-A76E-FF88E9E75D8D}" type="slidenum">
              <a:rPr lang="tr-TR" smtClean="0"/>
              <a:t>1</a:t>
            </a:fld>
            <a:endParaRPr lang="tr-TR"/>
          </a:p>
        </p:txBody>
      </p:sp>
    </p:spTree>
    <p:extLst>
      <p:ext uri="{BB962C8B-B14F-4D97-AF65-F5344CB8AC3E}">
        <p14:creationId xmlns:p14="http://schemas.microsoft.com/office/powerpoint/2010/main" val="1054962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2BE6BF1E-BF37-4091-A76E-FF88E9E75D8D}" type="slidenum">
              <a:rPr lang="tr-TR" smtClean="0"/>
              <a:t>2</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545617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D7CF229-7D11-4535-B1AB-FCC88B640AA3}" type="datetime1">
              <a:rPr lang="tr-TR" smtClean="0"/>
              <a:t>08/01/2020</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817559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2369949-56BC-4B84-9C3D-894925EB0F56}" type="datetime1">
              <a:rPr lang="tr-TR" smtClean="0"/>
              <a:t>08/01/2020</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243903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A8D4B6-AF03-42CE-B446-09F96DA2FDF4}" type="datetime1">
              <a:rPr lang="tr-TR" smtClean="0"/>
              <a:t>08/01/2020</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68091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9B3A90-DEC4-4E71-8338-BFB8D0B7DC46}" type="datetime1">
              <a:rPr lang="tr-TR" smtClean="0"/>
              <a:t>08/01/2020</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401077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2C53077-050F-4635-9672-7DBC00FE1B07}" type="datetime1">
              <a:rPr lang="tr-TR" smtClean="0"/>
              <a:t>08/01/2020</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1487913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8549692-DBE7-4A03-8B0C-E3F84CE9D731}" type="datetime1">
              <a:rPr lang="tr-TR" smtClean="0"/>
              <a:t>08/01/2020</a:t>
            </a:fld>
            <a:endParaRPr lang="tr-TR"/>
          </a:p>
        </p:txBody>
      </p:sp>
      <p:sp>
        <p:nvSpPr>
          <p:cNvPr id="6" name="Altbilgi Yer Tutucusu 5"/>
          <p:cNvSpPr>
            <a:spLocks noGrp="1"/>
          </p:cNvSpPr>
          <p:nvPr>
            <p:ph type="ftr" sz="quarter" idx="11"/>
          </p:nvPr>
        </p:nvSpPr>
        <p:spPr/>
        <p:txBody>
          <a:bodyPr/>
          <a:lstStyle/>
          <a:p>
            <a:r>
              <a:rPr lang="tr-TR" smtClean="0"/>
              <a:t>S.K. 2018</a:t>
            </a:r>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149895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4D4BFC-E98B-45C3-9E03-7216646DEA51}" type="datetime1">
              <a:rPr lang="tr-TR" smtClean="0"/>
              <a:t>08/01/2020</a:t>
            </a:fld>
            <a:endParaRPr lang="tr-TR"/>
          </a:p>
        </p:txBody>
      </p:sp>
      <p:sp>
        <p:nvSpPr>
          <p:cNvPr id="8" name="Altbilgi Yer Tutucusu 7"/>
          <p:cNvSpPr>
            <a:spLocks noGrp="1"/>
          </p:cNvSpPr>
          <p:nvPr>
            <p:ph type="ftr" sz="quarter" idx="11"/>
          </p:nvPr>
        </p:nvSpPr>
        <p:spPr/>
        <p:txBody>
          <a:bodyPr/>
          <a:lstStyle/>
          <a:p>
            <a:r>
              <a:rPr lang="tr-TR" smtClean="0"/>
              <a:t>S.K. 2018</a:t>
            </a:r>
            <a:endParaRPr lang="tr-TR"/>
          </a:p>
        </p:txBody>
      </p:sp>
      <p:sp>
        <p:nvSpPr>
          <p:cNvPr id="9" name="Slayt Numarası Yer Tutucusu 8"/>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256599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551520C-A269-47F8-9202-68DC21DD37ED}" type="datetime1">
              <a:rPr lang="tr-TR" smtClean="0"/>
              <a:t>08/01/2020</a:t>
            </a:fld>
            <a:endParaRPr lang="tr-TR"/>
          </a:p>
        </p:txBody>
      </p:sp>
      <p:sp>
        <p:nvSpPr>
          <p:cNvPr id="4" name="Altbilgi Yer Tutucusu 3"/>
          <p:cNvSpPr>
            <a:spLocks noGrp="1"/>
          </p:cNvSpPr>
          <p:nvPr>
            <p:ph type="ftr" sz="quarter" idx="11"/>
          </p:nvPr>
        </p:nvSpPr>
        <p:spPr/>
        <p:txBody>
          <a:bodyPr/>
          <a:lstStyle/>
          <a:p>
            <a:r>
              <a:rPr lang="tr-TR" smtClean="0"/>
              <a:t>S.K. 2018</a:t>
            </a:r>
            <a:endParaRPr lang="tr-TR"/>
          </a:p>
        </p:txBody>
      </p:sp>
      <p:sp>
        <p:nvSpPr>
          <p:cNvPr id="5" name="Slayt Numarası Yer Tutucusu 4"/>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402898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A6AB062-525E-4BE8-B105-1DD2EADCA539}" type="datetime1">
              <a:rPr lang="tr-TR" smtClean="0"/>
              <a:t>08/01/2020</a:t>
            </a:fld>
            <a:endParaRPr lang="tr-TR"/>
          </a:p>
        </p:txBody>
      </p:sp>
      <p:sp>
        <p:nvSpPr>
          <p:cNvPr id="3" name="Altbilgi Yer Tutucusu 2"/>
          <p:cNvSpPr>
            <a:spLocks noGrp="1"/>
          </p:cNvSpPr>
          <p:nvPr>
            <p:ph type="ftr" sz="quarter" idx="11"/>
          </p:nvPr>
        </p:nvSpPr>
        <p:spPr/>
        <p:txBody>
          <a:bodyPr/>
          <a:lstStyle/>
          <a:p>
            <a:r>
              <a:rPr lang="tr-TR" smtClean="0"/>
              <a:t>S.K. 2018</a:t>
            </a:r>
            <a:endParaRPr lang="tr-TR"/>
          </a:p>
        </p:txBody>
      </p:sp>
      <p:sp>
        <p:nvSpPr>
          <p:cNvPr id="4" name="Slayt Numarası Yer Tutucusu 3"/>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052384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E6D8DE1-7C5B-490F-BD83-ED48AE82A565}" type="datetime1">
              <a:rPr lang="tr-TR" smtClean="0"/>
              <a:t>08/01/2020</a:t>
            </a:fld>
            <a:endParaRPr lang="tr-TR"/>
          </a:p>
        </p:txBody>
      </p:sp>
      <p:sp>
        <p:nvSpPr>
          <p:cNvPr id="6" name="Altbilgi Yer Tutucusu 5"/>
          <p:cNvSpPr>
            <a:spLocks noGrp="1"/>
          </p:cNvSpPr>
          <p:nvPr>
            <p:ph type="ftr" sz="quarter" idx="11"/>
          </p:nvPr>
        </p:nvSpPr>
        <p:spPr/>
        <p:txBody>
          <a:bodyPr/>
          <a:lstStyle/>
          <a:p>
            <a:r>
              <a:rPr lang="tr-TR" smtClean="0"/>
              <a:t>S.K. 2018</a:t>
            </a:r>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393108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5674CD6-9EC2-454A-B4FA-B4B3781E1D68}" type="datetime1">
              <a:rPr lang="tr-TR" smtClean="0"/>
              <a:t>08/01/2020</a:t>
            </a:fld>
            <a:endParaRPr lang="tr-TR"/>
          </a:p>
        </p:txBody>
      </p:sp>
      <p:sp>
        <p:nvSpPr>
          <p:cNvPr id="6" name="Altbilgi Yer Tutucusu 5"/>
          <p:cNvSpPr>
            <a:spLocks noGrp="1"/>
          </p:cNvSpPr>
          <p:nvPr>
            <p:ph type="ftr" sz="quarter" idx="11"/>
          </p:nvPr>
        </p:nvSpPr>
        <p:spPr/>
        <p:txBody>
          <a:bodyPr/>
          <a:lstStyle/>
          <a:p>
            <a:r>
              <a:rPr lang="tr-TR" smtClean="0"/>
              <a:t>S.K. 2018</a:t>
            </a:r>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670462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A24266-7EF0-4B66-8D98-4143F87ECBF5}" type="datetime1">
              <a:rPr lang="tr-TR" smtClean="0"/>
              <a:t>08/01/2020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S.K. 2018</a:t>
            </a:r>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756E82-09FC-489F-B3F6-9A3DE619A02E}" type="slidenum">
              <a:rPr lang="tr-TR" smtClean="0"/>
              <a:t>‹#›</a:t>
            </a:fld>
            <a:endParaRPr lang="tr-TR"/>
          </a:p>
        </p:txBody>
      </p:sp>
    </p:spTree>
    <p:extLst>
      <p:ext uri="{BB962C8B-B14F-4D97-AF65-F5344CB8AC3E}">
        <p14:creationId xmlns:p14="http://schemas.microsoft.com/office/powerpoint/2010/main" val="3707829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lstStyle/>
          <a:p>
            <a:r>
              <a:rPr lang="tr-TR" dirty="0" smtClean="0"/>
              <a:t>EBELİK ve RUH SAĞLIĞI DERSİ</a:t>
            </a:r>
            <a:endParaRPr lang="tr-TR" dirty="0"/>
          </a:p>
        </p:txBody>
      </p:sp>
      <p:sp>
        <p:nvSpPr>
          <p:cNvPr id="5" name="Alt Başlık 4"/>
          <p:cNvSpPr>
            <a:spLocks noGrp="1"/>
          </p:cNvSpPr>
          <p:nvPr>
            <p:ph type="subTitle" idx="1"/>
          </p:nvPr>
        </p:nvSpPr>
        <p:spPr>
          <a:xfrm>
            <a:off x="1524000" y="3602038"/>
            <a:ext cx="9144000" cy="2063266"/>
          </a:xfrm>
        </p:spPr>
        <p:txBody>
          <a:bodyPr>
            <a:normAutofit/>
          </a:bodyPr>
          <a:lstStyle/>
          <a:p>
            <a:r>
              <a:rPr lang="tr-TR" dirty="0" smtClean="0"/>
              <a:t>Dr. Songül KAMIŞLI</a:t>
            </a:r>
          </a:p>
          <a:p>
            <a:r>
              <a:rPr lang="tr-TR" dirty="0" smtClean="0"/>
              <a:t>Hacettepe Üniversitesi Kanser Enstitüsü</a:t>
            </a:r>
          </a:p>
          <a:p>
            <a:r>
              <a:rPr lang="tr-TR" dirty="0" err="1" smtClean="0"/>
              <a:t>Prevantif</a:t>
            </a:r>
            <a:r>
              <a:rPr lang="tr-TR" dirty="0" smtClean="0"/>
              <a:t> Onkoloji ABD</a:t>
            </a:r>
          </a:p>
          <a:p>
            <a:r>
              <a:rPr lang="tr-TR" dirty="0" err="1" smtClean="0"/>
              <a:t>Psikososyal</a:t>
            </a:r>
            <a:r>
              <a:rPr lang="tr-TR" dirty="0" smtClean="0"/>
              <a:t> Destek Birimi</a:t>
            </a:r>
          </a:p>
          <a:p>
            <a:endParaRPr lang="tr-TR" dirty="0"/>
          </a:p>
        </p:txBody>
      </p:sp>
    </p:spTree>
    <p:extLst>
      <p:ext uri="{BB962C8B-B14F-4D97-AF65-F5344CB8AC3E}">
        <p14:creationId xmlns:p14="http://schemas.microsoft.com/office/powerpoint/2010/main" val="2953758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Anksiyete</a:t>
            </a:r>
            <a:r>
              <a:rPr lang="tr-TR" dirty="0" smtClean="0"/>
              <a:t> Bozukluğu Tanısı</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smtClean="0"/>
              <a:t>Endişe-kaygı halinin, </a:t>
            </a:r>
            <a:r>
              <a:rPr lang="tr-TR" dirty="0"/>
              <a:t>diğer belirtilerle birlikte en az 6 ay sürmesi ve hastanın yaşamını ve işlev düzeyini etkilemesi gerekmektedir. </a:t>
            </a:r>
            <a:endParaRPr lang="tr-TR" dirty="0" smtClean="0"/>
          </a:p>
          <a:p>
            <a:pPr>
              <a:lnSpc>
                <a:spcPct val="150000"/>
              </a:lnSpc>
            </a:pPr>
            <a:r>
              <a:rPr lang="tr-TR" dirty="0" smtClean="0"/>
              <a:t>Bu </a:t>
            </a:r>
            <a:r>
              <a:rPr lang="tr-TR" dirty="0"/>
              <a:t>hastalar yaşadıkları ruh halini çoğunlukla “Sürekli gergin, sinirli, kaygılı bir haldeyim. Niye olduğunu da anlamıyorum. Aklıma gelen her şey için kaygılanacak bir neden buluyorum” şeklinde ifade ederler. </a:t>
            </a:r>
            <a:endParaRPr lang="tr-TR" dirty="0" smtClean="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34801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Anksiyete</a:t>
            </a:r>
            <a:r>
              <a:rPr lang="tr-TR" b="1" dirty="0" smtClean="0"/>
              <a:t> Bozukluğu Tanısı</a:t>
            </a:r>
            <a:endParaRPr lang="tr-TR" b="1" dirty="0"/>
          </a:p>
        </p:txBody>
      </p:sp>
      <p:sp>
        <p:nvSpPr>
          <p:cNvPr id="3" name="İçerik Yer Tutucusu 2"/>
          <p:cNvSpPr>
            <a:spLocks noGrp="1"/>
          </p:cNvSpPr>
          <p:nvPr>
            <p:ph idx="1"/>
          </p:nvPr>
        </p:nvSpPr>
        <p:spPr/>
        <p:txBody>
          <a:bodyPr>
            <a:normAutofit/>
          </a:bodyPr>
          <a:lstStyle/>
          <a:p>
            <a:pPr>
              <a:lnSpc>
                <a:spcPct val="150000"/>
              </a:lnSpc>
            </a:pPr>
            <a:r>
              <a:rPr lang="tr-TR" dirty="0" smtClean="0"/>
              <a:t>Sorulduğunda </a:t>
            </a:r>
            <a:r>
              <a:rPr lang="tr-TR" dirty="0"/>
              <a:t>veya kendiliğinden </a:t>
            </a:r>
            <a:r>
              <a:rPr lang="tr-TR" b="1" dirty="0"/>
              <a:t>“Kötü bir haber alacak gibi hissediyorum.” </a:t>
            </a:r>
            <a:r>
              <a:rPr lang="tr-TR" dirty="0"/>
              <a:t>dile gelen sık yakınmalardan biridir. </a:t>
            </a:r>
            <a:endParaRPr lang="tr-TR" dirty="0" smtClean="0"/>
          </a:p>
          <a:p>
            <a:pPr>
              <a:lnSpc>
                <a:spcPct val="150000"/>
              </a:lnSpc>
            </a:pPr>
            <a:r>
              <a:rPr lang="tr-TR" dirty="0" smtClean="0"/>
              <a:t>Bu </a:t>
            </a:r>
            <a:r>
              <a:rPr lang="tr-TR" dirty="0"/>
              <a:t>hastalarda uyku bozukluğu, ishal, çarpıntı, hava açlığı, geğirme, karın ağrısı, baş ağrısı veya göğüs ağrısı, göğüste yanma hissi bedensel belirti profilini oluştururlar. Bu bedensel belirtilerin biri veya birkaçı çoğunlukla ruhsal belirtilere eşlik eder.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447947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Anksiyete</a:t>
            </a:r>
            <a:r>
              <a:rPr lang="tr-TR" b="1" dirty="0" smtClean="0"/>
              <a:t> Bozukluğunun Genel Özellikleri</a:t>
            </a:r>
            <a:endParaRPr lang="tr-TR" b="1" dirty="0"/>
          </a:p>
        </p:txBody>
      </p:sp>
      <p:sp>
        <p:nvSpPr>
          <p:cNvPr id="3" name="İçerik Yer Tutucusu 2"/>
          <p:cNvSpPr>
            <a:spLocks noGrp="1"/>
          </p:cNvSpPr>
          <p:nvPr>
            <p:ph idx="1"/>
          </p:nvPr>
        </p:nvSpPr>
        <p:spPr/>
        <p:txBody>
          <a:bodyPr/>
          <a:lstStyle/>
          <a:p>
            <a:r>
              <a:rPr lang="tr-TR" dirty="0"/>
              <a:t>Bu hastalarda genelde yaşam olayları karşısında ve ilişkilerde çabuk kaygılanma, meraklanma, gerginlik, tedirginlik, aşırı terlemeler, sıcak soğuk basmaları, çabuk irkilme, dikkat dağınıklığı, uyku bozukluğu, çabuk kızma ve huysuzluk görülür</a:t>
            </a:r>
            <a:r>
              <a:rPr lang="tr-TR" dirty="0" smtClean="0"/>
              <a:t>.</a:t>
            </a:r>
          </a:p>
          <a:p>
            <a:r>
              <a:rPr lang="tr-TR" dirty="0" smtClean="0"/>
              <a:t>Altı </a:t>
            </a:r>
            <a:r>
              <a:rPr lang="tr-TR" dirty="0"/>
              <a:t>aydan daha kısa bir </a:t>
            </a:r>
            <a:r>
              <a:rPr lang="tr-TR" dirty="0" smtClean="0"/>
              <a:t>süre, </a:t>
            </a:r>
            <a:r>
              <a:rPr lang="tr-TR" dirty="0"/>
              <a:t>kaygılı ve dirençli endişe hali olabilir. </a:t>
            </a:r>
            <a:endParaRPr lang="tr-TR" dirty="0" smtClean="0"/>
          </a:p>
          <a:p>
            <a:r>
              <a:rPr lang="tr-TR" dirty="0" smtClean="0"/>
              <a:t>Bunlarla </a:t>
            </a:r>
            <a:r>
              <a:rPr lang="tr-TR" dirty="0"/>
              <a:t>birlikte uykusuzluk, yorgunluk, rahatlayamama huzursuzluk, dikkati toplayamama, </a:t>
            </a:r>
            <a:r>
              <a:rPr lang="tr-TR" dirty="0" err="1"/>
              <a:t>irritabilite</a:t>
            </a:r>
            <a:r>
              <a:rPr lang="tr-TR" dirty="0"/>
              <a:t> ve kas </a:t>
            </a:r>
            <a:r>
              <a:rPr lang="tr-TR" dirty="0" smtClean="0"/>
              <a:t>gerginliği yaşanır. </a:t>
            </a:r>
          </a:p>
          <a:p>
            <a:r>
              <a:rPr lang="tr-TR" dirty="0" smtClean="0"/>
              <a:t>Bu </a:t>
            </a:r>
            <a:r>
              <a:rPr lang="tr-TR" dirty="0"/>
              <a:t>hastaların yaşadığı endişeler onların panik atak yaşamasına neden olabilir.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653387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İçerik Yer Tutucusu 7"/>
          <p:cNvGraphicFramePr>
            <a:graphicFrameLocks noGrp="1"/>
          </p:cNvGraphicFramePr>
          <p:nvPr>
            <p:ph idx="1"/>
            <p:extLst>
              <p:ext uri="{D42A27DB-BD31-4B8C-83A1-F6EECF244321}">
                <p14:modId xmlns:p14="http://schemas.microsoft.com/office/powerpoint/2010/main" val="2395411807"/>
              </p:ext>
            </p:extLst>
          </p:nvPr>
        </p:nvGraphicFramePr>
        <p:xfrm>
          <a:off x="498759" y="106878"/>
          <a:ext cx="11495318" cy="6583680"/>
        </p:xfrm>
        <a:graphic>
          <a:graphicData uri="http://schemas.openxmlformats.org/drawingml/2006/table">
            <a:tbl>
              <a:tblPr>
                <a:tableStyleId>{5C22544A-7EE6-4342-B048-85BDC9FD1C3A}</a:tableStyleId>
              </a:tblPr>
              <a:tblGrid>
                <a:gridCol w="5747659">
                  <a:extLst>
                    <a:ext uri="{9D8B030D-6E8A-4147-A177-3AD203B41FA5}">
                      <a16:colId xmlns:a16="http://schemas.microsoft.com/office/drawing/2014/main" val="3791068859"/>
                    </a:ext>
                  </a:extLst>
                </a:gridCol>
                <a:gridCol w="5747659">
                  <a:extLst>
                    <a:ext uri="{9D8B030D-6E8A-4147-A177-3AD203B41FA5}">
                      <a16:colId xmlns:a16="http://schemas.microsoft.com/office/drawing/2014/main" val="1353805513"/>
                    </a:ext>
                  </a:extLst>
                </a:gridCol>
              </a:tblGrid>
              <a:tr h="225631">
                <a:tc>
                  <a:txBody>
                    <a:bodyPr/>
                    <a:lstStyle/>
                    <a:p>
                      <a:pPr algn="just">
                        <a:lnSpc>
                          <a:spcPct val="150000"/>
                        </a:lnSpc>
                        <a:spcAft>
                          <a:spcPts val="0"/>
                        </a:spcAft>
                      </a:pPr>
                      <a:r>
                        <a:rPr lang="tr-TR" sz="1600" dirty="0" smtClean="0">
                          <a:effectLst/>
                        </a:rPr>
                        <a:t>ANKSİYETENİN</a:t>
                      </a:r>
                      <a:r>
                        <a:rPr lang="tr-TR" sz="1600" baseline="0" dirty="0" smtClean="0">
                          <a:effectLst/>
                        </a:rPr>
                        <a:t> RUHSAL BELİRTİLERİ</a:t>
                      </a:r>
                      <a:r>
                        <a:rPr lang="tr-TR" sz="1600" dirty="0" smtClean="0">
                          <a:effectLst/>
                        </a:rPr>
                        <a:t>                      </a:t>
                      </a:r>
                      <a:endParaRPr lang="tr-TR" sz="1600" dirty="0">
                        <a:effectLst/>
                        <a:latin typeface="Times New Roman" panose="02020603050405020304" pitchFamily="18" charset="0"/>
                        <a:ea typeface="Times New Roman" panose="02020603050405020304" pitchFamily="18" charset="0"/>
                      </a:endParaRPr>
                    </a:p>
                  </a:txBody>
                  <a:tcPr marL="35254" marR="35254" marT="0" marB="0"/>
                </a:tc>
                <a:tc>
                  <a:txBody>
                    <a:bodyPr/>
                    <a:lstStyle/>
                    <a:p>
                      <a:pPr algn="just">
                        <a:lnSpc>
                          <a:spcPct val="150000"/>
                        </a:lnSpc>
                        <a:spcAft>
                          <a:spcPts val="0"/>
                        </a:spcAft>
                      </a:pPr>
                      <a:r>
                        <a:rPr lang="tr-TR" sz="1600" dirty="0" smtClean="0">
                          <a:effectLst/>
                        </a:rPr>
                        <a:t>ANKSİYETENİN BEDENSEL BELİRTİLERİ</a:t>
                      </a:r>
                      <a:endParaRPr lang="tr-TR" sz="1600" dirty="0">
                        <a:effectLst/>
                        <a:latin typeface="Times New Roman" panose="02020603050405020304" pitchFamily="18" charset="0"/>
                        <a:ea typeface="Times New Roman" panose="02020603050405020304" pitchFamily="18" charset="0"/>
                      </a:endParaRPr>
                    </a:p>
                  </a:txBody>
                  <a:tcPr marL="35254" marR="35254" marT="0" marB="0"/>
                </a:tc>
                <a:extLst>
                  <a:ext uri="{0D108BD9-81ED-4DB2-BD59-A6C34878D82A}">
                    <a16:rowId xmlns:a16="http://schemas.microsoft.com/office/drawing/2014/main" val="3790325010"/>
                  </a:ext>
                </a:extLst>
              </a:tr>
              <a:tr h="5439075">
                <a:tc>
                  <a:txBody>
                    <a:bodyPr/>
                    <a:lstStyle/>
                    <a:p>
                      <a:pPr algn="just">
                        <a:lnSpc>
                          <a:spcPct val="150000"/>
                        </a:lnSpc>
                        <a:spcAft>
                          <a:spcPts val="0"/>
                        </a:spcAft>
                      </a:pPr>
                      <a:r>
                        <a:rPr lang="tr-TR" sz="1600" dirty="0">
                          <a:effectLst/>
                        </a:rPr>
                        <a:t>Endişe, kaygı, tasa </a:t>
                      </a:r>
                    </a:p>
                    <a:p>
                      <a:pPr algn="just">
                        <a:lnSpc>
                          <a:spcPct val="150000"/>
                        </a:lnSpc>
                        <a:spcAft>
                          <a:spcPts val="0"/>
                        </a:spcAft>
                      </a:pPr>
                      <a:r>
                        <a:rPr lang="tr-TR" sz="1600" dirty="0">
                          <a:effectLst/>
                        </a:rPr>
                        <a:t>Konsantrasyonda bozulma </a:t>
                      </a:r>
                    </a:p>
                    <a:p>
                      <a:pPr algn="just">
                        <a:lnSpc>
                          <a:spcPct val="150000"/>
                        </a:lnSpc>
                        <a:spcAft>
                          <a:spcPts val="0"/>
                        </a:spcAft>
                      </a:pPr>
                      <a:r>
                        <a:rPr lang="tr-TR" sz="1600" dirty="0">
                          <a:effectLst/>
                        </a:rPr>
                        <a:t>Sinirlilik, huzursuzluk </a:t>
                      </a:r>
                    </a:p>
                    <a:p>
                      <a:pPr algn="just">
                        <a:lnSpc>
                          <a:spcPct val="150000"/>
                        </a:lnSpc>
                        <a:spcAft>
                          <a:spcPts val="0"/>
                        </a:spcAft>
                      </a:pPr>
                      <a:r>
                        <a:rPr lang="tr-TR" sz="1600" dirty="0">
                          <a:effectLst/>
                        </a:rPr>
                        <a:t>Tahammülsüzlük </a:t>
                      </a:r>
                    </a:p>
                    <a:p>
                      <a:pPr algn="just">
                        <a:lnSpc>
                          <a:spcPct val="150000"/>
                        </a:lnSpc>
                        <a:spcAft>
                          <a:spcPts val="0"/>
                        </a:spcAft>
                      </a:pPr>
                      <a:r>
                        <a:rPr lang="tr-TR" sz="1600" dirty="0">
                          <a:effectLst/>
                        </a:rPr>
                        <a:t>Heyecan </a:t>
                      </a:r>
                    </a:p>
                    <a:p>
                      <a:pPr algn="just">
                        <a:lnSpc>
                          <a:spcPct val="150000"/>
                        </a:lnSpc>
                        <a:spcAft>
                          <a:spcPts val="0"/>
                        </a:spcAft>
                      </a:pPr>
                      <a:r>
                        <a:rPr lang="tr-TR" sz="1600" dirty="0">
                          <a:effectLst/>
                        </a:rPr>
                        <a:t>Kötü bir haber alacağı beklentisi </a:t>
                      </a:r>
                    </a:p>
                    <a:p>
                      <a:pPr algn="just">
                        <a:lnSpc>
                          <a:spcPct val="150000"/>
                        </a:lnSpc>
                        <a:spcAft>
                          <a:spcPts val="0"/>
                        </a:spcAft>
                      </a:pPr>
                      <a:r>
                        <a:rPr lang="tr-TR" sz="1600" dirty="0">
                          <a:effectLst/>
                        </a:rPr>
                        <a:t>Çabuk irkilme </a:t>
                      </a:r>
                    </a:p>
                    <a:p>
                      <a:pPr algn="just">
                        <a:lnSpc>
                          <a:spcPct val="150000"/>
                        </a:lnSpc>
                        <a:spcAft>
                          <a:spcPts val="0"/>
                        </a:spcAft>
                      </a:pPr>
                      <a:r>
                        <a:rPr lang="tr-TR" sz="1600" dirty="0">
                          <a:effectLst/>
                        </a:rPr>
                        <a:t>Kolay yorulma </a:t>
                      </a:r>
                    </a:p>
                    <a:p>
                      <a:pPr algn="just">
                        <a:lnSpc>
                          <a:spcPct val="150000"/>
                        </a:lnSpc>
                        <a:spcAft>
                          <a:spcPts val="0"/>
                        </a:spcAft>
                      </a:pPr>
                      <a:r>
                        <a:rPr lang="tr-TR" sz="1600" dirty="0" err="1">
                          <a:effectLst/>
                        </a:rPr>
                        <a:t>Derealizasyon</a:t>
                      </a:r>
                      <a:r>
                        <a:rPr lang="tr-TR" sz="1600" dirty="0">
                          <a:effectLst/>
                        </a:rPr>
                        <a:t> (</a:t>
                      </a:r>
                      <a:r>
                        <a:rPr lang="tr-TR" sz="1600" dirty="0" err="1">
                          <a:effectLst/>
                        </a:rPr>
                        <a:t>gerçekdışılık</a:t>
                      </a:r>
                      <a:r>
                        <a:rPr lang="tr-TR" sz="1600" dirty="0">
                          <a:effectLst/>
                        </a:rPr>
                        <a:t> hissi, dış</a:t>
                      </a:r>
                    </a:p>
                    <a:p>
                      <a:pPr algn="just">
                        <a:lnSpc>
                          <a:spcPct val="150000"/>
                        </a:lnSpc>
                        <a:spcAft>
                          <a:spcPts val="0"/>
                        </a:spcAft>
                      </a:pPr>
                      <a:r>
                        <a:rPr lang="tr-TR" sz="1600" dirty="0">
                          <a:effectLst/>
                        </a:rPr>
                        <a:t>dünyaya yabancılık duygusu)</a:t>
                      </a:r>
                    </a:p>
                    <a:p>
                      <a:pPr algn="just">
                        <a:lnSpc>
                          <a:spcPct val="150000"/>
                        </a:lnSpc>
                        <a:spcAft>
                          <a:spcPts val="0"/>
                        </a:spcAft>
                      </a:pPr>
                      <a:r>
                        <a:rPr lang="tr-TR" sz="1600" dirty="0" err="1">
                          <a:effectLst/>
                        </a:rPr>
                        <a:t>Depersonalizasyon</a:t>
                      </a:r>
                      <a:r>
                        <a:rPr lang="tr-TR" sz="1600" dirty="0">
                          <a:effectLst/>
                        </a:rPr>
                        <a:t> (kişinin bedenine veya bedeninin bir parçasına yabancılık yaşaması, </a:t>
                      </a:r>
                      <a:r>
                        <a:rPr lang="tr-TR" sz="1600" dirty="0" err="1">
                          <a:effectLst/>
                        </a:rPr>
                        <a:t>Örn</a:t>
                      </a:r>
                      <a:r>
                        <a:rPr lang="tr-TR" sz="1600" dirty="0">
                          <a:effectLst/>
                        </a:rPr>
                        <a:t>. kolunu bir odun parçası gibi hissetmesi, kolunu kendine ait gibi hissetmemesi, elinin veya kafasının büyüdüğünü hissetmesi gibi)</a:t>
                      </a:r>
                    </a:p>
                    <a:p>
                      <a:pPr algn="just">
                        <a:lnSpc>
                          <a:spcPct val="150000"/>
                        </a:lnSpc>
                        <a:spcAft>
                          <a:spcPts val="0"/>
                        </a:spcAft>
                      </a:pPr>
                      <a:r>
                        <a:rPr lang="tr-TR" sz="1600" dirty="0">
                          <a:effectLst/>
                        </a:rPr>
                        <a:t>Kontrolünü yitirme hissi </a:t>
                      </a:r>
                    </a:p>
                    <a:p>
                      <a:pPr algn="just">
                        <a:lnSpc>
                          <a:spcPct val="150000"/>
                        </a:lnSpc>
                        <a:spcAft>
                          <a:spcPts val="0"/>
                        </a:spcAft>
                      </a:pPr>
                      <a:r>
                        <a:rPr lang="tr-TR" sz="1600" dirty="0">
                          <a:effectLst/>
                        </a:rPr>
                        <a:t>Çıldırma hissi </a:t>
                      </a:r>
                    </a:p>
                    <a:p>
                      <a:pPr algn="just">
                        <a:lnSpc>
                          <a:spcPct val="150000"/>
                        </a:lnSpc>
                        <a:spcAft>
                          <a:spcPts val="0"/>
                        </a:spcAft>
                      </a:pPr>
                      <a:r>
                        <a:rPr lang="tr-TR" sz="1600" dirty="0">
                          <a:effectLst/>
                        </a:rPr>
                        <a:t>Ölüm korkusu </a:t>
                      </a:r>
                      <a:endParaRPr lang="tr-TR" sz="1600" dirty="0">
                        <a:effectLst/>
                        <a:latin typeface="Times New Roman" panose="02020603050405020304" pitchFamily="18" charset="0"/>
                        <a:ea typeface="Times New Roman" panose="02020603050405020304" pitchFamily="18" charset="0"/>
                      </a:endParaRPr>
                    </a:p>
                  </a:txBody>
                  <a:tcPr marL="35254" marR="35254" marT="0" marB="0"/>
                </a:tc>
                <a:tc>
                  <a:txBody>
                    <a:bodyPr/>
                    <a:lstStyle/>
                    <a:p>
                      <a:pPr algn="just">
                        <a:lnSpc>
                          <a:spcPct val="150000"/>
                        </a:lnSpc>
                        <a:spcAft>
                          <a:spcPts val="0"/>
                        </a:spcAft>
                      </a:pPr>
                      <a:r>
                        <a:rPr lang="tr-TR" sz="1600" dirty="0">
                          <a:effectLst/>
                        </a:rPr>
                        <a:t>Çarpıntı hissi veya kalp atım hızında artma </a:t>
                      </a:r>
                    </a:p>
                    <a:p>
                      <a:pPr algn="just">
                        <a:lnSpc>
                          <a:spcPct val="150000"/>
                        </a:lnSpc>
                        <a:spcAft>
                          <a:spcPts val="0"/>
                        </a:spcAft>
                      </a:pPr>
                      <a:r>
                        <a:rPr lang="tr-TR" sz="1600" dirty="0">
                          <a:effectLst/>
                        </a:rPr>
                        <a:t>Terleme</a:t>
                      </a:r>
                    </a:p>
                    <a:p>
                      <a:pPr algn="just">
                        <a:lnSpc>
                          <a:spcPct val="150000"/>
                        </a:lnSpc>
                        <a:spcAft>
                          <a:spcPts val="0"/>
                        </a:spcAft>
                      </a:pPr>
                      <a:r>
                        <a:rPr lang="tr-TR" sz="1600" dirty="0">
                          <a:effectLst/>
                        </a:rPr>
                        <a:t>Titreme veya sarsılma </a:t>
                      </a:r>
                    </a:p>
                    <a:p>
                      <a:pPr algn="just">
                        <a:lnSpc>
                          <a:spcPct val="150000"/>
                        </a:lnSpc>
                        <a:spcAft>
                          <a:spcPts val="0"/>
                        </a:spcAft>
                      </a:pPr>
                      <a:r>
                        <a:rPr lang="tr-TR" sz="1600" dirty="0">
                          <a:effectLst/>
                        </a:rPr>
                        <a:t>Ağız kuruluğu </a:t>
                      </a:r>
                    </a:p>
                    <a:p>
                      <a:pPr algn="just">
                        <a:lnSpc>
                          <a:spcPct val="150000"/>
                        </a:lnSpc>
                        <a:spcAft>
                          <a:spcPts val="0"/>
                        </a:spcAft>
                      </a:pPr>
                      <a:r>
                        <a:rPr lang="tr-TR" sz="1600" dirty="0">
                          <a:effectLst/>
                        </a:rPr>
                        <a:t>Nefes almakta güçlük </a:t>
                      </a:r>
                    </a:p>
                    <a:p>
                      <a:pPr algn="just">
                        <a:lnSpc>
                          <a:spcPct val="150000"/>
                        </a:lnSpc>
                        <a:spcAft>
                          <a:spcPts val="0"/>
                        </a:spcAft>
                      </a:pPr>
                      <a:r>
                        <a:rPr lang="tr-TR" sz="1600" dirty="0">
                          <a:effectLst/>
                        </a:rPr>
                        <a:t>Boğulma hissi veya hava açlığı </a:t>
                      </a:r>
                    </a:p>
                    <a:p>
                      <a:pPr algn="just">
                        <a:lnSpc>
                          <a:spcPct val="150000"/>
                        </a:lnSpc>
                        <a:spcAft>
                          <a:spcPts val="0"/>
                        </a:spcAft>
                      </a:pPr>
                      <a:r>
                        <a:rPr lang="tr-TR" sz="1600" dirty="0">
                          <a:effectLst/>
                        </a:rPr>
                        <a:t>Göğüste ağrı veya rahatsızlık hissi Bulantı veya karın bölgesinde rahatsızlık Yüzde kızarma </a:t>
                      </a:r>
                    </a:p>
                    <a:p>
                      <a:pPr algn="just">
                        <a:lnSpc>
                          <a:spcPct val="150000"/>
                        </a:lnSpc>
                        <a:spcAft>
                          <a:spcPts val="0"/>
                        </a:spcAft>
                      </a:pPr>
                      <a:r>
                        <a:rPr lang="tr-TR" sz="1600" dirty="0">
                          <a:effectLst/>
                        </a:rPr>
                        <a:t>Baş dönmesi </a:t>
                      </a:r>
                    </a:p>
                    <a:p>
                      <a:pPr algn="just">
                        <a:lnSpc>
                          <a:spcPct val="150000"/>
                        </a:lnSpc>
                        <a:spcAft>
                          <a:spcPts val="0"/>
                        </a:spcAft>
                      </a:pPr>
                      <a:r>
                        <a:rPr lang="tr-TR" sz="1600" dirty="0">
                          <a:effectLst/>
                        </a:rPr>
                        <a:t>Kulak çınlaması </a:t>
                      </a:r>
                    </a:p>
                    <a:p>
                      <a:pPr algn="just">
                        <a:lnSpc>
                          <a:spcPct val="150000"/>
                        </a:lnSpc>
                        <a:spcAft>
                          <a:spcPts val="0"/>
                        </a:spcAft>
                      </a:pPr>
                      <a:r>
                        <a:rPr lang="tr-TR" sz="1600" dirty="0">
                          <a:effectLst/>
                        </a:rPr>
                        <a:t>Sıcak veya soğuk basması (titreme) Yerinde duramama veya gevşeyememe</a:t>
                      </a:r>
                    </a:p>
                    <a:p>
                      <a:pPr algn="just">
                        <a:lnSpc>
                          <a:spcPct val="150000"/>
                        </a:lnSpc>
                        <a:spcAft>
                          <a:spcPts val="0"/>
                        </a:spcAft>
                      </a:pPr>
                      <a:r>
                        <a:rPr lang="tr-TR" sz="1600" dirty="0">
                          <a:effectLst/>
                        </a:rPr>
                        <a:t>Uyuşma ya da ürperme hissi</a:t>
                      </a:r>
                    </a:p>
                    <a:p>
                      <a:pPr algn="just">
                        <a:lnSpc>
                          <a:spcPct val="150000"/>
                        </a:lnSpc>
                        <a:spcAft>
                          <a:spcPts val="0"/>
                        </a:spcAft>
                      </a:pPr>
                      <a:r>
                        <a:rPr lang="tr-TR" sz="1600" dirty="0">
                          <a:effectLst/>
                        </a:rPr>
                        <a:t>Boğazda düğümlenme hissi veya yutma güçlüğü</a:t>
                      </a:r>
                    </a:p>
                    <a:p>
                      <a:pPr algn="just">
                        <a:lnSpc>
                          <a:spcPct val="150000"/>
                        </a:lnSpc>
                        <a:spcAft>
                          <a:spcPts val="0"/>
                        </a:spcAft>
                      </a:pPr>
                      <a:r>
                        <a:rPr lang="tr-TR" sz="1600" dirty="0">
                          <a:effectLst/>
                        </a:rPr>
                        <a:t>Uyku bozuklukları</a:t>
                      </a:r>
                    </a:p>
                    <a:p>
                      <a:pPr algn="just">
                        <a:lnSpc>
                          <a:spcPct val="150000"/>
                        </a:lnSpc>
                        <a:spcAft>
                          <a:spcPts val="0"/>
                        </a:spcAft>
                      </a:pPr>
                      <a:r>
                        <a:rPr lang="tr-TR" sz="1600" dirty="0">
                          <a:effectLst/>
                        </a:rPr>
                        <a:t>Kaslarda gerginlik ve ağrılar</a:t>
                      </a:r>
                    </a:p>
                    <a:p>
                      <a:pPr algn="just">
                        <a:lnSpc>
                          <a:spcPct val="150000"/>
                        </a:lnSpc>
                        <a:spcAft>
                          <a:spcPts val="0"/>
                        </a:spcAft>
                      </a:pPr>
                      <a:r>
                        <a:rPr lang="tr-TR" sz="1600" dirty="0">
                          <a:effectLst/>
                        </a:rPr>
                        <a:t>Kolay yorulma</a:t>
                      </a:r>
                      <a:endParaRPr lang="tr-TR" sz="1600" dirty="0">
                        <a:effectLst/>
                        <a:latin typeface="Times New Roman" panose="02020603050405020304" pitchFamily="18" charset="0"/>
                        <a:ea typeface="Times New Roman" panose="02020603050405020304" pitchFamily="18" charset="0"/>
                      </a:endParaRPr>
                    </a:p>
                  </a:txBody>
                  <a:tcPr marL="35254" marR="35254" marT="0" marB="0"/>
                </a:tc>
                <a:extLst>
                  <a:ext uri="{0D108BD9-81ED-4DB2-BD59-A6C34878D82A}">
                    <a16:rowId xmlns:a16="http://schemas.microsoft.com/office/drawing/2014/main" val="3016171719"/>
                  </a:ext>
                </a:extLst>
              </a:tr>
            </a:tbl>
          </a:graphicData>
        </a:graphic>
      </p:graphicFrame>
      <p:sp>
        <p:nvSpPr>
          <p:cNvPr id="4" name="Altbilgi Yer Tutucusu 3"/>
          <p:cNvSpPr>
            <a:spLocks noGrp="1"/>
          </p:cNvSpPr>
          <p:nvPr>
            <p:ph type="ftr" sz="quarter" idx="11"/>
          </p:nvPr>
        </p:nvSpPr>
        <p:spPr/>
        <p:txBody>
          <a:bodyPr/>
          <a:lstStyle/>
          <a:p>
            <a:r>
              <a:rPr lang="tr-TR" dirty="0" smtClean="0"/>
              <a:t>S.K. 2018</a:t>
            </a:r>
            <a:endParaRPr lang="tr-TR" dirty="0"/>
          </a:p>
        </p:txBody>
      </p:sp>
    </p:spTree>
    <p:extLst>
      <p:ext uri="{BB962C8B-B14F-4D97-AF65-F5344CB8AC3E}">
        <p14:creationId xmlns:p14="http://schemas.microsoft.com/office/powerpoint/2010/main" val="2133433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Obsesif </a:t>
            </a:r>
            <a:r>
              <a:rPr lang="tr-TR" dirty="0" err="1" smtClean="0"/>
              <a:t>Kompülsif</a:t>
            </a:r>
            <a:r>
              <a:rPr lang="tr-TR" dirty="0" smtClean="0"/>
              <a:t> Bozukluk (OKB-Saplantı-</a:t>
            </a:r>
            <a:r>
              <a:rPr lang="tr-TR" dirty="0" err="1" smtClean="0"/>
              <a:t>Zorlantı</a:t>
            </a:r>
            <a:r>
              <a:rPr lang="tr-TR" dirty="0" smtClean="0"/>
              <a:t> Bozukluğu)</a:t>
            </a:r>
            <a:endParaRPr lang="tr-TR" dirty="0"/>
          </a:p>
        </p:txBody>
      </p:sp>
      <p:sp>
        <p:nvSpPr>
          <p:cNvPr id="3" name="İçerik Yer Tutucusu 2"/>
          <p:cNvSpPr>
            <a:spLocks noGrp="1"/>
          </p:cNvSpPr>
          <p:nvPr>
            <p:ph idx="1"/>
          </p:nvPr>
        </p:nvSpPr>
        <p:spPr/>
        <p:txBody>
          <a:bodyPr/>
          <a:lstStyle/>
          <a:p>
            <a:r>
              <a:rPr lang="tr-TR" dirty="0" smtClean="0"/>
              <a:t>Obsesyon-saplantı: İrade dışı gelen, bireyi tedirgin eden, benliğe yabancı, bilinçli çaba ile kovulamayan, inatçı bir biçimde yineleyen düşüncelerdir.</a:t>
            </a:r>
          </a:p>
          <a:p>
            <a:r>
              <a:rPr lang="tr-TR" dirty="0" err="1" smtClean="0"/>
              <a:t>Zorlantı</a:t>
            </a:r>
            <a:r>
              <a:rPr lang="tr-TR" dirty="0" smtClean="0"/>
              <a:t>: Saplantılı düşünceleri kovmak için yapılan, istem dışı yinelenen hareketlerdir.</a:t>
            </a:r>
          </a:p>
          <a:p>
            <a:r>
              <a:rPr lang="tr-TR" dirty="0" smtClean="0"/>
              <a:t>Örnek: Temiz olduğunu bildiği halde, herhangi bir şeye dokunduğunda elinin kirlendiğini düşünerek, kişinin bir çok kez el yıkaması</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099238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OKB</a:t>
            </a:r>
            <a:endParaRPr lang="tr-TR" dirty="0"/>
          </a:p>
        </p:txBody>
      </p:sp>
      <p:sp>
        <p:nvSpPr>
          <p:cNvPr id="3" name="İçerik Yer Tutucusu 2"/>
          <p:cNvSpPr>
            <a:spLocks noGrp="1"/>
          </p:cNvSpPr>
          <p:nvPr>
            <p:ph idx="1"/>
          </p:nvPr>
        </p:nvSpPr>
        <p:spPr/>
        <p:txBody>
          <a:bodyPr>
            <a:normAutofit fontScale="77500" lnSpcReduction="20000"/>
          </a:bodyPr>
          <a:lstStyle/>
          <a:p>
            <a:r>
              <a:rPr lang="tr-TR" dirty="0" err="1" smtClean="0"/>
              <a:t>Pospartum</a:t>
            </a:r>
            <a:r>
              <a:rPr lang="tr-TR" dirty="0" smtClean="0"/>
              <a:t> </a:t>
            </a:r>
            <a:r>
              <a:rPr lang="tr-TR" dirty="0"/>
              <a:t>dönemde </a:t>
            </a:r>
            <a:r>
              <a:rPr lang="tr-TR" dirty="0" smtClean="0"/>
              <a:t>başladıysa, </a:t>
            </a:r>
            <a:r>
              <a:rPr lang="tr-TR" dirty="0"/>
              <a:t>bu dönem boyunca devam eder. Örneğin bebeğe kötü bir şey olacağı düşüncesi takıntılı bir şekilde kadının zihnini meşgul edebilir. Bu düşünceleri kontrol edemez. Bu düşünce başladığında da giderek artar ve bununla birlikte kaygı da artar. </a:t>
            </a:r>
            <a:endParaRPr lang="tr-TR" dirty="0" smtClean="0"/>
          </a:p>
          <a:p>
            <a:r>
              <a:rPr lang="tr-TR" dirty="0" smtClean="0"/>
              <a:t>Kadının </a:t>
            </a:r>
            <a:r>
              <a:rPr lang="tr-TR" dirty="0"/>
              <a:t>bu düşünceleri destekleyen davranışlardan kaçınması için desteklenmesi çok önemlidir. Kaygının artması depresyonu da tetikleyebilir.</a:t>
            </a:r>
          </a:p>
          <a:p>
            <a:r>
              <a:rPr lang="tr-TR" dirty="0"/>
              <a:t>Bu rahatsızlık durumu bir psikoz değildir. </a:t>
            </a:r>
            <a:endParaRPr lang="tr-TR" dirty="0" smtClean="0"/>
          </a:p>
          <a:p>
            <a:r>
              <a:rPr lang="tr-TR" dirty="0" smtClean="0"/>
              <a:t>Aslında </a:t>
            </a:r>
            <a:r>
              <a:rPr lang="tr-TR" dirty="0"/>
              <a:t>kadın düşüncelerinin saçma ve tuhaf olduğunun farkındadır. </a:t>
            </a:r>
            <a:endParaRPr lang="tr-TR" dirty="0" smtClean="0"/>
          </a:p>
          <a:p>
            <a:r>
              <a:rPr lang="tr-TR" dirty="0" err="1" smtClean="0"/>
              <a:t>OKB’nin</a:t>
            </a:r>
            <a:r>
              <a:rPr lang="tr-TR" dirty="0" smtClean="0"/>
              <a:t> nedeni </a:t>
            </a:r>
            <a:r>
              <a:rPr lang="tr-TR" dirty="0"/>
              <a:t>tam olarak </a:t>
            </a:r>
            <a:r>
              <a:rPr lang="tr-TR" dirty="0" smtClean="0"/>
              <a:t>bilinmemekte, biyolojik ve </a:t>
            </a:r>
            <a:r>
              <a:rPr lang="tr-TR" dirty="0" err="1" smtClean="0"/>
              <a:t>psikososyal</a:t>
            </a:r>
            <a:r>
              <a:rPr lang="tr-TR" dirty="0" smtClean="0"/>
              <a:t> nedenlerden bahsedilmektedir. </a:t>
            </a:r>
          </a:p>
          <a:p>
            <a:r>
              <a:rPr lang="tr-TR" dirty="0" smtClean="0"/>
              <a:t>Gebelik ve </a:t>
            </a:r>
            <a:r>
              <a:rPr lang="tr-TR" dirty="0" err="1" smtClean="0"/>
              <a:t>pospartum</a:t>
            </a:r>
            <a:r>
              <a:rPr lang="tr-TR" dirty="0" smtClean="0"/>
              <a:t> dönemi için, beyinde </a:t>
            </a:r>
            <a:r>
              <a:rPr lang="tr-TR" dirty="0" err="1"/>
              <a:t>oksitosin</a:t>
            </a:r>
            <a:r>
              <a:rPr lang="tr-TR" dirty="0"/>
              <a:t> ve östrojendeki hızlı azalmanın etkileyen faktörlerden biri olduğu düşünülmektedir. </a:t>
            </a:r>
            <a:endParaRPr lang="tr-TR" dirty="0" smtClean="0"/>
          </a:p>
          <a:p>
            <a:r>
              <a:rPr lang="tr-TR" dirty="0" smtClean="0"/>
              <a:t>Tedavide </a:t>
            </a:r>
            <a:r>
              <a:rPr lang="tr-TR" dirty="0" err="1"/>
              <a:t>antidepresanlar</a:t>
            </a:r>
            <a:r>
              <a:rPr lang="tr-TR" dirty="0"/>
              <a:t> ve bilişsel davranışçı </a:t>
            </a:r>
            <a:r>
              <a:rPr lang="tr-TR" dirty="0" smtClean="0"/>
              <a:t>tedaviler birlikte kullanıldığında işe yaramaktadır.</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065710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err="1" smtClean="0"/>
              <a:t>Somatoform</a:t>
            </a:r>
            <a:r>
              <a:rPr lang="tr-TR" sz="4000" b="1" dirty="0" smtClean="0"/>
              <a:t> Bozukluklarda Hemşirelik Yaklaşımı</a:t>
            </a:r>
            <a:r>
              <a:rPr lang="tr-TR" b="1" u="sng" dirty="0"/>
              <a:t/>
            </a:r>
            <a:br>
              <a:rPr lang="tr-TR" b="1" u="sng" dirty="0"/>
            </a:b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Hastalar </a:t>
            </a:r>
            <a:r>
              <a:rPr lang="tr-TR" dirty="0"/>
              <a:t>duygularını, gereksinimlerini, çatışmalarını tanımlayamaz ve ifade edemezler. Hastalara duygularının uygun bir şekilde nasıl ifade edeceklerini öğretmek fiziksel semptom gereksinimini ortadan kaldıracak ya da azaltacaktır. Farkındalık ve iç görü, gereksinimlerini ifade etmeye başladıkça yavaş yavaş gelişecektir. Bu farkındalık ve iç görü gelişmesi bazı hastalar için daha uzun zaman alacaktır.</a:t>
            </a:r>
          </a:p>
          <a:p>
            <a:r>
              <a:rPr lang="tr-TR" dirty="0"/>
              <a:t>1.Fiziksel semptomlara odaklanmayı azaltmak ve </a:t>
            </a:r>
            <a:r>
              <a:rPr lang="tr-TR" dirty="0" err="1"/>
              <a:t>sekonder</a:t>
            </a:r>
            <a:r>
              <a:rPr lang="tr-TR" dirty="0"/>
              <a:t> kazançları azaltmak için fiziksel semptomları fazla konuşmayın</a:t>
            </a:r>
          </a:p>
          <a:p>
            <a:r>
              <a:rPr lang="tr-TR" dirty="0"/>
              <a:t>2.Gereksinimlerini ve duygularını </a:t>
            </a:r>
            <a:r>
              <a:rPr lang="tr-TR" dirty="0" err="1"/>
              <a:t>sözelleştirmesini</a:t>
            </a:r>
            <a:r>
              <a:rPr lang="tr-TR" dirty="0"/>
              <a:t> artırmak için duygu tanımlamasına ve ifadesine yardım edin.</a:t>
            </a:r>
          </a:p>
          <a:p>
            <a:r>
              <a:rPr lang="tr-TR" dirty="0"/>
              <a:t>3.Sözel ifadede daha uygun yol geliştirmesi için yardım edin.</a:t>
            </a:r>
          </a:p>
          <a:p>
            <a:r>
              <a:rPr lang="tr-TR" dirty="0"/>
              <a:t>4.Fiziksel şikâyetlerine ve gerçek dışı taleplerine odaklanıldığında sınırlayın, aktivitelere yönlendirin.</a:t>
            </a:r>
          </a:p>
          <a:p>
            <a:r>
              <a:rPr lang="tr-TR" dirty="0"/>
              <a:t>5.Tutarlı davranın.</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782360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Anksiyete</a:t>
            </a:r>
            <a:r>
              <a:rPr lang="tr-TR" b="1" dirty="0" smtClean="0"/>
              <a:t> Bozukluklarının Tedavisi</a:t>
            </a:r>
            <a:endParaRPr lang="tr-TR" b="1" dirty="0"/>
          </a:p>
        </p:txBody>
      </p:sp>
      <p:sp>
        <p:nvSpPr>
          <p:cNvPr id="3" name="İçerik Yer Tutucusu 2"/>
          <p:cNvSpPr>
            <a:spLocks noGrp="1"/>
          </p:cNvSpPr>
          <p:nvPr>
            <p:ph idx="1"/>
          </p:nvPr>
        </p:nvSpPr>
        <p:spPr/>
        <p:txBody>
          <a:bodyPr>
            <a:normAutofit fontScale="92500" lnSpcReduction="10000"/>
          </a:bodyPr>
          <a:lstStyle/>
          <a:p>
            <a:r>
              <a:rPr lang="tr-TR" dirty="0"/>
              <a:t>Bu hastalıkların tedavisinde diğerlerinde olduğu gibi iyi bir değerlendirme </a:t>
            </a:r>
            <a:r>
              <a:rPr lang="tr-TR" dirty="0" smtClean="0"/>
              <a:t>yapılması gerekir</a:t>
            </a:r>
          </a:p>
          <a:p>
            <a:r>
              <a:rPr lang="tr-TR" dirty="0" smtClean="0"/>
              <a:t>Hasta </a:t>
            </a:r>
            <a:r>
              <a:rPr lang="tr-TR" dirty="0"/>
              <a:t>ile iyi bir </a:t>
            </a:r>
            <a:r>
              <a:rPr lang="tr-TR" dirty="0" smtClean="0"/>
              <a:t>iletişim kurulması </a:t>
            </a:r>
            <a:r>
              <a:rPr lang="tr-TR" dirty="0"/>
              <a:t>ve sürdürülmesi, </a:t>
            </a:r>
            <a:endParaRPr lang="tr-TR" dirty="0" smtClean="0"/>
          </a:p>
          <a:p>
            <a:r>
              <a:rPr lang="tr-TR" dirty="0" smtClean="0"/>
              <a:t>Hastaya </a:t>
            </a:r>
            <a:r>
              <a:rPr lang="tr-TR" dirty="0"/>
              <a:t>tedavi ve hastalıkla ilgili yeterli bilgi verilmesi </a:t>
            </a:r>
            <a:r>
              <a:rPr lang="tr-TR" dirty="0" smtClean="0"/>
              <a:t>ilk ele alınması gereken konulardır.</a:t>
            </a:r>
          </a:p>
          <a:p>
            <a:r>
              <a:rPr lang="tr-TR" dirty="0" smtClean="0"/>
              <a:t>Bir psikiyatr tarafından tanı konulduktan sonra ilaç ve psikoterapilerle tedavi yaklaşımları kullanılır.</a:t>
            </a:r>
          </a:p>
          <a:p>
            <a:r>
              <a:rPr lang="tr-TR" dirty="0"/>
              <a:t>Orta düzey </a:t>
            </a:r>
            <a:r>
              <a:rPr lang="tr-TR" dirty="0" err="1"/>
              <a:t>anksiyete</a:t>
            </a:r>
            <a:r>
              <a:rPr lang="tr-TR" dirty="0"/>
              <a:t> durumlarında başlangıç için farmakolojik olmayan </a:t>
            </a:r>
            <a:r>
              <a:rPr lang="tr-TR" dirty="0" smtClean="0"/>
              <a:t>tedavi düşünülür. </a:t>
            </a:r>
            <a:endParaRPr lang="tr-TR" dirty="0"/>
          </a:p>
          <a:p>
            <a:r>
              <a:rPr lang="tr-TR" dirty="0" smtClean="0"/>
              <a:t>Gevşeme ve </a:t>
            </a:r>
            <a:r>
              <a:rPr lang="tr-TR" dirty="0"/>
              <a:t>biyolojik geri bildirim teknikleri psikolojik </a:t>
            </a:r>
            <a:r>
              <a:rPr lang="tr-TR" dirty="0" err="1"/>
              <a:t>uyarılmışlık</a:t>
            </a:r>
            <a:r>
              <a:rPr lang="tr-TR" dirty="0"/>
              <a:t> halini gidermek için kullanılabilir.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419175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 </a:t>
            </a:r>
            <a:r>
              <a:rPr lang="tr-TR" b="1" dirty="0" err="1" smtClean="0"/>
              <a:t>Anksiyete</a:t>
            </a:r>
            <a:r>
              <a:rPr lang="tr-TR" b="1" dirty="0" smtClean="0"/>
              <a:t> Bozukluklarında İlaç tedavisi</a:t>
            </a:r>
            <a:endParaRPr lang="tr-TR" b="1" dirty="0"/>
          </a:p>
        </p:txBody>
      </p:sp>
      <p:sp>
        <p:nvSpPr>
          <p:cNvPr id="3" name="İçerik Yer Tutucusu 2"/>
          <p:cNvSpPr>
            <a:spLocks noGrp="1"/>
          </p:cNvSpPr>
          <p:nvPr>
            <p:ph idx="1"/>
          </p:nvPr>
        </p:nvSpPr>
        <p:spPr/>
        <p:txBody>
          <a:bodyPr/>
          <a:lstStyle/>
          <a:p>
            <a:r>
              <a:rPr lang="tr-TR" dirty="0" err="1" smtClean="0"/>
              <a:t>Benzodiyazepin</a:t>
            </a:r>
            <a:r>
              <a:rPr lang="tr-TR" dirty="0" smtClean="0"/>
              <a:t> </a:t>
            </a:r>
            <a:r>
              <a:rPr lang="tr-TR" dirty="0"/>
              <a:t>(</a:t>
            </a:r>
            <a:r>
              <a:rPr lang="tr-TR" dirty="0" err="1"/>
              <a:t>diazem</a:t>
            </a:r>
            <a:r>
              <a:rPr lang="tr-TR" dirty="0"/>
              <a:t> ,</a:t>
            </a:r>
            <a:r>
              <a:rPr lang="tr-TR" dirty="0" err="1"/>
              <a:t>ativan</a:t>
            </a:r>
            <a:r>
              <a:rPr lang="tr-TR" dirty="0"/>
              <a:t>, </a:t>
            </a:r>
            <a:r>
              <a:rPr lang="tr-TR" dirty="0" err="1"/>
              <a:t>xanax</a:t>
            </a:r>
            <a:r>
              <a:rPr lang="tr-TR" dirty="0"/>
              <a:t>) grubu kaygı gidericiler kullanılır. </a:t>
            </a:r>
            <a:endParaRPr lang="tr-TR" dirty="0" smtClean="0"/>
          </a:p>
          <a:p>
            <a:r>
              <a:rPr lang="tr-TR" dirty="0" err="1" smtClean="0"/>
              <a:t>Benzodiyazepinler</a:t>
            </a:r>
            <a:r>
              <a:rPr lang="tr-TR" dirty="0" smtClean="0"/>
              <a:t>, </a:t>
            </a:r>
            <a:r>
              <a:rPr lang="tr-TR" dirty="0"/>
              <a:t>bağımlılık yaparlar. Bu nedenle uzun süre düzenli kullanımları uygun değildir. </a:t>
            </a:r>
            <a:endParaRPr lang="tr-TR" dirty="0" smtClean="0"/>
          </a:p>
          <a:p>
            <a:r>
              <a:rPr lang="tr-TR" dirty="0" smtClean="0"/>
              <a:t>Bunaltı </a:t>
            </a:r>
            <a:r>
              <a:rPr lang="tr-TR" dirty="0"/>
              <a:t>giderici etkisi olan </a:t>
            </a:r>
            <a:r>
              <a:rPr lang="tr-TR" dirty="0" err="1"/>
              <a:t>antidepresanlar</a:t>
            </a:r>
            <a:r>
              <a:rPr lang="tr-TR" dirty="0"/>
              <a:t> ; </a:t>
            </a:r>
            <a:r>
              <a:rPr lang="tr-TR" dirty="0" err="1"/>
              <a:t>laroxyl</a:t>
            </a:r>
            <a:r>
              <a:rPr lang="tr-TR" dirty="0"/>
              <a:t>, </a:t>
            </a:r>
            <a:r>
              <a:rPr lang="tr-TR" dirty="0" err="1"/>
              <a:t>insidon</a:t>
            </a:r>
            <a:r>
              <a:rPr lang="tr-TR" dirty="0"/>
              <a:t>, </a:t>
            </a:r>
            <a:r>
              <a:rPr lang="tr-TR" dirty="0" err="1"/>
              <a:t>tolvon</a:t>
            </a:r>
            <a:r>
              <a:rPr lang="tr-TR" dirty="0"/>
              <a:t>, </a:t>
            </a:r>
            <a:r>
              <a:rPr lang="tr-TR" dirty="0" err="1"/>
              <a:t>desyrel</a:t>
            </a:r>
            <a:r>
              <a:rPr lang="tr-TR" dirty="0"/>
              <a:t> düşük dozlarda kullanılabilir.</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129611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Anksiyete</a:t>
            </a:r>
            <a:r>
              <a:rPr lang="tr-TR" b="1" dirty="0" smtClean="0"/>
              <a:t> Bozukluklarında Bilişsel Davranışçı Tedavi (BDT)</a:t>
            </a:r>
            <a:endParaRPr lang="tr-TR" b="1" dirty="0"/>
          </a:p>
        </p:txBody>
      </p:sp>
      <p:sp>
        <p:nvSpPr>
          <p:cNvPr id="3" name="İçerik Yer Tutucusu 2"/>
          <p:cNvSpPr>
            <a:spLocks noGrp="1"/>
          </p:cNvSpPr>
          <p:nvPr>
            <p:ph idx="1"/>
          </p:nvPr>
        </p:nvSpPr>
        <p:spPr/>
        <p:txBody>
          <a:bodyPr>
            <a:normAutofit/>
          </a:bodyPr>
          <a:lstStyle/>
          <a:p>
            <a:r>
              <a:rPr lang="tr-TR" dirty="0" smtClean="0"/>
              <a:t>Bilişsel-davranışçı </a:t>
            </a:r>
            <a:r>
              <a:rPr lang="tr-TR" dirty="0"/>
              <a:t>psikoterapiler ilaç tedavilerine ek olarak </a:t>
            </a:r>
            <a:r>
              <a:rPr lang="tr-TR" dirty="0" smtClean="0"/>
              <a:t>uygulandıklarında, </a:t>
            </a:r>
            <a:r>
              <a:rPr lang="tr-TR" dirty="0"/>
              <a:t>son derece yüz güldürücü sonuçlar vermektedirler. </a:t>
            </a:r>
            <a:endParaRPr lang="tr-TR" dirty="0" smtClean="0"/>
          </a:p>
          <a:p>
            <a:r>
              <a:rPr lang="tr-TR" dirty="0" smtClean="0"/>
              <a:t>En </a:t>
            </a:r>
            <a:r>
              <a:rPr lang="tr-TR" dirty="0"/>
              <a:t>az 3 ay sürer.  </a:t>
            </a:r>
            <a:endParaRPr lang="tr-TR" dirty="0" smtClean="0"/>
          </a:p>
          <a:p>
            <a:r>
              <a:rPr lang="tr-TR" dirty="0"/>
              <a:t>E</a:t>
            </a:r>
            <a:r>
              <a:rPr lang="tr-TR" dirty="0" smtClean="0"/>
              <a:t>ndişe-kaygı yaratan düşünme biçimleri </a:t>
            </a:r>
            <a:r>
              <a:rPr lang="tr-TR" dirty="0"/>
              <a:t>ve bunların davranışlara yansımalarını düzeltmek için yararlıdır. </a:t>
            </a:r>
            <a:endParaRPr lang="tr-TR" dirty="0" smtClean="0"/>
          </a:p>
          <a:p>
            <a:r>
              <a:rPr lang="tr-TR" dirty="0" smtClean="0"/>
              <a:t>Kaygı belirtilerini yönetmek için düşünce-duygu-davranış bağlantısı üzerinde çalışılır.</a:t>
            </a:r>
          </a:p>
          <a:p>
            <a:r>
              <a:rPr lang="tr-TR" dirty="0" smtClean="0"/>
              <a:t>İlaçlar </a:t>
            </a:r>
            <a:r>
              <a:rPr lang="tr-TR" dirty="0"/>
              <a:t>kadar etkili bir tedavi yöntemidir.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576795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69651" y="365126"/>
            <a:ext cx="10984149" cy="695190"/>
          </a:xfrm>
        </p:spPr>
        <p:txBody>
          <a:bodyPr/>
          <a:lstStyle/>
          <a:p>
            <a:r>
              <a:rPr lang="tr-TR" b="1" dirty="0" smtClean="0"/>
              <a:t>KONU</a:t>
            </a:r>
            <a:endParaRPr lang="tr-TR" b="1" dirty="0"/>
          </a:p>
        </p:txBody>
      </p:sp>
      <p:sp>
        <p:nvSpPr>
          <p:cNvPr id="5" name="İçerik Yer Tutucusu 4"/>
          <p:cNvSpPr>
            <a:spLocks noGrp="1"/>
          </p:cNvSpPr>
          <p:nvPr>
            <p:ph idx="1"/>
          </p:nvPr>
        </p:nvSpPr>
        <p:spPr>
          <a:xfrm>
            <a:off x="605641" y="1325393"/>
            <a:ext cx="11198431" cy="4773850"/>
          </a:xfrm>
        </p:spPr>
        <p:txBody>
          <a:bodyPr>
            <a:normAutofit fontScale="92500" lnSpcReduction="20000"/>
          </a:bodyPr>
          <a:lstStyle/>
          <a:p>
            <a:pPr marL="0" indent="0">
              <a:buNone/>
            </a:pPr>
            <a:endParaRPr lang="tr-TR" dirty="0" smtClean="0"/>
          </a:p>
          <a:p>
            <a:pPr marL="0" indent="0">
              <a:buNone/>
            </a:pPr>
            <a:endParaRPr lang="tr-TR" dirty="0"/>
          </a:p>
          <a:p>
            <a:pPr marL="0" indent="0">
              <a:lnSpc>
                <a:spcPct val="150000"/>
              </a:lnSpc>
              <a:buNone/>
            </a:pPr>
            <a:r>
              <a:rPr lang="tr-TR" dirty="0" smtClean="0"/>
              <a:t>DOĞUM SONU GÖRÜLEN RUHSAL HASTALIKLAR</a:t>
            </a:r>
          </a:p>
          <a:p>
            <a:pPr marL="0" indent="0">
              <a:lnSpc>
                <a:spcPct val="150000"/>
              </a:lnSpc>
              <a:buNone/>
            </a:pPr>
            <a:r>
              <a:rPr lang="tr-TR" dirty="0" smtClean="0"/>
              <a:t>DEPRESYON</a:t>
            </a:r>
          </a:p>
          <a:p>
            <a:pPr marL="0" indent="0">
              <a:lnSpc>
                <a:spcPct val="150000"/>
              </a:lnSpc>
              <a:buNone/>
            </a:pPr>
            <a:r>
              <a:rPr lang="tr-TR" dirty="0" smtClean="0"/>
              <a:t>PSİKOZ</a:t>
            </a:r>
          </a:p>
          <a:p>
            <a:pPr marL="0" indent="0">
              <a:lnSpc>
                <a:spcPct val="150000"/>
              </a:lnSpc>
              <a:buNone/>
            </a:pPr>
            <a:r>
              <a:rPr lang="tr-TR" dirty="0" smtClean="0"/>
              <a:t>KAYGI BOZUKLUKLARI</a:t>
            </a:r>
          </a:p>
          <a:p>
            <a:pPr marL="0" indent="0">
              <a:lnSpc>
                <a:spcPct val="150000"/>
              </a:lnSpc>
              <a:buNone/>
            </a:pPr>
            <a:r>
              <a:rPr lang="tr-TR" dirty="0" smtClean="0"/>
              <a:t>SOMATOFORM BOZUKLUKLAR</a:t>
            </a:r>
          </a:p>
          <a:p>
            <a:pPr marL="0" indent="0">
              <a:lnSpc>
                <a:spcPct val="150000"/>
              </a:lnSpc>
              <a:buNone/>
            </a:pPr>
            <a:r>
              <a:rPr lang="tr-TR" dirty="0" smtClean="0"/>
              <a:t>OKB</a:t>
            </a:r>
            <a:endParaRPr lang="tr-TR" dirty="0"/>
          </a:p>
        </p:txBody>
      </p:sp>
      <p:sp>
        <p:nvSpPr>
          <p:cNvPr id="2" name="Altbilgi Yer Tutucusu 1"/>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9915177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Bilişsel-davranışçı </a:t>
            </a:r>
            <a:r>
              <a:rPr lang="tr-TR" dirty="0"/>
              <a:t>tedavilerde, basitçe, hasta kaygılarını bir kenara kaydeder. </a:t>
            </a:r>
            <a:endParaRPr lang="tr-TR" dirty="0" smtClean="0"/>
          </a:p>
          <a:p>
            <a:r>
              <a:rPr lang="tr-TR" dirty="0" smtClean="0"/>
              <a:t>Hastadan </a:t>
            </a:r>
            <a:r>
              <a:rPr lang="tr-TR" dirty="0"/>
              <a:t>bunları doğrulayan ve </a:t>
            </a:r>
            <a:r>
              <a:rPr lang="tr-TR" dirty="0" err="1"/>
              <a:t>yanlışlayan</a:t>
            </a:r>
            <a:r>
              <a:rPr lang="tr-TR" dirty="0"/>
              <a:t> gerçeklerin listesini yapması istenir. </a:t>
            </a:r>
            <a:endParaRPr lang="tr-TR" dirty="0" smtClean="0"/>
          </a:p>
          <a:p>
            <a:r>
              <a:rPr lang="tr-TR" dirty="0" smtClean="0"/>
              <a:t>Bu </a:t>
            </a:r>
            <a:r>
              <a:rPr lang="tr-TR" dirty="0"/>
              <a:t>gerçekler, </a:t>
            </a:r>
            <a:r>
              <a:rPr lang="tr-TR" dirty="0" smtClean="0"/>
              <a:t>yanlış </a:t>
            </a:r>
            <a:r>
              <a:rPr lang="tr-TR" dirty="0"/>
              <a:t>ve abartılı otomatik </a:t>
            </a:r>
            <a:r>
              <a:rPr lang="tr-TR" dirty="0" smtClean="0"/>
              <a:t>düşüncelerin davranışa </a:t>
            </a:r>
            <a:r>
              <a:rPr lang="tr-TR" dirty="0"/>
              <a:t>yansımaları psikoterapi seansları içerisinde tek tek gözden geçirilir. </a:t>
            </a:r>
            <a:endParaRPr lang="tr-TR" dirty="0" smtClean="0"/>
          </a:p>
          <a:p>
            <a:r>
              <a:rPr lang="tr-TR" dirty="0" smtClean="0"/>
              <a:t>Gerekirse </a:t>
            </a:r>
            <a:r>
              <a:rPr lang="tr-TR" dirty="0"/>
              <a:t>davranış değişikliklerini sağlamaya yönelik ev ödevleri verilir. </a:t>
            </a:r>
            <a:endParaRPr lang="tr-TR" dirty="0" smtClean="0"/>
          </a:p>
          <a:p>
            <a:r>
              <a:rPr lang="tr-TR" dirty="0" smtClean="0"/>
              <a:t>Hasta </a:t>
            </a:r>
            <a:r>
              <a:rPr lang="tr-TR" dirty="0"/>
              <a:t>gerektiğinde ailesi ile birlikte tedaviye alınır. </a:t>
            </a:r>
          </a:p>
        </p:txBody>
      </p:sp>
      <p:sp>
        <p:nvSpPr>
          <p:cNvPr id="4" name="Altbilgi Yer Tutucusu 3"/>
          <p:cNvSpPr>
            <a:spLocks noGrp="1"/>
          </p:cNvSpPr>
          <p:nvPr>
            <p:ph type="ftr" sz="quarter" idx="11"/>
          </p:nvPr>
        </p:nvSpPr>
        <p:spPr/>
        <p:txBody>
          <a:bodyPr/>
          <a:lstStyle/>
          <a:p>
            <a:r>
              <a:rPr lang="tr-TR" smtClean="0"/>
              <a:t>S.K. 2018</a:t>
            </a:r>
            <a:endParaRPr lang="tr-TR"/>
          </a:p>
        </p:txBody>
      </p:sp>
      <p:sp>
        <p:nvSpPr>
          <p:cNvPr id="6" name="Unvan 1"/>
          <p:cNvSpPr>
            <a:spLocks noGrp="1"/>
          </p:cNvSpPr>
          <p:nvPr>
            <p:ph type="title"/>
          </p:nvPr>
        </p:nvSpPr>
        <p:spPr/>
        <p:txBody>
          <a:bodyPr/>
          <a:lstStyle/>
          <a:p>
            <a:r>
              <a:rPr lang="tr-TR" b="1" dirty="0" err="1" smtClean="0"/>
              <a:t>Anksiyete</a:t>
            </a:r>
            <a:r>
              <a:rPr lang="tr-TR" b="1" dirty="0" smtClean="0"/>
              <a:t> Bozukluklarında Bilişsel Davranışçı Tedavi (BDT)</a:t>
            </a:r>
            <a:endParaRPr lang="tr-TR" b="1" dirty="0"/>
          </a:p>
        </p:txBody>
      </p:sp>
    </p:spTree>
    <p:extLst>
      <p:ext uri="{BB962C8B-B14F-4D97-AF65-F5344CB8AC3E}">
        <p14:creationId xmlns:p14="http://schemas.microsoft.com/office/powerpoint/2010/main" val="1481497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SOMATOFORM BOZUKLUKLAR</a:t>
            </a:r>
            <a:r>
              <a:rPr lang="tr-TR" dirty="0"/>
              <a:t/>
            </a:r>
            <a:br>
              <a:rPr lang="tr-TR" dirty="0"/>
            </a:br>
            <a:endParaRPr lang="tr-TR" dirty="0"/>
          </a:p>
        </p:txBody>
      </p:sp>
      <p:sp>
        <p:nvSpPr>
          <p:cNvPr id="3" name="İçerik Yer Tutucusu 2"/>
          <p:cNvSpPr>
            <a:spLocks noGrp="1"/>
          </p:cNvSpPr>
          <p:nvPr>
            <p:ph idx="1"/>
          </p:nvPr>
        </p:nvSpPr>
        <p:spPr/>
        <p:txBody>
          <a:bodyPr/>
          <a:lstStyle/>
          <a:p>
            <a:pPr>
              <a:lnSpc>
                <a:spcPct val="150000"/>
              </a:lnSpc>
            </a:pPr>
            <a:r>
              <a:rPr lang="tr-TR" dirty="0" smtClean="0"/>
              <a:t>Beden </a:t>
            </a:r>
            <a:r>
              <a:rPr lang="tr-TR" dirty="0" err="1"/>
              <a:t>disformik</a:t>
            </a:r>
            <a:r>
              <a:rPr lang="tr-TR" dirty="0"/>
              <a:t> bozukluğu</a:t>
            </a:r>
          </a:p>
          <a:p>
            <a:pPr>
              <a:lnSpc>
                <a:spcPct val="150000"/>
              </a:lnSpc>
            </a:pPr>
            <a:r>
              <a:rPr lang="tr-TR" dirty="0" err="1"/>
              <a:t>Konversiyon</a:t>
            </a:r>
            <a:endParaRPr lang="tr-TR" dirty="0"/>
          </a:p>
          <a:p>
            <a:pPr>
              <a:lnSpc>
                <a:spcPct val="150000"/>
              </a:lnSpc>
            </a:pPr>
            <a:r>
              <a:rPr lang="tr-TR" dirty="0" err="1"/>
              <a:t>Hipokondriyazis</a:t>
            </a:r>
            <a:endParaRPr lang="tr-TR" dirty="0"/>
          </a:p>
          <a:p>
            <a:pPr>
              <a:lnSpc>
                <a:spcPct val="150000"/>
              </a:lnSpc>
            </a:pPr>
            <a:r>
              <a:rPr lang="tr-TR" dirty="0" err="1" smtClean="0"/>
              <a:t>Somatizasyon</a:t>
            </a:r>
            <a:r>
              <a:rPr lang="tr-TR" dirty="0" smtClean="0"/>
              <a:t> </a:t>
            </a:r>
            <a:r>
              <a:rPr lang="tr-TR" dirty="0"/>
              <a:t>b</a:t>
            </a:r>
            <a:r>
              <a:rPr lang="tr-TR" dirty="0" smtClean="0"/>
              <a:t>ozukluğu</a:t>
            </a:r>
            <a:endParaRPr lang="tr-TR" dirty="0"/>
          </a:p>
          <a:p>
            <a:pPr>
              <a:lnSpc>
                <a:spcPct val="150000"/>
              </a:lnSpc>
            </a:pPr>
            <a:r>
              <a:rPr lang="tr-TR" dirty="0"/>
              <a:t>Ağrı </a:t>
            </a:r>
            <a:r>
              <a:rPr lang="tr-TR" dirty="0" smtClean="0"/>
              <a:t>bozukluğu</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54290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SOMATOFORM BOZUKLUKLAR</a:t>
            </a:r>
            <a:endParaRPr lang="tr-TR" dirty="0"/>
          </a:p>
        </p:txBody>
      </p:sp>
      <p:sp>
        <p:nvSpPr>
          <p:cNvPr id="3" name="İçerik Yer Tutucusu 2"/>
          <p:cNvSpPr>
            <a:spLocks noGrp="1"/>
          </p:cNvSpPr>
          <p:nvPr>
            <p:ph idx="1"/>
          </p:nvPr>
        </p:nvSpPr>
        <p:spPr/>
        <p:txBody>
          <a:bodyPr>
            <a:normAutofit/>
          </a:bodyPr>
          <a:lstStyle/>
          <a:p>
            <a:r>
              <a:rPr lang="tr-TR" dirty="0" err="1" smtClean="0"/>
              <a:t>Somatoform</a:t>
            </a:r>
            <a:r>
              <a:rPr lang="tr-TR" dirty="0" smtClean="0"/>
              <a:t> bozukluklarının </a:t>
            </a:r>
            <a:r>
              <a:rPr lang="tr-TR" dirty="0"/>
              <a:t>temel özelliği, birden fazla bedensel belirti olması ve kronik olmalarıdır. </a:t>
            </a:r>
            <a:endParaRPr lang="tr-TR" dirty="0" smtClean="0"/>
          </a:p>
          <a:p>
            <a:r>
              <a:rPr lang="tr-TR" dirty="0" smtClean="0"/>
              <a:t>Bu hastalıklar genç </a:t>
            </a:r>
            <a:r>
              <a:rPr lang="tr-TR" dirty="0"/>
              <a:t>yaşlarda </a:t>
            </a:r>
            <a:r>
              <a:rPr lang="tr-TR" dirty="0" smtClean="0"/>
              <a:t>başlar.</a:t>
            </a:r>
          </a:p>
          <a:p>
            <a:r>
              <a:rPr lang="tr-TR" dirty="0" smtClean="0"/>
              <a:t>Genetik </a:t>
            </a:r>
            <a:r>
              <a:rPr lang="tr-TR" dirty="0"/>
              <a:t>ve çevresel faktörlerin katkıda bulunduğu belirtilmektedir. </a:t>
            </a:r>
            <a:endParaRPr lang="tr-TR" dirty="0" smtClean="0"/>
          </a:p>
          <a:p>
            <a:r>
              <a:rPr lang="tr-TR" dirty="0"/>
              <a:t>Bu hastalar birinci basamak sağlık hizmetlerini çok kullanırlar. </a:t>
            </a:r>
            <a:endParaRPr lang="tr-TR" dirty="0" smtClean="0"/>
          </a:p>
          <a:p>
            <a:r>
              <a:rPr lang="tr-TR" dirty="0" smtClean="0"/>
              <a:t>Hastalar </a:t>
            </a:r>
            <a:r>
              <a:rPr lang="tr-TR" dirty="0"/>
              <a:t>çok sayıda </a:t>
            </a:r>
            <a:r>
              <a:rPr lang="tr-TR" dirty="0" err="1"/>
              <a:t>psikoaktif</a:t>
            </a:r>
            <a:r>
              <a:rPr lang="tr-TR" dirty="0"/>
              <a:t> </a:t>
            </a:r>
            <a:r>
              <a:rPr lang="tr-TR" dirty="0" smtClean="0"/>
              <a:t>ilaç kullanırlar</a:t>
            </a:r>
          </a:p>
          <a:p>
            <a:r>
              <a:rPr lang="tr-TR" dirty="0" err="1" smtClean="0"/>
              <a:t>Somatizasyon</a:t>
            </a:r>
            <a:r>
              <a:rPr lang="tr-TR" dirty="0" smtClean="0"/>
              <a:t> </a:t>
            </a:r>
            <a:r>
              <a:rPr lang="tr-TR" dirty="0"/>
              <a:t>çok yönlü/etkenli olduğu için spesifik bir ilaç yoktur. Ancak altta yatan nedene göre bir </a:t>
            </a:r>
            <a:r>
              <a:rPr lang="tr-TR" dirty="0" err="1"/>
              <a:t>antidepresan</a:t>
            </a:r>
            <a:r>
              <a:rPr lang="tr-TR" dirty="0"/>
              <a:t>/</a:t>
            </a:r>
            <a:r>
              <a:rPr lang="tr-TR" dirty="0" err="1"/>
              <a:t>anksiyolitik</a:t>
            </a:r>
            <a:r>
              <a:rPr lang="tr-TR" dirty="0"/>
              <a:t> ilaç verilebilir.</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463637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Somatoform</a:t>
            </a:r>
            <a:r>
              <a:rPr lang="tr-TR" dirty="0" smtClean="0"/>
              <a:t> Bozuklukların Belirtileri</a:t>
            </a:r>
            <a:endParaRPr lang="tr-TR" dirty="0"/>
          </a:p>
        </p:txBody>
      </p:sp>
      <p:sp>
        <p:nvSpPr>
          <p:cNvPr id="3" name="İçerik Yer Tutucusu 2"/>
          <p:cNvSpPr>
            <a:spLocks noGrp="1"/>
          </p:cNvSpPr>
          <p:nvPr>
            <p:ph idx="1"/>
          </p:nvPr>
        </p:nvSpPr>
        <p:spPr/>
        <p:txBody>
          <a:bodyPr/>
          <a:lstStyle/>
          <a:p>
            <a:r>
              <a:rPr lang="tr-TR" dirty="0"/>
              <a:t>R</a:t>
            </a:r>
            <a:r>
              <a:rPr lang="tr-TR" dirty="0" smtClean="0"/>
              <a:t>uhsal </a:t>
            </a:r>
            <a:r>
              <a:rPr lang="tr-TR" dirty="0"/>
              <a:t>acının bedensel olarak ifade edilmesidir. </a:t>
            </a:r>
            <a:endParaRPr lang="tr-TR" dirty="0" smtClean="0"/>
          </a:p>
          <a:p>
            <a:r>
              <a:rPr lang="tr-TR" dirty="0" smtClean="0"/>
              <a:t>Bu </a:t>
            </a:r>
            <a:r>
              <a:rPr lang="tr-TR" dirty="0"/>
              <a:t>rahatsızlık çok genç yaşlarda başlar ve fiziksel belirtilerle yıllarca sürer.  </a:t>
            </a:r>
            <a:endParaRPr lang="tr-TR" dirty="0" smtClean="0"/>
          </a:p>
          <a:p>
            <a:r>
              <a:rPr lang="tr-TR" dirty="0" smtClean="0"/>
              <a:t>Bu </a:t>
            </a:r>
            <a:r>
              <a:rPr lang="tr-TR" dirty="0"/>
              <a:t>belirtiler gençlik çağında sık hastalanma, </a:t>
            </a:r>
            <a:r>
              <a:rPr lang="tr-TR" dirty="0" err="1"/>
              <a:t>konversiyon</a:t>
            </a:r>
            <a:r>
              <a:rPr lang="tr-TR" dirty="0"/>
              <a:t> belirtileri </a:t>
            </a:r>
            <a:r>
              <a:rPr lang="tr-TR" dirty="0" smtClean="0"/>
              <a:t>gösterme(ses </a:t>
            </a:r>
            <a:r>
              <a:rPr lang="tr-TR" dirty="0"/>
              <a:t>kısılması, sağırlık, körlük, yutma güçlüğü, felçler ), karın ağrısı, bulantı kusma, öğürme, karın şişmesi, sindirim </a:t>
            </a:r>
            <a:r>
              <a:rPr lang="tr-TR" dirty="0" smtClean="0"/>
              <a:t>sistemi rahatsızlıkları, </a:t>
            </a:r>
            <a:r>
              <a:rPr lang="tr-TR" dirty="0"/>
              <a:t>adet </a:t>
            </a:r>
            <a:r>
              <a:rPr lang="tr-TR" dirty="0" smtClean="0"/>
              <a:t>bozukluğu, adet </a:t>
            </a:r>
            <a:r>
              <a:rPr lang="tr-TR" dirty="0"/>
              <a:t>düzensizlikleri, aşırı kanama, gebelikte aşırı kusma, cinsel isteksizlik, </a:t>
            </a:r>
            <a:r>
              <a:rPr lang="tr-TR" dirty="0" smtClean="0"/>
              <a:t>cinsel soğukluk </a:t>
            </a:r>
            <a:r>
              <a:rPr lang="tr-TR" dirty="0"/>
              <a:t>ya da cinsel ilişki sırasında ağrı</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4121408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325563"/>
          </a:xfrm>
        </p:spPr>
        <p:txBody>
          <a:bodyPr/>
          <a:lstStyle/>
          <a:p>
            <a:r>
              <a:rPr lang="tr-TR" dirty="0" err="1" smtClean="0"/>
              <a:t>Somatoform</a:t>
            </a:r>
            <a:r>
              <a:rPr lang="tr-TR" dirty="0" smtClean="0"/>
              <a:t> Bozuklukların Belirtileri</a:t>
            </a:r>
            <a:endParaRPr lang="tr-TR" dirty="0"/>
          </a:p>
        </p:txBody>
      </p:sp>
      <p:sp>
        <p:nvSpPr>
          <p:cNvPr id="3" name="İçerik Yer Tutucusu 2"/>
          <p:cNvSpPr>
            <a:spLocks noGrp="1"/>
          </p:cNvSpPr>
          <p:nvPr>
            <p:ph idx="1"/>
          </p:nvPr>
        </p:nvSpPr>
        <p:spPr/>
        <p:txBody>
          <a:bodyPr>
            <a:normAutofit/>
          </a:bodyPr>
          <a:lstStyle/>
          <a:p>
            <a:r>
              <a:rPr lang="tr-TR" dirty="0"/>
              <a:t>Bu bedensel yakınmalar ve işlevsel bozukluk belirtilerinin temelinde </a:t>
            </a:r>
            <a:r>
              <a:rPr lang="tr-TR" dirty="0" err="1"/>
              <a:t>anksiyete</a:t>
            </a:r>
            <a:r>
              <a:rPr lang="tr-TR" dirty="0"/>
              <a:t> vardır. </a:t>
            </a:r>
          </a:p>
          <a:p>
            <a:r>
              <a:rPr lang="tr-TR" dirty="0"/>
              <a:t>K</a:t>
            </a:r>
            <a:r>
              <a:rPr lang="tr-TR" dirty="0" smtClean="0"/>
              <a:t>linik </a:t>
            </a:r>
            <a:r>
              <a:rPr lang="tr-TR" dirty="0"/>
              <a:t>görünümde </a:t>
            </a:r>
            <a:r>
              <a:rPr lang="tr-TR" dirty="0" smtClean="0"/>
              <a:t>ise </a:t>
            </a:r>
            <a:r>
              <a:rPr lang="tr-TR" dirty="0" err="1" smtClean="0"/>
              <a:t>anksiyete</a:t>
            </a:r>
            <a:r>
              <a:rPr lang="tr-TR" dirty="0" smtClean="0"/>
              <a:t> </a:t>
            </a:r>
            <a:r>
              <a:rPr lang="tr-TR" dirty="0"/>
              <a:t>yerine bedensel belirtiler vardır. </a:t>
            </a:r>
            <a:endParaRPr lang="tr-TR" dirty="0" smtClean="0"/>
          </a:p>
          <a:p>
            <a:r>
              <a:rPr lang="tr-TR" dirty="0" smtClean="0"/>
              <a:t>Gerçekte </a:t>
            </a:r>
            <a:r>
              <a:rPr lang="tr-TR" dirty="0"/>
              <a:t>bu belirtiler hastaların psikolojik sorunlarını ifade etmek için bedenlerini kullanmaları ile oluşur. Genellikle bu sürece </a:t>
            </a:r>
            <a:r>
              <a:rPr lang="tr-TR" dirty="0" smtClean="0"/>
              <a:t>ikincil (</a:t>
            </a:r>
            <a:r>
              <a:rPr lang="tr-TR" dirty="0" err="1" smtClean="0"/>
              <a:t>sekonder</a:t>
            </a:r>
            <a:r>
              <a:rPr lang="tr-TR" dirty="0" smtClean="0"/>
              <a:t>) </a:t>
            </a:r>
            <a:r>
              <a:rPr lang="tr-TR" dirty="0"/>
              <a:t>kazançlar eşlik eder</a:t>
            </a:r>
            <a:r>
              <a:rPr lang="tr-TR" dirty="0" smtClean="0"/>
              <a:t>.</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347400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325563"/>
          </a:xfrm>
        </p:spPr>
        <p:txBody>
          <a:bodyPr/>
          <a:lstStyle/>
          <a:p>
            <a:r>
              <a:rPr lang="tr-TR" dirty="0" err="1" smtClean="0"/>
              <a:t>Somatoform</a:t>
            </a:r>
            <a:r>
              <a:rPr lang="tr-TR" dirty="0" smtClean="0"/>
              <a:t> Bozuklukların Nedenleri</a:t>
            </a:r>
            <a:endParaRPr lang="tr-TR" dirty="0"/>
          </a:p>
        </p:txBody>
      </p:sp>
      <p:sp>
        <p:nvSpPr>
          <p:cNvPr id="3" name="İçerik Yer Tutucusu 2"/>
          <p:cNvSpPr>
            <a:spLocks noGrp="1"/>
          </p:cNvSpPr>
          <p:nvPr>
            <p:ph idx="1"/>
          </p:nvPr>
        </p:nvSpPr>
        <p:spPr/>
        <p:txBody>
          <a:bodyPr>
            <a:normAutofit/>
          </a:bodyPr>
          <a:lstStyle/>
          <a:p>
            <a:r>
              <a:rPr lang="tr-TR" b="1" dirty="0" err="1" smtClean="0"/>
              <a:t>Psikodinamik</a:t>
            </a:r>
            <a:r>
              <a:rPr lang="tr-TR" b="1" dirty="0" smtClean="0"/>
              <a:t> görüş </a:t>
            </a:r>
          </a:p>
          <a:p>
            <a:r>
              <a:rPr lang="tr-TR" dirty="0" smtClean="0"/>
              <a:t>Yasaklanmış </a:t>
            </a:r>
            <a:r>
              <a:rPr lang="tr-TR" dirty="0"/>
              <a:t>dürtülerin bastırılması ve bu dürtülere eşlik eden duygusal enerjinin bedensel belirtilere döndürülmesi ile ortaya çıkar. </a:t>
            </a:r>
            <a:endParaRPr lang="tr-TR" dirty="0" smtClean="0"/>
          </a:p>
          <a:p>
            <a:r>
              <a:rPr lang="tr-TR" dirty="0" smtClean="0"/>
              <a:t>Böylece </a:t>
            </a:r>
            <a:r>
              <a:rPr lang="tr-TR" dirty="0"/>
              <a:t>çocukluk yıllarından başlayarak yaşanan üzüntülü olaylar, bastırılmış dürtüler sembolik olarak fiziksel belirtilere dönüştürülerek </a:t>
            </a:r>
            <a:r>
              <a:rPr lang="tr-TR" dirty="0" err="1"/>
              <a:t>anksiyete</a:t>
            </a:r>
            <a:r>
              <a:rPr lang="tr-TR" dirty="0"/>
              <a:t> yatıştırılır. </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0721160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Sosyal öğrenme </a:t>
            </a:r>
            <a:r>
              <a:rPr lang="tr-TR" b="1" dirty="0" smtClean="0"/>
              <a:t>kuramı:</a:t>
            </a:r>
            <a:r>
              <a:rPr lang="tr-TR" dirty="0" smtClean="0"/>
              <a:t> Hasta </a:t>
            </a:r>
            <a:r>
              <a:rPr lang="tr-TR" dirty="0"/>
              <a:t>duygularını sözel olarak anlatmak yerine fiziksel yakınmalar ve belirtiler </a:t>
            </a:r>
            <a:r>
              <a:rPr lang="tr-TR" dirty="0" smtClean="0"/>
              <a:t>aracılığıyla </a:t>
            </a:r>
            <a:r>
              <a:rPr lang="tr-TR" dirty="0"/>
              <a:t>anlatmayı ailesinden öğrenmiştir. Bu belirtiler sevilen kişiden bakım ve destek almanın, sıkıntıyı ifade etmenin daha kabul edilebilir yoludur.</a:t>
            </a:r>
          </a:p>
          <a:p>
            <a:r>
              <a:rPr lang="tr-TR" b="1" dirty="0"/>
              <a:t>Genetik ve ailesel </a:t>
            </a:r>
            <a:r>
              <a:rPr lang="tr-TR" b="1" dirty="0" smtClean="0"/>
              <a:t>etkenler: </a:t>
            </a:r>
            <a:r>
              <a:rPr lang="tr-TR" dirty="0" err="1" smtClean="0"/>
              <a:t>Somatizasyon</a:t>
            </a:r>
            <a:r>
              <a:rPr lang="tr-TR" dirty="0" smtClean="0"/>
              <a:t> </a:t>
            </a:r>
            <a:r>
              <a:rPr lang="tr-TR" dirty="0"/>
              <a:t>ve </a:t>
            </a:r>
            <a:r>
              <a:rPr lang="tr-TR" dirty="0" err="1"/>
              <a:t>somatoform</a:t>
            </a:r>
            <a:r>
              <a:rPr lang="tr-TR" dirty="0"/>
              <a:t> ağrı bozukluklarında genetik yatkınlığın olduğunu gösteren araştırmalar vardır. Yakın akrabalarında </a:t>
            </a:r>
            <a:r>
              <a:rPr lang="tr-TR" dirty="0" err="1"/>
              <a:t>antisosyal</a:t>
            </a:r>
            <a:r>
              <a:rPr lang="tr-TR" dirty="0"/>
              <a:t> kişilik bozukluğu, </a:t>
            </a:r>
            <a:r>
              <a:rPr lang="tr-TR" dirty="0" err="1"/>
              <a:t>somatizasyon</a:t>
            </a:r>
            <a:r>
              <a:rPr lang="tr-TR" dirty="0"/>
              <a:t> bozukluğu ve alkol kötü kullanımı yüksek oranda bulunmaktadır</a:t>
            </a:r>
          </a:p>
        </p:txBody>
      </p:sp>
      <p:sp>
        <p:nvSpPr>
          <p:cNvPr id="4" name="Altbilgi Yer Tutucusu 3"/>
          <p:cNvSpPr>
            <a:spLocks noGrp="1"/>
          </p:cNvSpPr>
          <p:nvPr>
            <p:ph type="ftr" sz="quarter" idx="11"/>
          </p:nvPr>
        </p:nvSpPr>
        <p:spPr/>
        <p:txBody>
          <a:bodyPr/>
          <a:lstStyle/>
          <a:p>
            <a:r>
              <a:rPr lang="tr-TR" smtClean="0"/>
              <a:t>S.K. 2018</a:t>
            </a:r>
            <a:endParaRPr lang="tr-TR"/>
          </a:p>
        </p:txBody>
      </p:sp>
      <p:sp>
        <p:nvSpPr>
          <p:cNvPr id="5" name="Unvan 1"/>
          <p:cNvSpPr>
            <a:spLocks noGrp="1"/>
          </p:cNvSpPr>
          <p:nvPr>
            <p:ph type="title"/>
          </p:nvPr>
        </p:nvSpPr>
        <p:spPr/>
        <p:txBody>
          <a:bodyPr/>
          <a:lstStyle/>
          <a:p>
            <a:r>
              <a:rPr lang="tr-TR" dirty="0" err="1" smtClean="0"/>
              <a:t>Somatoform</a:t>
            </a:r>
            <a:r>
              <a:rPr lang="tr-TR" dirty="0" smtClean="0"/>
              <a:t> Bozuklukların Nedenleri</a:t>
            </a:r>
            <a:endParaRPr lang="tr-TR" dirty="0"/>
          </a:p>
        </p:txBody>
      </p:sp>
    </p:spTree>
    <p:extLst>
      <p:ext uri="{BB962C8B-B14F-4D97-AF65-F5344CB8AC3E}">
        <p14:creationId xmlns:p14="http://schemas.microsoft.com/office/powerpoint/2010/main" val="28336454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SOMATOFORM BOZUKLUKLARIN TEDAVİSİNDE GENEL İLKELER</a:t>
            </a:r>
            <a:r>
              <a:rPr lang="tr-TR" b="1" u="sng" dirty="0"/>
              <a:t/>
            </a:r>
            <a:br>
              <a:rPr lang="tr-TR" b="1" u="sng" dirty="0"/>
            </a:br>
            <a:endParaRPr lang="tr-TR" dirty="0"/>
          </a:p>
        </p:txBody>
      </p:sp>
      <p:sp>
        <p:nvSpPr>
          <p:cNvPr id="3" name="İçerik Yer Tutucusu 2"/>
          <p:cNvSpPr>
            <a:spLocks noGrp="1"/>
          </p:cNvSpPr>
          <p:nvPr>
            <p:ph idx="1"/>
          </p:nvPr>
        </p:nvSpPr>
        <p:spPr/>
        <p:txBody>
          <a:bodyPr>
            <a:normAutofit lnSpcReduction="10000"/>
          </a:bodyPr>
          <a:lstStyle/>
          <a:p>
            <a:pPr lvl="0"/>
            <a:r>
              <a:rPr lang="tr-TR" dirty="0" err="1" smtClean="0"/>
              <a:t>Somatizasyona</a:t>
            </a:r>
            <a:r>
              <a:rPr lang="tr-TR" dirty="0" smtClean="0"/>
              <a:t> </a:t>
            </a:r>
            <a:r>
              <a:rPr lang="tr-TR" dirty="0"/>
              <a:t>yatkın olan hastalarda en önemli sorun bu hastaların duygusal sorunlarını konuşma konusunda isteksiz olmaları ve duygusal durum ile somatik yakınmalar arasında bağ kurmamaları ya da bu konuda dirençli olmalarıdır. Mümkün olduğunca “iç görü” kazandırma temel ilkedir. Hasta ile inatlaşma yerine </a:t>
            </a:r>
            <a:r>
              <a:rPr lang="tr-TR" dirty="0" err="1"/>
              <a:t>psikososyal</a:t>
            </a:r>
            <a:r>
              <a:rPr lang="tr-TR" dirty="0"/>
              <a:t> sorunlarını konuşabilmelerini sağlamaya çalışmalıdır.</a:t>
            </a:r>
          </a:p>
          <a:p>
            <a:pPr lvl="0"/>
            <a:r>
              <a:rPr lang="tr-TR" dirty="0"/>
              <a:t>Böylece hastada bunlarında konuşulabileceği duygusu oluşur. Somatik belirtilere odaklanmak yerine duygusuna odaklanma duygusu gelişir.</a:t>
            </a:r>
          </a:p>
          <a:p>
            <a:pPr lvl="0"/>
            <a:r>
              <a:rPr lang="tr-TR" dirty="0" err="1"/>
              <a:t>Psikososyal</a:t>
            </a:r>
            <a:r>
              <a:rPr lang="tr-TR" dirty="0"/>
              <a:t> sorunlar konuşulurken sıkıntı yaratan yaşantıların bedensel ve psikolojik sağlığı etkileyebileceği hissettirilmeli. Örneğin heyecan ve korku anında çarpıntı, nefes darlığı, terleme, titreme gibi</a:t>
            </a:r>
            <a:r>
              <a:rPr lang="tr-TR" dirty="0" smtClean="0"/>
              <a:t>.</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1858561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SOMATOFORM BOZUKLUKLARIN TEDAVİSİNDE GENEL İLKELER</a:t>
            </a:r>
            <a:r>
              <a:rPr lang="tr-TR" b="1" u="sng" dirty="0"/>
              <a:t/>
            </a:r>
            <a:br>
              <a:rPr lang="tr-TR" b="1" u="sng" dirty="0"/>
            </a:br>
            <a:endParaRPr lang="tr-TR" dirty="0"/>
          </a:p>
        </p:txBody>
      </p:sp>
      <p:sp>
        <p:nvSpPr>
          <p:cNvPr id="3" name="İçerik Yer Tutucusu 2"/>
          <p:cNvSpPr>
            <a:spLocks noGrp="1"/>
          </p:cNvSpPr>
          <p:nvPr>
            <p:ph idx="1"/>
          </p:nvPr>
        </p:nvSpPr>
        <p:spPr/>
        <p:txBody>
          <a:bodyPr>
            <a:normAutofit/>
          </a:bodyPr>
          <a:lstStyle/>
          <a:p>
            <a:pPr lvl="0"/>
            <a:r>
              <a:rPr lang="tr-TR" dirty="0" smtClean="0"/>
              <a:t>Sorun </a:t>
            </a:r>
            <a:r>
              <a:rPr lang="tr-TR" dirty="0"/>
              <a:t>ile somatik yakınmalar arasındaki ilişkiyi gören bazı hastalarda yakınmalar sürse bile “çare arama davranışı” yok olabilir.</a:t>
            </a:r>
          </a:p>
          <a:p>
            <a:pPr lvl="0"/>
            <a:r>
              <a:rPr lang="tr-TR" dirty="0" err="1"/>
              <a:t>Hipokondriyak</a:t>
            </a:r>
            <a:r>
              <a:rPr lang="tr-TR" dirty="0"/>
              <a:t> eğilimleri olanlarda belirsizlik giderilmelidir. Bunda ilk basamak fiziksel muayenedir.</a:t>
            </a:r>
          </a:p>
          <a:p>
            <a:pPr lvl="0"/>
            <a:r>
              <a:rPr lang="tr-TR" dirty="0"/>
              <a:t>Yakınmalarını anlatması için yeterince süre verilmeli, hasta anlatmaya çalışırken bir soru sorup susturulmamalı</a:t>
            </a:r>
          </a:p>
          <a:p>
            <a:r>
              <a:rPr lang="tr-TR" dirty="0" err="1"/>
              <a:t>Sekonder</a:t>
            </a:r>
            <a:r>
              <a:rPr lang="tr-TR" dirty="0"/>
              <a:t> kazançların engellenmesi, aileye hastanın rol yapmadığı ya da bilerek-isteyerek belirtileri ortaya çıkarmadığı mutlaka söylenmeli</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3252974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Doğum sonu dönemde hemşirenin </a:t>
            </a:r>
            <a:r>
              <a:rPr lang="tr-TR" dirty="0" smtClean="0"/>
              <a:t>rolü</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lvl="0"/>
            <a:r>
              <a:rPr lang="tr-TR" dirty="0" smtClean="0"/>
              <a:t>Kadının</a:t>
            </a:r>
            <a:r>
              <a:rPr lang="tr-TR" dirty="0"/>
              <a:t>, bebeğin, eş ve ailenin </a:t>
            </a:r>
            <a:r>
              <a:rPr lang="tr-TR" dirty="0" err="1"/>
              <a:t>psikososyal</a:t>
            </a:r>
            <a:r>
              <a:rPr lang="tr-TR" dirty="0"/>
              <a:t> değerlendirmesini devam ettirme</a:t>
            </a:r>
          </a:p>
          <a:p>
            <a:pPr lvl="0"/>
            <a:r>
              <a:rPr lang="tr-TR" dirty="0"/>
              <a:t>Anne-bebek bağlanmasını kolaylaştırıcı destek sunma ve değerlendirme</a:t>
            </a:r>
          </a:p>
          <a:p>
            <a:pPr lvl="0"/>
            <a:r>
              <a:rPr lang="tr-TR" dirty="0"/>
              <a:t>Bütünleştirmeyi teşvik etmek için doğum deneyimini </a:t>
            </a:r>
            <a:r>
              <a:rPr lang="tr-TR" dirty="0" err="1"/>
              <a:t>sözelleştirmesine</a:t>
            </a:r>
            <a:r>
              <a:rPr lang="tr-TR" dirty="0"/>
              <a:t> yardım etme</a:t>
            </a:r>
          </a:p>
          <a:p>
            <a:pPr lvl="0"/>
            <a:r>
              <a:rPr lang="tr-TR" dirty="0"/>
              <a:t>Ailesel gelişimi destekleme ve değerlendirme</a:t>
            </a:r>
          </a:p>
          <a:p>
            <a:pPr lvl="0"/>
            <a:r>
              <a:rPr lang="tr-TR" dirty="0"/>
              <a:t>Aile ve toplum işbirliğini sağlayacak destek kaynaklarını değerlendirme</a:t>
            </a:r>
          </a:p>
          <a:p>
            <a:pPr lvl="0"/>
            <a:r>
              <a:rPr lang="tr-TR" dirty="0" err="1"/>
              <a:t>Pospartum</a:t>
            </a:r>
            <a:r>
              <a:rPr lang="tr-TR" dirty="0"/>
              <a:t> dönemde yaşanabilecek normal duygu durumu ya da beklenmedik durumlara yönelik bilgi sağlama</a:t>
            </a:r>
          </a:p>
          <a:p>
            <a:pPr lvl="0"/>
            <a:r>
              <a:rPr lang="tr-TR" dirty="0" smtClean="0"/>
              <a:t>İhtiyaç </a:t>
            </a:r>
            <a:r>
              <a:rPr lang="tr-TR" dirty="0"/>
              <a:t>durumunda psikiyatrik yardıma yönlendirme</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815058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838200" y="365125"/>
            <a:ext cx="10515600" cy="881784"/>
          </a:xfrm>
        </p:spPr>
        <p:txBody>
          <a:bodyPr>
            <a:normAutofit fontScale="90000"/>
          </a:bodyPr>
          <a:lstStyle/>
          <a:p>
            <a:r>
              <a:rPr lang="tr-TR" dirty="0" smtClean="0"/>
              <a:t/>
            </a:r>
            <a:br>
              <a:rPr lang="tr-TR" dirty="0" smtClean="0"/>
            </a:br>
            <a:r>
              <a:rPr lang="tr-TR" dirty="0"/>
              <a:t/>
            </a:r>
            <a:br>
              <a:rPr lang="tr-TR" dirty="0"/>
            </a:br>
            <a:r>
              <a:rPr lang="tr-TR" dirty="0" smtClean="0"/>
              <a:t/>
            </a:r>
            <a:br>
              <a:rPr lang="tr-TR" dirty="0" smtClean="0"/>
            </a:br>
            <a:r>
              <a:rPr lang="tr-TR" dirty="0" smtClean="0"/>
              <a:t>Psikiyatrik sorunların </a:t>
            </a:r>
            <a:r>
              <a:rPr lang="tr-TR" dirty="0"/>
              <a:t>değerlendirilmesi için üç </a:t>
            </a:r>
            <a:r>
              <a:rPr lang="tr-TR" dirty="0" smtClean="0"/>
              <a:t>kriter </a:t>
            </a:r>
            <a:r>
              <a:rPr lang="tr-TR" dirty="0"/>
              <a:t>hemşire </a:t>
            </a:r>
            <a:r>
              <a:rPr lang="tr-TR" dirty="0" smtClean="0"/>
              <a:t>tarafından değerlendirilmelidir</a:t>
            </a:r>
            <a:r>
              <a:rPr lang="tr-TR" dirty="0"/>
              <a:t>.</a:t>
            </a:r>
            <a:br>
              <a:rPr lang="tr-TR" dirty="0"/>
            </a:br>
            <a:endParaRPr lang="tr-TR" dirty="0"/>
          </a:p>
        </p:txBody>
      </p:sp>
      <p:sp>
        <p:nvSpPr>
          <p:cNvPr id="4" name="İçerik Yer Tutucusu 3"/>
          <p:cNvSpPr>
            <a:spLocks noGrp="1"/>
          </p:cNvSpPr>
          <p:nvPr>
            <p:ph idx="1"/>
          </p:nvPr>
        </p:nvSpPr>
        <p:spPr>
          <a:xfrm>
            <a:off x="838200" y="3191287"/>
            <a:ext cx="10515600" cy="4351338"/>
          </a:xfrm>
        </p:spPr>
        <p:txBody>
          <a:bodyPr/>
          <a:lstStyle/>
          <a:p>
            <a:pPr lvl="0"/>
            <a:r>
              <a:rPr lang="tr-TR" dirty="0" smtClean="0"/>
              <a:t>Rahatsızlık </a:t>
            </a:r>
            <a:r>
              <a:rPr lang="tr-TR" dirty="0"/>
              <a:t>ne </a:t>
            </a:r>
            <a:r>
              <a:rPr lang="tr-TR" b="1" dirty="0"/>
              <a:t>sıklıkta</a:t>
            </a:r>
            <a:r>
              <a:rPr lang="tr-TR" dirty="0"/>
              <a:t> görülüyor?</a:t>
            </a:r>
          </a:p>
          <a:p>
            <a:pPr lvl="0"/>
            <a:r>
              <a:rPr lang="tr-TR" dirty="0"/>
              <a:t>Ne kadar </a:t>
            </a:r>
            <a:r>
              <a:rPr lang="tr-TR" b="1" dirty="0"/>
              <a:t>sürüyor</a:t>
            </a:r>
            <a:r>
              <a:rPr lang="tr-TR" dirty="0"/>
              <a:t>?</a:t>
            </a:r>
          </a:p>
          <a:p>
            <a:pPr lvl="0"/>
            <a:r>
              <a:rPr lang="tr-TR" dirty="0"/>
              <a:t>Şiddeti, </a:t>
            </a:r>
            <a:r>
              <a:rPr lang="tr-TR" b="1" dirty="0"/>
              <a:t>yoğunluğu </a:t>
            </a:r>
            <a:r>
              <a:rPr lang="tr-TR" dirty="0"/>
              <a:t>nedir? </a:t>
            </a:r>
          </a:p>
          <a:p>
            <a:endParaRPr lang="tr-TR" dirty="0"/>
          </a:p>
        </p:txBody>
      </p:sp>
      <p:sp>
        <p:nvSpPr>
          <p:cNvPr id="2" name="Altbilgi Yer Tutucusu 1"/>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7949315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Doğum sonu dönem psikiyatrik hastalıklarla ilgili anahtar kavramlar (Özet)</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lvl="0" algn="just"/>
            <a:r>
              <a:rPr lang="tr-TR" dirty="0" err="1" smtClean="0"/>
              <a:t>Pospartum</a:t>
            </a:r>
            <a:r>
              <a:rPr lang="tr-TR" dirty="0" smtClean="0"/>
              <a:t> </a:t>
            </a:r>
            <a:r>
              <a:rPr lang="tr-TR" dirty="0"/>
              <a:t>komplikasyon gelişmiş kadında sıkı aile ve </a:t>
            </a:r>
            <a:r>
              <a:rPr lang="tr-TR" dirty="0" smtClean="0"/>
              <a:t>yeni doğan </a:t>
            </a:r>
            <a:r>
              <a:rPr lang="tr-TR" dirty="0"/>
              <a:t>ilişkisinin kurulması zor olabilir. </a:t>
            </a:r>
            <a:endParaRPr lang="tr-TR" dirty="0" smtClean="0"/>
          </a:p>
          <a:p>
            <a:pPr lvl="0" algn="just"/>
            <a:r>
              <a:rPr lang="tr-TR" dirty="0" smtClean="0"/>
              <a:t>Kadının </a:t>
            </a:r>
            <a:r>
              <a:rPr lang="tr-TR" dirty="0"/>
              <a:t>doğum sonu dönemde bebeğe bakımını gözlemek, desteklemek ve bu rolünü tamamlamasına yardım etmek gerekir.</a:t>
            </a:r>
          </a:p>
          <a:p>
            <a:pPr lvl="0" algn="just"/>
            <a:r>
              <a:rPr lang="tr-TR" dirty="0"/>
              <a:t>Doğum sonu dönemde ebe ve hemşire kadına duygusal destek verecek önemli kaynak kişilerdir. </a:t>
            </a:r>
          </a:p>
          <a:p>
            <a:pPr lvl="0" algn="just"/>
            <a:r>
              <a:rPr lang="tr-TR" dirty="0"/>
              <a:t>Doğum sonu keder, depresyon ve psikoz birbirinden farklıdır. Depresyon ve psikoz için kadının profesyonel destek alması gerekir</a:t>
            </a:r>
            <a:r>
              <a:rPr lang="tr-TR" dirty="0" smtClean="0"/>
              <a:t>.</a:t>
            </a:r>
          </a:p>
          <a:p>
            <a:pPr lvl="0" algn="just"/>
            <a:r>
              <a:rPr lang="tr-TR" dirty="0" smtClean="0"/>
              <a:t>Her </a:t>
            </a:r>
            <a:r>
              <a:rPr lang="tr-TR" dirty="0"/>
              <a:t>durumda anlayış, destek empati gereklidir.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571245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dirty="0" smtClean="0"/>
              <a:t>Depresyonun Tedavisi</a:t>
            </a:r>
            <a:endParaRPr lang="tr-TR" dirty="0"/>
          </a:p>
        </p:txBody>
      </p:sp>
      <p:sp>
        <p:nvSpPr>
          <p:cNvPr id="6" name="İçerik Yer Tutucusu 5"/>
          <p:cNvSpPr>
            <a:spLocks noGrp="1"/>
          </p:cNvSpPr>
          <p:nvPr>
            <p:ph idx="1"/>
          </p:nvPr>
        </p:nvSpPr>
        <p:spPr/>
        <p:txBody>
          <a:bodyPr/>
          <a:lstStyle/>
          <a:p>
            <a:r>
              <a:rPr lang="tr-TR" dirty="0" smtClean="0"/>
              <a:t>Bireysel, grup ve aile terapileri</a:t>
            </a:r>
          </a:p>
          <a:p>
            <a:r>
              <a:rPr lang="tr-TR" dirty="0" smtClean="0"/>
              <a:t>Bilişsel Davranışçı Tedaviler</a:t>
            </a:r>
          </a:p>
          <a:p>
            <a:r>
              <a:rPr lang="tr-TR" dirty="0" smtClean="0"/>
              <a:t>EKT</a:t>
            </a:r>
          </a:p>
          <a:p>
            <a:r>
              <a:rPr lang="tr-TR" dirty="0" err="1" smtClean="0"/>
              <a:t>Psikofarmakalolojik</a:t>
            </a:r>
            <a:r>
              <a:rPr lang="tr-TR" dirty="0" smtClean="0"/>
              <a:t> </a:t>
            </a:r>
            <a:r>
              <a:rPr lang="tr-TR" dirty="0" err="1" smtClean="0"/>
              <a:t>tedavilar</a:t>
            </a:r>
            <a:r>
              <a:rPr lang="tr-TR" dirty="0" smtClean="0"/>
              <a:t>: </a:t>
            </a:r>
            <a:r>
              <a:rPr lang="tr-TR" dirty="0" err="1" smtClean="0"/>
              <a:t>Antidepresanlar</a:t>
            </a:r>
            <a:r>
              <a:rPr lang="tr-TR" dirty="0" smtClean="0"/>
              <a:t>, </a:t>
            </a:r>
            <a:r>
              <a:rPr lang="tr-TR" smtClean="0"/>
              <a:t>benzodiyazepinler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530986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smtClean="0"/>
              <a:t>S.K. 2018</a:t>
            </a:r>
            <a:endParaRPr lang="tr-TR"/>
          </a:p>
        </p:txBody>
      </p:sp>
      <p:graphicFrame>
        <p:nvGraphicFramePr>
          <p:cNvPr id="5" name="Tablo 4"/>
          <p:cNvGraphicFramePr>
            <a:graphicFrameLocks noGrp="1"/>
          </p:cNvGraphicFramePr>
          <p:nvPr>
            <p:extLst>
              <p:ext uri="{D42A27DB-BD31-4B8C-83A1-F6EECF244321}">
                <p14:modId xmlns:p14="http://schemas.microsoft.com/office/powerpoint/2010/main" val="2693046608"/>
              </p:ext>
            </p:extLst>
          </p:nvPr>
        </p:nvGraphicFramePr>
        <p:xfrm>
          <a:off x="154379" y="0"/>
          <a:ext cx="12037620" cy="6356350"/>
        </p:xfrm>
        <a:graphic>
          <a:graphicData uri="http://schemas.openxmlformats.org/drawingml/2006/table">
            <a:tbl>
              <a:tblPr firstRow="1" firstCol="1" bandRow="1">
                <a:tableStyleId>{5C22544A-7EE6-4342-B048-85BDC9FD1C3A}</a:tableStyleId>
              </a:tblPr>
              <a:tblGrid>
                <a:gridCol w="3008740">
                  <a:extLst>
                    <a:ext uri="{9D8B030D-6E8A-4147-A177-3AD203B41FA5}">
                      <a16:colId xmlns:a16="http://schemas.microsoft.com/office/drawing/2014/main" val="20000"/>
                    </a:ext>
                  </a:extLst>
                </a:gridCol>
                <a:gridCol w="3008740">
                  <a:extLst>
                    <a:ext uri="{9D8B030D-6E8A-4147-A177-3AD203B41FA5}">
                      <a16:colId xmlns:a16="http://schemas.microsoft.com/office/drawing/2014/main" val="20001"/>
                    </a:ext>
                  </a:extLst>
                </a:gridCol>
                <a:gridCol w="3010070">
                  <a:extLst>
                    <a:ext uri="{9D8B030D-6E8A-4147-A177-3AD203B41FA5}">
                      <a16:colId xmlns:a16="http://schemas.microsoft.com/office/drawing/2014/main" val="20002"/>
                    </a:ext>
                  </a:extLst>
                </a:gridCol>
                <a:gridCol w="3010070">
                  <a:extLst>
                    <a:ext uri="{9D8B030D-6E8A-4147-A177-3AD203B41FA5}">
                      <a16:colId xmlns:a16="http://schemas.microsoft.com/office/drawing/2014/main" val="20003"/>
                    </a:ext>
                  </a:extLst>
                </a:gridCol>
              </a:tblGrid>
              <a:tr h="508508">
                <a:tc>
                  <a:txBody>
                    <a:bodyPr/>
                    <a:lstStyle/>
                    <a:p>
                      <a:pPr>
                        <a:spcAft>
                          <a:spcPts val="0"/>
                        </a:spcAft>
                      </a:pPr>
                      <a:r>
                        <a:rPr lang="tr-TR" sz="1100">
                          <a:effectLst/>
                        </a:rPr>
                        <a:t> </a:t>
                      </a:r>
                      <a:endParaRPr lang="tr-TR" sz="1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a:effectLst/>
                        </a:rPr>
                        <a:t>Normal doğum sonu hüznü</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a:effectLst/>
                        </a:rPr>
                        <a:t>Pospartum depresyon</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err="1">
                          <a:effectLst/>
                        </a:rPr>
                        <a:t>Pospartum</a:t>
                      </a:r>
                      <a:r>
                        <a:rPr lang="tr-TR" sz="2000" dirty="0">
                          <a:effectLst/>
                        </a:rPr>
                        <a:t> Psikoz</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extLst>
                  <a:ext uri="{0D108BD9-81ED-4DB2-BD59-A6C34878D82A}">
                    <a16:rowId xmlns:a16="http://schemas.microsoft.com/office/drawing/2014/main" val="10000"/>
                  </a:ext>
                </a:extLst>
              </a:tr>
              <a:tr h="508508">
                <a:tc>
                  <a:txBody>
                    <a:bodyPr/>
                    <a:lstStyle/>
                    <a:p>
                      <a:pPr>
                        <a:spcAft>
                          <a:spcPts val="0"/>
                        </a:spcAft>
                      </a:pPr>
                      <a:r>
                        <a:rPr lang="tr-TR" sz="2000">
                          <a:effectLst/>
                        </a:rPr>
                        <a:t>Belirtinin başlaması</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a:effectLst/>
                        </a:rPr>
                        <a:t>Doğumdan sonra 1-10 gün</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a:effectLst/>
                        </a:rPr>
                        <a:t>Doğumdan sonra 1-12 ay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a:effectLst/>
                        </a:rPr>
                        <a:t>Doğumdan sonraki ilk bir ay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extLst>
                  <a:ext uri="{0D108BD9-81ED-4DB2-BD59-A6C34878D82A}">
                    <a16:rowId xmlns:a16="http://schemas.microsoft.com/office/drawing/2014/main" val="10001"/>
                  </a:ext>
                </a:extLst>
              </a:tr>
              <a:tr h="1271270">
                <a:tc>
                  <a:txBody>
                    <a:bodyPr/>
                    <a:lstStyle/>
                    <a:p>
                      <a:pPr>
                        <a:spcAft>
                          <a:spcPts val="0"/>
                        </a:spcAft>
                      </a:pPr>
                      <a:r>
                        <a:rPr lang="tr-TR" sz="2000" dirty="0">
                          <a:effectLst/>
                        </a:rPr>
                        <a:t>Belirtiler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a:effectLst/>
                        </a:rPr>
                        <a:t>Üzüntü, gözlerin dolması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a:effectLst/>
                        </a:rPr>
                        <a:t>Kaygı, kayıp duygusu, üzüntü, keder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a:effectLst/>
                        </a:rPr>
                        <a:t>Bebeğin ya da kendisinin zarar göreceği ile ilgili halüsinasyonlar, hayaller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extLst>
                  <a:ext uri="{0D108BD9-81ED-4DB2-BD59-A6C34878D82A}">
                    <a16:rowId xmlns:a16="http://schemas.microsoft.com/office/drawing/2014/main" val="10002"/>
                  </a:ext>
                </a:extLst>
              </a:tr>
              <a:tr h="508508">
                <a:tc>
                  <a:txBody>
                    <a:bodyPr/>
                    <a:lstStyle/>
                    <a:p>
                      <a:pPr>
                        <a:spcAft>
                          <a:spcPts val="0"/>
                        </a:spcAft>
                      </a:pPr>
                      <a:r>
                        <a:rPr lang="tr-TR" sz="2000">
                          <a:effectLst/>
                        </a:rPr>
                        <a:t>Görülme sıklığı (insidans)</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a:effectLst/>
                        </a:rPr>
                        <a:t>Tüm doğumların % 70’i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a:effectLst/>
                        </a:rPr>
                        <a:t>Tüm doğumların % 10’u</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a:effectLst/>
                        </a:rPr>
                        <a:t>Tüm doğumların % 1-2’si</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extLst>
                  <a:ext uri="{0D108BD9-81ED-4DB2-BD59-A6C34878D82A}">
                    <a16:rowId xmlns:a16="http://schemas.microsoft.com/office/drawing/2014/main" val="10003"/>
                  </a:ext>
                </a:extLst>
              </a:tr>
              <a:tr h="1525524">
                <a:tc>
                  <a:txBody>
                    <a:bodyPr/>
                    <a:lstStyle/>
                    <a:p>
                      <a:pPr>
                        <a:spcAft>
                          <a:spcPts val="0"/>
                        </a:spcAft>
                      </a:pPr>
                      <a:r>
                        <a:rPr lang="tr-TR" sz="2000">
                          <a:effectLst/>
                        </a:rPr>
                        <a:t>Olası nedeni (etyoloji)</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a:effectLst/>
                        </a:rPr>
                        <a:t>Stresli yaşam olayları, olası hormonal değişimler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a:effectLst/>
                        </a:rPr>
                        <a:t>Önceki depresyon öyküsü</a:t>
                      </a:r>
                      <a:r>
                        <a:rPr lang="tr-TR" sz="2000" dirty="0" smtClean="0">
                          <a:effectLst/>
                        </a:rPr>
                        <a:t>,</a:t>
                      </a:r>
                    </a:p>
                    <a:p>
                      <a:pPr>
                        <a:spcAft>
                          <a:spcPts val="0"/>
                        </a:spcAft>
                      </a:pPr>
                      <a:r>
                        <a:rPr lang="tr-TR" sz="2000" dirty="0" smtClean="0">
                          <a:effectLst/>
                        </a:rPr>
                        <a:t>Sosyal </a:t>
                      </a:r>
                      <a:r>
                        <a:rPr lang="tr-TR" sz="2000" dirty="0">
                          <a:effectLst/>
                        </a:rPr>
                        <a:t>destek azlığı, </a:t>
                      </a:r>
                      <a:endParaRPr lang="tr-TR" sz="2000" dirty="0" smtClean="0">
                        <a:effectLst/>
                      </a:endParaRPr>
                    </a:p>
                    <a:p>
                      <a:pPr>
                        <a:spcAft>
                          <a:spcPts val="0"/>
                        </a:spcAft>
                      </a:pPr>
                      <a:r>
                        <a:rPr lang="tr-TR" sz="2000" dirty="0" err="1" smtClean="0">
                          <a:effectLst/>
                        </a:rPr>
                        <a:t>Hormonal</a:t>
                      </a:r>
                      <a:r>
                        <a:rPr lang="tr-TR" sz="2000" dirty="0" smtClean="0">
                          <a:effectLst/>
                        </a:rPr>
                        <a:t> </a:t>
                      </a:r>
                      <a:r>
                        <a:rPr lang="tr-TR" sz="2000" dirty="0">
                          <a:effectLst/>
                        </a:rPr>
                        <a:t>yanıt</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a:effectLst/>
                        </a:rPr>
                        <a:t>Önceki ruhsal sağlığın olası hareketlenmesi, </a:t>
                      </a:r>
                      <a:endParaRPr lang="tr-TR" sz="2000" dirty="0" smtClean="0">
                        <a:effectLst/>
                      </a:endParaRPr>
                    </a:p>
                    <a:p>
                      <a:pPr>
                        <a:spcAft>
                          <a:spcPts val="0"/>
                        </a:spcAft>
                      </a:pPr>
                      <a:r>
                        <a:rPr lang="tr-TR" sz="2000" dirty="0" err="1" smtClean="0">
                          <a:effectLst/>
                        </a:rPr>
                        <a:t>Hormonal</a:t>
                      </a:r>
                      <a:r>
                        <a:rPr lang="tr-TR" sz="2000" dirty="0" smtClean="0">
                          <a:effectLst/>
                        </a:rPr>
                        <a:t> </a:t>
                      </a:r>
                      <a:r>
                        <a:rPr lang="tr-TR" sz="2000" dirty="0">
                          <a:effectLst/>
                        </a:rPr>
                        <a:t>değişim, </a:t>
                      </a:r>
                      <a:endParaRPr lang="tr-TR" sz="2000" dirty="0" smtClean="0">
                        <a:effectLst/>
                      </a:endParaRPr>
                    </a:p>
                    <a:p>
                      <a:pPr>
                        <a:spcAft>
                          <a:spcPts val="0"/>
                        </a:spcAft>
                      </a:pPr>
                      <a:r>
                        <a:rPr lang="tr-TR" sz="2000" dirty="0" smtClean="0">
                          <a:effectLst/>
                        </a:rPr>
                        <a:t>Duygu </a:t>
                      </a:r>
                      <a:r>
                        <a:rPr lang="tr-TR" sz="2000" dirty="0">
                          <a:effectLst/>
                        </a:rPr>
                        <a:t>durum boz. İle ilgili aile öyküsü</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extLst>
                  <a:ext uri="{0D108BD9-81ED-4DB2-BD59-A6C34878D82A}">
                    <a16:rowId xmlns:a16="http://schemas.microsoft.com/office/drawing/2014/main" val="10004"/>
                  </a:ext>
                </a:extLst>
              </a:tr>
              <a:tr h="508508">
                <a:tc>
                  <a:txBody>
                    <a:bodyPr/>
                    <a:lstStyle/>
                    <a:p>
                      <a:pPr>
                        <a:spcAft>
                          <a:spcPts val="0"/>
                        </a:spcAft>
                      </a:pPr>
                      <a:r>
                        <a:rPr lang="tr-TR" sz="2000">
                          <a:effectLst/>
                        </a:rPr>
                        <a:t>Tedavi</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a:effectLst/>
                        </a:rPr>
                        <a:t>Empati, destek</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a:effectLst/>
                        </a:rPr>
                        <a:t>İlaç tedavisi, danışmanlık</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smtClean="0">
                          <a:effectLst/>
                        </a:rPr>
                        <a:t>İlaç tedavisi,</a:t>
                      </a:r>
                      <a:r>
                        <a:rPr lang="tr-TR" sz="2000" baseline="0" dirty="0" smtClean="0">
                          <a:effectLst/>
                        </a:rPr>
                        <a:t> </a:t>
                      </a:r>
                      <a:r>
                        <a:rPr lang="tr-TR" sz="2000" dirty="0" smtClean="0">
                          <a:effectLst/>
                        </a:rPr>
                        <a:t>Psikoterapi,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extLst>
                  <a:ext uri="{0D108BD9-81ED-4DB2-BD59-A6C34878D82A}">
                    <a16:rowId xmlns:a16="http://schemas.microsoft.com/office/drawing/2014/main" val="10005"/>
                  </a:ext>
                </a:extLst>
              </a:tr>
              <a:tr h="1525524">
                <a:tc>
                  <a:txBody>
                    <a:bodyPr/>
                    <a:lstStyle/>
                    <a:p>
                      <a:pPr>
                        <a:spcAft>
                          <a:spcPts val="0"/>
                        </a:spcAft>
                      </a:pPr>
                      <a:r>
                        <a:rPr lang="tr-TR" sz="2000" dirty="0">
                          <a:effectLst/>
                        </a:rPr>
                        <a:t>Hemşirenin Rolü</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smtClean="0">
                          <a:effectLst/>
                        </a:rPr>
                        <a:t>Anlayışlı</a:t>
                      </a:r>
                      <a:r>
                        <a:rPr lang="tr-TR" sz="2000" baseline="0" dirty="0" smtClean="0">
                          <a:effectLst/>
                        </a:rPr>
                        <a:t> </a:t>
                      </a:r>
                      <a:r>
                        <a:rPr lang="tr-TR" sz="2000" dirty="0" smtClean="0">
                          <a:effectLst/>
                        </a:rPr>
                        <a:t>ve </a:t>
                      </a:r>
                      <a:r>
                        <a:rPr lang="tr-TR" sz="2000" dirty="0" err="1">
                          <a:effectLst/>
                        </a:rPr>
                        <a:t>şevkatli</a:t>
                      </a:r>
                      <a:r>
                        <a:rPr lang="tr-TR" sz="2000" dirty="0">
                          <a:effectLst/>
                        </a:rPr>
                        <a:t> yaklaşım</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a:effectLst/>
                        </a:rPr>
                        <a:t>Danışmanlık alması için </a:t>
                      </a:r>
                      <a:r>
                        <a:rPr lang="tr-TR" sz="2000" dirty="0" smtClean="0">
                          <a:effectLst/>
                        </a:rPr>
                        <a:t>yönlendirme</a:t>
                      </a:r>
                    </a:p>
                    <a:p>
                      <a:pPr marL="0" marR="0" indent="0" algn="l" defTabSz="914400" rtl="0" eaLnBrk="1" fontAlgn="auto" latinLnBrk="0" hangingPunct="1">
                        <a:lnSpc>
                          <a:spcPct val="100000"/>
                        </a:lnSpc>
                        <a:spcBef>
                          <a:spcPts val="0"/>
                        </a:spcBef>
                        <a:spcAft>
                          <a:spcPts val="0"/>
                        </a:spcAft>
                        <a:buClrTx/>
                        <a:buSzTx/>
                        <a:buFontTx/>
                        <a:buNone/>
                        <a:tabLst/>
                        <a:defRPr/>
                      </a:pPr>
                      <a:r>
                        <a:rPr lang="tr-TR" sz="2000" dirty="0" smtClean="0">
                          <a:effectLst/>
                        </a:rPr>
                        <a:t>kendisine veya bebeğe zarar vermesine engel olma</a:t>
                      </a:r>
                      <a:endParaRPr lang="tr-T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tc>
                  <a:txBody>
                    <a:bodyPr/>
                    <a:lstStyle/>
                    <a:p>
                      <a:pPr>
                        <a:spcAft>
                          <a:spcPts val="0"/>
                        </a:spcAft>
                      </a:pPr>
                      <a:r>
                        <a:rPr lang="tr-TR" sz="2000" dirty="0">
                          <a:effectLst/>
                        </a:rPr>
                        <a:t>Danışmanlığa yönlendirme, kendisine veya bebeğe zarar vermesine engel olma</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5270" marR="65270" marT="0" marB="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917353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smtClean="0"/>
              <a:t>S.K. 2018</a:t>
            </a:r>
            <a:endParaRPr lang="tr-TR"/>
          </a:p>
        </p:txBody>
      </p:sp>
      <p:pic>
        <p:nvPicPr>
          <p:cNvPr id="5" name="İçerik Yer Tutucusu 4"/>
          <p:cNvPicPr>
            <a:picLocks noGrp="1" noChangeAspect="1"/>
          </p:cNvPicPr>
          <p:nvPr>
            <p:ph idx="4294967295"/>
          </p:nvPr>
        </p:nvPicPr>
        <p:blipFill>
          <a:blip r:embed="rId2" cstate="print">
            <a:extLst>
              <a:ext uri="{28A0092B-C50C-407E-A947-70E740481C1C}">
                <a14:useLocalDpi xmlns:a14="http://schemas.microsoft.com/office/drawing/2010/main" val="0"/>
              </a:ext>
            </a:extLst>
          </a:blip>
          <a:stretch>
            <a:fillRect/>
          </a:stretch>
        </p:blipFill>
        <p:spPr>
          <a:xfrm>
            <a:off x="0" y="0"/>
            <a:ext cx="12564094" cy="6246421"/>
          </a:xfrm>
        </p:spPr>
      </p:pic>
    </p:spTree>
    <p:extLst>
      <p:ext uri="{BB962C8B-B14F-4D97-AF65-F5344CB8AC3E}">
        <p14:creationId xmlns:p14="http://schemas.microsoft.com/office/powerpoint/2010/main" val="4026955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ANKSİYETE/BUNALTI BOZUKLUKLARI</a:t>
            </a:r>
            <a:endParaRPr lang="tr-TR" b="1" dirty="0"/>
          </a:p>
        </p:txBody>
      </p:sp>
      <p:sp>
        <p:nvSpPr>
          <p:cNvPr id="3" name="İçerik Yer Tutucusu 2"/>
          <p:cNvSpPr>
            <a:spLocks noGrp="1"/>
          </p:cNvSpPr>
          <p:nvPr>
            <p:ph idx="1"/>
          </p:nvPr>
        </p:nvSpPr>
        <p:spPr/>
        <p:txBody>
          <a:bodyPr>
            <a:normAutofit fontScale="92500" lnSpcReduction="20000"/>
          </a:bodyPr>
          <a:lstStyle/>
          <a:p>
            <a:pPr marL="0" indent="0">
              <a:buNone/>
            </a:pPr>
            <a:r>
              <a:rPr lang="tr-TR" b="1" dirty="0"/>
              <a:t>1. Yaygın </a:t>
            </a:r>
            <a:r>
              <a:rPr lang="tr-TR" b="1" dirty="0" err="1"/>
              <a:t>Anksiyete</a:t>
            </a:r>
            <a:r>
              <a:rPr lang="tr-TR" b="1" dirty="0"/>
              <a:t> Bozukluğu</a:t>
            </a:r>
          </a:p>
          <a:p>
            <a:pPr marL="0" indent="0">
              <a:buNone/>
            </a:pPr>
            <a:r>
              <a:rPr lang="tr-TR" dirty="0"/>
              <a:t>2. Panik Bozukluk- Agorafobi ile birlikte -Agorafobi ile birlikte olmayan</a:t>
            </a:r>
          </a:p>
          <a:p>
            <a:pPr marL="0" indent="0">
              <a:buNone/>
            </a:pPr>
            <a:r>
              <a:rPr lang="tr-TR" dirty="0"/>
              <a:t>3. Özgül Fobi</a:t>
            </a:r>
          </a:p>
          <a:p>
            <a:pPr marL="0" indent="0">
              <a:buNone/>
            </a:pPr>
            <a:r>
              <a:rPr lang="tr-TR" dirty="0"/>
              <a:t>4. Sosyal Fobi</a:t>
            </a:r>
          </a:p>
          <a:p>
            <a:pPr marL="0" indent="0">
              <a:buNone/>
            </a:pPr>
            <a:r>
              <a:rPr lang="tr-TR" b="1" dirty="0"/>
              <a:t>5. Obsesif-</a:t>
            </a:r>
            <a:r>
              <a:rPr lang="tr-TR" b="1" dirty="0" err="1"/>
              <a:t>Kompulsif</a:t>
            </a:r>
            <a:r>
              <a:rPr lang="tr-TR" b="1" dirty="0"/>
              <a:t> Bozukluk</a:t>
            </a:r>
          </a:p>
          <a:p>
            <a:pPr marL="0" indent="0">
              <a:buNone/>
            </a:pPr>
            <a:r>
              <a:rPr lang="tr-TR" dirty="0"/>
              <a:t>6. </a:t>
            </a:r>
            <a:r>
              <a:rPr lang="tr-TR" dirty="0" smtClean="0"/>
              <a:t>Post-</a:t>
            </a:r>
            <a:r>
              <a:rPr lang="tr-TR" dirty="0" err="1" smtClean="0"/>
              <a:t>travmatik</a:t>
            </a:r>
            <a:r>
              <a:rPr lang="tr-TR" dirty="0" smtClean="0"/>
              <a:t> </a:t>
            </a:r>
            <a:r>
              <a:rPr lang="tr-TR" dirty="0"/>
              <a:t>Stres Bozukluğu</a:t>
            </a:r>
          </a:p>
          <a:p>
            <a:pPr marL="0" indent="0">
              <a:buNone/>
            </a:pPr>
            <a:r>
              <a:rPr lang="tr-TR" dirty="0"/>
              <a:t>7. Akut Stres Bozukluğu</a:t>
            </a:r>
          </a:p>
          <a:p>
            <a:pPr marL="0" indent="0">
              <a:buNone/>
            </a:pPr>
            <a:r>
              <a:rPr lang="tr-TR" dirty="0"/>
              <a:t>8. Genel Tıbbi Duruma Bağlı </a:t>
            </a:r>
            <a:r>
              <a:rPr lang="tr-TR" dirty="0" err="1"/>
              <a:t>Anksiyete</a:t>
            </a:r>
            <a:r>
              <a:rPr lang="tr-TR" dirty="0"/>
              <a:t> Bozukluğu</a:t>
            </a:r>
          </a:p>
          <a:p>
            <a:pPr marL="0" indent="0">
              <a:buNone/>
            </a:pPr>
            <a:r>
              <a:rPr lang="tr-TR" dirty="0"/>
              <a:t>9. Madde Kullanımına Bağlı </a:t>
            </a:r>
            <a:r>
              <a:rPr lang="tr-TR" dirty="0" err="1"/>
              <a:t>Anksiyete</a:t>
            </a:r>
            <a:r>
              <a:rPr lang="tr-TR" dirty="0"/>
              <a:t> Bozukluğu</a:t>
            </a:r>
          </a:p>
          <a:p>
            <a:pPr marL="0" indent="0">
              <a:buNone/>
            </a:pPr>
            <a:r>
              <a:rPr lang="tr-TR" dirty="0"/>
              <a:t>10. Başka Türlü Adlandırılamayan </a:t>
            </a:r>
            <a:r>
              <a:rPr lang="tr-TR" dirty="0" err="1"/>
              <a:t>Anksiyete</a:t>
            </a:r>
            <a:r>
              <a:rPr lang="tr-TR" dirty="0"/>
              <a:t> Bozukluğu</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375878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ANKSİYETENİN ÖZELLİKLERİ</a:t>
            </a:r>
            <a:br>
              <a:rPr lang="tr-TR" b="1" dirty="0"/>
            </a:br>
            <a:endParaRPr lang="tr-TR" dirty="0"/>
          </a:p>
        </p:txBody>
      </p:sp>
      <p:sp>
        <p:nvSpPr>
          <p:cNvPr id="3" name="İçerik Yer Tutucusu 2"/>
          <p:cNvSpPr>
            <a:spLocks noGrp="1"/>
          </p:cNvSpPr>
          <p:nvPr>
            <p:ph idx="1"/>
          </p:nvPr>
        </p:nvSpPr>
        <p:spPr/>
        <p:txBody>
          <a:bodyPr>
            <a:normAutofit fontScale="92500" lnSpcReduction="10000"/>
          </a:bodyPr>
          <a:lstStyle/>
          <a:p>
            <a:pPr lvl="0"/>
            <a:r>
              <a:rPr lang="tr-TR" dirty="0" err="1" smtClean="0"/>
              <a:t>Anksiyete</a:t>
            </a:r>
            <a:r>
              <a:rPr lang="tr-TR" dirty="0" smtClean="0"/>
              <a:t> </a:t>
            </a:r>
            <a:r>
              <a:rPr lang="tr-TR" dirty="0"/>
              <a:t>normaldir evrenseldir.</a:t>
            </a:r>
          </a:p>
          <a:p>
            <a:pPr lvl="0"/>
            <a:r>
              <a:rPr lang="tr-TR" dirty="0"/>
              <a:t>Genellikle tehlike habercisi, tehdide karşı uyarıcı ve koruyucudur.</a:t>
            </a:r>
          </a:p>
          <a:p>
            <a:pPr lvl="0"/>
            <a:r>
              <a:rPr lang="tr-TR" dirty="0" err="1"/>
              <a:t>Anksiyete</a:t>
            </a:r>
            <a:r>
              <a:rPr lang="tr-TR" dirty="0"/>
              <a:t> bilinmeyeni bulma çabasıdır.</a:t>
            </a:r>
          </a:p>
          <a:p>
            <a:pPr lvl="0"/>
            <a:r>
              <a:rPr lang="tr-TR" dirty="0"/>
              <a:t>Bir tehlikeye karşı hissedilen huzursuzluk ve gerilimdir.</a:t>
            </a:r>
          </a:p>
          <a:p>
            <a:pPr lvl="0"/>
            <a:r>
              <a:rPr lang="tr-TR" dirty="0"/>
              <a:t>Kişiliğin bilinçli tarafı ile duyulan ve </a:t>
            </a:r>
            <a:r>
              <a:rPr lang="tr-TR" dirty="0" err="1"/>
              <a:t>kavranılan</a:t>
            </a:r>
            <a:r>
              <a:rPr lang="tr-TR" dirty="0"/>
              <a:t> bir durumdur.</a:t>
            </a:r>
          </a:p>
          <a:p>
            <a:pPr lvl="0"/>
            <a:r>
              <a:rPr lang="tr-TR" dirty="0"/>
              <a:t>Belirgin olmayan bir tehdide tepki olarak otonom sinir sisteminin faaliyete geçmesi ile birlikte bireyin kendisini endişeli ve gergin hissetmesidir.</a:t>
            </a:r>
          </a:p>
          <a:p>
            <a:pPr lvl="0"/>
            <a:r>
              <a:rPr lang="tr-TR" dirty="0"/>
              <a:t>Bireyin benliğine bir tehdit olduğunda hissedilir. Bu yüzden bireyde sinirlilik ve huzursuzluğa neden olur. Tehdit bilinçli ya da bilinçsiz olabilir. </a:t>
            </a:r>
          </a:p>
          <a:p>
            <a:pPr marL="0" indent="0">
              <a:buNone/>
            </a:pPr>
            <a:r>
              <a:rPr lang="tr-TR" b="1" dirty="0"/>
              <a:t> </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44978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Anksiyete</a:t>
            </a:r>
            <a:r>
              <a:rPr lang="tr-TR" dirty="0" smtClean="0"/>
              <a:t> Bozukluğu</a:t>
            </a:r>
            <a:endParaRPr lang="tr-TR" dirty="0"/>
          </a:p>
        </p:txBody>
      </p:sp>
      <p:sp>
        <p:nvSpPr>
          <p:cNvPr id="3" name="İçerik Yer Tutucusu 2"/>
          <p:cNvSpPr>
            <a:spLocks noGrp="1"/>
          </p:cNvSpPr>
          <p:nvPr>
            <p:ph idx="1"/>
          </p:nvPr>
        </p:nvSpPr>
        <p:spPr>
          <a:xfrm>
            <a:off x="838200" y="1825624"/>
            <a:ext cx="10515600" cy="4530725"/>
          </a:xfrm>
        </p:spPr>
        <p:txBody>
          <a:bodyPr>
            <a:normAutofit fontScale="92500"/>
          </a:bodyPr>
          <a:lstStyle/>
          <a:p>
            <a:pPr>
              <a:lnSpc>
                <a:spcPct val="150000"/>
              </a:lnSpc>
            </a:pPr>
            <a:r>
              <a:rPr lang="tr-TR" dirty="0" smtClean="0"/>
              <a:t>Genellikle depresyonla birlikte görülür.</a:t>
            </a:r>
          </a:p>
          <a:p>
            <a:pPr>
              <a:lnSpc>
                <a:spcPct val="150000"/>
              </a:lnSpc>
            </a:pPr>
            <a:r>
              <a:rPr lang="tr-TR" dirty="0" smtClean="0"/>
              <a:t>Kadınlarda erkeklere göre iki kat fazladır.</a:t>
            </a:r>
          </a:p>
          <a:p>
            <a:pPr>
              <a:lnSpc>
                <a:spcPct val="150000"/>
              </a:lnSpc>
            </a:pPr>
            <a:r>
              <a:rPr lang="tr-TR" dirty="0" smtClean="0"/>
              <a:t>Tedavi edilmezse bizim gibi toplumlarda </a:t>
            </a:r>
            <a:r>
              <a:rPr lang="tr-TR" dirty="0" err="1" smtClean="0"/>
              <a:t>somatoform</a:t>
            </a:r>
            <a:r>
              <a:rPr lang="tr-TR" dirty="0" smtClean="0"/>
              <a:t> bozukluklarla (</a:t>
            </a:r>
            <a:r>
              <a:rPr lang="tr-TR" dirty="0" err="1" smtClean="0"/>
              <a:t>konversiyon</a:t>
            </a:r>
            <a:r>
              <a:rPr lang="tr-TR" dirty="0" smtClean="0"/>
              <a:t>, </a:t>
            </a:r>
            <a:r>
              <a:rPr lang="tr-TR" dirty="0" err="1" smtClean="0"/>
              <a:t>hipokondriazis</a:t>
            </a:r>
            <a:r>
              <a:rPr lang="tr-TR" dirty="0" smtClean="0"/>
              <a:t> </a:t>
            </a:r>
            <a:r>
              <a:rPr lang="tr-TR" dirty="0" err="1" smtClean="0"/>
              <a:t>vs</a:t>
            </a:r>
            <a:r>
              <a:rPr lang="tr-TR" dirty="0" smtClean="0"/>
              <a:t>) ya da depresyonla kendini gösterir.</a:t>
            </a:r>
          </a:p>
          <a:p>
            <a:pPr>
              <a:lnSpc>
                <a:spcPct val="150000"/>
              </a:lnSpc>
            </a:pPr>
            <a:r>
              <a:rPr lang="tr-TR" dirty="0" smtClean="0"/>
              <a:t>Hastalar zaman zaman hafifleyen ya da sönen fakat ağır uyum bozukluğuna yol açmayan bunaltıyı/</a:t>
            </a:r>
            <a:r>
              <a:rPr lang="tr-TR" dirty="0" err="1" smtClean="0"/>
              <a:t>anksiyeteyi</a:t>
            </a:r>
            <a:r>
              <a:rPr lang="tr-TR" dirty="0" smtClean="0"/>
              <a:t> aylarca yıllarca çekebilirler.</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55908305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3167</TotalTime>
  <Words>2018</Words>
  <Application>Microsoft Office PowerPoint</Application>
  <PresentationFormat>Geniş ekran</PresentationFormat>
  <Paragraphs>249</Paragraphs>
  <Slides>30</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30</vt:i4>
      </vt:variant>
    </vt:vector>
  </HeadingPairs>
  <TitlesOfParts>
    <vt:vector size="35" baseType="lpstr">
      <vt:lpstr>Arial</vt:lpstr>
      <vt:lpstr>Calibri</vt:lpstr>
      <vt:lpstr>Calibri Light</vt:lpstr>
      <vt:lpstr>Times New Roman</vt:lpstr>
      <vt:lpstr>Office Teması</vt:lpstr>
      <vt:lpstr>EBELİK ve RUH SAĞLIĞI DERSİ</vt:lpstr>
      <vt:lpstr>KONU</vt:lpstr>
      <vt:lpstr>   Psikiyatrik sorunların değerlendirilmesi için üç kriter hemşire tarafından değerlendirilmelidir. </vt:lpstr>
      <vt:lpstr>Depresyonun Tedavisi</vt:lpstr>
      <vt:lpstr>PowerPoint Sunusu</vt:lpstr>
      <vt:lpstr>PowerPoint Sunusu</vt:lpstr>
      <vt:lpstr>ANKSİYETE/BUNALTI BOZUKLUKLARI</vt:lpstr>
      <vt:lpstr>ANKSİYETENİN ÖZELLİKLERİ </vt:lpstr>
      <vt:lpstr>Anksiyete Bozukluğu</vt:lpstr>
      <vt:lpstr>Anksiyete Bozukluğu Tanısı</vt:lpstr>
      <vt:lpstr>Anksiyete Bozukluğu Tanısı</vt:lpstr>
      <vt:lpstr>Anksiyete Bozukluğunun Genel Özellikleri</vt:lpstr>
      <vt:lpstr>PowerPoint Sunusu</vt:lpstr>
      <vt:lpstr>Obsesif Kompülsif Bozukluk (OKB-Saplantı-Zorlantı Bozukluğu)</vt:lpstr>
      <vt:lpstr>OKB</vt:lpstr>
      <vt:lpstr>Somatoform Bozukluklarda Hemşirelik Yaklaşımı </vt:lpstr>
      <vt:lpstr>Anksiyete Bozukluklarının Tedavisi</vt:lpstr>
      <vt:lpstr> Anksiyete Bozukluklarında İlaç tedavisi</vt:lpstr>
      <vt:lpstr>Anksiyete Bozukluklarında Bilişsel Davranışçı Tedavi (BDT)</vt:lpstr>
      <vt:lpstr>Anksiyete Bozukluklarında Bilişsel Davranışçı Tedavi (BDT)</vt:lpstr>
      <vt:lpstr>SOMATOFORM BOZUKLUKLAR </vt:lpstr>
      <vt:lpstr>SOMATOFORM BOZUKLUKLAR</vt:lpstr>
      <vt:lpstr>Somatoform Bozuklukların Belirtileri</vt:lpstr>
      <vt:lpstr>Somatoform Bozuklukların Belirtileri</vt:lpstr>
      <vt:lpstr>Somatoform Bozuklukların Nedenleri</vt:lpstr>
      <vt:lpstr>Somatoform Bozuklukların Nedenleri</vt:lpstr>
      <vt:lpstr>SOMATOFORM BOZUKLUKLARIN TEDAVİSİNDE GENEL İLKELER </vt:lpstr>
      <vt:lpstr>SOMATOFORM BOZUKLUKLARIN TEDAVİSİNDE GENEL İLKELER </vt:lpstr>
      <vt:lpstr>Doğum sonu dönemde hemşirenin rolü </vt:lpstr>
      <vt:lpstr>Doğum sonu dönem psikiyatrik hastalıklarla ilgili anahtar kavramlar (Özet)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EBELİK ve RUH SAĞLIĞI DERSİ</dc:title>
  <dc:creator>songül kamışlı</dc:creator>
  <cp:lastModifiedBy>user</cp:lastModifiedBy>
  <cp:revision>281</cp:revision>
  <dcterms:created xsi:type="dcterms:W3CDTF">2018-09-22T18:39:53Z</dcterms:created>
  <dcterms:modified xsi:type="dcterms:W3CDTF">2020-01-08T13:48:04Z</dcterms:modified>
</cp:coreProperties>
</file>