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2DAA6-E54E-4291-81D7-B3DAE489A7AA}"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3E84D-21BB-4DB1-89B3-A7663C4EEBB2}" type="slidenum">
              <a:rPr lang="tr-TR" smtClean="0"/>
              <a:t>‹#›</a:t>
            </a:fld>
            <a:endParaRPr lang="tr-TR"/>
          </a:p>
        </p:txBody>
      </p:sp>
    </p:spTree>
    <p:extLst>
      <p:ext uri="{BB962C8B-B14F-4D97-AF65-F5344CB8AC3E}">
        <p14:creationId xmlns:p14="http://schemas.microsoft.com/office/powerpoint/2010/main" val="252891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D7E7DB-C4D8-48E7-9F66-86EE06F93433}" type="slidenum">
              <a:rPr lang="tr-TR" altLang="tr-TR" smtClean="0">
                <a:solidFill>
                  <a:prstClr val="black"/>
                </a:solidFill>
              </a:rPr>
              <a:pPr>
                <a:spcBef>
                  <a:spcPct val="0"/>
                </a:spcBef>
              </a:pPr>
              <a:t>4</a:t>
            </a:fld>
            <a:endParaRPr lang="tr-TR" altLang="tr-TR"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tr-TR" altLang="tr-TR" smtClean="0">
                <a:latin typeface="Arial" panose="020B0604020202020204" pitchFamily="34" charset="0"/>
              </a:rPr>
              <a:t>Mesela; rosto fırınları et hazırlama alanlarını takiben, steamerlar sebze hazırlama alanlarını takiben planlanmalıdır.</a:t>
            </a:r>
          </a:p>
        </p:txBody>
      </p:sp>
    </p:spTree>
    <p:extLst>
      <p:ext uri="{BB962C8B-B14F-4D97-AF65-F5344CB8AC3E}">
        <p14:creationId xmlns:p14="http://schemas.microsoft.com/office/powerpoint/2010/main" val="133687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570FA1-31F1-410B-BFC3-74DC2D0B9652}" type="slidenum">
              <a:rPr lang="tr-TR" altLang="tr-TR" smtClean="0">
                <a:solidFill>
                  <a:prstClr val="black"/>
                </a:solidFill>
              </a:rPr>
              <a:pPr>
                <a:spcBef>
                  <a:spcPct val="0"/>
                </a:spcBef>
              </a:pPr>
              <a:t>6</a:t>
            </a:fld>
            <a:endParaRPr lang="tr-TR" altLang="tr-TR"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tr-TR" altLang="tr-TR" dirty="0" smtClean="0">
                <a:latin typeface="Arial" panose="020B0604020202020204" pitchFamily="34" charset="0"/>
              </a:rPr>
              <a:t>İyi bir aydınlatma;  işlerin düzenli ve istenen biçimde yapılmasına yardımcıdır. Mutfaklarda metrekareye 20 </a:t>
            </a:r>
            <a:r>
              <a:rPr lang="tr-TR" altLang="tr-TR" dirty="0" err="1" smtClean="0">
                <a:latin typeface="Arial" panose="020B0604020202020204" pitchFamily="34" charset="0"/>
              </a:rPr>
              <a:t>watt</a:t>
            </a:r>
            <a:r>
              <a:rPr lang="tr-TR" altLang="tr-TR" dirty="0" smtClean="0">
                <a:latin typeface="Arial" panose="020B0604020202020204" pitchFamily="34" charset="0"/>
              </a:rPr>
              <a:t> olacak şekilde aydınlatma önerilmektedir. Ocak ve musluk başlarında ise; metrekareye 50 </a:t>
            </a:r>
            <a:r>
              <a:rPr lang="tr-TR" altLang="tr-TR" dirty="0" err="1" smtClean="0">
                <a:latin typeface="Arial" panose="020B0604020202020204" pitchFamily="34" charset="0"/>
              </a:rPr>
              <a:t>watt</a:t>
            </a:r>
            <a:r>
              <a:rPr lang="tr-TR" altLang="tr-TR" dirty="0" smtClean="0">
                <a:latin typeface="Arial" panose="020B0604020202020204" pitchFamily="34" charset="0"/>
              </a:rPr>
              <a:t> ışıklandırma gerekmektedir. Işığın kaynağı parlak ve göz alıcı olmamalı, gölge yapmamalıdır. Mümkün olduğunca mutfaklar doğal aydınlatmaya müsaade edecek şekilde inşa edilmelidir.</a:t>
            </a:r>
          </a:p>
        </p:txBody>
      </p:sp>
    </p:spTree>
    <p:extLst>
      <p:ext uri="{BB962C8B-B14F-4D97-AF65-F5344CB8AC3E}">
        <p14:creationId xmlns:p14="http://schemas.microsoft.com/office/powerpoint/2010/main" val="562656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B41117-3147-40D6-99EA-C7FB705CB161}" type="slidenum">
              <a:rPr lang="tr-TR" altLang="tr-TR" smtClean="0">
                <a:solidFill>
                  <a:prstClr val="black"/>
                </a:solidFill>
              </a:rPr>
              <a:pPr>
                <a:spcBef>
                  <a:spcPct val="0"/>
                </a:spcBef>
              </a:pPr>
              <a:t>8</a:t>
            </a:fld>
            <a:endParaRPr lang="tr-TR" altLang="tr-TR"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tr-TR" altLang="tr-TR" smtClean="0">
                <a:latin typeface="Arial" panose="020B0604020202020204" pitchFamily="34" charset="0"/>
              </a:rPr>
              <a:t>Mutfak ısısının yazın 18 </a:t>
            </a:r>
            <a:r>
              <a:rPr lang="tr-TR" altLang="tr-TR" baseline="30000" smtClean="0">
                <a:latin typeface="Arial" panose="020B0604020202020204" pitchFamily="34" charset="0"/>
              </a:rPr>
              <a:t>0</a:t>
            </a:r>
            <a:r>
              <a:rPr lang="tr-TR" altLang="tr-TR" smtClean="0">
                <a:latin typeface="Arial" panose="020B0604020202020204" pitchFamily="34" charset="0"/>
              </a:rPr>
              <a:t>C, kışın 22 </a:t>
            </a:r>
            <a:r>
              <a:rPr lang="tr-TR" altLang="tr-TR" baseline="30000" smtClean="0">
                <a:latin typeface="Arial" panose="020B0604020202020204" pitchFamily="34" charset="0"/>
              </a:rPr>
              <a:t>0</a:t>
            </a:r>
            <a:r>
              <a:rPr lang="tr-TR" altLang="tr-TR" smtClean="0">
                <a:latin typeface="Arial" panose="020B0604020202020204" pitchFamily="34" charset="0"/>
              </a:rPr>
              <a:t>C’ de tutulması personelin rahat çalışması için önemlidir.</a:t>
            </a:r>
          </a:p>
        </p:txBody>
      </p:sp>
    </p:spTree>
    <p:extLst>
      <p:ext uri="{BB962C8B-B14F-4D97-AF65-F5344CB8AC3E}">
        <p14:creationId xmlns:p14="http://schemas.microsoft.com/office/powerpoint/2010/main" val="230420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FB1418-82EB-495A-B9F4-3DA3060AF9CB}" type="slidenum">
              <a:rPr lang="tr-TR" altLang="tr-TR" smtClean="0">
                <a:solidFill>
                  <a:prstClr val="black"/>
                </a:solidFill>
              </a:rPr>
              <a:pPr>
                <a:spcBef>
                  <a:spcPct val="0"/>
                </a:spcBef>
              </a:pPr>
              <a:t>9</a:t>
            </a:fld>
            <a:endParaRPr lang="tr-TR" altLang="tr-TR" smtClean="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tr-TR" altLang="tr-TR" dirty="0" smtClean="0">
                <a:latin typeface="Arial" panose="020B0604020202020204" pitchFamily="34" charset="0"/>
              </a:rPr>
              <a:t>İyi bir mutfak havalandırma sistemi tam verimlilik sağlamak üzere dizayn edilmiş olmalıdır. Mutfak davlumbazlarından çıkan atık hava kanallarının, diğer havalandırma sistemlerinden ayrı olması gerekmektedir. Bu konu bazen karmaşık ve pahalı bir kanal projesi gerektirir ve sıklıkla binanın dışına ve çatı üzerine kadar uzatılır. Atık hava davlumbazları, mümkün olduğu kadar çok ısı ve kokuyu toplayarak integral fan tarafından dışarıya atılmasını sağlamak üzere düşünülmüştür. Bu amaçla kullanılan fan; pervaneli veya santrifüj tipli olabilir. Ulusal Yangından Korunma Derneği (NFPA) davlumbazların yağ filtresi ile donatılmasını istemektedir. Yağ filtrelerinin birbiri üzerine ve tutucu çerçevenin üzerine sıkı bir şekilde yerleştirilmeleri gerekir ki; atık havanın filtreyi </a:t>
            </a:r>
            <a:r>
              <a:rPr lang="tr-TR" altLang="tr-TR" dirty="0" err="1" smtClean="0">
                <a:latin typeface="Arial" panose="020B0604020202020204" pitchFamily="34" charset="0"/>
              </a:rPr>
              <a:t>by-pass</a:t>
            </a:r>
            <a:r>
              <a:rPr lang="tr-TR" altLang="tr-TR" dirty="0" smtClean="0">
                <a:latin typeface="Arial" panose="020B0604020202020204" pitchFamily="34" charset="0"/>
              </a:rPr>
              <a:t> ederek yağların davlumbazda birikmesi önlenebilsin.</a:t>
            </a:r>
          </a:p>
          <a:p>
            <a:pPr eaLnBrk="1" hangingPunct="1"/>
            <a:r>
              <a:rPr lang="tr-TR" altLang="tr-TR" dirty="0" smtClean="0">
                <a:latin typeface="Arial" panose="020B0604020202020204" pitchFamily="34" charset="0"/>
              </a:rPr>
              <a:t>Mutfak içerisindeki su ısıtıcılarının havalandırma sisteminin iyi olmaması veya bulaşık makinesinin havalandırma sisteminin iyi olmaması, mutfak havalandırma sisteminin mükemmel bir şekilde işlevini yapmasına engel olur. </a:t>
            </a:r>
          </a:p>
        </p:txBody>
      </p:sp>
    </p:spTree>
    <p:extLst>
      <p:ext uri="{BB962C8B-B14F-4D97-AF65-F5344CB8AC3E}">
        <p14:creationId xmlns:p14="http://schemas.microsoft.com/office/powerpoint/2010/main" val="21198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54383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30675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419451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17646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75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060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568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723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277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91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3025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38004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858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552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936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99028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314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727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867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445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98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95383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92547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817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3469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4850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122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08479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435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79961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41079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10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894885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649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39973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7183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1427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057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607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62B09FF-7FC4-4F72-9063-800944E85BC5}"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7108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62B09FF-7FC4-4F72-9063-800944E85BC5}"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9352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62B09FF-7FC4-4F72-9063-800944E85BC5}"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7091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1890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8313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09FF-7FC4-4F72-9063-800944E85BC5}"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35C30-C004-4F69-8CC9-60E3B372C746}" type="slidenum">
              <a:rPr lang="tr-TR" smtClean="0"/>
              <a:t>‹#›</a:t>
            </a:fld>
            <a:endParaRPr lang="tr-TR"/>
          </a:p>
        </p:txBody>
      </p:sp>
    </p:spTree>
    <p:extLst>
      <p:ext uri="{BB962C8B-B14F-4D97-AF65-F5344CB8AC3E}">
        <p14:creationId xmlns:p14="http://schemas.microsoft.com/office/powerpoint/2010/main" val="126905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247842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0421843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a:latin typeface="Arial" panose="020B0604020202020204" pitchFamily="34" charset="0"/>
              </a:rPr>
              <a:t>Mutfak Hizmetleri </a:t>
            </a:r>
            <a:r>
              <a:rPr lang="tr-TR" sz="3200" smtClean="0">
                <a:latin typeface="Arial" panose="020B0604020202020204" pitchFamily="34" charset="0"/>
              </a:rPr>
              <a:t>Yönetimi</a:t>
            </a:r>
            <a:endParaRPr lang="tr-TR" sz="3200" dirty="0">
              <a:latin typeface="+mn-lt"/>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56812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711451" y="549275"/>
            <a:ext cx="6799263" cy="1303338"/>
          </a:xfrm>
          <a:solidFill>
            <a:srgbClr val="808000"/>
          </a:solidFill>
        </p:spPr>
        <p:txBody>
          <a:bodyPr rtlCol="0">
            <a:normAutofit/>
          </a:bodyPr>
          <a:lstStyle/>
          <a:p>
            <a:pPr>
              <a:defRPr/>
            </a:pPr>
            <a:r>
              <a:rPr lang="tr-TR" altLang="tr-TR" b="1" dirty="0" smtClean="0">
                <a:solidFill>
                  <a:schemeClr val="tx1"/>
                </a:solidFill>
                <a:effectLst>
                  <a:outerShdw blurRad="38100" dist="38100" dir="2700000" algn="tl">
                    <a:srgbClr val="000000"/>
                  </a:outerShdw>
                </a:effectLst>
              </a:rPr>
              <a:t>Besin Hazırlama Alanları</a:t>
            </a:r>
          </a:p>
        </p:txBody>
      </p:sp>
      <p:sp>
        <p:nvSpPr>
          <p:cNvPr id="54275" name="Rectangle 3"/>
          <p:cNvSpPr>
            <a:spLocks noGrp="1" noChangeArrowheads="1"/>
          </p:cNvSpPr>
          <p:nvPr>
            <p:ph idx="1"/>
          </p:nvPr>
        </p:nvSpPr>
        <p:spPr>
          <a:xfrm>
            <a:off x="337625" y="1600201"/>
            <a:ext cx="7487163" cy="4924425"/>
          </a:xfrm>
        </p:spPr>
        <p:txBody>
          <a:bodyPr>
            <a:noAutofit/>
          </a:bodyPr>
          <a:lstStyle/>
          <a:p>
            <a:pPr algn="ctr" eaLnBrk="1" hangingPunct="1">
              <a:lnSpc>
                <a:spcPct val="160000"/>
              </a:lnSpc>
            </a:pPr>
            <a:r>
              <a:rPr lang="tr-TR" altLang="tr-TR" sz="2800" b="1" dirty="0" smtClean="0">
                <a:solidFill>
                  <a:schemeClr val="tx1"/>
                </a:solidFill>
              </a:rPr>
              <a:t>Hazırlama alanlarının uygun şekilde planlanması ve dizayn edilmesi, besin hijyeni için en önemli faktördür.</a:t>
            </a:r>
          </a:p>
          <a:p>
            <a:pPr algn="ctr" eaLnBrk="1" hangingPunct="1">
              <a:lnSpc>
                <a:spcPct val="160000"/>
              </a:lnSpc>
            </a:pPr>
            <a:r>
              <a:rPr lang="tr-TR" altLang="tr-TR" sz="2800" b="1" dirty="0" smtClean="0">
                <a:solidFill>
                  <a:schemeClr val="tx1"/>
                </a:solidFill>
              </a:rPr>
              <a:t>Yeterli çalışma alanının her bir işlem için sağlanmış olması, kirli ve temiz işlemlerinin birbirinden ayrılması gereklidir.</a:t>
            </a:r>
          </a:p>
        </p:txBody>
      </p:sp>
      <p:sp>
        <p:nvSpPr>
          <p:cNvPr id="6"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47108" name="Rectangle 4"/>
          <p:cNvSpPr>
            <a:spLocks noChangeArrowheads="1"/>
          </p:cNvSpPr>
          <p:nvPr/>
        </p:nvSpPr>
        <p:spPr bwMode="auto">
          <a:xfrm>
            <a:off x="8929688" y="1"/>
            <a:ext cx="1738312" cy="201613"/>
          </a:xfrm>
          <a:prstGeom prst="rect">
            <a:avLst/>
          </a:prstGeom>
          <a:solidFill>
            <a:srgbClr val="8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Comic Sans MS" pitchFamily="66" charset="0"/>
              </a:defRPr>
            </a:lvl1pPr>
            <a:lvl2pPr algn="ctr">
              <a:defRPr sz="4400">
                <a:solidFill>
                  <a:schemeClr val="tx2"/>
                </a:solidFill>
                <a:latin typeface="Comic Sans MS" pitchFamily="66" charset="0"/>
              </a:defRPr>
            </a:lvl2pPr>
            <a:lvl3pPr algn="ctr">
              <a:defRPr sz="4400">
                <a:solidFill>
                  <a:schemeClr val="tx2"/>
                </a:solidFill>
                <a:latin typeface="Comic Sans MS" pitchFamily="66" charset="0"/>
              </a:defRPr>
            </a:lvl3pPr>
            <a:lvl4pPr algn="ctr">
              <a:defRPr sz="4400">
                <a:solidFill>
                  <a:schemeClr val="tx2"/>
                </a:solidFill>
                <a:latin typeface="Comic Sans MS" pitchFamily="66" charset="0"/>
              </a:defRPr>
            </a:lvl4pPr>
            <a:lvl5pPr algn="ctr">
              <a:defRPr sz="4400">
                <a:solidFill>
                  <a:schemeClr val="tx2"/>
                </a:solidFill>
                <a:latin typeface="Comic Sans MS" pitchFamily="66" charset="0"/>
              </a:defRPr>
            </a:lvl5pPr>
            <a:lvl6pPr marL="457200" algn="ctr" fontAlgn="base">
              <a:spcBef>
                <a:spcPct val="0"/>
              </a:spcBef>
              <a:spcAft>
                <a:spcPct val="0"/>
              </a:spcAft>
              <a:defRPr sz="4400">
                <a:solidFill>
                  <a:schemeClr val="tx2"/>
                </a:solidFill>
                <a:latin typeface="Comic Sans MS" pitchFamily="66" charset="0"/>
              </a:defRPr>
            </a:lvl6pPr>
            <a:lvl7pPr marL="914400" algn="ctr" fontAlgn="base">
              <a:spcBef>
                <a:spcPct val="0"/>
              </a:spcBef>
              <a:spcAft>
                <a:spcPct val="0"/>
              </a:spcAft>
              <a:defRPr sz="4400">
                <a:solidFill>
                  <a:schemeClr val="tx2"/>
                </a:solidFill>
                <a:latin typeface="Comic Sans MS" pitchFamily="66" charset="0"/>
              </a:defRPr>
            </a:lvl7pPr>
            <a:lvl8pPr marL="1371600" algn="ctr" fontAlgn="base">
              <a:spcBef>
                <a:spcPct val="0"/>
              </a:spcBef>
              <a:spcAft>
                <a:spcPct val="0"/>
              </a:spcAft>
              <a:defRPr sz="4400">
                <a:solidFill>
                  <a:schemeClr val="tx2"/>
                </a:solidFill>
                <a:latin typeface="Comic Sans MS" pitchFamily="66" charset="0"/>
              </a:defRPr>
            </a:lvl8pPr>
            <a:lvl9pPr marL="1828800" algn="ctr" fontAlgn="base">
              <a:spcBef>
                <a:spcPct val="0"/>
              </a:spcBef>
              <a:spcAft>
                <a:spcPct val="0"/>
              </a:spcAft>
              <a:defRPr sz="4400">
                <a:solidFill>
                  <a:schemeClr val="tx2"/>
                </a:solidFill>
                <a:latin typeface="Comic Sans MS" pitchFamily="66" charset="0"/>
              </a:defRPr>
            </a:lvl9pPr>
          </a:lstStyle>
          <a:p>
            <a:pPr defTabSz="457200">
              <a:defRPr/>
            </a:pPr>
            <a:r>
              <a:rPr lang="tr-TR" altLang="tr-TR" sz="1200" b="1">
                <a:solidFill>
                  <a:srgbClr val="FFCC00"/>
                </a:solidFill>
                <a:effectLst>
                  <a:outerShdw blurRad="38100" dist="38100" dir="2700000" algn="tl">
                    <a:srgbClr val="000000"/>
                  </a:outerShdw>
                </a:effectLst>
              </a:rPr>
              <a:t>MUTFAK DİZAYNI</a:t>
            </a:r>
          </a:p>
        </p:txBody>
      </p:sp>
      <p:sp>
        <p:nvSpPr>
          <p:cNvPr id="54278" name="Oval 5" descr="200332830-001"/>
          <p:cNvSpPr>
            <a:spLocks noChangeArrowheads="1"/>
          </p:cNvSpPr>
          <p:nvPr/>
        </p:nvSpPr>
        <p:spPr bwMode="auto">
          <a:xfrm>
            <a:off x="7824789" y="1701800"/>
            <a:ext cx="3893599" cy="4464050"/>
          </a:xfrm>
          <a:prstGeom prst="ellipse">
            <a:avLst/>
          </a:prstGeom>
          <a:blipFill dpi="0" rotWithShape="1">
            <a:blip r:embed="rId2"/>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defTabSz="457200">
              <a:spcBef>
                <a:spcPct val="0"/>
              </a:spcBef>
              <a:spcAft>
                <a:spcPct val="0"/>
              </a:spcAft>
              <a:buClrTx/>
              <a:buSzTx/>
              <a:buFontTx/>
              <a:buNone/>
            </a:pPr>
            <a:endParaRPr lang="tr-TR" altLang="tr-TR" sz="1800">
              <a:solidFill>
                <a:prstClr val="black"/>
              </a:solidFill>
              <a:latin typeface="Arial" panose="020B0604020202020204" pitchFamily="34" charset="0"/>
            </a:endParaRPr>
          </a:p>
        </p:txBody>
      </p:sp>
    </p:spTree>
    <p:extLst>
      <p:ext uri="{BB962C8B-B14F-4D97-AF65-F5344CB8AC3E}">
        <p14:creationId xmlns:p14="http://schemas.microsoft.com/office/powerpoint/2010/main" val="2198220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711451" y="425450"/>
            <a:ext cx="6799263" cy="1303338"/>
          </a:xfrm>
          <a:solidFill>
            <a:srgbClr val="808000"/>
          </a:solidFill>
        </p:spPr>
        <p:txBody>
          <a:bodyPr rtlCol="0">
            <a:normAutofit/>
          </a:bodyPr>
          <a:lstStyle/>
          <a:p>
            <a:pPr>
              <a:defRPr/>
            </a:pPr>
            <a:r>
              <a:rPr lang="tr-TR" altLang="tr-TR" b="1" dirty="0" smtClean="0">
                <a:solidFill>
                  <a:schemeClr val="tx1"/>
                </a:solidFill>
                <a:effectLst>
                  <a:outerShdw blurRad="38100" dist="38100" dir="2700000" algn="tl">
                    <a:srgbClr val="000000"/>
                  </a:outerShdw>
                </a:effectLst>
              </a:rPr>
              <a:t>Besin Hazırlama Alanları</a:t>
            </a:r>
          </a:p>
        </p:txBody>
      </p:sp>
      <p:sp>
        <p:nvSpPr>
          <p:cNvPr id="55299" name="Rectangle 3"/>
          <p:cNvSpPr>
            <a:spLocks noGrp="1" noChangeArrowheads="1"/>
          </p:cNvSpPr>
          <p:nvPr>
            <p:ph idx="1"/>
          </p:nvPr>
        </p:nvSpPr>
        <p:spPr>
          <a:xfrm>
            <a:off x="422031" y="1600200"/>
            <a:ext cx="7329733" cy="4997450"/>
          </a:xfrm>
        </p:spPr>
        <p:txBody>
          <a:bodyPr/>
          <a:lstStyle/>
          <a:p>
            <a:pPr algn="ctr" eaLnBrk="1" hangingPunct="1">
              <a:lnSpc>
                <a:spcPct val="130000"/>
              </a:lnSpc>
            </a:pPr>
            <a:r>
              <a:rPr lang="tr-TR" altLang="tr-TR" sz="2800" b="1" dirty="0" smtClean="0">
                <a:solidFill>
                  <a:schemeClr val="tx1"/>
                </a:solidFill>
              </a:rPr>
              <a:t>Sebze hazırlama ve yıkama alanları yüksek riskli besinlerin hazırlama ve servis alanlarından ayrı olmalıdır.</a:t>
            </a:r>
          </a:p>
          <a:p>
            <a:pPr algn="ctr" eaLnBrk="1" hangingPunct="1">
              <a:lnSpc>
                <a:spcPct val="130000"/>
              </a:lnSpc>
            </a:pPr>
            <a:r>
              <a:rPr lang="tr-TR" altLang="tr-TR" sz="2800" b="1" dirty="0" smtClean="0">
                <a:solidFill>
                  <a:schemeClr val="tx1"/>
                </a:solidFill>
              </a:rPr>
              <a:t>Planda kros-</a:t>
            </a:r>
            <a:r>
              <a:rPr lang="tr-TR" altLang="tr-TR" sz="2800" b="1" dirty="0" err="1" smtClean="0">
                <a:solidFill>
                  <a:schemeClr val="tx1"/>
                </a:solidFill>
              </a:rPr>
              <a:t>kontaminasyon</a:t>
            </a:r>
            <a:r>
              <a:rPr lang="tr-TR" altLang="tr-TR" sz="2800" b="1" dirty="0" smtClean="0">
                <a:solidFill>
                  <a:schemeClr val="tx1"/>
                </a:solidFill>
              </a:rPr>
              <a:t> riskinden kaçınmak için sürekli ilerleyen bir iş akışı sağlanmalıdır. Besinlerin hiçbir işlem basamağından geri dönüşüne izin verilmemelidir.</a:t>
            </a:r>
          </a:p>
          <a:p>
            <a:pPr algn="ctr" eaLnBrk="1" hangingPunct="1">
              <a:lnSpc>
                <a:spcPct val="130000"/>
              </a:lnSpc>
            </a:pPr>
            <a:endParaRPr lang="tr-TR" altLang="tr-TR" b="1" dirty="0" smtClean="0">
              <a:solidFill>
                <a:schemeClr val="tx1"/>
              </a:solidFill>
            </a:endParaRPr>
          </a:p>
        </p:txBody>
      </p:sp>
      <p:sp>
        <p:nvSpPr>
          <p:cNvPr id="6"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52228" name="Rectangle 4"/>
          <p:cNvSpPr>
            <a:spLocks noChangeArrowheads="1"/>
          </p:cNvSpPr>
          <p:nvPr/>
        </p:nvSpPr>
        <p:spPr bwMode="auto">
          <a:xfrm>
            <a:off x="8929688" y="1"/>
            <a:ext cx="1738312" cy="201613"/>
          </a:xfrm>
          <a:prstGeom prst="rect">
            <a:avLst/>
          </a:prstGeom>
          <a:solidFill>
            <a:srgbClr val="8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Comic Sans MS" pitchFamily="66" charset="0"/>
              </a:defRPr>
            </a:lvl1pPr>
            <a:lvl2pPr algn="ctr">
              <a:defRPr sz="4400">
                <a:solidFill>
                  <a:schemeClr val="tx2"/>
                </a:solidFill>
                <a:latin typeface="Comic Sans MS" pitchFamily="66" charset="0"/>
              </a:defRPr>
            </a:lvl2pPr>
            <a:lvl3pPr algn="ctr">
              <a:defRPr sz="4400">
                <a:solidFill>
                  <a:schemeClr val="tx2"/>
                </a:solidFill>
                <a:latin typeface="Comic Sans MS" pitchFamily="66" charset="0"/>
              </a:defRPr>
            </a:lvl3pPr>
            <a:lvl4pPr algn="ctr">
              <a:defRPr sz="4400">
                <a:solidFill>
                  <a:schemeClr val="tx2"/>
                </a:solidFill>
                <a:latin typeface="Comic Sans MS" pitchFamily="66" charset="0"/>
              </a:defRPr>
            </a:lvl4pPr>
            <a:lvl5pPr algn="ctr">
              <a:defRPr sz="4400">
                <a:solidFill>
                  <a:schemeClr val="tx2"/>
                </a:solidFill>
                <a:latin typeface="Comic Sans MS" pitchFamily="66" charset="0"/>
              </a:defRPr>
            </a:lvl5pPr>
            <a:lvl6pPr marL="457200" algn="ctr" fontAlgn="base">
              <a:spcBef>
                <a:spcPct val="0"/>
              </a:spcBef>
              <a:spcAft>
                <a:spcPct val="0"/>
              </a:spcAft>
              <a:defRPr sz="4400">
                <a:solidFill>
                  <a:schemeClr val="tx2"/>
                </a:solidFill>
                <a:latin typeface="Comic Sans MS" pitchFamily="66" charset="0"/>
              </a:defRPr>
            </a:lvl6pPr>
            <a:lvl7pPr marL="914400" algn="ctr" fontAlgn="base">
              <a:spcBef>
                <a:spcPct val="0"/>
              </a:spcBef>
              <a:spcAft>
                <a:spcPct val="0"/>
              </a:spcAft>
              <a:defRPr sz="4400">
                <a:solidFill>
                  <a:schemeClr val="tx2"/>
                </a:solidFill>
                <a:latin typeface="Comic Sans MS" pitchFamily="66" charset="0"/>
              </a:defRPr>
            </a:lvl7pPr>
            <a:lvl8pPr marL="1371600" algn="ctr" fontAlgn="base">
              <a:spcBef>
                <a:spcPct val="0"/>
              </a:spcBef>
              <a:spcAft>
                <a:spcPct val="0"/>
              </a:spcAft>
              <a:defRPr sz="4400">
                <a:solidFill>
                  <a:schemeClr val="tx2"/>
                </a:solidFill>
                <a:latin typeface="Comic Sans MS" pitchFamily="66" charset="0"/>
              </a:defRPr>
            </a:lvl8pPr>
            <a:lvl9pPr marL="1828800" algn="ctr" fontAlgn="base">
              <a:spcBef>
                <a:spcPct val="0"/>
              </a:spcBef>
              <a:spcAft>
                <a:spcPct val="0"/>
              </a:spcAft>
              <a:defRPr sz="4400">
                <a:solidFill>
                  <a:schemeClr val="tx2"/>
                </a:solidFill>
                <a:latin typeface="Comic Sans MS" pitchFamily="66" charset="0"/>
              </a:defRPr>
            </a:lvl9pPr>
          </a:lstStyle>
          <a:p>
            <a:pPr defTabSz="457200">
              <a:defRPr/>
            </a:pPr>
            <a:r>
              <a:rPr lang="tr-TR" altLang="tr-TR" sz="1200" b="1">
                <a:solidFill>
                  <a:srgbClr val="FFCC00"/>
                </a:solidFill>
                <a:effectLst>
                  <a:outerShdw blurRad="38100" dist="38100" dir="2700000" algn="tl">
                    <a:srgbClr val="000000"/>
                  </a:outerShdw>
                </a:effectLst>
              </a:rPr>
              <a:t>MUTFAK DİZAYNI</a:t>
            </a:r>
          </a:p>
        </p:txBody>
      </p:sp>
      <p:sp>
        <p:nvSpPr>
          <p:cNvPr id="55302" name="Oval 5" descr="57042508"/>
          <p:cNvSpPr>
            <a:spLocks noChangeArrowheads="1"/>
          </p:cNvSpPr>
          <p:nvPr/>
        </p:nvSpPr>
        <p:spPr bwMode="auto">
          <a:xfrm>
            <a:off x="7824789" y="1701800"/>
            <a:ext cx="3584109" cy="4464050"/>
          </a:xfrm>
          <a:prstGeom prst="ellipse">
            <a:avLst/>
          </a:prstGeom>
          <a:blipFill dpi="0" rotWithShape="1">
            <a:blip r:embed="rId2"/>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defTabSz="457200">
              <a:spcBef>
                <a:spcPct val="0"/>
              </a:spcBef>
              <a:spcAft>
                <a:spcPct val="0"/>
              </a:spcAft>
              <a:buClrTx/>
              <a:buSzTx/>
              <a:buFontTx/>
              <a:buNone/>
            </a:pPr>
            <a:endParaRPr lang="tr-TR" altLang="tr-TR" sz="1800">
              <a:solidFill>
                <a:prstClr val="black"/>
              </a:solidFill>
              <a:latin typeface="Arial" panose="020B0604020202020204" pitchFamily="34" charset="0"/>
            </a:endParaRPr>
          </a:p>
        </p:txBody>
      </p:sp>
    </p:spTree>
    <p:extLst>
      <p:ext uri="{BB962C8B-B14F-4D97-AF65-F5344CB8AC3E}">
        <p14:creationId xmlns:p14="http://schemas.microsoft.com/office/powerpoint/2010/main" val="3175084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711451" y="428625"/>
            <a:ext cx="6799263" cy="1303338"/>
          </a:xfrm>
          <a:solidFill>
            <a:srgbClr val="808000"/>
          </a:solidFill>
        </p:spPr>
        <p:txBody>
          <a:bodyPr rtlCol="0">
            <a:normAutofit/>
          </a:bodyPr>
          <a:lstStyle/>
          <a:p>
            <a:pPr>
              <a:defRPr/>
            </a:pPr>
            <a:r>
              <a:rPr lang="tr-TR" altLang="tr-TR" b="1" dirty="0" smtClean="0">
                <a:solidFill>
                  <a:schemeClr val="tx1"/>
                </a:solidFill>
                <a:effectLst>
                  <a:outerShdw blurRad="38100" dist="38100" dir="2700000" algn="tl">
                    <a:srgbClr val="000000"/>
                  </a:outerShdw>
                </a:effectLst>
              </a:rPr>
              <a:t>Pişirme Alanları</a:t>
            </a:r>
          </a:p>
        </p:txBody>
      </p:sp>
      <p:sp>
        <p:nvSpPr>
          <p:cNvPr id="56323" name="Rectangle 3"/>
          <p:cNvSpPr>
            <a:spLocks noGrp="1" noChangeArrowheads="1"/>
          </p:cNvSpPr>
          <p:nvPr>
            <p:ph idx="1"/>
          </p:nvPr>
        </p:nvSpPr>
        <p:spPr>
          <a:xfrm>
            <a:off x="548641" y="1600201"/>
            <a:ext cx="7347586" cy="4924425"/>
          </a:xfrm>
        </p:spPr>
        <p:txBody>
          <a:bodyPr/>
          <a:lstStyle/>
          <a:p>
            <a:pPr algn="ctr" eaLnBrk="1" hangingPunct="1">
              <a:lnSpc>
                <a:spcPct val="180000"/>
              </a:lnSpc>
            </a:pPr>
            <a:r>
              <a:rPr lang="tr-TR" altLang="tr-TR" sz="2800" b="1" dirty="0" smtClean="0">
                <a:solidFill>
                  <a:schemeClr val="tx1"/>
                </a:solidFill>
              </a:rPr>
              <a:t>Pişirme alanları, hazırlama alanlarını takiben servis alanlarına doğru ilerleyen akışta yer almalıdır. Yani; pişirme alanlarının planında hiçbir trafik geçişi olmamalıdır. Mesela pişirme alanından hiçbir çiğ besin maddesi geçişi olmamalıdır.</a:t>
            </a:r>
          </a:p>
          <a:p>
            <a:pPr algn="ctr" eaLnBrk="1" hangingPunct="1">
              <a:lnSpc>
                <a:spcPct val="180000"/>
              </a:lnSpc>
            </a:pPr>
            <a:endParaRPr lang="tr-TR" altLang="tr-TR" b="1" dirty="0" smtClean="0">
              <a:solidFill>
                <a:schemeClr val="tx1"/>
              </a:solidFill>
            </a:endParaRPr>
          </a:p>
        </p:txBody>
      </p:sp>
      <p:sp>
        <p:nvSpPr>
          <p:cNvPr id="6"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48132" name="Rectangle 4"/>
          <p:cNvSpPr>
            <a:spLocks noChangeArrowheads="1"/>
          </p:cNvSpPr>
          <p:nvPr/>
        </p:nvSpPr>
        <p:spPr bwMode="auto">
          <a:xfrm>
            <a:off x="8929688" y="1"/>
            <a:ext cx="1738312" cy="201613"/>
          </a:xfrm>
          <a:prstGeom prst="rect">
            <a:avLst/>
          </a:prstGeom>
          <a:solidFill>
            <a:srgbClr val="8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Comic Sans MS" pitchFamily="66" charset="0"/>
              </a:defRPr>
            </a:lvl1pPr>
            <a:lvl2pPr algn="ctr">
              <a:defRPr sz="4400">
                <a:solidFill>
                  <a:schemeClr val="tx2"/>
                </a:solidFill>
                <a:latin typeface="Comic Sans MS" pitchFamily="66" charset="0"/>
              </a:defRPr>
            </a:lvl2pPr>
            <a:lvl3pPr algn="ctr">
              <a:defRPr sz="4400">
                <a:solidFill>
                  <a:schemeClr val="tx2"/>
                </a:solidFill>
                <a:latin typeface="Comic Sans MS" pitchFamily="66" charset="0"/>
              </a:defRPr>
            </a:lvl3pPr>
            <a:lvl4pPr algn="ctr">
              <a:defRPr sz="4400">
                <a:solidFill>
                  <a:schemeClr val="tx2"/>
                </a:solidFill>
                <a:latin typeface="Comic Sans MS" pitchFamily="66" charset="0"/>
              </a:defRPr>
            </a:lvl4pPr>
            <a:lvl5pPr algn="ctr">
              <a:defRPr sz="4400">
                <a:solidFill>
                  <a:schemeClr val="tx2"/>
                </a:solidFill>
                <a:latin typeface="Comic Sans MS" pitchFamily="66" charset="0"/>
              </a:defRPr>
            </a:lvl5pPr>
            <a:lvl6pPr marL="457200" algn="ctr" fontAlgn="base">
              <a:spcBef>
                <a:spcPct val="0"/>
              </a:spcBef>
              <a:spcAft>
                <a:spcPct val="0"/>
              </a:spcAft>
              <a:defRPr sz="4400">
                <a:solidFill>
                  <a:schemeClr val="tx2"/>
                </a:solidFill>
                <a:latin typeface="Comic Sans MS" pitchFamily="66" charset="0"/>
              </a:defRPr>
            </a:lvl6pPr>
            <a:lvl7pPr marL="914400" algn="ctr" fontAlgn="base">
              <a:spcBef>
                <a:spcPct val="0"/>
              </a:spcBef>
              <a:spcAft>
                <a:spcPct val="0"/>
              </a:spcAft>
              <a:defRPr sz="4400">
                <a:solidFill>
                  <a:schemeClr val="tx2"/>
                </a:solidFill>
                <a:latin typeface="Comic Sans MS" pitchFamily="66" charset="0"/>
              </a:defRPr>
            </a:lvl7pPr>
            <a:lvl8pPr marL="1371600" algn="ctr" fontAlgn="base">
              <a:spcBef>
                <a:spcPct val="0"/>
              </a:spcBef>
              <a:spcAft>
                <a:spcPct val="0"/>
              </a:spcAft>
              <a:defRPr sz="4400">
                <a:solidFill>
                  <a:schemeClr val="tx2"/>
                </a:solidFill>
                <a:latin typeface="Comic Sans MS" pitchFamily="66" charset="0"/>
              </a:defRPr>
            </a:lvl8pPr>
            <a:lvl9pPr marL="1828800" algn="ctr" fontAlgn="base">
              <a:spcBef>
                <a:spcPct val="0"/>
              </a:spcBef>
              <a:spcAft>
                <a:spcPct val="0"/>
              </a:spcAft>
              <a:defRPr sz="4400">
                <a:solidFill>
                  <a:schemeClr val="tx2"/>
                </a:solidFill>
                <a:latin typeface="Comic Sans MS" pitchFamily="66" charset="0"/>
              </a:defRPr>
            </a:lvl9pPr>
          </a:lstStyle>
          <a:p>
            <a:pPr defTabSz="457200">
              <a:defRPr/>
            </a:pPr>
            <a:r>
              <a:rPr lang="tr-TR" altLang="tr-TR" sz="1200" b="1">
                <a:solidFill>
                  <a:srgbClr val="FFCC00"/>
                </a:solidFill>
                <a:effectLst>
                  <a:outerShdw blurRad="38100" dist="38100" dir="2700000" algn="tl">
                    <a:srgbClr val="000000"/>
                  </a:outerShdw>
                </a:effectLst>
              </a:rPr>
              <a:t>MUTFAK DİZAYNI</a:t>
            </a:r>
          </a:p>
        </p:txBody>
      </p:sp>
      <p:sp>
        <p:nvSpPr>
          <p:cNvPr id="56326" name="Oval 5" descr="200370971-001"/>
          <p:cNvSpPr>
            <a:spLocks noChangeArrowheads="1"/>
          </p:cNvSpPr>
          <p:nvPr/>
        </p:nvSpPr>
        <p:spPr bwMode="auto">
          <a:xfrm>
            <a:off x="7824789" y="1701800"/>
            <a:ext cx="3626313" cy="4464050"/>
          </a:xfrm>
          <a:prstGeom prst="ellipse">
            <a:avLst/>
          </a:prstGeom>
          <a:blipFill dpi="0" rotWithShape="1">
            <a:blip r:embed="rId3"/>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defTabSz="457200">
              <a:spcBef>
                <a:spcPct val="0"/>
              </a:spcBef>
              <a:spcAft>
                <a:spcPct val="0"/>
              </a:spcAft>
              <a:buClrTx/>
              <a:buSzTx/>
              <a:buFontTx/>
              <a:buNone/>
            </a:pPr>
            <a:endParaRPr lang="tr-TR" altLang="tr-TR" sz="1800">
              <a:solidFill>
                <a:prstClr val="black"/>
              </a:solidFill>
              <a:latin typeface="Arial" panose="020B0604020202020204" pitchFamily="34" charset="0"/>
            </a:endParaRPr>
          </a:p>
        </p:txBody>
      </p:sp>
    </p:spTree>
    <p:extLst>
      <p:ext uri="{BB962C8B-B14F-4D97-AF65-F5344CB8AC3E}">
        <p14:creationId xmlns:p14="http://schemas.microsoft.com/office/powerpoint/2010/main" val="1395830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noGrp="1" noChangeArrowheads="1"/>
          </p:cNvSpPr>
          <p:nvPr>
            <p:ph type="body" idx="1"/>
          </p:nvPr>
        </p:nvSpPr>
        <p:spPr>
          <a:xfrm>
            <a:off x="4727575" y="619125"/>
            <a:ext cx="5329238" cy="1487488"/>
          </a:xfrm>
          <a:ln w="19050">
            <a:solidFill>
              <a:srgbClr val="66FF33"/>
            </a:solidFill>
            <a:miter lim="800000"/>
            <a:headEnd/>
            <a:tailEnd/>
          </a:ln>
        </p:spPr>
        <p:txBody>
          <a:bodyPr/>
          <a:lstStyle/>
          <a:p>
            <a:pPr lvl="4" algn="ctr" eaLnBrk="1" hangingPunct="1">
              <a:buFontTx/>
              <a:buNone/>
            </a:pPr>
            <a:r>
              <a:rPr lang="tr-TR" altLang="tr-TR" sz="3200">
                <a:solidFill>
                  <a:schemeClr val="tx1"/>
                </a:solidFill>
                <a:latin typeface="Albertus" pitchFamily="34" charset="0"/>
              </a:rPr>
              <a:t>İş Akış Modeli</a:t>
            </a:r>
          </a:p>
        </p:txBody>
      </p:sp>
      <p:sp>
        <p:nvSpPr>
          <p:cNvPr id="464906" name="Text Box 10"/>
          <p:cNvSpPr txBox="1">
            <a:spLocks noChangeArrowheads="1"/>
          </p:cNvSpPr>
          <p:nvPr/>
        </p:nvSpPr>
        <p:spPr bwMode="auto">
          <a:xfrm>
            <a:off x="1919289" y="681039"/>
            <a:ext cx="3240087" cy="466725"/>
          </a:xfrm>
          <a:prstGeom prst="rect">
            <a:avLst/>
          </a:prstGeom>
          <a:solidFill>
            <a:schemeClr val="tx1"/>
          </a:solidFill>
          <a:ln w="9525" algn="ctr">
            <a:solidFill>
              <a:srgbClr val="FF0066"/>
            </a:solidFill>
            <a:miter lim="800000"/>
            <a:headEnd/>
            <a:tailEnd/>
          </a:ln>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a:spcBef>
                <a:spcPct val="50000"/>
              </a:spcBef>
              <a:buFont typeface="Wingdings" panose="05000000000000000000" pitchFamily="2" charset="2"/>
              <a:buNone/>
            </a:pPr>
            <a:r>
              <a:rPr lang="tr-TR" altLang="tr-TR" sz="2400">
                <a:solidFill>
                  <a:srgbClr val="DADADA"/>
                </a:solidFill>
                <a:latin typeface="Albertus" pitchFamily="34" charset="0"/>
              </a:rPr>
              <a:t>İlk Hazırlık Alanı</a:t>
            </a:r>
          </a:p>
        </p:txBody>
      </p:sp>
      <p:sp>
        <p:nvSpPr>
          <p:cNvPr id="58372" name="Line 14"/>
          <p:cNvSpPr>
            <a:spLocks noChangeShapeType="1"/>
          </p:cNvSpPr>
          <p:nvPr/>
        </p:nvSpPr>
        <p:spPr bwMode="auto">
          <a:xfrm flipV="1">
            <a:off x="2640013" y="2205039"/>
            <a:ext cx="2951162"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2075" tIns="46038" rIns="92075" bIns="46038"/>
          <a:lstStyle/>
          <a:p>
            <a:pPr defTabSz="457200"/>
            <a:endParaRPr lang="tr-TR">
              <a:solidFill>
                <a:prstClr val="black"/>
              </a:solidFill>
            </a:endParaRPr>
          </a:p>
        </p:txBody>
      </p:sp>
      <p:sp>
        <p:nvSpPr>
          <p:cNvPr id="58373" name="Line 15"/>
          <p:cNvSpPr>
            <a:spLocks noChangeShapeType="1"/>
          </p:cNvSpPr>
          <p:nvPr/>
        </p:nvSpPr>
        <p:spPr bwMode="auto">
          <a:xfrm flipV="1">
            <a:off x="1847850" y="1852613"/>
            <a:ext cx="3168650" cy="0"/>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lIns="92075" tIns="46038" rIns="92075" bIns="46038"/>
          <a:lstStyle/>
          <a:p>
            <a:pPr defTabSz="457200"/>
            <a:endParaRPr lang="tr-TR">
              <a:solidFill>
                <a:prstClr val="black"/>
              </a:solidFill>
            </a:endParaRPr>
          </a:p>
        </p:txBody>
      </p:sp>
      <p:sp>
        <p:nvSpPr>
          <p:cNvPr id="464917" name="Text Box 21"/>
          <p:cNvSpPr txBox="1">
            <a:spLocks noChangeArrowheads="1"/>
          </p:cNvSpPr>
          <p:nvPr/>
        </p:nvSpPr>
        <p:spPr bwMode="auto">
          <a:xfrm>
            <a:off x="1901825" y="1743075"/>
            <a:ext cx="3455988" cy="979488"/>
          </a:xfrm>
          <a:prstGeom prst="rect">
            <a:avLst/>
          </a:prstGeom>
          <a:solidFill>
            <a:schemeClr val="tx1"/>
          </a:solidFill>
          <a:ln w="9525" algn="ctr">
            <a:solidFill>
              <a:srgbClr val="FF0066"/>
            </a:solidFill>
            <a:miter lim="800000"/>
            <a:headEnd/>
            <a:tailEnd/>
          </a:ln>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a:lnSpc>
                <a:spcPct val="95000"/>
              </a:lnSpc>
              <a:spcBef>
                <a:spcPct val="50000"/>
              </a:spcBef>
              <a:buFont typeface="Wingdings" panose="05000000000000000000" pitchFamily="2" charset="2"/>
              <a:buNone/>
            </a:pPr>
            <a:r>
              <a:rPr lang="tr-TR" altLang="tr-TR" sz="2400">
                <a:solidFill>
                  <a:srgbClr val="DADADA"/>
                </a:solidFill>
                <a:latin typeface="Albertus" pitchFamily="34" charset="0"/>
              </a:rPr>
              <a:t>Hazırlığın  </a:t>
            </a:r>
          </a:p>
          <a:p>
            <a:pPr algn="ctr" defTabSz="457200">
              <a:lnSpc>
                <a:spcPct val="95000"/>
              </a:lnSpc>
              <a:spcBef>
                <a:spcPct val="50000"/>
              </a:spcBef>
              <a:buFont typeface="Wingdings" panose="05000000000000000000" pitchFamily="2" charset="2"/>
              <a:buNone/>
            </a:pPr>
            <a:r>
              <a:rPr lang="tr-TR" altLang="tr-TR" sz="2400">
                <a:solidFill>
                  <a:srgbClr val="DADADA"/>
                </a:solidFill>
                <a:latin typeface="Albertus" pitchFamily="34" charset="0"/>
              </a:rPr>
              <a:t>Sonlandırıldığı  Alan</a:t>
            </a:r>
          </a:p>
        </p:txBody>
      </p:sp>
      <p:sp>
        <p:nvSpPr>
          <p:cNvPr id="464918" name="AutoShape 22"/>
          <p:cNvSpPr>
            <a:spLocks noChangeArrowheads="1"/>
          </p:cNvSpPr>
          <p:nvPr/>
        </p:nvSpPr>
        <p:spPr bwMode="auto">
          <a:xfrm>
            <a:off x="5418139" y="909638"/>
            <a:ext cx="1296987" cy="1295400"/>
          </a:xfrm>
          <a:prstGeom prst="curvedLeftArrow">
            <a:avLst>
              <a:gd name="adj1" fmla="val 20000"/>
              <a:gd name="adj2" fmla="val 40000"/>
              <a:gd name="adj3" fmla="val 33374"/>
            </a:avLst>
          </a:prstGeom>
          <a:solidFill>
            <a:srgbClr val="FFCCFF"/>
          </a:solidFill>
          <a:ln w="9525">
            <a:solidFill>
              <a:srgbClr val="66FF33"/>
            </a:solidFill>
            <a:miter lim="800000"/>
            <a:headEnd/>
            <a:tailEnd/>
          </a:ln>
        </p:spPr>
        <p:txBody>
          <a:bodyPr wrap="none"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endParaRPr lang="tr-TR" altLang="tr-TR" sz="3200">
              <a:solidFill>
                <a:prstClr val="black"/>
              </a:solidFill>
              <a:latin typeface="Times New Roman" panose="02020603050405020304" pitchFamily="18" charset="0"/>
            </a:endParaRPr>
          </a:p>
        </p:txBody>
      </p:sp>
      <p:sp>
        <p:nvSpPr>
          <p:cNvPr id="464919" name="AutoShape 23"/>
          <p:cNvSpPr>
            <a:spLocks noChangeArrowheads="1"/>
          </p:cNvSpPr>
          <p:nvPr/>
        </p:nvSpPr>
        <p:spPr bwMode="auto">
          <a:xfrm>
            <a:off x="2622550" y="2701926"/>
            <a:ext cx="2376488" cy="1008063"/>
          </a:xfrm>
          <a:prstGeom prst="curvedRightArrow">
            <a:avLst>
              <a:gd name="adj1" fmla="val 20000"/>
              <a:gd name="adj2" fmla="val 40000"/>
              <a:gd name="adj3" fmla="val 78583"/>
            </a:avLst>
          </a:prstGeom>
          <a:solidFill>
            <a:srgbClr val="FFCCFF"/>
          </a:solidFill>
          <a:ln w="9525">
            <a:solidFill>
              <a:srgbClr val="66FF33"/>
            </a:solidFill>
            <a:miter lim="800000"/>
            <a:headEnd/>
            <a:tailEnd/>
          </a:ln>
        </p:spPr>
        <p:txBody>
          <a:bodyPr wrap="none"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endParaRPr lang="tr-TR" altLang="tr-TR" sz="3200">
              <a:solidFill>
                <a:prstClr val="black"/>
              </a:solidFill>
              <a:latin typeface="Times New Roman" panose="02020603050405020304" pitchFamily="18" charset="0"/>
            </a:endParaRPr>
          </a:p>
        </p:txBody>
      </p:sp>
      <p:sp>
        <p:nvSpPr>
          <p:cNvPr id="58377" name="Line 24"/>
          <p:cNvSpPr>
            <a:spLocks noChangeShapeType="1"/>
          </p:cNvSpPr>
          <p:nvPr/>
        </p:nvSpPr>
        <p:spPr bwMode="auto">
          <a:xfrm>
            <a:off x="5232400" y="3300413"/>
            <a:ext cx="4464050" cy="0"/>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lIns="92075" tIns="46038" rIns="92075" bIns="46038"/>
          <a:lstStyle/>
          <a:p>
            <a:pPr defTabSz="457200"/>
            <a:endParaRPr lang="tr-TR">
              <a:solidFill>
                <a:prstClr val="black"/>
              </a:solidFill>
            </a:endParaRPr>
          </a:p>
        </p:txBody>
      </p:sp>
      <p:sp>
        <p:nvSpPr>
          <p:cNvPr id="464921" name="Text Box 25"/>
          <p:cNvSpPr txBox="1">
            <a:spLocks noChangeArrowheads="1"/>
          </p:cNvSpPr>
          <p:nvPr/>
        </p:nvSpPr>
        <p:spPr bwMode="auto">
          <a:xfrm>
            <a:off x="5016500" y="3124200"/>
            <a:ext cx="2592388" cy="528638"/>
          </a:xfrm>
          <a:prstGeom prst="rect">
            <a:avLst/>
          </a:prstGeom>
          <a:solidFill>
            <a:schemeClr val="tx1"/>
          </a:solidFill>
          <a:ln w="9525" algn="ctr">
            <a:solidFill>
              <a:srgbClr val="FF0066"/>
            </a:solidFill>
            <a:miter lim="800000"/>
            <a:headEnd/>
            <a:tailEnd/>
          </a:ln>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buFont typeface="Wingdings" panose="05000000000000000000" pitchFamily="2" charset="2"/>
              <a:buNone/>
            </a:pPr>
            <a:r>
              <a:rPr lang="tr-TR" altLang="tr-TR" sz="2800">
                <a:solidFill>
                  <a:srgbClr val="DADADA"/>
                </a:solidFill>
                <a:latin typeface="Albertus" pitchFamily="34" charset="0"/>
              </a:rPr>
              <a:t>Pişirme Alanı</a:t>
            </a:r>
          </a:p>
        </p:txBody>
      </p:sp>
      <p:sp>
        <p:nvSpPr>
          <p:cNvPr id="58379" name="Line 29"/>
          <p:cNvSpPr>
            <a:spLocks noChangeShapeType="1"/>
          </p:cNvSpPr>
          <p:nvPr/>
        </p:nvSpPr>
        <p:spPr bwMode="auto">
          <a:xfrm>
            <a:off x="6743701" y="4581525"/>
            <a:ext cx="3097213" cy="0"/>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lIns="92075" tIns="46038" rIns="92075" bIns="46038"/>
          <a:lstStyle/>
          <a:p>
            <a:pPr defTabSz="457200"/>
            <a:endParaRPr lang="tr-TR">
              <a:solidFill>
                <a:prstClr val="black"/>
              </a:solidFill>
            </a:endParaRPr>
          </a:p>
        </p:txBody>
      </p:sp>
      <p:sp>
        <p:nvSpPr>
          <p:cNvPr id="464926" name="Text Box 30"/>
          <p:cNvSpPr txBox="1">
            <a:spLocks noChangeArrowheads="1"/>
          </p:cNvSpPr>
          <p:nvPr/>
        </p:nvSpPr>
        <p:spPr bwMode="auto">
          <a:xfrm>
            <a:off x="6923089" y="3760788"/>
            <a:ext cx="3133725" cy="1219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a:lnSpc>
                <a:spcPct val="85000"/>
              </a:lnSpc>
              <a:spcBef>
                <a:spcPct val="50000"/>
              </a:spcBef>
              <a:buFont typeface="Wingdings" panose="05000000000000000000" pitchFamily="2" charset="2"/>
              <a:buNone/>
            </a:pPr>
            <a:r>
              <a:rPr lang="tr-TR" altLang="tr-TR" sz="2400" b="1">
                <a:solidFill>
                  <a:srgbClr val="DADADA"/>
                </a:solidFill>
                <a:latin typeface="Times New Roman" panose="02020603050405020304" pitchFamily="18" charset="0"/>
              </a:rPr>
              <a:t>Servise Hazırlık Alanı</a:t>
            </a:r>
          </a:p>
          <a:p>
            <a:pPr algn="ctr" defTabSz="457200">
              <a:lnSpc>
                <a:spcPct val="85000"/>
              </a:lnSpc>
              <a:spcBef>
                <a:spcPct val="50000"/>
              </a:spcBef>
              <a:buFont typeface="Wingdings" panose="05000000000000000000" pitchFamily="2" charset="2"/>
              <a:buNone/>
            </a:pPr>
            <a:r>
              <a:rPr lang="tr-TR" altLang="tr-TR" sz="2400" b="1">
                <a:solidFill>
                  <a:srgbClr val="DADADA"/>
                </a:solidFill>
                <a:latin typeface="Times New Roman" panose="02020603050405020304" pitchFamily="18" charset="0"/>
              </a:rPr>
              <a:t>(Salatalar/Soğuk Yiyecekler)</a:t>
            </a:r>
          </a:p>
        </p:txBody>
      </p:sp>
      <p:sp>
        <p:nvSpPr>
          <p:cNvPr id="464928" name="AutoShape 32"/>
          <p:cNvSpPr>
            <a:spLocks noChangeArrowheads="1"/>
          </p:cNvSpPr>
          <p:nvPr/>
        </p:nvSpPr>
        <p:spPr bwMode="auto">
          <a:xfrm>
            <a:off x="6132514" y="3652839"/>
            <a:ext cx="504825" cy="1152525"/>
          </a:xfrm>
          <a:prstGeom prst="curvedRightArrow">
            <a:avLst>
              <a:gd name="adj1" fmla="val 45660"/>
              <a:gd name="adj2" fmla="val 91321"/>
              <a:gd name="adj3" fmla="val 33333"/>
            </a:avLst>
          </a:prstGeom>
          <a:solidFill>
            <a:srgbClr val="FFCCFF"/>
          </a:solidFill>
          <a:ln w="9525">
            <a:solidFill>
              <a:srgbClr val="66FF33"/>
            </a:solidFill>
            <a:miter lim="800000"/>
            <a:headEnd/>
            <a:tailEnd/>
          </a:ln>
        </p:spPr>
        <p:txBody>
          <a:bodyPr wrap="none"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endParaRPr lang="tr-TR" altLang="tr-TR" sz="3200">
              <a:solidFill>
                <a:prstClr val="black"/>
              </a:solidFill>
              <a:latin typeface="Times New Roman" panose="02020603050405020304" pitchFamily="18" charset="0"/>
            </a:endParaRPr>
          </a:p>
        </p:txBody>
      </p:sp>
      <p:sp>
        <p:nvSpPr>
          <p:cNvPr id="464929" name="AutoShape 33"/>
          <p:cNvSpPr>
            <a:spLocks noChangeArrowheads="1"/>
          </p:cNvSpPr>
          <p:nvPr/>
        </p:nvSpPr>
        <p:spPr bwMode="auto">
          <a:xfrm>
            <a:off x="7188200" y="4968875"/>
            <a:ext cx="649288" cy="1081088"/>
          </a:xfrm>
          <a:prstGeom prst="curvedLeftArrow">
            <a:avLst>
              <a:gd name="adj1" fmla="val 33301"/>
              <a:gd name="adj2" fmla="val 66601"/>
              <a:gd name="adj3" fmla="val 33333"/>
            </a:avLst>
          </a:prstGeom>
          <a:solidFill>
            <a:srgbClr val="FFCCFF"/>
          </a:solidFill>
          <a:ln w="9525">
            <a:solidFill>
              <a:srgbClr val="66FF33"/>
            </a:solidFill>
            <a:miter lim="800000"/>
            <a:headEnd/>
            <a:tailEnd/>
          </a:ln>
        </p:spPr>
        <p:txBody>
          <a:bodyPr wrap="none"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endParaRPr lang="tr-TR" altLang="tr-TR" sz="3200">
              <a:solidFill>
                <a:prstClr val="black"/>
              </a:solidFill>
              <a:latin typeface="Times New Roman" panose="02020603050405020304" pitchFamily="18" charset="0"/>
            </a:endParaRPr>
          </a:p>
        </p:txBody>
      </p:sp>
      <p:sp>
        <p:nvSpPr>
          <p:cNvPr id="464930" name="Text Box 34"/>
          <p:cNvSpPr txBox="1">
            <a:spLocks noChangeArrowheads="1"/>
          </p:cNvSpPr>
          <p:nvPr/>
        </p:nvSpPr>
        <p:spPr bwMode="auto">
          <a:xfrm>
            <a:off x="4837114" y="5561014"/>
            <a:ext cx="2085975" cy="462307"/>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buFont typeface="Wingdings" panose="05000000000000000000" pitchFamily="2" charset="2"/>
              <a:buNone/>
            </a:pPr>
            <a:r>
              <a:rPr lang="tr-TR" altLang="tr-TR" sz="2400" b="1">
                <a:solidFill>
                  <a:srgbClr val="DADADA"/>
                </a:solidFill>
                <a:latin typeface="Albertus" pitchFamily="34" charset="0"/>
              </a:rPr>
              <a:t>Servis Alanı</a:t>
            </a:r>
          </a:p>
        </p:txBody>
      </p:sp>
      <p:sp>
        <p:nvSpPr>
          <p:cNvPr id="58384" name="AutoShape 35"/>
          <p:cNvSpPr>
            <a:spLocks noChangeArrowheads="1"/>
          </p:cNvSpPr>
          <p:nvPr/>
        </p:nvSpPr>
        <p:spPr bwMode="auto">
          <a:xfrm>
            <a:off x="5016500" y="6065838"/>
            <a:ext cx="287338" cy="792162"/>
          </a:xfrm>
          <a:prstGeom prst="downArrow">
            <a:avLst>
              <a:gd name="adj1" fmla="val 50000"/>
              <a:gd name="adj2" fmla="val 68922"/>
            </a:avLst>
          </a:prstGeom>
          <a:solidFill>
            <a:srgbClr val="FFFF00"/>
          </a:solidFill>
          <a:ln w="9525" algn="ctr">
            <a:solidFill>
              <a:srgbClr val="66FF33"/>
            </a:solidFill>
            <a:miter lim="800000"/>
            <a:headEnd/>
            <a:tailEnd/>
          </a:ln>
        </p:spPr>
        <p:txBody>
          <a:bodyPr wrap="none"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endParaRPr lang="tr-TR" altLang="tr-TR" sz="3200">
              <a:solidFill>
                <a:prstClr val="black"/>
              </a:solidFill>
              <a:latin typeface="Times New Roman" panose="02020603050405020304" pitchFamily="18" charset="0"/>
            </a:endParaRPr>
          </a:p>
        </p:txBody>
      </p:sp>
      <p:sp>
        <p:nvSpPr>
          <p:cNvPr id="58385" name="AutoShape 39"/>
          <p:cNvSpPr>
            <a:spLocks noChangeArrowheads="1"/>
          </p:cNvSpPr>
          <p:nvPr/>
        </p:nvSpPr>
        <p:spPr bwMode="auto">
          <a:xfrm>
            <a:off x="5735639" y="6065839"/>
            <a:ext cx="288925" cy="720725"/>
          </a:xfrm>
          <a:prstGeom prst="downArrow">
            <a:avLst>
              <a:gd name="adj1" fmla="val 50000"/>
              <a:gd name="adj2" fmla="val 62363"/>
            </a:avLst>
          </a:prstGeom>
          <a:solidFill>
            <a:srgbClr val="FFFF00"/>
          </a:solidFill>
          <a:ln w="9525" algn="ctr">
            <a:solidFill>
              <a:srgbClr val="66FF33"/>
            </a:solidFill>
            <a:miter lim="800000"/>
            <a:headEnd/>
            <a:tailEnd/>
          </a:ln>
        </p:spPr>
        <p:txBody>
          <a:bodyPr wrap="none"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endParaRPr lang="tr-TR" altLang="tr-TR" sz="3200">
              <a:solidFill>
                <a:prstClr val="black"/>
              </a:solidFill>
              <a:latin typeface="Times New Roman" panose="02020603050405020304" pitchFamily="18" charset="0"/>
            </a:endParaRPr>
          </a:p>
        </p:txBody>
      </p:sp>
      <p:sp>
        <p:nvSpPr>
          <p:cNvPr id="58386" name="AutoShape 40"/>
          <p:cNvSpPr>
            <a:spLocks noChangeArrowheads="1"/>
          </p:cNvSpPr>
          <p:nvPr/>
        </p:nvSpPr>
        <p:spPr bwMode="auto">
          <a:xfrm>
            <a:off x="6427789" y="6018213"/>
            <a:ext cx="287337" cy="792162"/>
          </a:xfrm>
          <a:prstGeom prst="downArrow">
            <a:avLst>
              <a:gd name="adj1" fmla="val 50000"/>
              <a:gd name="adj2" fmla="val 68923"/>
            </a:avLst>
          </a:prstGeom>
          <a:solidFill>
            <a:srgbClr val="FFFF00"/>
          </a:solidFill>
          <a:ln w="9525" algn="ctr">
            <a:solidFill>
              <a:srgbClr val="66FF33"/>
            </a:solidFill>
            <a:miter lim="800000"/>
            <a:headEnd/>
            <a:tailEnd/>
          </a:ln>
        </p:spPr>
        <p:txBody>
          <a:bodyPr wrap="none"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endParaRPr lang="tr-TR" altLang="tr-TR" sz="320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283720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64906"/>
                                        </p:tgtEl>
                                        <p:attrNameLst>
                                          <p:attrName>style.visibility</p:attrName>
                                        </p:attrNameLst>
                                      </p:cBhvr>
                                      <p:to>
                                        <p:strVal val="visible"/>
                                      </p:to>
                                    </p:set>
                                    <p:animEffect transition="in" filter="circle(out)">
                                      <p:cBhvr>
                                        <p:cTn id="7" dur="1000"/>
                                        <p:tgtEl>
                                          <p:spTgt spid="464906"/>
                                        </p:tgtEl>
                                      </p:cBhvr>
                                    </p:animEffect>
                                  </p:childTnLst>
                                </p:cTn>
                              </p:par>
                            </p:childTnLst>
                          </p:cTn>
                        </p:par>
                        <p:par>
                          <p:cTn id="8" fill="hold" nodeType="afterGroup">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464918"/>
                                        </p:tgtEl>
                                        <p:attrNameLst>
                                          <p:attrName>style.visibility</p:attrName>
                                        </p:attrNameLst>
                                      </p:cBhvr>
                                      <p:to>
                                        <p:strVal val="visible"/>
                                      </p:to>
                                    </p:set>
                                    <p:animEffect transition="in" filter="circle(out)">
                                      <p:cBhvr>
                                        <p:cTn id="11" dur="1000"/>
                                        <p:tgtEl>
                                          <p:spTgt spid="464918"/>
                                        </p:tgtEl>
                                      </p:cBhvr>
                                    </p:animEffect>
                                  </p:childTnLst>
                                </p:cTn>
                              </p:par>
                            </p:childTnLst>
                          </p:cTn>
                        </p:par>
                        <p:par>
                          <p:cTn id="12" fill="hold" nodeType="afterGroup">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464917"/>
                                        </p:tgtEl>
                                        <p:attrNameLst>
                                          <p:attrName>style.visibility</p:attrName>
                                        </p:attrNameLst>
                                      </p:cBhvr>
                                      <p:to>
                                        <p:strVal val="visible"/>
                                      </p:to>
                                    </p:set>
                                    <p:animEffect transition="in" filter="circle(out)">
                                      <p:cBhvr>
                                        <p:cTn id="15" dur="1000"/>
                                        <p:tgtEl>
                                          <p:spTgt spid="464917"/>
                                        </p:tgtEl>
                                      </p:cBhvr>
                                    </p:animEffect>
                                  </p:childTnLst>
                                </p:cTn>
                              </p:par>
                            </p:childTnLst>
                          </p:cTn>
                        </p:par>
                        <p:par>
                          <p:cTn id="16" fill="hold" nodeType="afterGroup">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464919"/>
                                        </p:tgtEl>
                                        <p:attrNameLst>
                                          <p:attrName>style.visibility</p:attrName>
                                        </p:attrNameLst>
                                      </p:cBhvr>
                                      <p:to>
                                        <p:strVal val="visible"/>
                                      </p:to>
                                    </p:set>
                                    <p:animEffect transition="in" filter="circle(out)">
                                      <p:cBhvr>
                                        <p:cTn id="19" dur="1000"/>
                                        <p:tgtEl>
                                          <p:spTgt spid="464919"/>
                                        </p:tgtEl>
                                      </p:cBhvr>
                                    </p:animEffect>
                                  </p:childTnLst>
                                </p:cTn>
                              </p:par>
                            </p:childTnLst>
                          </p:cTn>
                        </p:par>
                        <p:par>
                          <p:cTn id="20" fill="hold" nodeType="afterGroup">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464921"/>
                                        </p:tgtEl>
                                        <p:attrNameLst>
                                          <p:attrName>style.visibility</p:attrName>
                                        </p:attrNameLst>
                                      </p:cBhvr>
                                      <p:to>
                                        <p:strVal val="visible"/>
                                      </p:to>
                                    </p:set>
                                    <p:animEffect transition="in" filter="circle(out)">
                                      <p:cBhvr>
                                        <p:cTn id="23" dur="1000"/>
                                        <p:tgtEl>
                                          <p:spTgt spid="464921"/>
                                        </p:tgtEl>
                                      </p:cBhvr>
                                    </p:animEffect>
                                  </p:childTnLst>
                                </p:cTn>
                              </p:par>
                            </p:childTnLst>
                          </p:cTn>
                        </p:par>
                        <p:par>
                          <p:cTn id="24" fill="hold" nodeType="afterGroup">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464929"/>
                                        </p:tgtEl>
                                        <p:attrNameLst>
                                          <p:attrName>style.visibility</p:attrName>
                                        </p:attrNameLst>
                                      </p:cBhvr>
                                      <p:to>
                                        <p:strVal val="visible"/>
                                      </p:to>
                                    </p:set>
                                    <p:animEffect transition="in" filter="circle(out)">
                                      <p:cBhvr>
                                        <p:cTn id="27" dur="1000"/>
                                        <p:tgtEl>
                                          <p:spTgt spid="464929"/>
                                        </p:tgtEl>
                                      </p:cBhvr>
                                    </p:animEffect>
                                  </p:childTnLst>
                                </p:cTn>
                              </p:par>
                              <p:par>
                                <p:cTn id="28" presetID="6" presetClass="entr" presetSubtype="32" fill="hold" grpId="0" nodeType="withEffect">
                                  <p:stCondLst>
                                    <p:cond delay="0"/>
                                  </p:stCondLst>
                                  <p:childTnLst>
                                    <p:set>
                                      <p:cBhvr>
                                        <p:cTn id="29" dur="1" fill="hold">
                                          <p:stCondLst>
                                            <p:cond delay="0"/>
                                          </p:stCondLst>
                                        </p:cTn>
                                        <p:tgtEl>
                                          <p:spTgt spid="464928"/>
                                        </p:tgtEl>
                                        <p:attrNameLst>
                                          <p:attrName>style.visibility</p:attrName>
                                        </p:attrNameLst>
                                      </p:cBhvr>
                                      <p:to>
                                        <p:strVal val="visible"/>
                                      </p:to>
                                    </p:set>
                                    <p:animEffect transition="in" filter="circle(out)">
                                      <p:cBhvr>
                                        <p:cTn id="30" dur="1000"/>
                                        <p:tgtEl>
                                          <p:spTgt spid="464928"/>
                                        </p:tgtEl>
                                      </p:cBhvr>
                                    </p:animEffect>
                                  </p:childTnLst>
                                </p:cTn>
                              </p:par>
                              <p:par>
                                <p:cTn id="31" presetID="6" presetClass="entr" presetSubtype="32" fill="hold" grpId="0" nodeType="withEffect">
                                  <p:stCondLst>
                                    <p:cond delay="0"/>
                                  </p:stCondLst>
                                  <p:childTnLst>
                                    <p:set>
                                      <p:cBhvr>
                                        <p:cTn id="32" dur="1" fill="hold">
                                          <p:stCondLst>
                                            <p:cond delay="0"/>
                                          </p:stCondLst>
                                        </p:cTn>
                                        <p:tgtEl>
                                          <p:spTgt spid="464926"/>
                                        </p:tgtEl>
                                        <p:attrNameLst>
                                          <p:attrName>style.visibility</p:attrName>
                                        </p:attrNameLst>
                                      </p:cBhvr>
                                      <p:to>
                                        <p:strVal val="visible"/>
                                      </p:to>
                                    </p:set>
                                    <p:animEffect transition="in" filter="circle(out)">
                                      <p:cBhvr>
                                        <p:cTn id="33" dur="1000"/>
                                        <p:tgtEl>
                                          <p:spTgt spid="464926"/>
                                        </p:tgtEl>
                                      </p:cBhvr>
                                    </p:animEffect>
                                  </p:childTnLst>
                                </p:cTn>
                              </p:par>
                            </p:childTnLst>
                          </p:cTn>
                        </p:par>
                        <p:par>
                          <p:cTn id="34" fill="hold" nodeType="afterGroup">
                            <p:stCondLst>
                              <p:cond delay="6000"/>
                            </p:stCondLst>
                            <p:childTnLst>
                              <p:par>
                                <p:cTn id="35" presetID="6" presetClass="entr" presetSubtype="32" fill="hold" grpId="0" nodeType="afterEffect">
                                  <p:stCondLst>
                                    <p:cond delay="0"/>
                                  </p:stCondLst>
                                  <p:childTnLst>
                                    <p:set>
                                      <p:cBhvr>
                                        <p:cTn id="36" dur="1" fill="hold">
                                          <p:stCondLst>
                                            <p:cond delay="0"/>
                                          </p:stCondLst>
                                        </p:cTn>
                                        <p:tgtEl>
                                          <p:spTgt spid="464930"/>
                                        </p:tgtEl>
                                        <p:attrNameLst>
                                          <p:attrName>style.visibility</p:attrName>
                                        </p:attrNameLst>
                                      </p:cBhvr>
                                      <p:to>
                                        <p:strVal val="visible"/>
                                      </p:to>
                                    </p:set>
                                    <p:animEffect transition="in" filter="circle(out)">
                                      <p:cBhvr>
                                        <p:cTn id="37" dur="1000"/>
                                        <p:tgtEl>
                                          <p:spTgt spid="46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6" grpId="0" animBg="1"/>
      <p:bldP spid="464917" grpId="0" animBg="1"/>
      <p:bldP spid="464918" grpId="0" animBg="1"/>
      <p:bldP spid="464919" grpId="0" animBg="1"/>
      <p:bldP spid="464921" grpId="0" animBg="1"/>
      <p:bldP spid="464926" grpId="0" animBg="1"/>
      <p:bldP spid="464928" grpId="0" animBg="1"/>
      <p:bldP spid="464929" grpId="0" animBg="1"/>
      <p:bldP spid="4649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11451" y="549275"/>
            <a:ext cx="6799263" cy="1303338"/>
          </a:xfrm>
          <a:solidFill>
            <a:srgbClr val="808000"/>
          </a:solidFill>
        </p:spPr>
        <p:txBody>
          <a:bodyPr rtlCol="0">
            <a:normAutofit/>
          </a:bodyPr>
          <a:lstStyle/>
          <a:p>
            <a:pPr>
              <a:defRPr/>
            </a:pPr>
            <a:r>
              <a:rPr lang="tr-TR" altLang="tr-TR" b="1" dirty="0" smtClean="0">
                <a:solidFill>
                  <a:schemeClr val="tx1"/>
                </a:solidFill>
                <a:effectLst>
                  <a:outerShdw blurRad="38100" dist="38100" dir="2700000" algn="tl">
                    <a:srgbClr val="000000"/>
                  </a:outerShdw>
                </a:effectLst>
              </a:rPr>
              <a:t>AYDINLATMA</a:t>
            </a:r>
          </a:p>
        </p:txBody>
      </p:sp>
      <p:sp>
        <p:nvSpPr>
          <p:cNvPr id="59395" name="Rectangle 3"/>
          <p:cNvSpPr>
            <a:spLocks noGrp="1" noChangeArrowheads="1"/>
          </p:cNvSpPr>
          <p:nvPr>
            <p:ph idx="1"/>
          </p:nvPr>
        </p:nvSpPr>
        <p:spPr>
          <a:xfrm>
            <a:off x="1981200" y="1600201"/>
            <a:ext cx="5627688" cy="4525963"/>
          </a:xfrm>
        </p:spPr>
        <p:txBody>
          <a:bodyPr/>
          <a:lstStyle/>
          <a:p>
            <a:pPr algn="ctr" eaLnBrk="1" hangingPunct="1">
              <a:lnSpc>
                <a:spcPct val="210000"/>
              </a:lnSpc>
            </a:pPr>
            <a:r>
              <a:rPr lang="tr-TR" altLang="tr-TR" sz="3200" b="1">
                <a:solidFill>
                  <a:schemeClr val="tx1"/>
                </a:solidFill>
              </a:rPr>
              <a:t>Her 1 m</a:t>
            </a:r>
            <a:r>
              <a:rPr lang="tr-TR" altLang="tr-TR" sz="3200" b="1" baseline="30000">
                <a:solidFill>
                  <a:schemeClr val="tx1"/>
                </a:solidFill>
              </a:rPr>
              <a:t>2</a:t>
            </a:r>
            <a:r>
              <a:rPr lang="tr-TR" altLang="tr-TR" sz="3200" b="1">
                <a:solidFill>
                  <a:schemeClr val="tx1"/>
                </a:solidFill>
              </a:rPr>
              <a:t> alan için      20 watt aydınlatma</a:t>
            </a:r>
          </a:p>
          <a:p>
            <a:pPr algn="ctr" eaLnBrk="1" hangingPunct="1">
              <a:lnSpc>
                <a:spcPct val="210000"/>
              </a:lnSpc>
            </a:pPr>
            <a:r>
              <a:rPr lang="tr-TR" altLang="tr-TR" sz="3200" b="1">
                <a:solidFill>
                  <a:schemeClr val="tx1"/>
                </a:solidFill>
              </a:rPr>
              <a:t>Ocak ve musluk başları için 50 watt aydınlatma</a:t>
            </a:r>
          </a:p>
        </p:txBody>
      </p:sp>
      <p:sp>
        <p:nvSpPr>
          <p:cNvPr id="6"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59397" name="Oval 4" descr="E012873"/>
          <p:cNvSpPr>
            <a:spLocks noChangeArrowheads="1"/>
          </p:cNvSpPr>
          <p:nvPr/>
        </p:nvSpPr>
        <p:spPr bwMode="auto">
          <a:xfrm>
            <a:off x="7824789" y="1701800"/>
            <a:ext cx="3541906" cy="4464050"/>
          </a:xfrm>
          <a:prstGeom prst="ellipse">
            <a:avLst/>
          </a:prstGeom>
          <a:blipFill dpi="0" rotWithShape="1">
            <a:blip r:embed="rId3"/>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defTabSz="457200">
              <a:spcBef>
                <a:spcPct val="0"/>
              </a:spcBef>
              <a:spcAft>
                <a:spcPct val="0"/>
              </a:spcAft>
              <a:buClrTx/>
              <a:buSzTx/>
              <a:buFontTx/>
              <a:buNone/>
            </a:pPr>
            <a:endParaRPr lang="tr-TR" altLang="tr-TR" sz="1800">
              <a:solidFill>
                <a:prstClr val="black"/>
              </a:solidFill>
              <a:latin typeface="Arial" panose="020B0604020202020204" pitchFamily="34" charset="0"/>
            </a:endParaRPr>
          </a:p>
        </p:txBody>
      </p:sp>
      <p:sp>
        <p:nvSpPr>
          <p:cNvPr id="25605" name="Rectangle 5"/>
          <p:cNvSpPr>
            <a:spLocks noChangeArrowheads="1"/>
          </p:cNvSpPr>
          <p:nvPr/>
        </p:nvSpPr>
        <p:spPr bwMode="auto">
          <a:xfrm>
            <a:off x="8616950" y="1"/>
            <a:ext cx="2051050" cy="188913"/>
          </a:xfrm>
          <a:prstGeom prst="rect">
            <a:avLst/>
          </a:prstGeom>
          <a:solidFill>
            <a:srgbClr val="8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Comic Sans MS" pitchFamily="66" charset="0"/>
              </a:defRPr>
            </a:lvl1pPr>
            <a:lvl2pPr algn="ctr">
              <a:defRPr sz="4400">
                <a:solidFill>
                  <a:schemeClr val="tx2"/>
                </a:solidFill>
                <a:latin typeface="Comic Sans MS" pitchFamily="66" charset="0"/>
              </a:defRPr>
            </a:lvl2pPr>
            <a:lvl3pPr algn="ctr">
              <a:defRPr sz="4400">
                <a:solidFill>
                  <a:schemeClr val="tx2"/>
                </a:solidFill>
                <a:latin typeface="Comic Sans MS" pitchFamily="66" charset="0"/>
              </a:defRPr>
            </a:lvl3pPr>
            <a:lvl4pPr algn="ctr">
              <a:defRPr sz="4400">
                <a:solidFill>
                  <a:schemeClr val="tx2"/>
                </a:solidFill>
                <a:latin typeface="Comic Sans MS" pitchFamily="66" charset="0"/>
              </a:defRPr>
            </a:lvl4pPr>
            <a:lvl5pPr algn="ctr">
              <a:defRPr sz="4400">
                <a:solidFill>
                  <a:schemeClr val="tx2"/>
                </a:solidFill>
                <a:latin typeface="Comic Sans MS" pitchFamily="66" charset="0"/>
              </a:defRPr>
            </a:lvl5pPr>
            <a:lvl6pPr marL="457200" algn="ctr" fontAlgn="base">
              <a:spcBef>
                <a:spcPct val="0"/>
              </a:spcBef>
              <a:spcAft>
                <a:spcPct val="0"/>
              </a:spcAft>
              <a:defRPr sz="4400">
                <a:solidFill>
                  <a:schemeClr val="tx2"/>
                </a:solidFill>
                <a:latin typeface="Comic Sans MS" pitchFamily="66" charset="0"/>
              </a:defRPr>
            </a:lvl6pPr>
            <a:lvl7pPr marL="914400" algn="ctr" fontAlgn="base">
              <a:spcBef>
                <a:spcPct val="0"/>
              </a:spcBef>
              <a:spcAft>
                <a:spcPct val="0"/>
              </a:spcAft>
              <a:defRPr sz="4400">
                <a:solidFill>
                  <a:schemeClr val="tx2"/>
                </a:solidFill>
                <a:latin typeface="Comic Sans MS" pitchFamily="66" charset="0"/>
              </a:defRPr>
            </a:lvl7pPr>
            <a:lvl8pPr marL="1371600" algn="ctr" fontAlgn="base">
              <a:spcBef>
                <a:spcPct val="0"/>
              </a:spcBef>
              <a:spcAft>
                <a:spcPct val="0"/>
              </a:spcAft>
              <a:defRPr sz="4400">
                <a:solidFill>
                  <a:schemeClr val="tx2"/>
                </a:solidFill>
                <a:latin typeface="Comic Sans MS" pitchFamily="66" charset="0"/>
              </a:defRPr>
            </a:lvl8pPr>
            <a:lvl9pPr marL="1828800" algn="ctr" fontAlgn="base">
              <a:spcBef>
                <a:spcPct val="0"/>
              </a:spcBef>
              <a:spcAft>
                <a:spcPct val="0"/>
              </a:spcAft>
              <a:defRPr sz="4400">
                <a:solidFill>
                  <a:schemeClr val="tx2"/>
                </a:solidFill>
                <a:latin typeface="Comic Sans MS" pitchFamily="66" charset="0"/>
              </a:defRPr>
            </a:lvl9pPr>
          </a:lstStyle>
          <a:p>
            <a:pPr defTabSz="457200">
              <a:defRPr/>
            </a:pPr>
            <a:r>
              <a:rPr lang="tr-TR" altLang="tr-TR" sz="1200" b="1">
                <a:solidFill>
                  <a:srgbClr val="FFCC00"/>
                </a:solidFill>
                <a:effectLst>
                  <a:outerShdw blurRad="38100" dist="38100" dir="2700000" algn="tl">
                    <a:srgbClr val="000000"/>
                  </a:outerShdw>
                </a:effectLst>
              </a:rPr>
              <a:t>MUTFAK ATMOSFERİ</a:t>
            </a:r>
          </a:p>
        </p:txBody>
      </p:sp>
    </p:spTree>
    <p:extLst>
      <p:ext uri="{BB962C8B-B14F-4D97-AF65-F5344CB8AC3E}">
        <p14:creationId xmlns:p14="http://schemas.microsoft.com/office/powerpoint/2010/main" val="1068178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817813" y="549275"/>
            <a:ext cx="6799262" cy="1303338"/>
          </a:xfrm>
          <a:solidFill>
            <a:srgbClr val="808000"/>
          </a:solidFill>
        </p:spPr>
        <p:txBody>
          <a:bodyPr rtlCol="0">
            <a:normAutofit/>
          </a:bodyPr>
          <a:lstStyle/>
          <a:p>
            <a:pPr>
              <a:defRPr/>
            </a:pPr>
            <a:r>
              <a:rPr lang="tr-TR" altLang="tr-TR" b="1" dirty="0" smtClean="0">
                <a:solidFill>
                  <a:schemeClr val="tx1"/>
                </a:solidFill>
                <a:effectLst>
                  <a:outerShdw blurRad="38100" dist="38100" dir="2700000" algn="tl">
                    <a:srgbClr val="000000"/>
                  </a:outerShdw>
                </a:effectLst>
              </a:rPr>
              <a:t>NEM</a:t>
            </a:r>
          </a:p>
        </p:txBody>
      </p:sp>
      <p:sp>
        <p:nvSpPr>
          <p:cNvPr id="61443" name="Rectangle 3"/>
          <p:cNvSpPr>
            <a:spLocks noGrp="1" noChangeArrowheads="1"/>
          </p:cNvSpPr>
          <p:nvPr>
            <p:ph idx="1"/>
          </p:nvPr>
        </p:nvSpPr>
        <p:spPr>
          <a:xfrm>
            <a:off x="1450169" y="2212974"/>
            <a:ext cx="6121400" cy="4103687"/>
          </a:xfrm>
        </p:spPr>
        <p:txBody>
          <a:bodyPr>
            <a:normAutofit lnSpcReduction="10000"/>
          </a:bodyPr>
          <a:lstStyle/>
          <a:p>
            <a:pPr algn="ctr" eaLnBrk="1" hangingPunct="1">
              <a:lnSpc>
                <a:spcPct val="140000"/>
              </a:lnSpc>
            </a:pPr>
            <a:r>
              <a:rPr lang="tr-TR" altLang="tr-TR" sz="3200" b="1" dirty="0">
                <a:solidFill>
                  <a:schemeClr val="tx1"/>
                </a:solidFill>
              </a:rPr>
              <a:t>Besinlerin bozulması, kemirgen ve haşerelerin yaşaması, duvarlarda buğulanma, yerlerde kayganlaşma gibi durumlar nedeniyle mutfak nem oranının %60 civarında olması gerekir.</a:t>
            </a:r>
          </a:p>
        </p:txBody>
      </p:sp>
      <p:sp>
        <p:nvSpPr>
          <p:cNvPr id="6"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61445" name="Oval 4" descr="AB001290"/>
          <p:cNvSpPr>
            <a:spLocks noChangeArrowheads="1"/>
          </p:cNvSpPr>
          <p:nvPr/>
        </p:nvSpPr>
        <p:spPr bwMode="auto">
          <a:xfrm>
            <a:off x="7824788" y="1852614"/>
            <a:ext cx="2303462" cy="4313237"/>
          </a:xfrm>
          <a:prstGeom prst="ellipse">
            <a:avLst/>
          </a:prstGeom>
          <a:blipFill dpi="0" rotWithShape="1">
            <a:blip r:embed="rId2"/>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defTabSz="457200">
              <a:spcBef>
                <a:spcPct val="0"/>
              </a:spcBef>
              <a:spcAft>
                <a:spcPct val="0"/>
              </a:spcAft>
              <a:buClrTx/>
              <a:buSzTx/>
              <a:buFontTx/>
              <a:buNone/>
            </a:pPr>
            <a:endParaRPr lang="tr-TR" altLang="tr-TR" sz="1800">
              <a:solidFill>
                <a:prstClr val="black"/>
              </a:solidFill>
              <a:latin typeface="Arial" panose="020B0604020202020204" pitchFamily="34" charset="0"/>
            </a:endParaRPr>
          </a:p>
        </p:txBody>
      </p:sp>
      <p:sp>
        <p:nvSpPr>
          <p:cNvPr id="32773" name="Rectangle 5"/>
          <p:cNvSpPr>
            <a:spLocks noChangeArrowheads="1"/>
          </p:cNvSpPr>
          <p:nvPr/>
        </p:nvSpPr>
        <p:spPr bwMode="auto">
          <a:xfrm>
            <a:off x="8616950" y="1"/>
            <a:ext cx="2051050" cy="188913"/>
          </a:xfrm>
          <a:prstGeom prst="rect">
            <a:avLst/>
          </a:prstGeom>
          <a:solidFill>
            <a:srgbClr val="8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Comic Sans MS" pitchFamily="66" charset="0"/>
              </a:defRPr>
            </a:lvl1pPr>
            <a:lvl2pPr algn="ctr">
              <a:defRPr sz="4400">
                <a:solidFill>
                  <a:schemeClr val="tx2"/>
                </a:solidFill>
                <a:latin typeface="Comic Sans MS" pitchFamily="66" charset="0"/>
              </a:defRPr>
            </a:lvl2pPr>
            <a:lvl3pPr algn="ctr">
              <a:defRPr sz="4400">
                <a:solidFill>
                  <a:schemeClr val="tx2"/>
                </a:solidFill>
                <a:latin typeface="Comic Sans MS" pitchFamily="66" charset="0"/>
              </a:defRPr>
            </a:lvl3pPr>
            <a:lvl4pPr algn="ctr">
              <a:defRPr sz="4400">
                <a:solidFill>
                  <a:schemeClr val="tx2"/>
                </a:solidFill>
                <a:latin typeface="Comic Sans MS" pitchFamily="66" charset="0"/>
              </a:defRPr>
            </a:lvl4pPr>
            <a:lvl5pPr algn="ctr">
              <a:defRPr sz="4400">
                <a:solidFill>
                  <a:schemeClr val="tx2"/>
                </a:solidFill>
                <a:latin typeface="Comic Sans MS" pitchFamily="66" charset="0"/>
              </a:defRPr>
            </a:lvl5pPr>
            <a:lvl6pPr marL="457200" algn="ctr" fontAlgn="base">
              <a:spcBef>
                <a:spcPct val="0"/>
              </a:spcBef>
              <a:spcAft>
                <a:spcPct val="0"/>
              </a:spcAft>
              <a:defRPr sz="4400">
                <a:solidFill>
                  <a:schemeClr val="tx2"/>
                </a:solidFill>
                <a:latin typeface="Comic Sans MS" pitchFamily="66" charset="0"/>
              </a:defRPr>
            </a:lvl6pPr>
            <a:lvl7pPr marL="914400" algn="ctr" fontAlgn="base">
              <a:spcBef>
                <a:spcPct val="0"/>
              </a:spcBef>
              <a:spcAft>
                <a:spcPct val="0"/>
              </a:spcAft>
              <a:defRPr sz="4400">
                <a:solidFill>
                  <a:schemeClr val="tx2"/>
                </a:solidFill>
                <a:latin typeface="Comic Sans MS" pitchFamily="66" charset="0"/>
              </a:defRPr>
            </a:lvl7pPr>
            <a:lvl8pPr marL="1371600" algn="ctr" fontAlgn="base">
              <a:spcBef>
                <a:spcPct val="0"/>
              </a:spcBef>
              <a:spcAft>
                <a:spcPct val="0"/>
              </a:spcAft>
              <a:defRPr sz="4400">
                <a:solidFill>
                  <a:schemeClr val="tx2"/>
                </a:solidFill>
                <a:latin typeface="Comic Sans MS" pitchFamily="66" charset="0"/>
              </a:defRPr>
            </a:lvl8pPr>
            <a:lvl9pPr marL="1828800" algn="ctr" fontAlgn="base">
              <a:spcBef>
                <a:spcPct val="0"/>
              </a:spcBef>
              <a:spcAft>
                <a:spcPct val="0"/>
              </a:spcAft>
              <a:defRPr sz="4400">
                <a:solidFill>
                  <a:schemeClr val="tx2"/>
                </a:solidFill>
                <a:latin typeface="Comic Sans MS" pitchFamily="66" charset="0"/>
              </a:defRPr>
            </a:lvl9pPr>
          </a:lstStyle>
          <a:p>
            <a:pPr defTabSz="457200">
              <a:defRPr/>
            </a:pPr>
            <a:r>
              <a:rPr lang="tr-TR" altLang="tr-TR" sz="1200" b="1">
                <a:solidFill>
                  <a:srgbClr val="FFCC00"/>
                </a:solidFill>
                <a:effectLst>
                  <a:outerShdw blurRad="38100" dist="38100" dir="2700000" algn="tl">
                    <a:srgbClr val="000000"/>
                  </a:outerShdw>
                </a:effectLst>
              </a:rPr>
              <a:t>MUTFAK ATMOSFERİ</a:t>
            </a:r>
          </a:p>
        </p:txBody>
      </p:sp>
    </p:spTree>
    <p:extLst>
      <p:ext uri="{BB962C8B-B14F-4D97-AF65-F5344CB8AC3E}">
        <p14:creationId xmlns:p14="http://schemas.microsoft.com/office/powerpoint/2010/main" val="1412580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711451" y="549275"/>
            <a:ext cx="6799263" cy="1303338"/>
          </a:xfrm>
          <a:solidFill>
            <a:srgbClr val="808000"/>
          </a:solidFill>
        </p:spPr>
        <p:txBody>
          <a:bodyPr rtlCol="0">
            <a:normAutofit/>
          </a:bodyPr>
          <a:lstStyle/>
          <a:p>
            <a:pPr>
              <a:defRPr/>
            </a:pPr>
            <a:r>
              <a:rPr lang="tr-TR" altLang="tr-TR" b="1" dirty="0" smtClean="0">
                <a:solidFill>
                  <a:schemeClr val="tx1"/>
                </a:solidFill>
                <a:effectLst>
                  <a:outerShdw blurRad="38100" dist="38100" dir="2700000" algn="tl">
                    <a:srgbClr val="000000"/>
                  </a:outerShdw>
                </a:effectLst>
              </a:rPr>
              <a:t>SICAKLIK</a:t>
            </a:r>
          </a:p>
        </p:txBody>
      </p:sp>
      <p:sp>
        <p:nvSpPr>
          <p:cNvPr id="47108" name="Rectangle 3"/>
          <p:cNvSpPr>
            <a:spLocks noGrp="1" noChangeArrowheads="1"/>
          </p:cNvSpPr>
          <p:nvPr>
            <p:ph idx="1"/>
          </p:nvPr>
        </p:nvSpPr>
        <p:spPr>
          <a:xfrm>
            <a:off x="698598" y="2328863"/>
            <a:ext cx="6408738" cy="4529137"/>
          </a:xfrm>
        </p:spPr>
        <p:txBody>
          <a:bodyPr rtlCol="0">
            <a:noAutofit/>
          </a:bodyPr>
          <a:lstStyle/>
          <a:p>
            <a:pPr algn="ctr" eaLnBrk="1" fontAlgn="auto" hangingPunct="1">
              <a:lnSpc>
                <a:spcPct val="150000"/>
              </a:lnSpc>
              <a:buFont typeface="Arial"/>
              <a:buChar char="•"/>
              <a:defRPr/>
            </a:pPr>
            <a:r>
              <a:rPr lang="tr-TR" altLang="tr-TR" sz="3200" b="1" dirty="0">
                <a:solidFill>
                  <a:schemeClr val="tx1"/>
                </a:solidFill>
              </a:rPr>
              <a:t>Çalışma verimi açısından maksimum sıcaklık 20-26 </a:t>
            </a:r>
            <a:r>
              <a:rPr lang="tr-TR" altLang="tr-TR" sz="3200" b="1" baseline="30000" dirty="0">
                <a:solidFill>
                  <a:schemeClr val="tx1"/>
                </a:solidFill>
              </a:rPr>
              <a:t>0</a:t>
            </a:r>
            <a:r>
              <a:rPr lang="tr-TR" altLang="tr-TR" sz="3200" b="1" dirty="0">
                <a:solidFill>
                  <a:schemeClr val="tx1"/>
                </a:solidFill>
              </a:rPr>
              <a:t>C arasında olmalıdır. Hazırlama alanları için ideal sıcaklık </a:t>
            </a:r>
          </a:p>
          <a:p>
            <a:pPr marL="0" indent="0" algn="ctr">
              <a:lnSpc>
                <a:spcPct val="150000"/>
              </a:lnSpc>
              <a:buNone/>
              <a:defRPr/>
            </a:pPr>
            <a:r>
              <a:rPr lang="tr-TR" altLang="tr-TR" sz="3200" b="1" dirty="0">
                <a:solidFill>
                  <a:schemeClr val="tx1"/>
                </a:solidFill>
              </a:rPr>
              <a:t>16-18</a:t>
            </a:r>
            <a:r>
              <a:rPr lang="tr-TR" altLang="tr-TR" sz="3200" b="1" baseline="30000" dirty="0">
                <a:solidFill>
                  <a:schemeClr val="tx1"/>
                </a:solidFill>
              </a:rPr>
              <a:t>0</a:t>
            </a:r>
            <a:r>
              <a:rPr lang="tr-TR" altLang="tr-TR" sz="3200" b="1" dirty="0">
                <a:solidFill>
                  <a:schemeClr val="tx1"/>
                </a:solidFill>
              </a:rPr>
              <a:t>C’dir.</a:t>
            </a:r>
          </a:p>
        </p:txBody>
      </p:sp>
      <p:sp>
        <p:nvSpPr>
          <p:cNvPr id="6"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62469" name="Oval 4" descr="sns058"/>
          <p:cNvSpPr>
            <a:spLocks noChangeArrowheads="1"/>
          </p:cNvSpPr>
          <p:nvPr/>
        </p:nvSpPr>
        <p:spPr bwMode="auto">
          <a:xfrm>
            <a:off x="7608889" y="1852613"/>
            <a:ext cx="2592387" cy="4464050"/>
          </a:xfrm>
          <a:prstGeom prst="ellipse">
            <a:avLst/>
          </a:prstGeom>
          <a:blipFill dpi="0" rotWithShape="1">
            <a:blip r:embed="rId3"/>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defTabSz="457200">
              <a:spcBef>
                <a:spcPct val="0"/>
              </a:spcBef>
              <a:spcAft>
                <a:spcPct val="0"/>
              </a:spcAft>
              <a:buClrTx/>
              <a:buSzTx/>
              <a:buFontTx/>
              <a:buNone/>
            </a:pPr>
            <a:endParaRPr lang="tr-TR" altLang="tr-TR" sz="1800">
              <a:solidFill>
                <a:prstClr val="black"/>
              </a:solidFill>
              <a:latin typeface="Arial" panose="020B0604020202020204" pitchFamily="34" charset="0"/>
            </a:endParaRPr>
          </a:p>
        </p:txBody>
      </p:sp>
      <p:sp>
        <p:nvSpPr>
          <p:cNvPr id="33797" name="Rectangle 5"/>
          <p:cNvSpPr>
            <a:spLocks noChangeArrowheads="1"/>
          </p:cNvSpPr>
          <p:nvPr/>
        </p:nvSpPr>
        <p:spPr bwMode="auto">
          <a:xfrm>
            <a:off x="8616950" y="1"/>
            <a:ext cx="2051050" cy="188913"/>
          </a:xfrm>
          <a:prstGeom prst="rect">
            <a:avLst/>
          </a:prstGeom>
          <a:solidFill>
            <a:srgbClr val="8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Comic Sans MS" pitchFamily="66" charset="0"/>
              </a:defRPr>
            </a:lvl1pPr>
            <a:lvl2pPr algn="ctr">
              <a:defRPr sz="4400">
                <a:solidFill>
                  <a:schemeClr val="tx2"/>
                </a:solidFill>
                <a:latin typeface="Comic Sans MS" pitchFamily="66" charset="0"/>
              </a:defRPr>
            </a:lvl2pPr>
            <a:lvl3pPr algn="ctr">
              <a:defRPr sz="4400">
                <a:solidFill>
                  <a:schemeClr val="tx2"/>
                </a:solidFill>
                <a:latin typeface="Comic Sans MS" pitchFamily="66" charset="0"/>
              </a:defRPr>
            </a:lvl3pPr>
            <a:lvl4pPr algn="ctr">
              <a:defRPr sz="4400">
                <a:solidFill>
                  <a:schemeClr val="tx2"/>
                </a:solidFill>
                <a:latin typeface="Comic Sans MS" pitchFamily="66" charset="0"/>
              </a:defRPr>
            </a:lvl4pPr>
            <a:lvl5pPr algn="ctr">
              <a:defRPr sz="4400">
                <a:solidFill>
                  <a:schemeClr val="tx2"/>
                </a:solidFill>
                <a:latin typeface="Comic Sans MS" pitchFamily="66" charset="0"/>
              </a:defRPr>
            </a:lvl5pPr>
            <a:lvl6pPr marL="457200" algn="ctr" fontAlgn="base">
              <a:spcBef>
                <a:spcPct val="0"/>
              </a:spcBef>
              <a:spcAft>
                <a:spcPct val="0"/>
              </a:spcAft>
              <a:defRPr sz="4400">
                <a:solidFill>
                  <a:schemeClr val="tx2"/>
                </a:solidFill>
                <a:latin typeface="Comic Sans MS" pitchFamily="66" charset="0"/>
              </a:defRPr>
            </a:lvl6pPr>
            <a:lvl7pPr marL="914400" algn="ctr" fontAlgn="base">
              <a:spcBef>
                <a:spcPct val="0"/>
              </a:spcBef>
              <a:spcAft>
                <a:spcPct val="0"/>
              </a:spcAft>
              <a:defRPr sz="4400">
                <a:solidFill>
                  <a:schemeClr val="tx2"/>
                </a:solidFill>
                <a:latin typeface="Comic Sans MS" pitchFamily="66" charset="0"/>
              </a:defRPr>
            </a:lvl7pPr>
            <a:lvl8pPr marL="1371600" algn="ctr" fontAlgn="base">
              <a:spcBef>
                <a:spcPct val="0"/>
              </a:spcBef>
              <a:spcAft>
                <a:spcPct val="0"/>
              </a:spcAft>
              <a:defRPr sz="4400">
                <a:solidFill>
                  <a:schemeClr val="tx2"/>
                </a:solidFill>
                <a:latin typeface="Comic Sans MS" pitchFamily="66" charset="0"/>
              </a:defRPr>
            </a:lvl8pPr>
            <a:lvl9pPr marL="1828800" algn="ctr" fontAlgn="base">
              <a:spcBef>
                <a:spcPct val="0"/>
              </a:spcBef>
              <a:spcAft>
                <a:spcPct val="0"/>
              </a:spcAft>
              <a:defRPr sz="4400">
                <a:solidFill>
                  <a:schemeClr val="tx2"/>
                </a:solidFill>
                <a:latin typeface="Comic Sans MS" pitchFamily="66" charset="0"/>
              </a:defRPr>
            </a:lvl9pPr>
          </a:lstStyle>
          <a:p>
            <a:pPr defTabSz="457200">
              <a:defRPr/>
            </a:pPr>
            <a:r>
              <a:rPr lang="tr-TR" altLang="tr-TR" sz="1200" b="1">
                <a:solidFill>
                  <a:srgbClr val="FFCC00"/>
                </a:solidFill>
                <a:effectLst>
                  <a:outerShdw blurRad="38100" dist="38100" dir="2700000" algn="tl">
                    <a:srgbClr val="000000"/>
                  </a:outerShdw>
                </a:effectLst>
              </a:rPr>
              <a:t>MUTFAK ATMOSFERİ</a:t>
            </a:r>
          </a:p>
        </p:txBody>
      </p:sp>
    </p:spTree>
    <p:extLst>
      <p:ext uri="{BB962C8B-B14F-4D97-AF65-F5344CB8AC3E}">
        <p14:creationId xmlns:p14="http://schemas.microsoft.com/office/powerpoint/2010/main" val="3752071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838451" y="428626"/>
            <a:ext cx="6797675" cy="1304925"/>
          </a:xfrm>
          <a:solidFill>
            <a:srgbClr val="808000"/>
          </a:solidFill>
        </p:spPr>
        <p:txBody>
          <a:bodyPr rtlCol="0">
            <a:normAutofit/>
          </a:bodyPr>
          <a:lstStyle/>
          <a:p>
            <a:pPr>
              <a:defRPr/>
            </a:pPr>
            <a:r>
              <a:rPr lang="tr-TR" altLang="tr-TR" b="1" dirty="0" smtClean="0">
                <a:solidFill>
                  <a:schemeClr val="tx1"/>
                </a:solidFill>
                <a:effectLst>
                  <a:outerShdw blurRad="38100" dist="38100" dir="2700000" algn="tl">
                    <a:srgbClr val="000000"/>
                  </a:outerShdw>
                </a:effectLst>
              </a:rPr>
              <a:t>HAVALANDIRMA</a:t>
            </a:r>
          </a:p>
        </p:txBody>
      </p:sp>
      <p:sp>
        <p:nvSpPr>
          <p:cNvPr id="64515" name="Rectangle 3"/>
          <p:cNvSpPr>
            <a:spLocks noGrp="1" noChangeArrowheads="1"/>
          </p:cNvSpPr>
          <p:nvPr>
            <p:ph idx="1"/>
          </p:nvPr>
        </p:nvSpPr>
        <p:spPr>
          <a:xfrm>
            <a:off x="1981200" y="1600201"/>
            <a:ext cx="5627688" cy="4525963"/>
          </a:xfrm>
        </p:spPr>
        <p:txBody>
          <a:bodyPr>
            <a:normAutofit lnSpcReduction="10000"/>
          </a:bodyPr>
          <a:lstStyle/>
          <a:p>
            <a:pPr algn="ctr" eaLnBrk="1" hangingPunct="1">
              <a:lnSpc>
                <a:spcPct val="190000"/>
              </a:lnSpc>
            </a:pPr>
            <a:r>
              <a:rPr lang="tr-TR" altLang="tr-TR" sz="3200" b="1">
                <a:solidFill>
                  <a:schemeClr val="tx1"/>
                </a:solidFill>
              </a:rPr>
              <a:t>Pişirme alanlarında her saat minimum 30 kez hava değişimi olmalıdır. Alçak tavanlı işletmelerde her saat 50 kez hava değişimi idealdir.</a:t>
            </a:r>
          </a:p>
        </p:txBody>
      </p:sp>
      <p:sp>
        <p:nvSpPr>
          <p:cNvPr id="6"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64517" name="Oval 4" descr="lzm003"/>
          <p:cNvSpPr>
            <a:spLocks noChangeArrowheads="1"/>
          </p:cNvSpPr>
          <p:nvPr/>
        </p:nvSpPr>
        <p:spPr bwMode="auto">
          <a:xfrm>
            <a:off x="8466139" y="1697833"/>
            <a:ext cx="2592387" cy="4464050"/>
          </a:xfrm>
          <a:prstGeom prst="ellipse">
            <a:avLst/>
          </a:prstGeom>
          <a:blipFill dpi="0" rotWithShape="1">
            <a:blip r:embed="rId3"/>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defTabSz="457200">
              <a:spcBef>
                <a:spcPct val="0"/>
              </a:spcBef>
              <a:spcAft>
                <a:spcPct val="0"/>
              </a:spcAft>
              <a:buClrTx/>
              <a:buSzTx/>
              <a:buFontTx/>
              <a:buNone/>
            </a:pPr>
            <a:endParaRPr lang="tr-TR" altLang="tr-TR" sz="1800">
              <a:solidFill>
                <a:prstClr val="black"/>
              </a:solidFill>
              <a:latin typeface="Arial" panose="020B0604020202020204" pitchFamily="34" charset="0"/>
            </a:endParaRPr>
          </a:p>
        </p:txBody>
      </p:sp>
      <p:sp>
        <p:nvSpPr>
          <p:cNvPr id="36869" name="Rectangle 5"/>
          <p:cNvSpPr>
            <a:spLocks noChangeArrowheads="1"/>
          </p:cNvSpPr>
          <p:nvPr/>
        </p:nvSpPr>
        <p:spPr bwMode="auto">
          <a:xfrm>
            <a:off x="8616950" y="1"/>
            <a:ext cx="2051050" cy="188913"/>
          </a:xfrm>
          <a:prstGeom prst="rect">
            <a:avLst/>
          </a:prstGeom>
          <a:solidFill>
            <a:srgbClr val="8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Comic Sans MS" pitchFamily="66" charset="0"/>
              </a:defRPr>
            </a:lvl1pPr>
            <a:lvl2pPr algn="ctr">
              <a:defRPr sz="4400">
                <a:solidFill>
                  <a:schemeClr val="tx2"/>
                </a:solidFill>
                <a:latin typeface="Comic Sans MS" pitchFamily="66" charset="0"/>
              </a:defRPr>
            </a:lvl2pPr>
            <a:lvl3pPr algn="ctr">
              <a:defRPr sz="4400">
                <a:solidFill>
                  <a:schemeClr val="tx2"/>
                </a:solidFill>
                <a:latin typeface="Comic Sans MS" pitchFamily="66" charset="0"/>
              </a:defRPr>
            </a:lvl3pPr>
            <a:lvl4pPr algn="ctr">
              <a:defRPr sz="4400">
                <a:solidFill>
                  <a:schemeClr val="tx2"/>
                </a:solidFill>
                <a:latin typeface="Comic Sans MS" pitchFamily="66" charset="0"/>
              </a:defRPr>
            </a:lvl4pPr>
            <a:lvl5pPr algn="ctr">
              <a:defRPr sz="4400">
                <a:solidFill>
                  <a:schemeClr val="tx2"/>
                </a:solidFill>
                <a:latin typeface="Comic Sans MS" pitchFamily="66" charset="0"/>
              </a:defRPr>
            </a:lvl5pPr>
            <a:lvl6pPr marL="457200" algn="ctr" fontAlgn="base">
              <a:spcBef>
                <a:spcPct val="0"/>
              </a:spcBef>
              <a:spcAft>
                <a:spcPct val="0"/>
              </a:spcAft>
              <a:defRPr sz="4400">
                <a:solidFill>
                  <a:schemeClr val="tx2"/>
                </a:solidFill>
                <a:latin typeface="Comic Sans MS" pitchFamily="66" charset="0"/>
              </a:defRPr>
            </a:lvl6pPr>
            <a:lvl7pPr marL="914400" algn="ctr" fontAlgn="base">
              <a:spcBef>
                <a:spcPct val="0"/>
              </a:spcBef>
              <a:spcAft>
                <a:spcPct val="0"/>
              </a:spcAft>
              <a:defRPr sz="4400">
                <a:solidFill>
                  <a:schemeClr val="tx2"/>
                </a:solidFill>
                <a:latin typeface="Comic Sans MS" pitchFamily="66" charset="0"/>
              </a:defRPr>
            </a:lvl7pPr>
            <a:lvl8pPr marL="1371600" algn="ctr" fontAlgn="base">
              <a:spcBef>
                <a:spcPct val="0"/>
              </a:spcBef>
              <a:spcAft>
                <a:spcPct val="0"/>
              </a:spcAft>
              <a:defRPr sz="4400">
                <a:solidFill>
                  <a:schemeClr val="tx2"/>
                </a:solidFill>
                <a:latin typeface="Comic Sans MS" pitchFamily="66" charset="0"/>
              </a:defRPr>
            </a:lvl8pPr>
            <a:lvl9pPr marL="1828800" algn="ctr" fontAlgn="base">
              <a:spcBef>
                <a:spcPct val="0"/>
              </a:spcBef>
              <a:spcAft>
                <a:spcPct val="0"/>
              </a:spcAft>
              <a:defRPr sz="4400">
                <a:solidFill>
                  <a:schemeClr val="tx2"/>
                </a:solidFill>
                <a:latin typeface="Comic Sans MS" pitchFamily="66" charset="0"/>
              </a:defRPr>
            </a:lvl9pPr>
          </a:lstStyle>
          <a:p>
            <a:pPr defTabSz="457200">
              <a:defRPr/>
            </a:pPr>
            <a:r>
              <a:rPr lang="tr-TR" altLang="tr-TR" sz="1200" b="1">
                <a:solidFill>
                  <a:srgbClr val="FFCC00"/>
                </a:solidFill>
                <a:effectLst>
                  <a:outerShdw blurRad="38100" dist="38100" dir="2700000" algn="tl">
                    <a:srgbClr val="000000"/>
                  </a:outerShdw>
                </a:effectLst>
              </a:rPr>
              <a:t>MUTFAK ATMOSFERİ</a:t>
            </a:r>
          </a:p>
        </p:txBody>
      </p:sp>
    </p:spTree>
    <p:extLst>
      <p:ext uri="{BB962C8B-B14F-4D97-AF65-F5344CB8AC3E}">
        <p14:creationId xmlns:p14="http://schemas.microsoft.com/office/powerpoint/2010/main" val="71132917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513</Words>
  <Application>Microsoft Office PowerPoint</Application>
  <PresentationFormat>Geniş ekran</PresentationFormat>
  <Paragraphs>50</Paragraphs>
  <Slides>9</Slides>
  <Notes>4</Notes>
  <HiddenSlides>0</HiddenSlides>
  <MMClips>0</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9</vt:i4>
      </vt:variant>
    </vt:vector>
  </HeadingPairs>
  <TitlesOfParts>
    <vt:vector size="20" baseType="lpstr">
      <vt:lpstr>Albertus</vt:lpstr>
      <vt:lpstr>Arial</vt:lpstr>
      <vt:lpstr>Calibri</vt:lpstr>
      <vt:lpstr>Calibri Light</vt:lpstr>
      <vt:lpstr>Comic Sans MS</vt:lpstr>
      <vt:lpstr>Garamond</vt:lpstr>
      <vt:lpstr>Times New Roman</vt:lpstr>
      <vt:lpstr>Wingdings</vt:lpstr>
      <vt:lpstr>Office Teması</vt:lpstr>
      <vt:lpstr>Organik</vt:lpstr>
      <vt:lpstr>1_Organik</vt:lpstr>
      <vt:lpstr>Mutfak Hizmetleri Yönetimi</vt:lpstr>
      <vt:lpstr>Besin Hazırlama Alanları</vt:lpstr>
      <vt:lpstr>Besin Hazırlama Alanları</vt:lpstr>
      <vt:lpstr>Pişirme Alanları</vt:lpstr>
      <vt:lpstr>PowerPoint Sunusu</vt:lpstr>
      <vt:lpstr>AYDINLATMA</vt:lpstr>
      <vt:lpstr>NEM</vt:lpstr>
      <vt:lpstr>SICAKLIK</vt:lpstr>
      <vt:lpstr>HAVALANDIRMA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Mutfak Hizmetleri Yönetimi</dc:title>
  <dc:creator>emir üner</dc:creator>
  <cp:lastModifiedBy>emir üner</cp:lastModifiedBy>
  <cp:revision>11</cp:revision>
  <dcterms:created xsi:type="dcterms:W3CDTF">2017-10-29T15:18:22Z</dcterms:created>
  <dcterms:modified xsi:type="dcterms:W3CDTF">2017-10-29T15:27:19Z</dcterms:modified>
</cp:coreProperties>
</file>