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9" r:id="rId4"/>
    <p:sldId id="263" r:id="rId5"/>
    <p:sldId id="264" r:id="rId6"/>
    <p:sldId id="265" r:id="rId7"/>
    <p:sldId id="260" r:id="rId8"/>
    <p:sldId id="258" r:id="rId9"/>
    <p:sldId id="261" r:id="rId10"/>
    <p:sldId id="262"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860"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54C18E4-D9B8-4D5D-AF74-F1DDD717430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C7E27D8C-7355-4736-B282-67B2A8B8C3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C90E1C6-6C59-4135-9611-1AAD00ADE7C1}"/>
              </a:ext>
            </a:extLst>
          </p:cNvPr>
          <p:cNvSpPr>
            <a:spLocks noGrp="1"/>
          </p:cNvSpPr>
          <p:nvPr>
            <p:ph type="dt" sz="half" idx="10"/>
          </p:nvPr>
        </p:nvSpPr>
        <p:spPr/>
        <p:txBody>
          <a:bodyPr/>
          <a:lstStyle/>
          <a:p>
            <a:fld id="{5EE0CBC0-76B1-4CCF-B3DC-E52FA3C41764}" type="datetimeFigureOut">
              <a:rPr lang="tr-TR" smtClean="0"/>
              <a:pPr/>
              <a:t>9.05.2023</a:t>
            </a:fld>
            <a:endParaRPr lang="tr-TR"/>
          </a:p>
        </p:txBody>
      </p:sp>
      <p:sp>
        <p:nvSpPr>
          <p:cNvPr id="5" name="Alt Bilgi Yer Tutucusu 4">
            <a:extLst>
              <a:ext uri="{FF2B5EF4-FFF2-40B4-BE49-F238E27FC236}">
                <a16:creationId xmlns:a16="http://schemas.microsoft.com/office/drawing/2014/main" id="{4A5EAB53-3217-47A7-81C3-03032A57BC4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2117018-25E8-4DB3-BBCD-58B25B1C6D14}"/>
              </a:ext>
            </a:extLst>
          </p:cNvPr>
          <p:cNvSpPr>
            <a:spLocks noGrp="1"/>
          </p:cNvSpPr>
          <p:nvPr>
            <p:ph type="sldNum" sz="quarter" idx="12"/>
          </p:nvPr>
        </p:nvSpPr>
        <p:spPr/>
        <p:txBody>
          <a:bodyPr/>
          <a:lstStyle/>
          <a:p>
            <a:fld id="{B3A4306B-26ED-4BC0-9777-5147502CD613}" type="slidenum">
              <a:rPr lang="tr-TR" smtClean="0"/>
              <a:pPr/>
              <a:t>‹#›</a:t>
            </a:fld>
            <a:endParaRPr lang="tr-TR"/>
          </a:p>
        </p:txBody>
      </p:sp>
    </p:spTree>
    <p:extLst>
      <p:ext uri="{BB962C8B-B14F-4D97-AF65-F5344CB8AC3E}">
        <p14:creationId xmlns:p14="http://schemas.microsoft.com/office/powerpoint/2010/main" val="1269451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A12EE49-332D-4F54-8E8F-DA9CB64E40F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FD5E150-DDAC-4BC2-9D08-A0AA30DFB3DA}"/>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7C440C0-62BA-492E-B4A6-8C73C1D96013}"/>
              </a:ext>
            </a:extLst>
          </p:cNvPr>
          <p:cNvSpPr>
            <a:spLocks noGrp="1"/>
          </p:cNvSpPr>
          <p:nvPr>
            <p:ph type="dt" sz="half" idx="10"/>
          </p:nvPr>
        </p:nvSpPr>
        <p:spPr/>
        <p:txBody>
          <a:bodyPr/>
          <a:lstStyle/>
          <a:p>
            <a:fld id="{5EE0CBC0-76B1-4CCF-B3DC-E52FA3C41764}" type="datetimeFigureOut">
              <a:rPr lang="tr-TR" smtClean="0"/>
              <a:pPr/>
              <a:t>9.05.2023</a:t>
            </a:fld>
            <a:endParaRPr lang="tr-TR"/>
          </a:p>
        </p:txBody>
      </p:sp>
      <p:sp>
        <p:nvSpPr>
          <p:cNvPr id="5" name="Alt Bilgi Yer Tutucusu 4">
            <a:extLst>
              <a:ext uri="{FF2B5EF4-FFF2-40B4-BE49-F238E27FC236}">
                <a16:creationId xmlns:a16="http://schemas.microsoft.com/office/drawing/2014/main" id="{1E549B18-4FEE-4967-B723-FF17FD261E8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443AA69-0BA4-4039-AAC0-8613122047A5}"/>
              </a:ext>
            </a:extLst>
          </p:cNvPr>
          <p:cNvSpPr>
            <a:spLocks noGrp="1"/>
          </p:cNvSpPr>
          <p:nvPr>
            <p:ph type="sldNum" sz="quarter" idx="12"/>
          </p:nvPr>
        </p:nvSpPr>
        <p:spPr/>
        <p:txBody>
          <a:bodyPr/>
          <a:lstStyle/>
          <a:p>
            <a:fld id="{B3A4306B-26ED-4BC0-9777-5147502CD613}" type="slidenum">
              <a:rPr lang="tr-TR" smtClean="0"/>
              <a:pPr/>
              <a:t>‹#›</a:t>
            </a:fld>
            <a:endParaRPr lang="tr-TR"/>
          </a:p>
        </p:txBody>
      </p:sp>
    </p:spTree>
    <p:extLst>
      <p:ext uri="{BB962C8B-B14F-4D97-AF65-F5344CB8AC3E}">
        <p14:creationId xmlns:p14="http://schemas.microsoft.com/office/powerpoint/2010/main" val="655268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C9887C5E-63C9-4AF9-B949-825C9036FAC4}"/>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BB34754B-B692-408B-A4E9-D6F63C4BDA29}"/>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E8B56C6-DBE9-4918-BDDB-DFF0F6AA19ED}"/>
              </a:ext>
            </a:extLst>
          </p:cNvPr>
          <p:cNvSpPr>
            <a:spLocks noGrp="1"/>
          </p:cNvSpPr>
          <p:nvPr>
            <p:ph type="dt" sz="half" idx="10"/>
          </p:nvPr>
        </p:nvSpPr>
        <p:spPr/>
        <p:txBody>
          <a:bodyPr/>
          <a:lstStyle/>
          <a:p>
            <a:fld id="{5EE0CBC0-76B1-4CCF-B3DC-E52FA3C41764}" type="datetimeFigureOut">
              <a:rPr lang="tr-TR" smtClean="0"/>
              <a:pPr/>
              <a:t>9.05.2023</a:t>
            </a:fld>
            <a:endParaRPr lang="tr-TR"/>
          </a:p>
        </p:txBody>
      </p:sp>
      <p:sp>
        <p:nvSpPr>
          <p:cNvPr id="5" name="Alt Bilgi Yer Tutucusu 4">
            <a:extLst>
              <a:ext uri="{FF2B5EF4-FFF2-40B4-BE49-F238E27FC236}">
                <a16:creationId xmlns:a16="http://schemas.microsoft.com/office/drawing/2014/main" id="{597C4D4D-2C5A-4CD7-B688-C4C1900C407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ABD9A09-5486-4B27-B7B8-E2EA8C131AF6}"/>
              </a:ext>
            </a:extLst>
          </p:cNvPr>
          <p:cNvSpPr>
            <a:spLocks noGrp="1"/>
          </p:cNvSpPr>
          <p:nvPr>
            <p:ph type="sldNum" sz="quarter" idx="12"/>
          </p:nvPr>
        </p:nvSpPr>
        <p:spPr/>
        <p:txBody>
          <a:bodyPr/>
          <a:lstStyle/>
          <a:p>
            <a:fld id="{B3A4306B-26ED-4BC0-9777-5147502CD613}" type="slidenum">
              <a:rPr lang="tr-TR" smtClean="0"/>
              <a:pPr/>
              <a:t>‹#›</a:t>
            </a:fld>
            <a:endParaRPr lang="tr-TR"/>
          </a:p>
        </p:txBody>
      </p:sp>
    </p:spTree>
    <p:extLst>
      <p:ext uri="{BB962C8B-B14F-4D97-AF65-F5344CB8AC3E}">
        <p14:creationId xmlns:p14="http://schemas.microsoft.com/office/powerpoint/2010/main" val="1850623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0F0FB5B-FCE1-46F1-ADF8-394B75BB164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41CFD75-4124-4AD8-85B5-15D11725881D}"/>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0A83A8C-2492-4FF5-A59C-B5D25BE6630E}"/>
              </a:ext>
            </a:extLst>
          </p:cNvPr>
          <p:cNvSpPr>
            <a:spLocks noGrp="1"/>
          </p:cNvSpPr>
          <p:nvPr>
            <p:ph type="dt" sz="half" idx="10"/>
          </p:nvPr>
        </p:nvSpPr>
        <p:spPr/>
        <p:txBody>
          <a:bodyPr/>
          <a:lstStyle/>
          <a:p>
            <a:fld id="{5EE0CBC0-76B1-4CCF-B3DC-E52FA3C41764}" type="datetimeFigureOut">
              <a:rPr lang="tr-TR" smtClean="0"/>
              <a:pPr/>
              <a:t>9.05.2023</a:t>
            </a:fld>
            <a:endParaRPr lang="tr-TR"/>
          </a:p>
        </p:txBody>
      </p:sp>
      <p:sp>
        <p:nvSpPr>
          <p:cNvPr id="5" name="Alt Bilgi Yer Tutucusu 4">
            <a:extLst>
              <a:ext uri="{FF2B5EF4-FFF2-40B4-BE49-F238E27FC236}">
                <a16:creationId xmlns:a16="http://schemas.microsoft.com/office/drawing/2014/main" id="{4D589AE0-9E6A-4912-BA3A-D1EE275ABA3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0207BCC-8ACC-4C3D-9354-6B894FBA61F8}"/>
              </a:ext>
            </a:extLst>
          </p:cNvPr>
          <p:cNvSpPr>
            <a:spLocks noGrp="1"/>
          </p:cNvSpPr>
          <p:nvPr>
            <p:ph type="sldNum" sz="quarter" idx="12"/>
          </p:nvPr>
        </p:nvSpPr>
        <p:spPr/>
        <p:txBody>
          <a:bodyPr/>
          <a:lstStyle/>
          <a:p>
            <a:fld id="{B3A4306B-26ED-4BC0-9777-5147502CD613}" type="slidenum">
              <a:rPr lang="tr-TR" smtClean="0"/>
              <a:pPr/>
              <a:t>‹#›</a:t>
            </a:fld>
            <a:endParaRPr lang="tr-TR"/>
          </a:p>
        </p:txBody>
      </p:sp>
    </p:spTree>
    <p:extLst>
      <p:ext uri="{BB962C8B-B14F-4D97-AF65-F5344CB8AC3E}">
        <p14:creationId xmlns:p14="http://schemas.microsoft.com/office/powerpoint/2010/main" val="53837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855BAE1-B3DB-4CF2-B672-3A4AE4ECFE0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4FA781CD-5591-4091-80F4-3DE44152EC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537C3F58-DD53-4776-9153-1F632A6F5A91}"/>
              </a:ext>
            </a:extLst>
          </p:cNvPr>
          <p:cNvSpPr>
            <a:spLocks noGrp="1"/>
          </p:cNvSpPr>
          <p:nvPr>
            <p:ph type="dt" sz="half" idx="10"/>
          </p:nvPr>
        </p:nvSpPr>
        <p:spPr/>
        <p:txBody>
          <a:bodyPr/>
          <a:lstStyle/>
          <a:p>
            <a:fld id="{5EE0CBC0-76B1-4CCF-B3DC-E52FA3C41764}" type="datetimeFigureOut">
              <a:rPr lang="tr-TR" smtClean="0"/>
              <a:pPr/>
              <a:t>9.05.2023</a:t>
            </a:fld>
            <a:endParaRPr lang="tr-TR"/>
          </a:p>
        </p:txBody>
      </p:sp>
      <p:sp>
        <p:nvSpPr>
          <p:cNvPr id="5" name="Alt Bilgi Yer Tutucusu 4">
            <a:extLst>
              <a:ext uri="{FF2B5EF4-FFF2-40B4-BE49-F238E27FC236}">
                <a16:creationId xmlns:a16="http://schemas.microsoft.com/office/drawing/2014/main" id="{F5CBA242-27F5-40D6-9F99-4819BEF9128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181D4A0-3692-494B-A40A-349181B1233B}"/>
              </a:ext>
            </a:extLst>
          </p:cNvPr>
          <p:cNvSpPr>
            <a:spLocks noGrp="1"/>
          </p:cNvSpPr>
          <p:nvPr>
            <p:ph type="sldNum" sz="quarter" idx="12"/>
          </p:nvPr>
        </p:nvSpPr>
        <p:spPr/>
        <p:txBody>
          <a:bodyPr/>
          <a:lstStyle/>
          <a:p>
            <a:fld id="{B3A4306B-26ED-4BC0-9777-5147502CD613}" type="slidenum">
              <a:rPr lang="tr-TR" smtClean="0"/>
              <a:pPr/>
              <a:t>‹#›</a:t>
            </a:fld>
            <a:endParaRPr lang="tr-TR"/>
          </a:p>
        </p:txBody>
      </p:sp>
    </p:spTree>
    <p:extLst>
      <p:ext uri="{BB962C8B-B14F-4D97-AF65-F5344CB8AC3E}">
        <p14:creationId xmlns:p14="http://schemas.microsoft.com/office/powerpoint/2010/main" val="1190834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7FE8C39-439A-4B4D-AE59-585EFB5C604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AC1EB96-072F-4C7A-BFB3-09FED86B4C5B}"/>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325CA9D-00FB-4629-B73B-E2568909AC7F}"/>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AF383512-0C4A-409A-84D9-0EAA97A72D77}"/>
              </a:ext>
            </a:extLst>
          </p:cNvPr>
          <p:cNvSpPr>
            <a:spLocks noGrp="1"/>
          </p:cNvSpPr>
          <p:nvPr>
            <p:ph type="dt" sz="half" idx="10"/>
          </p:nvPr>
        </p:nvSpPr>
        <p:spPr/>
        <p:txBody>
          <a:bodyPr/>
          <a:lstStyle/>
          <a:p>
            <a:fld id="{5EE0CBC0-76B1-4CCF-B3DC-E52FA3C41764}" type="datetimeFigureOut">
              <a:rPr lang="tr-TR" smtClean="0"/>
              <a:pPr/>
              <a:t>9.05.2023</a:t>
            </a:fld>
            <a:endParaRPr lang="tr-TR"/>
          </a:p>
        </p:txBody>
      </p:sp>
      <p:sp>
        <p:nvSpPr>
          <p:cNvPr id="6" name="Alt Bilgi Yer Tutucusu 5">
            <a:extLst>
              <a:ext uri="{FF2B5EF4-FFF2-40B4-BE49-F238E27FC236}">
                <a16:creationId xmlns:a16="http://schemas.microsoft.com/office/drawing/2014/main" id="{1B02420F-51B3-4D88-A334-AA5E614F1C3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B1882C7-459C-4B6D-8419-A1104BBCBC9C}"/>
              </a:ext>
            </a:extLst>
          </p:cNvPr>
          <p:cNvSpPr>
            <a:spLocks noGrp="1"/>
          </p:cNvSpPr>
          <p:nvPr>
            <p:ph type="sldNum" sz="quarter" idx="12"/>
          </p:nvPr>
        </p:nvSpPr>
        <p:spPr/>
        <p:txBody>
          <a:bodyPr/>
          <a:lstStyle/>
          <a:p>
            <a:fld id="{B3A4306B-26ED-4BC0-9777-5147502CD613}" type="slidenum">
              <a:rPr lang="tr-TR" smtClean="0"/>
              <a:pPr/>
              <a:t>‹#›</a:t>
            </a:fld>
            <a:endParaRPr lang="tr-TR"/>
          </a:p>
        </p:txBody>
      </p:sp>
    </p:spTree>
    <p:extLst>
      <p:ext uri="{BB962C8B-B14F-4D97-AF65-F5344CB8AC3E}">
        <p14:creationId xmlns:p14="http://schemas.microsoft.com/office/powerpoint/2010/main" val="132266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9C1A79-2C1A-4A1A-BA1F-A14C90B27C4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8A13D4D-3E84-4CE1-8477-CADCF003C9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955FE035-BA69-4CDF-B20C-E1620B72F19F}"/>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3A6997C-FA94-4EDA-AC6C-A59E0EE0E8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057B635E-46C1-467C-BFA5-EE3244DEA2E3}"/>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2ADAC587-2C04-4E15-97FA-CE55EB66BA66}"/>
              </a:ext>
            </a:extLst>
          </p:cNvPr>
          <p:cNvSpPr>
            <a:spLocks noGrp="1"/>
          </p:cNvSpPr>
          <p:nvPr>
            <p:ph type="dt" sz="half" idx="10"/>
          </p:nvPr>
        </p:nvSpPr>
        <p:spPr/>
        <p:txBody>
          <a:bodyPr/>
          <a:lstStyle/>
          <a:p>
            <a:fld id="{5EE0CBC0-76B1-4CCF-B3DC-E52FA3C41764}" type="datetimeFigureOut">
              <a:rPr lang="tr-TR" smtClean="0"/>
              <a:pPr/>
              <a:t>9.05.2023</a:t>
            </a:fld>
            <a:endParaRPr lang="tr-TR"/>
          </a:p>
        </p:txBody>
      </p:sp>
      <p:sp>
        <p:nvSpPr>
          <p:cNvPr id="8" name="Alt Bilgi Yer Tutucusu 7">
            <a:extLst>
              <a:ext uri="{FF2B5EF4-FFF2-40B4-BE49-F238E27FC236}">
                <a16:creationId xmlns:a16="http://schemas.microsoft.com/office/drawing/2014/main" id="{A637484D-34D3-4049-AD21-ADAB833B611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1CB2761-177B-455E-B54C-DB8A577145E0}"/>
              </a:ext>
            </a:extLst>
          </p:cNvPr>
          <p:cNvSpPr>
            <a:spLocks noGrp="1"/>
          </p:cNvSpPr>
          <p:nvPr>
            <p:ph type="sldNum" sz="quarter" idx="12"/>
          </p:nvPr>
        </p:nvSpPr>
        <p:spPr/>
        <p:txBody>
          <a:bodyPr/>
          <a:lstStyle/>
          <a:p>
            <a:fld id="{B3A4306B-26ED-4BC0-9777-5147502CD613}" type="slidenum">
              <a:rPr lang="tr-TR" smtClean="0"/>
              <a:pPr/>
              <a:t>‹#›</a:t>
            </a:fld>
            <a:endParaRPr lang="tr-TR"/>
          </a:p>
        </p:txBody>
      </p:sp>
    </p:spTree>
    <p:extLst>
      <p:ext uri="{BB962C8B-B14F-4D97-AF65-F5344CB8AC3E}">
        <p14:creationId xmlns:p14="http://schemas.microsoft.com/office/powerpoint/2010/main" val="1703974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EB92CE6-385F-4D6B-BABD-D0409480F03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A0A3558-80A9-4BEA-9949-2938197CFC2C}"/>
              </a:ext>
            </a:extLst>
          </p:cNvPr>
          <p:cNvSpPr>
            <a:spLocks noGrp="1"/>
          </p:cNvSpPr>
          <p:nvPr>
            <p:ph type="dt" sz="half" idx="10"/>
          </p:nvPr>
        </p:nvSpPr>
        <p:spPr/>
        <p:txBody>
          <a:bodyPr/>
          <a:lstStyle/>
          <a:p>
            <a:fld id="{5EE0CBC0-76B1-4CCF-B3DC-E52FA3C41764}" type="datetimeFigureOut">
              <a:rPr lang="tr-TR" smtClean="0"/>
              <a:pPr/>
              <a:t>9.05.2023</a:t>
            </a:fld>
            <a:endParaRPr lang="tr-TR"/>
          </a:p>
        </p:txBody>
      </p:sp>
      <p:sp>
        <p:nvSpPr>
          <p:cNvPr id="4" name="Alt Bilgi Yer Tutucusu 3">
            <a:extLst>
              <a:ext uri="{FF2B5EF4-FFF2-40B4-BE49-F238E27FC236}">
                <a16:creationId xmlns:a16="http://schemas.microsoft.com/office/drawing/2014/main" id="{EDA11E22-2B66-4815-8D6A-EE042D3EA8A8}"/>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89F5F3E7-E3CB-4C87-A78F-41BCE75B8F07}"/>
              </a:ext>
            </a:extLst>
          </p:cNvPr>
          <p:cNvSpPr>
            <a:spLocks noGrp="1"/>
          </p:cNvSpPr>
          <p:nvPr>
            <p:ph type="sldNum" sz="quarter" idx="12"/>
          </p:nvPr>
        </p:nvSpPr>
        <p:spPr/>
        <p:txBody>
          <a:bodyPr/>
          <a:lstStyle/>
          <a:p>
            <a:fld id="{B3A4306B-26ED-4BC0-9777-5147502CD613}" type="slidenum">
              <a:rPr lang="tr-TR" smtClean="0"/>
              <a:pPr/>
              <a:t>‹#›</a:t>
            </a:fld>
            <a:endParaRPr lang="tr-TR"/>
          </a:p>
        </p:txBody>
      </p:sp>
    </p:spTree>
    <p:extLst>
      <p:ext uri="{BB962C8B-B14F-4D97-AF65-F5344CB8AC3E}">
        <p14:creationId xmlns:p14="http://schemas.microsoft.com/office/powerpoint/2010/main" val="3288799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B6B761F-82B3-4587-A672-B37B4DA62D78}"/>
              </a:ext>
            </a:extLst>
          </p:cNvPr>
          <p:cNvSpPr>
            <a:spLocks noGrp="1"/>
          </p:cNvSpPr>
          <p:nvPr>
            <p:ph type="dt" sz="half" idx="10"/>
          </p:nvPr>
        </p:nvSpPr>
        <p:spPr/>
        <p:txBody>
          <a:bodyPr/>
          <a:lstStyle/>
          <a:p>
            <a:fld id="{5EE0CBC0-76B1-4CCF-B3DC-E52FA3C41764}" type="datetimeFigureOut">
              <a:rPr lang="tr-TR" smtClean="0"/>
              <a:pPr/>
              <a:t>9.05.2023</a:t>
            </a:fld>
            <a:endParaRPr lang="tr-TR"/>
          </a:p>
        </p:txBody>
      </p:sp>
      <p:sp>
        <p:nvSpPr>
          <p:cNvPr id="3" name="Alt Bilgi Yer Tutucusu 2">
            <a:extLst>
              <a:ext uri="{FF2B5EF4-FFF2-40B4-BE49-F238E27FC236}">
                <a16:creationId xmlns:a16="http://schemas.microsoft.com/office/drawing/2014/main" id="{DBEECAEB-004D-4AEB-8DF4-1803F40FBA07}"/>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87C3B9C7-293C-4A5F-8BC8-C01E2CDA88E2}"/>
              </a:ext>
            </a:extLst>
          </p:cNvPr>
          <p:cNvSpPr>
            <a:spLocks noGrp="1"/>
          </p:cNvSpPr>
          <p:nvPr>
            <p:ph type="sldNum" sz="quarter" idx="12"/>
          </p:nvPr>
        </p:nvSpPr>
        <p:spPr/>
        <p:txBody>
          <a:bodyPr/>
          <a:lstStyle/>
          <a:p>
            <a:fld id="{B3A4306B-26ED-4BC0-9777-5147502CD613}" type="slidenum">
              <a:rPr lang="tr-TR" smtClean="0"/>
              <a:pPr/>
              <a:t>‹#›</a:t>
            </a:fld>
            <a:endParaRPr lang="tr-TR"/>
          </a:p>
        </p:txBody>
      </p:sp>
    </p:spTree>
    <p:extLst>
      <p:ext uri="{BB962C8B-B14F-4D97-AF65-F5344CB8AC3E}">
        <p14:creationId xmlns:p14="http://schemas.microsoft.com/office/powerpoint/2010/main" val="1359537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56F4845-6107-4017-81E3-5A81BFB57FF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E9A6357-C697-4D88-BC2E-473EB37F2C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DBEEE823-9D75-4EAB-B0F4-C9A105CAA7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B789BA58-B136-425D-AA7C-40DE3B0B71D4}"/>
              </a:ext>
            </a:extLst>
          </p:cNvPr>
          <p:cNvSpPr>
            <a:spLocks noGrp="1"/>
          </p:cNvSpPr>
          <p:nvPr>
            <p:ph type="dt" sz="half" idx="10"/>
          </p:nvPr>
        </p:nvSpPr>
        <p:spPr/>
        <p:txBody>
          <a:bodyPr/>
          <a:lstStyle/>
          <a:p>
            <a:fld id="{5EE0CBC0-76B1-4CCF-B3DC-E52FA3C41764}" type="datetimeFigureOut">
              <a:rPr lang="tr-TR" smtClean="0"/>
              <a:pPr/>
              <a:t>9.05.2023</a:t>
            </a:fld>
            <a:endParaRPr lang="tr-TR"/>
          </a:p>
        </p:txBody>
      </p:sp>
      <p:sp>
        <p:nvSpPr>
          <p:cNvPr id="6" name="Alt Bilgi Yer Tutucusu 5">
            <a:extLst>
              <a:ext uri="{FF2B5EF4-FFF2-40B4-BE49-F238E27FC236}">
                <a16:creationId xmlns:a16="http://schemas.microsoft.com/office/drawing/2014/main" id="{A03CA650-53CC-4EEE-9249-7C01C94ED23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74E4B16-1438-45C2-9967-76684B76E9FC}"/>
              </a:ext>
            </a:extLst>
          </p:cNvPr>
          <p:cNvSpPr>
            <a:spLocks noGrp="1"/>
          </p:cNvSpPr>
          <p:nvPr>
            <p:ph type="sldNum" sz="quarter" idx="12"/>
          </p:nvPr>
        </p:nvSpPr>
        <p:spPr/>
        <p:txBody>
          <a:bodyPr/>
          <a:lstStyle/>
          <a:p>
            <a:fld id="{B3A4306B-26ED-4BC0-9777-5147502CD613}" type="slidenum">
              <a:rPr lang="tr-TR" smtClean="0"/>
              <a:pPr/>
              <a:t>‹#›</a:t>
            </a:fld>
            <a:endParaRPr lang="tr-TR"/>
          </a:p>
        </p:txBody>
      </p:sp>
    </p:spTree>
    <p:extLst>
      <p:ext uri="{BB962C8B-B14F-4D97-AF65-F5344CB8AC3E}">
        <p14:creationId xmlns:p14="http://schemas.microsoft.com/office/powerpoint/2010/main" val="2597461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AC3D576-4FDF-4C80-B775-45749419F9A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6340AB91-F784-4DD6-AAC1-D10814CD32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3F4D5E94-C7B3-44B1-8BF5-E8FAB1C4EB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66E75EAF-2B64-4FB5-B463-684A8BAA874E}"/>
              </a:ext>
            </a:extLst>
          </p:cNvPr>
          <p:cNvSpPr>
            <a:spLocks noGrp="1"/>
          </p:cNvSpPr>
          <p:nvPr>
            <p:ph type="dt" sz="half" idx="10"/>
          </p:nvPr>
        </p:nvSpPr>
        <p:spPr/>
        <p:txBody>
          <a:bodyPr/>
          <a:lstStyle/>
          <a:p>
            <a:fld id="{5EE0CBC0-76B1-4CCF-B3DC-E52FA3C41764}" type="datetimeFigureOut">
              <a:rPr lang="tr-TR" smtClean="0"/>
              <a:pPr/>
              <a:t>9.05.2023</a:t>
            </a:fld>
            <a:endParaRPr lang="tr-TR"/>
          </a:p>
        </p:txBody>
      </p:sp>
      <p:sp>
        <p:nvSpPr>
          <p:cNvPr id="6" name="Alt Bilgi Yer Tutucusu 5">
            <a:extLst>
              <a:ext uri="{FF2B5EF4-FFF2-40B4-BE49-F238E27FC236}">
                <a16:creationId xmlns:a16="http://schemas.microsoft.com/office/drawing/2014/main" id="{C49A664F-DE4A-489F-8F19-FDFF55541C8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F7E922F-6084-4B94-91C6-43E9854371BF}"/>
              </a:ext>
            </a:extLst>
          </p:cNvPr>
          <p:cNvSpPr>
            <a:spLocks noGrp="1"/>
          </p:cNvSpPr>
          <p:nvPr>
            <p:ph type="sldNum" sz="quarter" idx="12"/>
          </p:nvPr>
        </p:nvSpPr>
        <p:spPr/>
        <p:txBody>
          <a:bodyPr/>
          <a:lstStyle/>
          <a:p>
            <a:fld id="{B3A4306B-26ED-4BC0-9777-5147502CD613}" type="slidenum">
              <a:rPr lang="tr-TR" smtClean="0"/>
              <a:pPr/>
              <a:t>‹#›</a:t>
            </a:fld>
            <a:endParaRPr lang="tr-TR"/>
          </a:p>
        </p:txBody>
      </p:sp>
    </p:spTree>
    <p:extLst>
      <p:ext uri="{BB962C8B-B14F-4D97-AF65-F5344CB8AC3E}">
        <p14:creationId xmlns:p14="http://schemas.microsoft.com/office/powerpoint/2010/main" val="2578567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36334BA-D914-4AC2-A659-F57EFB4DED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2468835-6CCB-4F50-92E8-DA7A202AFD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D7EC469-3F87-455C-9F93-12EFAE0AB4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E0CBC0-76B1-4CCF-B3DC-E52FA3C41764}" type="datetimeFigureOut">
              <a:rPr lang="tr-TR" smtClean="0"/>
              <a:pPr/>
              <a:t>9.05.2023</a:t>
            </a:fld>
            <a:endParaRPr lang="tr-TR"/>
          </a:p>
        </p:txBody>
      </p:sp>
      <p:sp>
        <p:nvSpPr>
          <p:cNvPr id="5" name="Alt Bilgi Yer Tutucusu 4">
            <a:extLst>
              <a:ext uri="{FF2B5EF4-FFF2-40B4-BE49-F238E27FC236}">
                <a16:creationId xmlns:a16="http://schemas.microsoft.com/office/drawing/2014/main" id="{3A74AD2B-1EF8-409F-8009-649F0297F8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8A21388D-FBA9-44F8-91F3-59858CEF8E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A4306B-26ED-4BC0-9777-5147502CD613}" type="slidenum">
              <a:rPr lang="tr-TR" smtClean="0"/>
              <a:pPr/>
              <a:t>‹#›</a:t>
            </a:fld>
            <a:endParaRPr lang="tr-TR"/>
          </a:p>
        </p:txBody>
      </p:sp>
    </p:spTree>
    <p:extLst>
      <p:ext uri="{BB962C8B-B14F-4D97-AF65-F5344CB8AC3E}">
        <p14:creationId xmlns:p14="http://schemas.microsoft.com/office/powerpoint/2010/main" val="451681438"/>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akillitarim.org/tr/" TargetMode="External"/><Relationship Id="rId2" Type="http://schemas.openxmlformats.org/officeDocument/2006/relationships/hyperlink" Target="http://www.skdturkiye.org/blog/surdurulebilir-tarim-dunyada-ve-turkiyede-guncel-durum" TargetMode="External"/><Relationship Id="rId1" Type="http://schemas.openxmlformats.org/officeDocument/2006/relationships/slideLayout" Target="../slideLayouts/slideLayout2.xml"/><Relationship Id="rId4" Type="http://schemas.openxmlformats.org/officeDocument/2006/relationships/hyperlink" Target="http://www.tarimtema.or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16984" y="0"/>
            <a:ext cx="10668000" cy="2387600"/>
          </a:xfrm>
        </p:spPr>
        <p:txBody>
          <a:bodyPr>
            <a:normAutofit/>
          </a:bodyPr>
          <a:lstStyle/>
          <a:p>
            <a:r>
              <a:rPr lang="tr-TR" sz="3600" dirty="0"/>
              <a:t>ZTO440 PROJE HAZIRLAMA VE DEĞERLENDİRME</a:t>
            </a:r>
          </a:p>
        </p:txBody>
      </p:sp>
      <p:sp>
        <p:nvSpPr>
          <p:cNvPr id="3" name="Alt Başlık 2"/>
          <p:cNvSpPr>
            <a:spLocks noGrp="1"/>
          </p:cNvSpPr>
          <p:nvPr>
            <p:ph type="subTitle" idx="1"/>
          </p:nvPr>
        </p:nvSpPr>
        <p:spPr>
          <a:xfrm>
            <a:off x="542440" y="3451104"/>
            <a:ext cx="11220773" cy="1752600"/>
          </a:xfrm>
        </p:spPr>
        <p:txBody>
          <a:bodyPr>
            <a:normAutofit fontScale="92500" lnSpcReduction="20000"/>
          </a:bodyPr>
          <a:lstStyle/>
          <a:p>
            <a:pPr algn="ctr"/>
            <a:r>
              <a:rPr lang="tr-TR" sz="3000" dirty="0"/>
              <a:t>Doç. Dr. Selen DEVİREN SAYGIN</a:t>
            </a:r>
          </a:p>
          <a:p>
            <a:pPr algn="ctr"/>
            <a:r>
              <a:rPr lang="tr-TR" sz="3000" dirty="0"/>
              <a:t>Ankara Üniversitesi</a:t>
            </a:r>
          </a:p>
          <a:p>
            <a:pPr algn="ctr"/>
            <a:r>
              <a:rPr lang="tr-TR" sz="3000" dirty="0"/>
              <a:t> Ziraat Fakültesi</a:t>
            </a:r>
          </a:p>
          <a:p>
            <a:pPr algn="ctr"/>
            <a:r>
              <a:rPr lang="tr-TR" sz="3000" dirty="0"/>
              <a:t> Toprak Bilimi ve Bitki Besleme Bölümü</a:t>
            </a:r>
          </a:p>
          <a:p>
            <a:pPr algn="ctr"/>
            <a:endParaRPr lang="tr-TR" sz="3000" dirty="0"/>
          </a:p>
          <a:p>
            <a:pPr algn="ctr"/>
            <a:endParaRPr lang="tr-TR" sz="3000" dirty="0"/>
          </a:p>
        </p:txBody>
      </p:sp>
      <p:sp>
        <p:nvSpPr>
          <p:cNvPr id="4" name="3 Dikdörtgen"/>
          <p:cNvSpPr/>
          <p:nvPr/>
        </p:nvSpPr>
        <p:spPr>
          <a:xfrm>
            <a:off x="3202984" y="5275597"/>
            <a:ext cx="6096000" cy="830997"/>
          </a:xfrm>
          <a:prstGeom prst="rect">
            <a:avLst/>
          </a:prstGeom>
        </p:spPr>
        <p:txBody>
          <a:bodyPr>
            <a:spAutoFit/>
          </a:bodyPr>
          <a:lstStyle/>
          <a:p>
            <a:pPr algn="ctr"/>
            <a:r>
              <a:rPr lang="tr-TR" sz="2400" dirty="0"/>
              <a:t>Ankara</a:t>
            </a:r>
          </a:p>
          <a:p>
            <a:pPr algn="ctr"/>
            <a:r>
              <a:rPr lang="tr-TR" sz="2400" dirty="0"/>
              <a:t>2023</a:t>
            </a:r>
          </a:p>
        </p:txBody>
      </p:sp>
    </p:spTree>
    <p:extLst>
      <p:ext uri="{BB962C8B-B14F-4D97-AF65-F5344CB8AC3E}">
        <p14:creationId xmlns:p14="http://schemas.microsoft.com/office/powerpoint/2010/main" val="31956065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352" y="382009"/>
            <a:ext cx="9956800" cy="1143000"/>
          </a:xfrm>
        </p:spPr>
        <p:txBody>
          <a:bodyPr>
            <a:normAutofit/>
          </a:bodyPr>
          <a:lstStyle/>
          <a:p>
            <a:r>
              <a:rPr lang="tr-TR" sz="4500" u="sng" dirty="0"/>
              <a:t>2. Proje değerlendirme</a:t>
            </a:r>
            <a:endParaRPr lang="en-US" sz="4500" u="sng" dirty="0"/>
          </a:p>
        </p:txBody>
      </p:sp>
      <p:sp>
        <p:nvSpPr>
          <p:cNvPr id="3" name="Content Placeholder 2"/>
          <p:cNvSpPr>
            <a:spLocks noGrp="1"/>
          </p:cNvSpPr>
          <p:nvPr>
            <p:ph idx="1"/>
          </p:nvPr>
        </p:nvSpPr>
        <p:spPr>
          <a:xfrm>
            <a:off x="443345" y="1378528"/>
            <a:ext cx="9956800" cy="4525963"/>
          </a:xfrm>
        </p:spPr>
        <p:txBody>
          <a:bodyPr>
            <a:noAutofit/>
          </a:bodyPr>
          <a:lstStyle/>
          <a:p>
            <a:r>
              <a:rPr lang="tr-TR" sz="2600" dirty="0">
                <a:solidFill>
                  <a:srgbClr val="FF0000"/>
                </a:solidFill>
              </a:rPr>
              <a:t>Projenin içerik ve aktarımı</a:t>
            </a:r>
          </a:p>
          <a:p>
            <a:pPr marL="36576" indent="0">
              <a:buNone/>
            </a:pPr>
            <a:r>
              <a:rPr lang="tr-TR" sz="2600" dirty="0"/>
              <a:t>Çok iyi ( )  -  İyi ( ) -  İyi değil/Yetersiz ( ) Gerekçesi: </a:t>
            </a:r>
          </a:p>
          <a:p>
            <a:r>
              <a:rPr lang="tr-TR" sz="2600" dirty="0">
                <a:solidFill>
                  <a:srgbClr val="FF0000"/>
                </a:solidFill>
              </a:rPr>
              <a:t>Projenin özgünlüğü</a:t>
            </a:r>
          </a:p>
          <a:p>
            <a:pPr marL="36576" indent="0">
              <a:buNone/>
            </a:pPr>
            <a:r>
              <a:rPr lang="tr-TR" sz="2600" dirty="0"/>
              <a:t>Çok iyi ( )  -  İyi ( ) -  İyi değil/Yetersiz ( ) Gerekçesi: </a:t>
            </a:r>
          </a:p>
          <a:p>
            <a:r>
              <a:rPr lang="tr-TR" sz="2600" dirty="0">
                <a:solidFill>
                  <a:srgbClr val="FF0000"/>
                </a:solidFill>
              </a:rPr>
              <a:t>Projenin yaygın etkisi</a:t>
            </a:r>
          </a:p>
          <a:p>
            <a:pPr marL="36576" indent="0">
              <a:buNone/>
            </a:pPr>
            <a:r>
              <a:rPr lang="tr-TR" sz="2600" dirty="0"/>
              <a:t>Çok iyi ( )  -  İyi ( ) -  İyi değil/Yetersiz ( ) Gerekçesi: </a:t>
            </a:r>
          </a:p>
          <a:p>
            <a:r>
              <a:rPr lang="tr-TR" sz="2600" dirty="0">
                <a:solidFill>
                  <a:srgbClr val="FF0000"/>
                </a:solidFill>
              </a:rPr>
              <a:t>Projenin yapılabilirliği</a:t>
            </a:r>
          </a:p>
          <a:p>
            <a:pPr marL="36576" indent="0">
              <a:buNone/>
            </a:pPr>
            <a:r>
              <a:rPr lang="tr-TR" sz="2600" dirty="0"/>
              <a:t>Çok iyi ( )  -  İyi ( ) -  İyi değil/Yetersiz ( ) Gerekçesi: </a:t>
            </a:r>
          </a:p>
          <a:p>
            <a:r>
              <a:rPr lang="tr-TR" sz="2600" dirty="0">
                <a:solidFill>
                  <a:srgbClr val="FF0000"/>
                </a:solidFill>
              </a:rPr>
              <a:t>Projenin bütçesi ve bütçesinin gerekçesi</a:t>
            </a:r>
          </a:p>
          <a:p>
            <a:pPr marL="36576" indent="0">
              <a:buNone/>
            </a:pPr>
            <a:r>
              <a:rPr lang="tr-TR" sz="2600" dirty="0"/>
              <a:t>Çok iyi ( )  -  İyi ( ) -  İyi değil/Yetersiz ( ) Gerekçesi: </a:t>
            </a:r>
          </a:p>
          <a:p>
            <a:pPr marL="36576" indent="0">
              <a:buNone/>
            </a:pPr>
            <a:endParaRPr lang="tr-TR" sz="2600" dirty="0"/>
          </a:p>
          <a:p>
            <a:pPr marL="36576" indent="0">
              <a:buNone/>
            </a:pPr>
            <a:endParaRPr lang="tr-TR" sz="2600" dirty="0"/>
          </a:p>
          <a:p>
            <a:pPr marL="36576" indent="0">
              <a:buNone/>
            </a:pPr>
            <a:endParaRPr lang="en-US" sz="2600" dirty="0"/>
          </a:p>
        </p:txBody>
      </p:sp>
      <p:sp>
        <p:nvSpPr>
          <p:cNvPr id="4" name="Metin kutusu 3">
            <a:extLst>
              <a:ext uri="{FF2B5EF4-FFF2-40B4-BE49-F238E27FC236}">
                <a16:creationId xmlns:a16="http://schemas.microsoft.com/office/drawing/2014/main" id="{0619CFC6-C06F-4786-BD55-E635E3596DEE}"/>
              </a:ext>
            </a:extLst>
          </p:cNvPr>
          <p:cNvSpPr txBox="1"/>
          <p:nvPr/>
        </p:nvSpPr>
        <p:spPr>
          <a:xfrm>
            <a:off x="136635" y="28066"/>
            <a:ext cx="4845269" cy="707886"/>
          </a:xfrm>
          <a:prstGeom prst="rect">
            <a:avLst/>
          </a:prstGeom>
          <a:noFill/>
        </p:spPr>
        <p:txBody>
          <a:bodyPr wrap="square" rtlCol="0">
            <a:spAutoFit/>
          </a:bodyPr>
          <a:lstStyle/>
          <a:p>
            <a:r>
              <a:rPr lang="tr-TR" sz="4000" dirty="0">
                <a:highlight>
                  <a:srgbClr val="FFFF00"/>
                </a:highlight>
              </a:rPr>
              <a:t>Ödev içeriği</a:t>
            </a:r>
          </a:p>
        </p:txBody>
      </p:sp>
      <p:sp>
        <p:nvSpPr>
          <p:cNvPr id="5" name="Metin kutusu 4">
            <a:extLst>
              <a:ext uri="{FF2B5EF4-FFF2-40B4-BE49-F238E27FC236}">
                <a16:creationId xmlns:a16="http://schemas.microsoft.com/office/drawing/2014/main" id="{43809980-C866-4FDD-8E72-A00A8A69304F}"/>
              </a:ext>
            </a:extLst>
          </p:cNvPr>
          <p:cNvSpPr txBox="1"/>
          <p:nvPr/>
        </p:nvSpPr>
        <p:spPr>
          <a:xfrm>
            <a:off x="7872248" y="395521"/>
            <a:ext cx="3594538" cy="1323439"/>
          </a:xfrm>
          <a:prstGeom prst="rect">
            <a:avLst/>
          </a:prstGeom>
          <a:noFill/>
        </p:spPr>
        <p:txBody>
          <a:bodyPr wrap="square" rtlCol="0">
            <a:spAutoFit/>
          </a:bodyPr>
          <a:lstStyle/>
          <a:p>
            <a:r>
              <a:rPr lang="tr-TR" sz="4000" u="sng" dirty="0"/>
              <a:t>3. SWOT (GZTF) ANALİZİ</a:t>
            </a:r>
          </a:p>
        </p:txBody>
      </p:sp>
    </p:spTree>
    <p:extLst>
      <p:ext uri="{BB962C8B-B14F-4D97-AF65-F5344CB8AC3E}">
        <p14:creationId xmlns:p14="http://schemas.microsoft.com/office/powerpoint/2010/main" val="1371084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HAFTALIK DERS AKIŞI</a:t>
            </a:r>
          </a:p>
        </p:txBody>
      </p:sp>
      <p:sp>
        <p:nvSpPr>
          <p:cNvPr id="5" name="İçerik Yer Tutucusu 2"/>
          <p:cNvSpPr txBox="1">
            <a:spLocks/>
          </p:cNvSpPr>
          <p:nvPr/>
        </p:nvSpPr>
        <p:spPr>
          <a:xfrm>
            <a:off x="762000" y="1752601"/>
            <a:ext cx="10629254" cy="4803182"/>
          </a:xfrm>
          <a:prstGeom prst="rect">
            <a:avLst/>
          </a:prstGeom>
        </p:spPr>
        <p:txBody>
          <a:bodyPr vert="horz">
            <a:normAutofit fontScale="70000" lnSpcReduction="20000"/>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1. Proje hazırlamaya giriş, temel yönetim ilkeleri </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2. Sorun analizi, problem temelli yaklaşımın benimsenmesi</a:t>
            </a:r>
          </a:p>
          <a:p>
            <a:pPr marL="420624" lvl="0" indent="-384048">
              <a:spcBef>
                <a:spcPct val="20000"/>
              </a:spcBef>
              <a:buClr>
                <a:schemeClr val="accent1"/>
              </a:buClr>
              <a:buSzPct val="80000"/>
              <a:buFont typeface="Wingdings 2"/>
              <a:buChar char=""/>
              <a:defRPr/>
            </a:pPr>
            <a:r>
              <a:rPr kumimoji="0" lang="tr-TR" sz="3000" b="0" i="0" u="none" strike="noStrike" kern="1200" cap="none" spc="0" normalizeH="0" baseline="0" noProof="0" dirty="0">
                <a:ln>
                  <a:noFill/>
                </a:ln>
                <a:solidFill>
                  <a:schemeClr val="tx1"/>
                </a:solidFill>
                <a:effectLst/>
                <a:uLnTx/>
                <a:uFillTx/>
                <a:latin typeface="+mn-lt"/>
                <a:ea typeface="+mn-ea"/>
                <a:cs typeface="+mn-cs"/>
              </a:rPr>
              <a:t>3. Hedef analizi, uygun yöntem seçimi </a:t>
            </a:r>
            <a:r>
              <a:rPr lang="tr-TR" sz="3000" dirty="0"/>
              <a:t>(Strateji analizi)</a:t>
            </a:r>
            <a:endParaRPr kumimoji="0" lang="tr-TR" sz="3000" b="0" i="0" u="none" strike="noStrike" kern="1200" cap="none" spc="0" normalizeH="0" baseline="0" noProof="0" dirty="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4</a:t>
            </a:r>
            <a:r>
              <a:rPr kumimoji="0" lang="tr-TR" sz="3000" i="0" u="none" strike="noStrike" kern="1200" cap="none" spc="0" normalizeH="0" baseline="0" noProof="0" dirty="0">
                <a:ln>
                  <a:noFill/>
                </a:ln>
                <a:solidFill>
                  <a:schemeClr val="tx1"/>
                </a:solidFill>
                <a:effectLst/>
                <a:uLnTx/>
                <a:uFillTx/>
                <a:latin typeface="+mn-lt"/>
                <a:ea typeface="+mn-ea"/>
                <a:cs typeface="+mn-cs"/>
              </a:rPr>
              <a:t>. Paydaş analizi, proje ekibinin yetkinlikleri ve görev dağılımları</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5. Maliyet analizi, yapılabilirlik</a:t>
            </a:r>
            <a:endParaRPr kumimoji="0" lang="tr-TR" sz="3000" b="1" i="0" u="none" strike="noStrike" kern="1200" cap="none" spc="0" normalizeH="0" baseline="0" noProof="0" dirty="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1" i="0" u="none" strike="noStrike" kern="1200" cap="none" spc="0" normalizeH="0" baseline="0" noProof="0" dirty="0">
                <a:ln>
                  <a:noFill/>
                </a:ln>
                <a:solidFill>
                  <a:schemeClr val="tx1"/>
                </a:solidFill>
                <a:effectLst/>
                <a:uLnTx/>
                <a:uFillTx/>
                <a:latin typeface="+mn-lt"/>
                <a:ea typeface="+mn-ea"/>
                <a:cs typeface="+mn-cs"/>
              </a:rPr>
              <a:t>6. </a:t>
            </a:r>
            <a:r>
              <a:rPr kumimoji="0" lang="tr-TR" sz="3000" i="0" u="none" strike="noStrike" kern="1200" cap="none" spc="0" normalizeH="0" baseline="0" noProof="0" dirty="0">
                <a:ln>
                  <a:noFill/>
                </a:ln>
                <a:solidFill>
                  <a:schemeClr val="tx1"/>
                </a:solidFill>
                <a:effectLst/>
                <a:uLnTx/>
                <a:uFillTx/>
                <a:latin typeface="+mn-lt"/>
                <a:ea typeface="+mn-ea"/>
                <a:cs typeface="+mn-cs"/>
              </a:rPr>
              <a:t>Mantıksal çerçevenin oluşturulması</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7. Ara sınav</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8. </a:t>
            </a:r>
            <a:r>
              <a:rPr kumimoji="0" lang="tr-TR" sz="3000" i="0" u="none" strike="noStrike" kern="1200" cap="none" spc="0" normalizeH="0" baseline="0" noProof="0" dirty="0">
                <a:ln>
                  <a:noFill/>
                </a:ln>
                <a:solidFill>
                  <a:schemeClr val="tx1"/>
                </a:solidFill>
                <a:effectLst/>
                <a:uLnTx/>
                <a:uFillTx/>
                <a:latin typeface="+mn-lt"/>
                <a:ea typeface="+mn-ea"/>
                <a:cs typeface="+mn-cs"/>
              </a:rPr>
              <a:t>Örnek proje taslakları ile projelendirme (Örnek tema: İklim değişikliği ile mücadele)</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9. GZTF analizi ile örnek proje değerlendirme </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10. </a:t>
            </a:r>
            <a:r>
              <a:rPr kumimoji="0" lang="tr-TR" sz="3000" b="1" i="0" u="none" strike="noStrike" kern="1200" cap="none" spc="0" normalizeH="0" baseline="0" noProof="0" dirty="0">
                <a:ln>
                  <a:noFill/>
                </a:ln>
                <a:solidFill>
                  <a:schemeClr val="tx1"/>
                </a:solidFill>
                <a:effectLst/>
                <a:uLnTx/>
                <a:uFillTx/>
                <a:latin typeface="+mn-lt"/>
                <a:ea typeface="+mn-ea"/>
                <a:cs typeface="+mn-cs"/>
              </a:rPr>
              <a:t>Örnek proje taslakları ile projelendirme (Örnek tema: Sürdürülebilir tarım sistemlerinin yaygınlaştırılması)</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11. GZTF analizi ile örnek proje değerlendirme</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12. Örnek proje taslakları ile projelendirme (Örnek tema: Doğal kaynakların korunması)</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13. GZTF analizi ile örnek proje değerlendirme</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14. Genel değerlendirme</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endParaRPr kumimoji="0" lang="tr-TR" sz="3000" b="0" i="0" u="none" strike="noStrike" kern="1200" cap="none" spc="0" normalizeH="0" baseline="0" noProof="0" dirty="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endParaRPr kumimoji="0" lang="tr-TR" sz="30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455582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EE8C164E-B6A5-4A62-AEB7-983012262F6E}"/>
              </a:ext>
            </a:extLst>
          </p:cNvPr>
          <p:cNvSpPr txBox="1"/>
          <p:nvPr/>
        </p:nvSpPr>
        <p:spPr>
          <a:xfrm>
            <a:off x="168165" y="400551"/>
            <a:ext cx="11708524" cy="1815882"/>
          </a:xfrm>
          <a:prstGeom prst="rect">
            <a:avLst/>
          </a:prstGeom>
          <a:noFill/>
        </p:spPr>
        <p:txBody>
          <a:bodyPr wrap="square">
            <a:spAutoFit/>
          </a:bodyPr>
          <a:lstStyle/>
          <a:p>
            <a:pPr algn="l"/>
            <a:r>
              <a:rPr lang="tr-TR" sz="2800" b="0" i="0" dirty="0">
                <a:solidFill>
                  <a:srgbClr val="202124"/>
                </a:solidFill>
                <a:effectLst/>
                <a:highlight>
                  <a:srgbClr val="FFFF00"/>
                </a:highlight>
                <a:latin typeface="arial" panose="020B0604020202020204" pitchFamily="34" charset="0"/>
              </a:rPr>
              <a:t>Tarım açısından sürdürülebilirlik nedir?</a:t>
            </a:r>
          </a:p>
          <a:p>
            <a:pPr algn="l"/>
            <a:r>
              <a:rPr lang="tr-TR" sz="2800" b="0" i="0" dirty="0">
                <a:solidFill>
                  <a:srgbClr val="202124"/>
                </a:solidFill>
                <a:effectLst/>
                <a:highlight>
                  <a:srgbClr val="FFFF00"/>
                </a:highlight>
                <a:latin typeface="arial" panose="020B0604020202020204" pitchFamily="34" charset="0"/>
              </a:rPr>
              <a:t>Sürdürülebilir tarım, </a:t>
            </a:r>
            <a:r>
              <a:rPr lang="tr-TR" sz="2800" b="1" i="0" dirty="0">
                <a:solidFill>
                  <a:srgbClr val="202124"/>
                </a:solidFill>
                <a:effectLst/>
                <a:highlight>
                  <a:srgbClr val="FFFF00"/>
                </a:highlight>
                <a:latin typeface="arial" panose="020B0604020202020204" pitchFamily="34" charset="0"/>
              </a:rPr>
              <a:t>uzun dönemde doğal kaynakların korunmasının yanı sıra çevreye zarar vermeyen tarımsal teknolojilerin kullanıldığı bir tarımsal yapının oluşturulmasıdır</a:t>
            </a:r>
            <a:r>
              <a:rPr lang="tr-TR" sz="2800" b="0" i="0" dirty="0">
                <a:solidFill>
                  <a:srgbClr val="202124"/>
                </a:solidFill>
                <a:effectLst/>
                <a:highlight>
                  <a:srgbClr val="FFFF00"/>
                </a:highlight>
                <a:latin typeface="arial" panose="020B0604020202020204" pitchFamily="34" charset="0"/>
              </a:rPr>
              <a:t>.</a:t>
            </a:r>
          </a:p>
        </p:txBody>
      </p:sp>
      <p:sp>
        <p:nvSpPr>
          <p:cNvPr id="6" name="Metin kutusu 5">
            <a:extLst>
              <a:ext uri="{FF2B5EF4-FFF2-40B4-BE49-F238E27FC236}">
                <a16:creationId xmlns:a16="http://schemas.microsoft.com/office/drawing/2014/main" id="{83534AED-9689-494A-A9D5-FCAC1372D7FC}"/>
              </a:ext>
            </a:extLst>
          </p:cNvPr>
          <p:cNvSpPr txBox="1"/>
          <p:nvPr/>
        </p:nvSpPr>
        <p:spPr>
          <a:xfrm>
            <a:off x="373326" y="2614340"/>
            <a:ext cx="11248720" cy="3539430"/>
          </a:xfrm>
          <a:prstGeom prst="rect">
            <a:avLst/>
          </a:prstGeom>
          <a:noFill/>
        </p:spPr>
        <p:txBody>
          <a:bodyPr wrap="none" rtlCol="0">
            <a:spAutoFit/>
          </a:bodyPr>
          <a:lstStyle/>
          <a:p>
            <a:pPr marL="457200" indent="-457200">
              <a:buFont typeface="Arial" panose="020B0604020202020204" pitchFamily="34" charset="0"/>
              <a:buChar char="•"/>
            </a:pPr>
            <a:r>
              <a:rPr lang="tr-TR" sz="2800" dirty="0"/>
              <a:t>Ekim nöbeti ve ürün çeşitliliğini arttırmak</a:t>
            </a:r>
          </a:p>
          <a:p>
            <a:pPr marL="457200" indent="-457200">
              <a:buFont typeface="Arial" panose="020B0604020202020204" pitchFamily="34" charset="0"/>
              <a:buChar char="•"/>
            </a:pPr>
            <a:r>
              <a:rPr lang="tr-TR" sz="2800" dirty="0"/>
              <a:t>Örtü bitkisi ve çok yıllık ürün yetiştirme</a:t>
            </a:r>
          </a:p>
          <a:p>
            <a:pPr marL="457200" indent="-457200">
              <a:buFont typeface="Arial" panose="020B0604020202020204" pitchFamily="34" charset="0"/>
              <a:buChar char="•"/>
            </a:pPr>
            <a:r>
              <a:rPr lang="tr-TR" sz="2800" dirty="0"/>
              <a:t>Toprak işlemeyi azaltmak veya ortadan kaldırmak</a:t>
            </a:r>
          </a:p>
          <a:p>
            <a:pPr marL="457200" indent="-457200">
              <a:buFont typeface="Arial" panose="020B0604020202020204" pitchFamily="34" charset="0"/>
              <a:buChar char="•"/>
            </a:pPr>
            <a:r>
              <a:rPr lang="tr-TR" sz="2800" dirty="0"/>
              <a:t>Entegre haşere yönetim uygulamaları</a:t>
            </a:r>
          </a:p>
          <a:p>
            <a:pPr marL="457200" indent="-457200">
              <a:buFont typeface="Arial" panose="020B0604020202020204" pitchFamily="34" charset="0"/>
              <a:buChar char="•"/>
            </a:pPr>
            <a:r>
              <a:rPr lang="tr-TR" sz="2800" dirty="0"/>
              <a:t>Hayvancılık ve bitkisel ürün entegrasyonu</a:t>
            </a:r>
          </a:p>
          <a:p>
            <a:pPr marL="457200" indent="-457200">
              <a:buFont typeface="Arial" panose="020B0604020202020204" pitchFamily="34" charset="0"/>
              <a:buChar char="•"/>
            </a:pPr>
            <a:r>
              <a:rPr lang="tr-TR" sz="2800" dirty="0"/>
              <a:t>Tarımsal ormancılık uygulamalarının benimsenmesi</a:t>
            </a:r>
          </a:p>
          <a:p>
            <a:pPr marL="457200" indent="-457200">
              <a:buFont typeface="Arial" panose="020B0604020202020204" pitchFamily="34" charset="0"/>
              <a:buChar char="•"/>
            </a:pPr>
            <a:r>
              <a:rPr lang="tr-TR" sz="2800" dirty="0"/>
              <a:t>Ayrıntılı havza yönetim planlamaları için veri tabanlarının geliştirilmesi…..</a:t>
            </a:r>
          </a:p>
          <a:p>
            <a:pPr marL="457200" indent="-457200">
              <a:buFont typeface="Arial" panose="020B0604020202020204" pitchFamily="34" charset="0"/>
              <a:buChar char="•"/>
            </a:pPr>
            <a:endParaRPr lang="tr-T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BEB60C89-1968-4B34-B751-D24CCFF7F5DE}"/>
              </a:ext>
            </a:extLst>
          </p:cNvPr>
          <p:cNvSpPr/>
          <p:nvPr/>
        </p:nvSpPr>
        <p:spPr>
          <a:xfrm>
            <a:off x="174337" y="1611916"/>
            <a:ext cx="10134600" cy="369332"/>
          </a:xfrm>
          <a:prstGeom prst="rect">
            <a:avLst/>
          </a:prstGeom>
        </p:spPr>
        <p:txBody>
          <a:bodyPr wrap="square">
            <a:spAutoFit/>
          </a:bodyPr>
          <a:lstStyle/>
          <a:p>
            <a:r>
              <a:rPr lang="tr-TR" dirty="0"/>
              <a:t>http://portal.responsibleimpact.org/harita/gelecek-tarimda-akilli-tarim-projesi</a:t>
            </a:r>
          </a:p>
        </p:txBody>
      </p:sp>
      <p:sp>
        <p:nvSpPr>
          <p:cNvPr id="5" name="Title 1">
            <a:extLst>
              <a:ext uri="{FF2B5EF4-FFF2-40B4-BE49-F238E27FC236}">
                <a16:creationId xmlns:a16="http://schemas.microsoft.com/office/drawing/2014/main" id="{0908F948-58DC-4C0E-BDD3-4736A5505E8E}"/>
              </a:ext>
            </a:extLst>
          </p:cNvPr>
          <p:cNvSpPr>
            <a:spLocks noGrp="1"/>
          </p:cNvSpPr>
          <p:nvPr>
            <p:ph type="title"/>
          </p:nvPr>
        </p:nvSpPr>
        <p:spPr>
          <a:xfrm>
            <a:off x="263237" y="122238"/>
            <a:ext cx="9956800" cy="1143000"/>
          </a:xfrm>
        </p:spPr>
        <p:txBody>
          <a:bodyPr>
            <a:normAutofit fontScale="90000"/>
          </a:bodyPr>
          <a:lstStyle/>
          <a:p>
            <a:r>
              <a:rPr lang="tr-TR" dirty="0">
                <a:solidFill>
                  <a:srgbClr val="FF0000"/>
                </a:solidFill>
              </a:rPr>
              <a:t>Örnek proje teması için yararlanabileceğiniz bağlantı ve linkler:</a:t>
            </a:r>
            <a:endParaRPr lang="en-US" dirty="0">
              <a:solidFill>
                <a:srgbClr val="FF0000"/>
              </a:solidFill>
            </a:endParaRPr>
          </a:p>
        </p:txBody>
      </p:sp>
      <p:sp>
        <p:nvSpPr>
          <p:cNvPr id="6" name="Dikdörtgen 5">
            <a:extLst>
              <a:ext uri="{FF2B5EF4-FFF2-40B4-BE49-F238E27FC236}">
                <a16:creationId xmlns:a16="http://schemas.microsoft.com/office/drawing/2014/main" id="{34EAB315-C0EB-4FA4-B079-DD74A5FB3595}"/>
              </a:ext>
            </a:extLst>
          </p:cNvPr>
          <p:cNvSpPr/>
          <p:nvPr/>
        </p:nvSpPr>
        <p:spPr>
          <a:xfrm>
            <a:off x="174337" y="2020493"/>
            <a:ext cx="7879080" cy="369332"/>
          </a:xfrm>
          <a:prstGeom prst="rect">
            <a:avLst/>
          </a:prstGeom>
        </p:spPr>
        <p:txBody>
          <a:bodyPr wrap="square">
            <a:spAutoFit/>
          </a:bodyPr>
          <a:lstStyle/>
          <a:p>
            <a:r>
              <a:rPr lang="tr-TR" dirty="0"/>
              <a:t>https://www.turkchem.net/barilladan-surdurulebilir-tarim-modeli.html</a:t>
            </a:r>
          </a:p>
        </p:txBody>
      </p:sp>
      <p:sp>
        <p:nvSpPr>
          <p:cNvPr id="7" name="Dikdörtgen 6">
            <a:extLst>
              <a:ext uri="{FF2B5EF4-FFF2-40B4-BE49-F238E27FC236}">
                <a16:creationId xmlns:a16="http://schemas.microsoft.com/office/drawing/2014/main" id="{CBFC5AA6-9FCF-491E-BCF5-09A7315FA351}"/>
              </a:ext>
            </a:extLst>
          </p:cNvPr>
          <p:cNvSpPr/>
          <p:nvPr/>
        </p:nvSpPr>
        <p:spPr>
          <a:xfrm>
            <a:off x="174337" y="2459718"/>
            <a:ext cx="5045035" cy="369332"/>
          </a:xfrm>
          <a:prstGeom prst="rect">
            <a:avLst/>
          </a:prstGeom>
        </p:spPr>
        <p:txBody>
          <a:bodyPr wrap="none">
            <a:spAutoFit/>
          </a:bodyPr>
          <a:lstStyle/>
          <a:p>
            <a:r>
              <a:rPr lang="tr-TR" dirty="0"/>
              <a:t>https://www.tekfentarim.com/surdurulebilir-tarim</a:t>
            </a:r>
          </a:p>
        </p:txBody>
      </p:sp>
      <p:pic>
        <p:nvPicPr>
          <p:cNvPr id="1026" name="Picture 2" descr="Karbon Ayak İzi ve Azaltma Yolları - Doğa ve Çevre | Apelasyon">
            <a:extLst>
              <a:ext uri="{FF2B5EF4-FFF2-40B4-BE49-F238E27FC236}">
                <a16:creationId xmlns:a16="http://schemas.microsoft.com/office/drawing/2014/main" id="{517E0F80-151D-44FF-8E23-0ABAE90AE7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22648" y="1092964"/>
            <a:ext cx="3206115" cy="5343525"/>
          </a:xfrm>
          <a:prstGeom prst="rect">
            <a:avLst/>
          </a:prstGeom>
          <a:noFill/>
          <a:extLst>
            <a:ext uri="{909E8E84-426E-40DD-AFC4-6F175D3DCCD1}">
              <a14:hiddenFill xmlns:a14="http://schemas.microsoft.com/office/drawing/2010/main">
                <a:solidFill>
                  <a:srgbClr val="FFFFFF"/>
                </a:solidFill>
              </a14:hiddenFill>
            </a:ext>
          </a:extLst>
        </p:spPr>
      </p:pic>
      <p:sp>
        <p:nvSpPr>
          <p:cNvPr id="8" name="Dikdörtgen 7">
            <a:extLst>
              <a:ext uri="{FF2B5EF4-FFF2-40B4-BE49-F238E27FC236}">
                <a16:creationId xmlns:a16="http://schemas.microsoft.com/office/drawing/2014/main" id="{8BA305D7-A1EC-4B8C-96EF-B0D55CA9A7BB}"/>
              </a:ext>
            </a:extLst>
          </p:cNvPr>
          <p:cNvSpPr/>
          <p:nvPr/>
        </p:nvSpPr>
        <p:spPr>
          <a:xfrm>
            <a:off x="435293" y="5251875"/>
            <a:ext cx="8115300" cy="1200329"/>
          </a:xfrm>
          <a:prstGeom prst="rect">
            <a:avLst/>
          </a:prstGeom>
        </p:spPr>
        <p:txBody>
          <a:bodyPr wrap="square">
            <a:spAutoFit/>
          </a:bodyPr>
          <a:lstStyle/>
          <a:p>
            <a:pPr algn="r"/>
            <a:r>
              <a:rPr lang="tr-TR" sz="2400" dirty="0">
                <a:latin typeface="arial" panose="020B0604020202020204" pitchFamily="34" charset="0"/>
              </a:rPr>
              <a:t>Karbon ayak izi, birim karbondioksit cinsinden ölçülen, üretilen sera gazı miktarı açısından insan faaliyetlerinin çevreye verdiği zararın ölçüsüdür </a:t>
            </a:r>
            <a:endParaRPr lang="tr-TR" sz="2400" dirty="0"/>
          </a:p>
        </p:txBody>
      </p:sp>
      <p:sp>
        <p:nvSpPr>
          <p:cNvPr id="9" name="Dikdörtgen 8">
            <a:extLst>
              <a:ext uri="{FF2B5EF4-FFF2-40B4-BE49-F238E27FC236}">
                <a16:creationId xmlns:a16="http://schemas.microsoft.com/office/drawing/2014/main" id="{C257A52F-4579-4C61-92F4-E0850879CDA1}"/>
              </a:ext>
            </a:extLst>
          </p:cNvPr>
          <p:cNvSpPr/>
          <p:nvPr/>
        </p:nvSpPr>
        <p:spPr>
          <a:xfrm>
            <a:off x="7294096" y="6436489"/>
            <a:ext cx="4634667" cy="369332"/>
          </a:xfrm>
          <a:prstGeom prst="rect">
            <a:avLst/>
          </a:prstGeom>
        </p:spPr>
        <p:txBody>
          <a:bodyPr wrap="none">
            <a:spAutoFit/>
          </a:bodyPr>
          <a:lstStyle/>
          <a:p>
            <a:r>
              <a:rPr lang="tr-TR" dirty="0"/>
              <a:t>https://tr.wikipedia.org/wiki/Karbon_ayak_izi</a:t>
            </a:r>
          </a:p>
        </p:txBody>
      </p:sp>
      <p:sp>
        <p:nvSpPr>
          <p:cNvPr id="10" name="Dikdörtgen 9">
            <a:extLst>
              <a:ext uri="{FF2B5EF4-FFF2-40B4-BE49-F238E27FC236}">
                <a16:creationId xmlns:a16="http://schemas.microsoft.com/office/drawing/2014/main" id="{73D969BF-90B5-4F1B-B69E-4DC95CAD99A7}"/>
              </a:ext>
            </a:extLst>
          </p:cNvPr>
          <p:cNvSpPr/>
          <p:nvPr/>
        </p:nvSpPr>
        <p:spPr>
          <a:xfrm>
            <a:off x="174338" y="3497975"/>
            <a:ext cx="8278138" cy="1200329"/>
          </a:xfrm>
          <a:prstGeom prst="rect">
            <a:avLst/>
          </a:prstGeom>
        </p:spPr>
        <p:txBody>
          <a:bodyPr wrap="square">
            <a:spAutoFit/>
          </a:bodyPr>
          <a:lstStyle/>
          <a:p>
            <a:r>
              <a:rPr lang="tr-TR" dirty="0"/>
              <a:t>https://www.tarimorman.gov.tr/CEM/Belgeler/Havza%20Uluslararas%C4%B1%20Projeler/S%C3%BCrd%C3%BCr%C3%BClebilir%20Arazi%20Y%C3%B6netimi%20ve%20%C4%B0klim%20Dostu%20Tar%C4%B1m%20Projesi/SAY%20Bilgi%20Notu.pdf</a:t>
            </a:r>
          </a:p>
        </p:txBody>
      </p:sp>
      <p:sp>
        <p:nvSpPr>
          <p:cNvPr id="11" name="Dikdörtgen 10">
            <a:extLst>
              <a:ext uri="{FF2B5EF4-FFF2-40B4-BE49-F238E27FC236}">
                <a16:creationId xmlns:a16="http://schemas.microsoft.com/office/drawing/2014/main" id="{DCD8CE83-8C17-4640-B6DF-3A254D3A35F1}"/>
              </a:ext>
            </a:extLst>
          </p:cNvPr>
          <p:cNvSpPr/>
          <p:nvPr/>
        </p:nvSpPr>
        <p:spPr>
          <a:xfrm>
            <a:off x="174336" y="2939074"/>
            <a:ext cx="8278137" cy="369332"/>
          </a:xfrm>
          <a:prstGeom prst="rect">
            <a:avLst/>
          </a:prstGeom>
        </p:spPr>
        <p:txBody>
          <a:bodyPr wrap="square">
            <a:spAutoFit/>
          </a:bodyPr>
          <a:lstStyle/>
          <a:p>
            <a:r>
              <a:rPr lang="tr-TR" dirty="0"/>
              <a:t>http://uzalcbs.org/wp-content/uploads/2016/11/2016_1217.pdf</a:t>
            </a:r>
          </a:p>
        </p:txBody>
      </p:sp>
    </p:spTree>
    <p:extLst>
      <p:ext uri="{BB962C8B-B14F-4D97-AF65-F5344CB8AC3E}">
        <p14:creationId xmlns:p14="http://schemas.microsoft.com/office/powerpoint/2010/main" val="763892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8A4DF7FC-9F2C-4541-BCEB-05EE0224DC60}"/>
              </a:ext>
            </a:extLst>
          </p:cNvPr>
          <p:cNvSpPr/>
          <p:nvPr/>
        </p:nvSpPr>
        <p:spPr>
          <a:xfrm>
            <a:off x="5867400" y="1056273"/>
            <a:ext cx="5888357" cy="4524315"/>
          </a:xfrm>
          <a:prstGeom prst="rect">
            <a:avLst/>
          </a:prstGeom>
        </p:spPr>
        <p:txBody>
          <a:bodyPr wrap="square">
            <a:spAutoFit/>
          </a:bodyPr>
          <a:lstStyle/>
          <a:p>
            <a:r>
              <a:rPr lang="tr-TR" sz="2400" dirty="0">
                <a:latin typeface="-apple-system"/>
              </a:rPr>
              <a:t>Sudaki ayak izi kavramı, tüketilen her mal ve hizmetin üretiminden tüketimine kadar kullanılan suyun miktarını belirlemek açısından önemli bir araçtır. Örneğin, bir bardak kahve içmek için yaklaşık 200 ml su tüketildiği düşünülmektedir ancak kahvenin üretimi sırasında tüketilen su miktarı hesaba katıldığında, bir fincan kahve için tüketilen toplam suyun miktarı 140 litreye yani yaklaşık 70 bardağa çıkar. Ayni şekilde bir dilim ekmek için 40 litre, 1 kg seker için 1.500 litre suda ayak izi bırakılıyor.</a:t>
            </a:r>
            <a:endParaRPr lang="tr-TR" sz="2400" dirty="0"/>
          </a:p>
        </p:txBody>
      </p:sp>
      <p:pic>
        <p:nvPicPr>
          <p:cNvPr id="5" name="Picture 4" descr="Su Ayak İzi Nedir? Gıdalardaki Miktarı Ne Kadardır?">
            <a:extLst>
              <a:ext uri="{FF2B5EF4-FFF2-40B4-BE49-F238E27FC236}">
                <a16:creationId xmlns:a16="http://schemas.microsoft.com/office/drawing/2014/main" id="{73458C3D-9EE3-4A6A-A12C-9D11070C62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465" y="1967674"/>
            <a:ext cx="5045035" cy="2892487"/>
          </a:xfrm>
          <a:prstGeom prst="rect">
            <a:avLst/>
          </a:prstGeom>
          <a:noFill/>
          <a:extLst>
            <a:ext uri="{909E8E84-426E-40DD-AFC4-6F175D3DCCD1}">
              <a14:hiddenFill xmlns:a14="http://schemas.microsoft.com/office/drawing/2010/main">
                <a:solidFill>
                  <a:srgbClr val="FFFFFF"/>
                </a:solidFill>
              </a14:hiddenFill>
            </a:ext>
          </a:extLst>
        </p:spPr>
      </p:pic>
      <p:sp>
        <p:nvSpPr>
          <p:cNvPr id="6" name="Dikdörtgen 5">
            <a:extLst>
              <a:ext uri="{FF2B5EF4-FFF2-40B4-BE49-F238E27FC236}">
                <a16:creationId xmlns:a16="http://schemas.microsoft.com/office/drawing/2014/main" id="{58155026-7002-4EA2-B65B-38EA87D4F76E}"/>
              </a:ext>
            </a:extLst>
          </p:cNvPr>
          <p:cNvSpPr/>
          <p:nvPr/>
        </p:nvSpPr>
        <p:spPr>
          <a:xfrm>
            <a:off x="385465" y="6091475"/>
            <a:ext cx="9535775" cy="369332"/>
          </a:xfrm>
          <a:prstGeom prst="rect">
            <a:avLst/>
          </a:prstGeom>
        </p:spPr>
        <p:txBody>
          <a:bodyPr wrap="square">
            <a:spAutoFit/>
          </a:bodyPr>
          <a:lstStyle/>
          <a:p>
            <a:r>
              <a:rPr lang="tr-TR" dirty="0"/>
              <a:t>https://www.abprojeyonetimi.com/su-ayakizinizi-hesaplayin/</a:t>
            </a:r>
          </a:p>
        </p:txBody>
      </p:sp>
      <p:sp>
        <p:nvSpPr>
          <p:cNvPr id="7" name="Title 1">
            <a:extLst>
              <a:ext uri="{FF2B5EF4-FFF2-40B4-BE49-F238E27FC236}">
                <a16:creationId xmlns:a16="http://schemas.microsoft.com/office/drawing/2014/main" id="{36DC1508-7557-4ABE-994B-1A824A66533B}"/>
              </a:ext>
            </a:extLst>
          </p:cNvPr>
          <p:cNvSpPr>
            <a:spLocks noGrp="1"/>
          </p:cNvSpPr>
          <p:nvPr>
            <p:ph type="title"/>
          </p:nvPr>
        </p:nvSpPr>
        <p:spPr>
          <a:xfrm>
            <a:off x="263237" y="122238"/>
            <a:ext cx="9956800" cy="1143000"/>
          </a:xfrm>
        </p:spPr>
        <p:txBody>
          <a:bodyPr>
            <a:normAutofit fontScale="90000"/>
          </a:bodyPr>
          <a:lstStyle/>
          <a:p>
            <a:r>
              <a:rPr lang="tr-TR" dirty="0">
                <a:solidFill>
                  <a:srgbClr val="FF0000"/>
                </a:solidFill>
              </a:rPr>
              <a:t>Örnek proje teması için yararlanabileceğiniz bağlantı ve linkler:</a:t>
            </a:r>
            <a:endParaRPr lang="en-US" dirty="0">
              <a:solidFill>
                <a:srgbClr val="FF0000"/>
              </a:solidFill>
            </a:endParaRPr>
          </a:p>
        </p:txBody>
      </p:sp>
    </p:spTree>
    <p:extLst>
      <p:ext uri="{BB962C8B-B14F-4D97-AF65-F5344CB8AC3E}">
        <p14:creationId xmlns:p14="http://schemas.microsoft.com/office/powerpoint/2010/main" val="805854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78372" y="564822"/>
            <a:ext cx="10515600" cy="1325563"/>
          </a:xfrm>
        </p:spPr>
        <p:txBody>
          <a:bodyPr/>
          <a:lstStyle/>
          <a:p>
            <a:r>
              <a:rPr lang="tr-TR" dirty="0"/>
              <a:t>Yol haritası</a:t>
            </a:r>
          </a:p>
        </p:txBody>
      </p:sp>
      <p:sp>
        <p:nvSpPr>
          <p:cNvPr id="3" name="2 İçerik Yer Tutucusu"/>
          <p:cNvSpPr>
            <a:spLocks noGrp="1"/>
          </p:cNvSpPr>
          <p:nvPr>
            <p:ph idx="1"/>
          </p:nvPr>
        </p:nvSpPr>
        <p:spPr>
          <a:xfrm>
            <a:off x="575442" y="1890385"/>
            <a:ext cx="10515600" cy="4351338"/>
          </a:xfrm>
        </p:spPr>
        <p:txBody>
          <a:bodyPr/>
          <a:lstStyle/>
          <a:p>
            <a:r>
              <a:rPr lang="tr-TR" dirty="0"/>
              <a:t>Sorun ağacını çiz…</a:t>
            </a:r>
          </a:p>
          <a:p>
            <a:r>
              <a:rPr lang="tr-TR" dirty="0"/>
              <a:t>Hedef ağacını oluştur…</a:t>
            </a:r>
          </a:p>
          <a:p>
            <a:r>
              <a:rPr lang="tr-TR" dirty="0"/>
              <a:t>Hedeflere ulaşmada stratejik planlarını oluştur…</a:t>
            </a:r>
          </a:p>
          <a:p>
            <a:r>
              <a:rPr lang="tr-TR" dirty="0"/>
              <a:t>Paydaşları belirle…</a:t>
            </a:r>
          </a:p>
          <a:p>
            <a:r>
              <a:rPr lang="tr-TR" dirty="0"/>
              <a:t>Maliyet –Fayda analizini yap…</a:t>
            </a:r>
          </a:p>
          <a:p>
            <a:r>
              <a:rPr lang="tr-TR" dirty="0"/>
              <a:t>Mantıksal çerçevede proje anahtarını hazırla…</a:t>
            </a:r>
          </a:p>
        </p:txBody>
      </p:sp>
    </p:spTree>
    <p:extLst>
      <p:ext uri="{BB962C8B-B14F-4D97-AF65-F5344CB8AC3E}">
        <p14:creationId xmlns:p14="http://schemas.microsoft.com/office/powerpoint/2010/main" val="1679938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237" y="122238"/>
            <a:ext cx="9956800" cy="1143000"/>
          </a:xfrm>
        </p:spPr>
        <p:txBody>
          <a:bodyPr/>
          <a:lstStyle/>
          <a:p>
            <a:r>
              <a:rPr lang="tr-TR" dirty="0">
                <a:solidFill>
                  <a:srgbClr val="FF0000"/>
                </a:solidFill>
              </a:rPr>
              <a:t>Detaylı yol haritası</a:t>
            </a:r>
            <a:endParaRPr lang="en-US" dirty="0">
              <a:solidFill>
                <a:srgbClr val="FF0000"/>
              </a:solidFill>
            </a:endParaRPr>
          </a:p>
        </p:txBody>
      </p:sp>
      <p:sp>
        <p:nvSpPr>
          <p:cNvPr id="3" name="Content Placeholder 2"/>
          <p:cNvSpPr>
            <a:spLocks noGrp="1"/>
          </p:cNvSpPr>
          <p:nvPr>
            <p:ph idx="1"/>
          </p:nvPr>
        </p:nvSpPr>
        <p:spPr>
          <a:xfrm>
            <a:off x="730135" y="1040208"/>
            <a:ext cx="9956800" cy="4525963"/>
          </a:xfrm>
        </p:spPr>
        <p:txBody>
          <a:bodyPr>
            <a:normAutofit fontScale="77500" lnSpcReduction="20000"/>
          </a:bodyPr>
          <a:lstStyle/>
          <a:p>
            <a:r>
              <a:rPr lang="tr-TR" dirty="0"/>
              <a:t>Aşağıdaki soruların cevaplarını araştırarak başlayabilirsin...</a:t>
            </a:r>
          </a:p>
          <a:p>
            <a:r>
              <a:rPr lang="tr-TR" dirty="0"/>
              <a:t>Sürdürülebilir tarım ve sürdürülebilir toprak yönetimi arasındaki fark ve benzerlikler?</a:t>
            </a:r>
          </a:p>
          <a:p>
            <a:r>
              <a:rPr lang="tr-TR" dirty="0"/>
              <a:t>İyi tarım uygulamalarının arazi koşullarına entegrasyonu ile ilgili karşılaşılan zorluklar neler olabilir? Çözüm olarak hangi teknik/yöntem/yaklaşım önerilebilir?</a:t>
            </a:r>
          </a:p>
          <a:p>
            <a:r>
              <a:rPr lang="tr-TR" dirty="0" err="1"/>
              <a:t>Smart</a:t>
            </a:r>
            <a:r>
              <a:rPr lang="tr-TR" dirty="0"/>
              <a:t> </a:t>
            </a:r>
            <a:r>
              <a:rPr lang="tr-TR" dirty="0" err="1"/>
              <a:t>farming</a:t>
            </a:r>
            <a:r>
              <a:rPr lang="tr-TR" dirty="0"/>
              <a:t> (Akıllı tarım) nedir? Ne tür faydalar sağlamaktadır?</a:t>
            </a:r>
          </a:p>
          <a:p>
            <a:r>
              <a:rPr lang="tr-TR" dirty="0"/>
              <a:t>Toprak/Tarımsal etki analizleri, uzaktan algılama sistemleri, makine öğrenmesi yaklaşımları????... </a:t>
            </a:r>
          </a:p>
          <a:p>
            <a:r>
              <a:rPr lang="tr-TR" dirty="0"/>
              <a:t>Sürdürülebilirlikten ne anlıyorsunuz?</a:t>
            </a:r>
          </a:p>
          <a:p>
            <a:r>
              <a:rPr lang="tr-TR" dirty="0"/>
              <a:t>Sürdürülebilir tarım için ne öneriyorsunuz?</a:t>
            </a:r>
          </a:p>
          <a:p>
            <a:r>
              <a:rPr lang="tr-TR" dirty="0"/>
              <a:t>Soruları çoğaltabilmek proje fikrine ulaşmak için son derece önemli....bu sebeple konuyla ilişkili ve güncel (20185 ve sonrası) en az 5 adet bilimsel makale okumanızı istiyorum.</a:t>
            </a:r>
          </a:p>
          <a:p>
            <a:r>
              <a:rPr lang="tr-TR" dirty="0"/>
              <a:t>Şimdi kafanızda bir sorun oluşmuş olmalı!</a:t>
            </a:r>
          </a:p>
          <a:p>
            <a:r>
              <a:rPr lang="tr-TR" dirty="0"/>
              <a:t>Sorun analizi ile başlayabilirsiniz. </a:t>
            </a:r>
          </a:p>
          <a:p>
            <a:endParaRPr lang="tr-TR" dirty="0"/>
          </a:p>
        </p:txBody>
      </p:sp>
      <p:sp>
        <p:nvSpPr>
          <p:cNvPr id="5" name="4 Dikdörtgen"/>
          <p:cNvSpPr/>
          <p:nvPr/>
        </p:nvSpPr>
        <p:spPr>
          <a:xfrm>
            <a:off x="198120" y="5464018"/>
            <a:ext cx="11795760" cy="369332"/>
          </a:xfrm>
          <a:prstGeom prst="rect">
            <a:avLst/>
          </a:prstGeom>
        </p:spPr>
        <p:txBody>
          <a:bodyPr wrap="square">
            <a:spAutoFit/>
          </a:bodyPr>
          <a:lstStyle/>
          <a:p>
            <a:r>
              <a:rPr lang="tr-TR" dirty="0">
                <a:hlinkClick r:id="rId2"/>
              </a:rPr>
              <a:t>http://www.</a:t>
            </a:r>
            <a:r>
              <a:rPr lang="tr-TR" dirty="0" err="1">
                <a:hlinkClick r:id="rId2"/>
              </a:rPr>
              <a:t>skdturkiye</a:t>
            </a:r>
            <a:r>
              <a:rPr lang="tr-TR" dirty="0">
                <a:hlinkClick r:id="rId2"/>
              </a:rPr>
              <a:t>.org/</a:t>
            </a:r>
            <a:r>
              <a:rPr lang="tr-TR" dirty="0" err="1">
                <a:hlinkClick r:id="rId2"/>
              </a:rPr>
              <a:t>blog</a:t>
            </a:r>
            <a:r>
              <a:rPr lang="tr-TR" dirty="0">
                <a:hlinkClick r:id="rId2"/>
              </a:rPr>
              <a:t>/</a:t>
            </a:r>
            <a:r>
              <a:rPr lang="tr-TR" dirty="0" err="1">
                <a:hlinkClick r:id="rId2"/>
              </a:rPr>
              <a:t>surdurulebilir</a:t>
            </a:r>
            <a:r>
              <a:rPr lang="tr-TR" dirty="0">
                <a:hlinkClick r:id="rId2"/>
              </a:rPr>
              <a:t>-</a:t>
            </a:r>
            <a:r>
              <a:rPr lang="tr-TR" dirty="0" err="1">
                <a:hlinkClick r:id="rId2"/>
              </a:rPr>
              <a:t>tarim</a:t>
            </a:r>
            <a:r>
              <a:rPr lang="tr-TR" dirty="0">
                <a:hlinkClick r:id="rId2"/>
              </a:rPr>
              <a:t>-</a:t>
            </a:r>
            <a:r>
              <a:rPr lang="tr-TR" dirty="0" err="1">
                <a:hlinkClick r:id="rId2"/>
              </a:rPr>
              <a:t>dunyada</a:t>
            </a:r>
            <a:r>
              <a:rPr lang="tr-TR" dirty="0">
                <a:hlinkClick r:id="rId2"/>
              </a:rPr>
              <a:t>-ve-</a:t>
            </a:r>
            <a:r>
              <a:rPr lang="tr-TR" dirty="0" err="1">
                <a:hlinkClick r:id="rId2"/>
              </a:rPr>
              <a:t>turkiyede</a:t>
            </a:r>
            <a:r>
              <a:rPr lang="tr-TR" dirty="0">
                <a:hlinkClick r:id="rId2"/>
              </a:rPr>
              <a:t>-</a:t>
            </a:r>
            <a:r>
              <a:rPr lang="tr-TR" dirty="0" err="1">
                <a:hlinkClick r:id="rId2"/>
              </a:rPr>
              <a:t>guncel</a:t>
            </a:r>
            <a:r>
              <a:rPr lang="tr-TR" dirty="0">
                <a:hlinkClick r:id="rId2"/>
              </a:rPr>
              <a:t>-durum</a:t>
            </a:r>
            <a:endParaRPr lang="tr-TR" dirty="0"/>
          </a:p>
        </p:txBody>
      </p:sp>
      <p:sp>
        <p:nvSpPr>
          <p:cNvPr id="6" name="5 Dikdörtgen"/>
          <p:cNvSpPr/>
          <p:nvPr/>
        </p:nvSpPr>
        <p:spPr>
          <a:xfrm>
            <a:off x="266412" y="5896094"/>
            <a:ext cx="2941896" cy="369332"/>
          </a:xfrm>
          <a:prstGeom prst="rect">
            <a:avLst/>
          </a:prstGeom>
        </p:spPr>
        <p:txBody>
          <a:bodyPr wrap="none">
            <a:spAutoFit/>
          </a:bodyPr>
          <a:lstStyle/>
          <a:p>
            <a:r>
              <a:rPr lang="tr-TR" dirty="0">
                <a:hlinkClick r:id="rId3"/>
              </a:rPr>
              <a:t>http://www.</a:t>
            </a:r>
            <a:r>
              <a:rPr lang="tr-TR" dirty="0" err="1">
                <a:hlinkClick r:id="rId3"/>
              </a:rPr>
              <a:t>akillitarim</a:t>
            </a:r>
            <a:r>
              <a:rPr lang="tr-TR" dirty="0">
                <a:hlinkClick r:id="rId3"/>
              </a:rPr>
              <a:t>.org/tr/</a:t>
            </a:r>
            <a:endParaRPr lang="tr-TR" dirty="0"/>
          </a:p>
        </p:txBody>
      </p:sp>
      <p:sp>
        <p:nvSpPr>
          <p:cNvPr id="7" name="6 Dikdörtgen"/>
          <p:cNvSpPr/>
          <p:nvPr/>
        </p:nvSpPr>
        <p:spPr>
          <a:xfrm>
            <a:off x="336944" y="6292334"/>
            <a:ext cx="2800831" cy="369332"/>
          </a:xfrm>
          <a:prstGeom prst="rect">
            <a:avLst/>
          </a:prstGeom>
        </p:spPr>
        <p:txBody>
          <a:bodyPr wrap="none">
            <a:spAutoFit/>
          </a:bodyPr>
          <a:lstStyle/>
          <a:p>
            <a:r>
              <a:rPr lang="tr-TR" dirty="0">
                <a:hlinkClick r:id="rId4"/>
              </a:rPr>
              <a:t>http://www.</a:t>
            </a:r>
            <a:r>
              <a:rPr lang="tr-TR" dirty="0" err="1">
                <a:hlinkClick r:id="rId4"/>
              </a:rPr>
              <a:t>tarimtema</a:t>
            </a:r>
            <a:r>
              <a:rPr lang="tr-TR" dirty="0">
                <a:hlinkClick r:id="rId4"/>
              </a:rPr>
              <a:t>.org/</a:t>
            </a:r>
            <a:endParaRPr lang="tr-TR" dirty="0"/>
          </a:p>
        </p:txBody>
      </p:sp>
    </p:spTree>
    <p:extLst>
      <p:ext uri="{BB962C8B-B14F-4D97-AF65-F5344CB8AC3E}">
        <p14:creationId xmlns:p14="http://schemas.microsoft.com/office/powerpoint/2010/main" val="4150263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71959" y="274638"/>
            <a:ext cx="11820041" cy="1143000"/>
          </a:xfrm>
        </p:spPr>
        <p:txBody>
          <a:bodyPr>
            <a:normAutofit fontScale="90000"/>
          </a:bodyPr>
          <a:lstStyle/>
          <a:p>
            <a:r>
              <a:rPr lang="tr-TR" b="1" dirty="0">
                <a:highlight>
                  <a:srgbClr val="FFFF00"/>
                </a:highlight>
                <a:latin typeface="+mn-lt"/>
                <a:ea typeface="+mn-ea"/>
                <a:cs typeface="+mn-cs"/>
              </a:rPr>
              <a:t>Tema: </a:t>
            </a:r>
            <a:r>
              <a:rPr lang="tr-TR" b="1" dirty="0">
                <a:latin typeface="+mn-lt"/>
                <a:ea typeface="+mn-ea"/>
                <a:cs typeface="+mn-cs"/>
              </a:rPr>
              <a:t>Sürdürülebilir tarım sistemlerinin yaygınlaştırılması </a:t>
            </a:r>
            <a:r>
              <a:rPr lang="tr-TR" sz="4800" b="1" dirty="0"/>
              <a:t>/</a:t>
            </a:r>
            <a:r>
              <a:rPr kumimoji="0" lang="tr-TR" sz="4400" b="0" i="0" u="none" strike="noStrike" kern="1200" cap="none" spc="0" normalizeH="0" baseline="0" noProof="0" dirty="0">
                <a:ln>
                  <a:noFill/>
                </a:ln>
                <a:solidFill>
                  <a:schemeClr val="tx1"/>
                </a:solidFill>
                <a:effectLst/>
                <a:uLnTx/>
                <a:uFillTx/>
                <a:latin typeface="+mn-lt"/>
                <a:ea typeface="+mn-ea"/>
                <a:cs typeface="+mn-cs"/>
              </a:rPr>
              <a:t> </a:t>
            </a:r>
            <a:r>
              <a:rPr kumimoji="0" lang="tr-TR" sz="4400" b="1" i="0" u="none" strike="noStrike" kern="1200" cap="none" spc="0" normalizeH="0" baseline="0" noProof="0" dirty="0">
                <a:ln>
                  <a:noFill/>
                </a:ln>
                <a:solidFill>
                  <a:schemeClr val="tx1"/>
                </a:solidFill>
                <a:effectLst/>
                <a:uLnTx/>
                <a:uFillTx/>
                <a:latin typeface="+mn-lt"/>
                <a:ea typeface="+mn-ea"/>
                <a:cs typeface="+mn-cs"/>
              </a:rPr>
              <a:t>Doğal kaynakların korunması</a:t>
            </a:r>
            <a:endParaRPr lang="tr-TR" b="1" dirty="0"/>
          </a:p>
        </p:txBody>
      </p:sp>
      <p:sp>
        <p:nvSpPr>
          <p:cNvPr id="3" name="2 İçerik Yer Tutucusu"/>
          <p:cNvSpPr>
            <a:spLocks noGrp="1"/>
          </p:cNvSpPr>
          <p:nvPr>
            <p:ph idx="1"/>
          </p:nvPr>
        </p:nvSpPr>
        <p:spPr>
          <a:xfrm>
            <a:off x="609600" y="1987651"/>
            <a:ext cx="9956800" cy="4525963"/>
          </a:xfrm>
        </p:spPr>
        <p:txBody>
          <a:bodyPr/>
          <a:lstStyle/>
          <a:p>
            <a:r>
              <a:rPr lang="tr-TR" dirty="0"/>
              <a:t>Proje adı:</a:t>
            </a:r>
          </a:p>
          <a:p>
            <a:r>
              <a:rPr lang="tr-TR" dirty="0"/>
              <a:t>Proje amacı:</a:t>
            </a:r>
          </a:p>
          <a:p>
            <a:r>
              <a:rPr lang="tr-TR" dirty="0"/>
              <a:t>Proje personeli:</a:t>
            </a:r>
          </a:p>
          <a:p>
            <a:r>
              <a:rPr lang="tr-TR" dirty="0"/>
              <a:t>Özgün değer/yaygın etki:</a:t>
            </a:r>
          </a:p>
          <a:p>
            <a:r>
              <a:rPr lang="tr-TR" dirty="0"/>
              <a:t>Proje iş planı:</a:t>
            </a:r>
          </a:p>
          <a:p>
            <a:r>
              <a:rPr lang="tr-TR" dirty="0"/>
              <a:t>Proje bütçesi: </a:t>
            </a:r>
          </a:p>
        </p:txBody>
      </p:sp>
      <p:sp>
        <p:nvSpPr>
          <p:cNvPr id="4" name="3 Sağ Ayraç"/>
          <p:cNvSpPr/>
          <p:nvPr/>
        </p:nvSpPr>
        <p:spPr>
          <a:xfrm>
            <a:off x="4432515" y="1673810"/>
            <a:ext cx="2355743" cy="364210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5" name="4 Metin kutusu"/>
          <p:cNvSpPr txBox="1"/>
          <p:nvPr/>
        </p:nvSpPr>
        <p:spPr>
          <a:xfrm>
            <a:off x="7222212" y="2355735"/>
            <a:ext cx="3421129" cy="1938992"/>
          </a:xfrm>
          <a:prstGeom prst="rect">
            <a:avLst/>
          </a:prstGeom>
          <a:noFill/>
        </p:spPr>
        <p:txBody>
          <a:bodyPr wrap="none" rtlCol="0">
            <a:spAutoFit/>
          </a:bodyPr>
          <a:lstStyle/>
          <a:p>
            <a:r>
              <a:rPr lang="tr-TR" sz="2400" dirty="0">
                <a:solidFill>
                  <a:srgbClr val="FF0000"/>
                </a:solidFill>
              </a:rPr>
              <a:t>Sorun analizi</a:t>
            </a:r>
          </a:p>
          <a:p>
            <a:r>
              <a:rPr lang="tr-TR" sz="2400" dirty="0">
                <a:solidFill>
                  <a:srgbClr val="FF0000"/>
                </a:solidFill>
              </a:rPr>
              <a:t>Hedef ve Strateji analizi</a:t>
            </a:r>
          </a:p>
          <a:p>
            <a:r>
              <a:rPr lang="tr-TR" sz="2400" dirty="0">
                <a:solidFill>
                  <a:srgbClr val="FF0000"/>
                </a:solidFill>
              </a:rPr>
              <a:t>Paydaş analizi</a:t>
            </a:r>
          </a:p>
          <a:p>
            <a:r>
              <a:rPr lang="tr-TR" sz="2400" dirty="0">
                <a:solidFill>
                  <a:srgbClr val="FF0000"/>
                </a:solidFill>
              </a:rPr>
              <a:t>Maliyet analizi</a:t>
            </a:r>
          </a:p>
          <a:p>
            <a:endParaRPr lang="tr-TR" sz="2400" dirty="0">
              <a:solidFill>
                <a:srgbClr val="FF0000"/>
              </a:solidFill>
            </a:endParaRPr>
          </a:p>
        </p:txBody>
      </p:sp>
      <p:sp>
        <p:nvSpPr>
          <p:cNvPr id="6" name="5 Sol Ayraç"/>
          <p:cNvSpPr/>
          <p:nvPr/>
        </p:nvSpPr>
        <p:spPr>
          <a:xfrm rot="16200000">
            <a:off x="8279975" y="2041896"/>
            <a:ext cx="1263110" cy="554839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7" name="6 Metin kutusu"/>
          <p:cNvSpPr txBox="1"/>
          <p:nvPr/>
        </p:nvSpPr>
        <p:spPr>
          <a:xfrm>
            <a:off x="7299703" y="5718867"/>
            <a:ext cx="4315733" cy="553998"/>
          </a:xfrm>
          <a:prstGeom prst="rect">
            <a:avLst/>
          </a:prstGeom>
          <a:noFill/>
        </p:spPr>
        <p:txBody>
          <a:bodyPr wrap="none" rtlCol="0">
            <a:spAutoFit/>
          </a:bodyPr>
          <a:lstStyle/>
          <a:p>
            <a:r>
              <a:rPr lang="tr-TR" sz="3000" dirty="0"/>
              <a:t>MANTIKSAL ÇERÇEVE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7993" y="785539"/>
            <a:ext cx="10515600" cy="1325563"/>
          </a:xfrm>
        </p:spPr>
        <p:txBody>
          <a:bodyPr/>
          <a:lstStyle/>
          <a:p>
            <a:r>
              <a:rPr lang="tr-TR" dirty="0"/>
              <a:t>1. Proje taslağı</a:t>
            </a:r>
            <a:endParaRPr lang="en-US" dirty="0"/>
          </a:p>
        </p:txBody>
      </p:sp>
      <p:sp>
        <p:nvSpPr>
          <p:cNvPr id="3" name="Content Placeholder 2"/>
          <p:cNvSpPr>
            <a:spLocks noGrp="1"/>
          </p:cNvSpPr>
          <p:nvPr>
            <p:ph idx="1"/>
          </p:nvPr>
        </p:nvSpPr>
        <p:spPr/>
        <p:txBody>
          <a:bodyPr/>
          <a:lstStyle/>
          <a:p>
            <a:r>
              <a:rPr lang="tr-TR" dirty="0"/>
              <a:t>Projenin adı:</a:t>
            </a:r>
          </a:p>
          <a:p>
            <a:r>
              <a:rPr lang="tr-TR" dirty="0"/>
              <a:t>Projenin ana ve alt amaçları:</a:t>
            </a:r>
          </a:p>
          <a:p>
            <a:r>
              <a:rPr lang="tr-TR" dirty="0"/>
              <a:t>Projede kullanılacak yöntem ve yaklaşımlar:</a:t>
            </a:r>
          </a:p>
          <a:p>
            <a:r>
              <a:rPr lang="tr-TR" dirty="0"/>
              <a:t>Projeden beklenen faydalar:</a:t>
            </a:r>
          </a:p>
          <a:p>
            <a:r>
              <a:rPr lang="tr-TR" dirty="0"/>
              <a:t>Projenin gerçekleştirilmesinde ön gördüğünüz sorunlar ve çözüm önerileriniz.</a:t>
            </a:r>
          </a:p>
          <a:p>
            <a:r>
              <a:rPr lang="tr-TR" dirty="0"/>
              <a:t>Projenizi puanlandırın.</a:t>
            </a:r>
          </a:p>
        </p:txBody>
      </p:sp>
      <p:sp>
        <p:nvSpPr>
          <p:cNvPr id="4" name="Metin kutusu 3">
            <a:extLst>
              <a:ext uri="{FF2B5EF4-FFF2-40B4-BE49-F238E27FC236}">
                <a16:creationId xmlns:a16="http://schemas.microsoft.com/office/drawing/2014/main" id="{517DA50D-2E46-4412-903F-F83C60AEA106}"/>
              </a:ext>
            </a:extLst>
          </p:cNvPr>
          <p:cNvSpPr txBox="1"/>
          <p:nvPr/>
        </p:nvSpPr>
        <p:spPr>
          <a:xfrm>
            <a:off x="189187" y="180459"/>
            <a:ext cx="4845269" cy="707886"/>
          </a:xfrm>
          <a:prstGeom prst="rect">
            <a:avLst/>
          </a:prstGeom>
          <a:noFill/>
        </p:spPr>
        <p:txBody>
          <a:bodyPr wrap="square" rtlCol="0">
            <a:spAutoFit/>
          </a:bodyPr>
          <a:lstStyle/>
          <a:p>
            <a:r>
              <a:rPr lang="tr-TR" sz="4000" dirty="0">
                <a:highlight>
                  <a:srgbClr val="FFFF00"/>
                </a:highlight>
              </a:rPr>
              <a:t>Ödev içeriği</a:t>
            </a:r>
          </a:p>
        </p:txBody>
      </p:sp>
    </p:spTree>
    <p:extLst>
      <p:ext uri="{BB962C8B-B14F-4D97-AF65-F5344CB8AC3E}">
        <p14:creationId xmlns:p14="http://schemas.microsoft.com/office/powerpoint/2010/main" val="408257548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172</TotalTime>
  <Words>861</Words>
  <Application>Microsoft Office PowerPoint</Application>
  <PresentationFormat>Geniş ekran</PresentationFormat>
  <Paragraphs>97</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10</vt:i4>
      </vt:variant>
    </vt:vector>
  </HeadingPairs>
  <TitlesOfParts>
    <vt:vector size="17" baseType="lpstr">
      <vt:lpstr>-apple-system</vt:lpstr>
      <vt:lpstr>Arial</vt:lpstr>
      <vt:lpstr>Arial</vt:lpstr>
      <vt:lpstr>Calibri</vt:lpstr>
      <vt:lpstr>Calibri Light</vt:lpstr>
      <vt:lpstr>Wingdings 2</vt:lpstr>
      <vt:lpstr>Office Teması</vt:lpstr>
      <vt:lpstr>ZTO440 PROJE HAZIRLAMA VE DEĞERLENDİRME</vt:lpstr>
      <vt:lpstr>HAFTALIK DERS AKIŞI</vt:lpstr>
      <vt:lpstr>PowerPoint Sunusu</vt:lpstr>
      <vt:lpstr>Örnek proje teması için yararlanabileceğiniz bağlantı ve linkler:</vt:lpstr>
      <vt:lpstr>Örnek proje teması için yararlanabileceğiniz bağlantı ve linkler:</vt:lpstr>
      <vt:lpstr>Yol haritası</vt:lpstr>
      <vt:lpstr>Detaylı yol haritası</vt:lpstr>
      <vt:lpstr>Tema: Sürdürülebilir tarım sistemlerinin yaygınlaştırılması / Doğal kaynakların korunması</vt:lpstr>
      <vt:lpstr>1. Proje taslağı</vt:lpstr>
      <vt:lpstr>2. Proje değerlendirme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ZTO440 PROJE HAZIRLAMA VE DEĞERLENDİRME</dc:title>
  <dc:creator>Selen</dc:creator>
  <cp:lastModifiedBy>selen saygın</cp:lastModifiedBy>
  <cp:revision>32</cp:revision>
  <dcterms:created xsi:type="dcterms:W3CDTF">2020-02-05T08:00:25Z</dcterms:created>
  <dcterms:modified xsi:type="dcterms:W3CDTF">2023-05-09T10:17:29Z</dcterms:modified>
</cp:coreProperties>
</file>