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2" r:id="rId7"/>
    <p:sldId id="263" r:id="rId8"/>
    <p:sldId id="264" r:id="rId9"/>
    <p:sldId id="265"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810A29E-19E2-44AB-8B45-550A445FACCA}"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DCFA1582-0CE8-4C4E-9612-44A66C3C3B47}" type="slidenum">
              <a:rPr lang="tr-TR" smtClean="0"/>
              <a:t>‹#›</a:t>
            </a:fld>
            <a:endParaRPr lang="tr-TR"/>
          </a:p>
        </p:txBody>
      </p:sp>
    </p:spTree>
    <p:extLst>
      <p:ext uri="{BB962C8B-B14F-4D97-AF65-F5344CB8AC3E}">
        <p14:creationId xmlns:p14="http://schemas.microsoft.com/office/powerpoint/2010/main" val="1777166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810A29E-19E2-44AB-8B45-550A445FACCA}"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2699000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810A29E-19E2-44AB-8B45-550A445FACCA}"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1205122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810A29E-19E2-44AB-8B45-550A445FACCA}"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109001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9810A29E-19E2-44AB-8B45-550A445FACCA}"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DCFA1582-0CE8-4C4E-9612-44A66C3C3B47}" type="slidenum">
              <a:rPr lang="tr-TR" smtClean="0"/>
              <a:t>‹#›</a:t>
            </a:fld>
            <a:endParaRPr lang="tr-TR"/>
          </a:p>
        </p:txBody>
      </p:sp>
    </p:spTree>
    <p:extLst>
      <p:ext uri="{BB962C8B-B14F-4D97-AF65-F5344CB8AC3E}">
        <p14:creationId xmlns:p14="http://schemas.microsoft.com/office/powerpoint/2010/main" val="1242404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810A29E-19E2-44AB-8B45-550A445FACCA}"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36005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810A29E-19E2-44AB-8B45-550A445FACCA}"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2392617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810A29E-19E2-44AB-8B45-550A445FACCA}"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601448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0A29E-19E2-44AB-8B45-550A445FACCA}"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1360146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10A29E-19E2-44AB-8B45-550A445FACCA}"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2258983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10A29E-19E2-44AB-8B45-550A445FACCA}"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DCFA1582-0CE8-4C4E-9612-44A66C3C3B47}" type="slidenum">
              <a:rPr lang="tr-TR" smtClean="0"/>
              <a:t>‹#›</a:t>
            </a:fld>
            <a:endParaRPr lang="tr-TR"/>
          </a:p>
        </p:txBody>
      </p:sp>
    </p:spTree>
    <p:extLst>
      <p:ext uri="{BB962C8B-B14F-4D97-AF65-F5344CB8AC3E}">
        <p14:creationId xmlns:p14="http://schemas.microsoft.com/office/powerpoint/2010/main" val="2152441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9810A29E-19E2-44AB-8B45-550A445FACCA}"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DCFA1582-0CE8-4C4E-9612-44A66C3C3B47}" type="slidenum">
              <a:rPr lang="tr-TR" smtClean="0"/>
              <a:t>‹#›</a:t>
            </a:fld>
            <a:endParaRPr lang="tr-TR"/>
          </a:p>
        </p:txBody>
      </p:sp>
    </p:spTree>
    <p:extLst>
      <p:ext uri="{BB962C8B-B14F-4D97-AF65-F5344CB8AC3E}">
        <p14:creationId xmlns:p14="http://schemas.microsoft.com/office/powerpoint/2010/main" val="2667588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sineması</a:t>
            </a:r>
            <a:br>
              <a:rPr lang="tr-TR" dirty="0" smtClean="0"/>
            </a:br>
            <a:r>
              <a:rPr lang="tr-TR" sz="5400" dirty="0" smtClean="0"/>
              <a:t>7. hafta</a:t>
            </a:r>
            <a:endParaRPr lang="tr-TR" sz="5400" dirty="0"/>
          </a:p>
        </p:txBody>
      </p:sp>
    </p:spTree>
    <p:extLst>
      <p:ext uri="{BB962C8B-B14F-4D97-AF65-F5344CB8AC3E}">
        <p14:creationId xmlns:p14="http://schemas.microsoft.com/office/powerpoint/2010/main" val="2732435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pPr algn="just"/>
            <a:r>
              <a:rPr lang="tr-TR" dirty="0" err="1"/>
              <a:t>Abisel</a:t>
            </a:r>
            <a:r>
              <a:rPr lang="tr-TR" dirty="0"/>
              <a:t>, Nilgün. (2006). “Türk Sinemasında Film Yapımı Üzerine Notlar.” </a:t>
            </a:r>
            <a:r>
              <a:rPr lang="tr-TR" i="1" dirty="0"/>
              <a:t>Türk Sineması Üzerine Yazılar.</a:t>
            </a:r>
            <a:r>
              <a:rPr lang="tr-TR" dirty="0"/>
              <a:t> Ankara: Phoenix.103-134</a:t>
            </a:r>
            <a:r>
              <a:rPr lang="tr-TR" dirty="0" smtClean="0"/>
              <a:t>.</a:t>
            </a:r>
          </a:p>
          <a:p>
            <a:pPr algn="just"/>
            <a:r>
              <a:rPr lang="tr-TR" dirty="0"/>
              <a:t>Esen, Şükran (2016). </a:t>
            </a:r>
            <a:r>
              <a:rPr lang="tr-TR" i="1" dirty="0"/>
              <a:t>Türk Sinemasının Kilometre Taşları (Dönemler ve Yönetmenler)</a:t>
            </a:r>
            <a:r>
              <a:rPr lang="tr-TR" dirty="0"/>
              <a:t>. İstanbul: Agora</a:t>
            </a:r>
            <a:r>
              <a:rPr lang="tr-TR" dirty="0" smtClean="0"/>
              <a:t>.</a:t>
            </a:r>
          </a:p>
          <a:p>
            <a:pPr algn="just"/>
            <a:r>
              <a:rPr lang="tr-TR" dirty="0" smtClean="0"/>
              <a:t>Işığan</a:t>
            </a:r>
            <a:r>
              <a:rPr lang="tr-TR" dirty="0"/>
              <a:t>, Altuğ (2003). “1970’lerden 1990’lara Türkiye’de Sinema Endüstrisi.” </a:t>
            </a:r>
            <a:r>
              <a:rPr lang="tr-TR" i="1" dirty="0"/>
              <a:t>Yeni Film</a:t>
            </a:r>
            <a:r>
              <a:rPr lang="tr-TR" dirty="0"/>
              <a:t> 2: 33-42</a:t>
            </a:r>
            <a:r>
              <a:rPr lang="tr-TR" dirty="0" smtClean="0"/>
              <a:t>.</a:t>
            </a:r>
          </a:p>
          <a:p>
            <a:pPr algn="just"/>
            <a:r>
              <a:rPr lang="tr-TR" dirty="0" err="1" smtClean="0"/>
              <a:t>Maktav</a:t>
            </a:r>
            <a:r>
              <a:rPr lang="tr-TR" dirty="0"/>
              <a:t>, Hilmi (2000). “Türk Sinemasında 12 Eylül.” </a:t>
            </a:r>
            <a:r>
              <a:rPr lang="tr-TR" i="1" dirty="0"/>
              <a:t>Birikim</a:t>
            </a:r>
            <a:r>
              <a:rPr lang="tr-TR" dirty="0"/>
              <a:t> 138: 79-84.</a:t>
            </a:r>
          </a:p>
          <a:p>
            <a:pPr algn="just"/>
            <a:r>
              <a:rPr lang="tr-TR" dirty="0" smtClean="0"/>
              <a:t>Yüksel</a:t>
            </a:r>
            <a:r>
              <a:rPr lang="tr-TR" dirty="0"/>
              <a:t>, Sinem Evren (2013). “Yavuz </a:t>
            </a:r>
            <a:r>
              <a:rPr lang="tr-TR" dirty="0" err="1"/>
              <a:t>Turgul</a:t>
            </a:r>
            <a:r>
              <a:rPr lang="tr-TR" dirty="0"/>
              <a:t> Sinemasında Toplumsal Değişim Ve Kriz Anlatısı.” </a:t>
            </a:r>
            <a:r>
              <a:rPr lang="tr-TR" i="1" dirty="0"/>
              <a:t>Selçuk İletişim</a:t>
            </a:r>
            <a:r>
              <a:rPr lang="tr-TR" dirty="0"/>
              <a:t> 8 (1): 282-294.</a:t>
            </a:r>
          </a:p>
          <a:p>
            <a:endParaRPr lang="tr-TR" dirty="0"/>
          </a:p>
        </p:txBody>
      </p:sp>
    </p:spTree>
    <p:extLst>
      <p:ext uri="{BB962C8B-B14F-4D97-AF65-F5344CB8AC3E}">
        <p14:creationId xmlns:p14="http://schemas.microsoft.com/office/powerpoint/2010/main" val="161527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1980 SONRASI TÜRK SİNEMASI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1970’li yıllarda yaşanan krizin ardından, sinema 1980’li yıllarda kısa süreli bir canlanma yaşar.</a:t>
            </a:r>
          </a:p>
          <a:p>
            <a:r>
              <a:rPr lang="tr-TR" dirty="0" smtClean="0"/>
              <a:t>Video film arzının devamlılığı açısından bir kurtuluş olarak görülür.</a:t>
            </a:r>
          </a:p>
          <a:p>
            <a:r>
              <a:rPr lang="tr-TR" dirty="0" smtClean="0"/>
              <a:t>Başlangıçta sinemacılar, videoyu seyirci sayısının düşüşünün nedeni olarak görür. Çünkü sinema salonlarında gösterilen filmler çay bahçelerinde, kahvelerde gösterilmeye başlanır ve bununla ilgili yasal bir düzenleme yapılmaması sinemacıları zor duruma düşürür.</a:t>
            </a:r>
          </a:p>
          <a:p>
            <a:r>
              <a:rPr lang="tr-TR" dirty="0" smtClean="0"/>
              <a:t>Ama aynı zamanda video sinema için bir kurtuluş umudu yaratır. 1970’lerin sonlarında işletmecilerin verdikleri avansın azalması ve film yapım sürecinden çekilmeye başlaması, sinemacıların film yapımı için gereken maddi desteği bulmakta zorlanmasına neden olur.</a:t>
            </a:r>
          </a:p>
          <a:p>
            <a:r>
              <a:rPr lang="tr-TR" dirty="0" smtClean="0"/>
              <a:t>Bu sırada çoğunlukla Almanya’da örgütlenip filmlerin gösterim hakkını satın alan video işletmecileri ortaya çıkar.</a:t>
            </a:r>
            <a:endParaRPr lang="tr-TR" dirty="0"/>
          </a:p>
        </p:txBody>
      </p:sp>
    </p:spTree>
    <p:extLst>
      <p:ext uri="{BB962C8B-B14F-4D97-AF65-F5344CB8AC3E}">
        <p14:creationId xmlns:p14="http://schemas.microsoft.com/office/powerpoint/2010/main" val="117513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Yapımcıların  eski filmlerini satın alıp, filmleri yurtdışında yaşayan Türklere satan video işletmecileri pazarda hakimiyet kazanır.</a:t>
            </a:r>
          </a:p>
          <a:p>
            <a:pPr algn="just"/>
            <a:r>
              <a:rPr lang="tr-TR" dirty="0" smtClean="0"/>
              <a:t>Video işletmecileri kısa bir süre sonra yapımcıların yeni çektikleri filmlerin de sponsorluğunu üstlenmeye başlar.</a:t>
            </a:r>
          </a:p>
          <a:p>
            <a:pPr algn="just"/>
            <a:r>
              <a:rPr lang="tr-TR" dirty="0" smtClean="0"/>
              <a:t>Video işletmecilerin parasıyla filmler çekilir (en çok talep gören filmler, şarkıcı ve türkücü filmleridir).</a:t>
            </a:r>
          </a:p>
          <a:p>
            <a:pPr algn="just"/>
            <a:r>
              <a:rPr lang="tr-TR" dirty="0" smtClean="0"/>
              <a:t>Kısa sürede Türkiye’nin dört bir yanında, video kaset kiralayan işletmeler açılır.</a:t>
            </a:r>
          </a:p>
          <a:p>
            <a:pPr algn="just"/>
            <a:r>
              <a:rPr lang="tr-TR" dirty="0" smtClean="0"/>
              <a:t>Video için üretilen filmler daha düşük kalitededir. Bu da seyircinin talebinde bir azalmaya neden olur bir süre sonra.</a:t>
            </a:r>
          </a:p>
          <a:p>
            <a:pPr algn="just"/>
            <a:r>
              <a:rPr lang="tr-TR" dirty="0" smtClean="0"/>
              <a:t>1986 yılında 3257 sayılı Sinema, Video ve Müzik Eserleri Kanunu 1939’dan beri yürürlükte olan Sansür </a:t>
            </a:r>
            <a:r>
              <a:rPr lang="tr-TR" dirty="0" err="1" smtClean="0"/>
              <a:t>Nizamnamesi’nin</a:t>
            </a:r>
            <a:r>
              <a:rPr lang="tr-TR" dirty="0" smtClean="0"/>
              <a:t> </a:t>
            </a:r>
            <a:r>
              <a:rPr lang="tr-TR" dirty="0" smtClean="0"/>
              <a:t>yerini alır. Ayrıca Kanun korsan videoculuğun yasaklanmasını mümkün kılar ve birçok video dükkanı kapanır.</a:t>
            </a:r>
          </a:p>
          <a:p>
            <a:endParaRPr lang="tr-TR" dirty="0"/>
          </a:p>
        </p:txBody>
      </p:sp>
    </p:spTree>
    <p:extLst>
      <p:ext uri="{BB962C8B-B14F-4D97-AF65-F5344CB8AC3E}">
        <p14:creationId xmlns:p14="http://schemas.microsoft.com/office/powerpoint/2010/main" val="471172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a:t>1980’lerde video için üretilen filmler ve sinema salonları için üretilen filmler arasında bir ayrışma olur</a:t>
            </a:r>
            <a:endParaRPr lang="tr-TR" dirty="0" smtClean="0"/>
          </a:p>
          <a:p>
            <a:r>
              <a:rPr lang="tr-TR" dirty="0" smtClean="0"/>
              <a:t>1980’lerde az sayıda olsa da salonlarda gösterilen kaliteli filmler çekilir (Reklam piyasasının teknik imkanlarının kullanılır, teknik işlemlere daha fazla para ayrılır).</a:t>
            </a:r>
          </a:p>
          <a:p>
            <a:r>
              <a:rPr lang="tr-TR" dirty="0" smtClean="0"/>
              <a:t>1980’lerde seks filmleri yasaklanır.</a:t>
            </a:r>
          </a:p>
          <a:p>
            <a:r>
              <a:rPr lang="tr-TR" dirty="0" smtClean="0"/>
              <a:t>Ağırlıklı olarak göçmenlere hitap eden arabesk filmler piyasayı ele geçirir (video ile dağıtılır).</a:t>
            </a:r>
          </a:p>
          <a:p>
            <a:r>
              <a:rPr lang="tr-TR" dirty="0" smtClean="0"/>
              <a:t>Toplumsal, siyasal içerikli filmler sansüre uğradığı için aydın bunalımını, bireyin yalnızlığını ve yabancılaşmasını anlatan filmler çekilir.</a:t>
            </a:r>
          </a:p>
          <a:p>
            <a:r>
              <a:rPr lang="tr-TR" dirty="0" smtClean="0"/>
              <a:t>Kadın filmleri öne çıkar.</a:t>
            </a:r>
          </a:p>
          <a:p>
            <a:pPr marL="0" indent="0">
              <a:buNone/>
            </a:pPr>
            <a:endParaRPr lang="tr-TR" dirty="0" smtClean="0"/>
          </a:p>
          <a:p>
            <a:endParaRPr lang="tr-TR" dirty="0" smtClean="0"/>
          </a:p>
          <a:p>
            <a:endParaRPr lang="tr-TR" dirty="0"/>
          </a:p>
        </p:txBody>
      </p:sp>
    </p:spTree>
    <p:extLst>
      <p:ext uri="{BB962C8B-B14F-4D97-AF65-F5344CB8AC3E}">
        <p14:creationId xmlns:p14="http://schemas.microsoft.com/office/powerpoint/2010/main" val="41379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1980’lerin ikinci yarısından itibaren 12 Eylül Askeri Darbesi öncesinde yaşanan toplumsal olayları ve 12 Eylül’ün yarattığı baskıcı ortamı anlatan filmler çekilir.</a:t>
            </a:r>
          </a:p>
          <a:p>
            <a:r>
              <a:rPr lang="tr-TR" dirty="0" smtClean="0"/>
              <a:t>Darbeyi doğrudan ele almayan filmler, daha çok 12 Eylül sürecinde tutuklanan kişilerin hapisten çıktıktan sonra yaşadığı sorunlara odaklanır. </a:t>
            </a:r>
          </a:p>
          <a:p>
            <a:pPr algn="just"/>
            <a:r>
              <a:rPr lang="tr-TR" dirty="0" smtClean="0"/>
              <a:t>Filmlerin 12 Eylül sürecine bakışında yönetmenlerin politik tutumu etkili olur. Bazı yönetmenler, solcu eylemcileri terörün ve 12 Eylül sürecinin ana nedeni olarak konumlandırırken; diğerleri terörü nedeni belli olmayan olaylar olarak değerlendirir ve karakterlerin psikolojik yıkımını ön plana çıkarır.</a:t>
            </a:r>
          </a:p>
          <a:p>
            <a:pPr algn="just"/>
            <a:r>
              <a:rPr lang="tr-TR" dirty="0" smtClean="0"/>
              <a:t>12 Eylül sürecini konu alan bu filmler, </a:t>
            </a:r>
            <a:r>
              <a:rPr lang="tr-TR" dirty="0" err="1" smtClean="0"/>
              <a:t>melodramatik</a:t>
            </a:r>
            <a:r>
              <a:rPr lang="tr-TR" dirty="0" smtClean="0"/>
              <a:t> unsurlardan yararlandığı ve </a:t>
            </a:r>
            <a:r>
              <a:rPr lang="tr-TR" dirty="0" smtClean="0"/>
              <a:t>darbe </a:t>
            </a:r>
            <a:r>
              <a:rPr lang="tr-TR" dirty="0" smtClean="0"/>
              <a:t>süreciyle yeterli hesaplaşmayı sunmadığı için eleştirilirler. Filmlerin yenilgi psikolojisiyle üretildiği; çaresiz, yalnız, kaderine boyun  devrimci karakterler yarattığı söylenir. </a:t>
            </a:r>
          </a:p>
        </p:txBody>
      </p:sp>
    </p:spTree>
    <p:extLst>
      <p:ext uri="{BB962C8B-B14F-4D97-AF65-F5344CB8AC3E}">
        <p14:creationId xmlns:p14="http://schemas.microsoft.com/office/powerpoint/2010/main" val="2619751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12 Eylül Öncesine Bakış (Öne çıkan filmler)</a:t>
            </a:r>
          </a:p>
          <a:p>
            <a:r>
              <a:rPr lang="tr-TR" dirty="0"/>
              <a:t>Av Zamanı (Erden </a:t>
            </a:r>
            <a:r>
              <a:rPr lang="tr-TR" dirty="0" err="1"/>
              <a:t>Kıral</a:t>
            </a:r>
            <a:r>
              <a:rPr lang="tr-TR" dirty="0"/>
              <a:t>, 1988)</a:t>
            </a:r>
          </a:p>
          <a:p>
            <a:r>
              <a:rPr lang="tr-TR" dirty="0"/>
              <a:t>Sis (Zülfü Livaneli, 1988</a:t>
            </a:r>
            <a:r>
              <a:rPr lang="tr-TR" dirty="0" smtClean="0"/>
              <a:t>)</a:t>
            </a:r>
            <a:endParaRPr lang="tr-TR" b="1" dirty="0" smtClean="0"/>
          </a:p>
          <a:p>
            <a:r>
              <a:rPr lang="tr-TR" sz="2200" b="1" dirty="0" smtClean="0"/>
              <a:t>1980 Öncesi Sol Harekete Yönelik Eleştiri (Öne çıkan filmler)</a:t>
            </a:r>
          </a:p>
          <a:p>
            <a:r>
              <a:rPr lang="tr-TR" sz="2200" dirty="0" smtClean="0"/>
              <a:t>Öç (Mesut </a:t>
            </a:r>
            <a:r>
              <a:rPr lang="tr-TR" sz="2200" dirty="0" err="1" smtClean="0"/>
              <a:t>Uçakan</a:t>
            </a:r>
            <a:r>
              <a:rPr lang="tr-TR" sz="2200" dirty="0" smtClean="0"/>
              <a:t>, 1984)</a:t>
            </a:r>
          </a:p>
          <a:p>
            <a:r>
              <a:rPr lang="tr-TR" sz="2200" dirty="0" smtClean="0"/>
              <a:t>Prenses (Sinan Çetin, 1986)</a:t>
            </a:r>
          </a:p>
          <a:p>
            <a:r>
              <a:rPr lang="tr-TR" sz="2200" b="1" dirty="0" smtClean="0"/>
              <a:t>12 Eylül Sonrasına Bakış (Öne çıkan filmler)</a:t>
            </a:r>
          </a:p>
          <a:p>
            <a:r>
              <a:rPr lang="tr-TR" sz="2200" dirty="0" smtClean="0"/>
              <a:t>Olumlu devrimci kahramanlar</a:t>
            </a:r>
          </a:p>
          <a:p>
            <a:pPr algn="just"/>
            <a:r>
              <a:rPr lang="tr-TR" sz="2200" dirty="0" smtClean="0"/>
              <a:t>Sol görüşü savunan karakterlerin 12 Eylül sonrasında yaşadığı travma konu alınır. (Karakterlerin topluma uyum sağlama güçlüğü, cezaevi sürecinde yaşadıkları işkence, geçmişle hesaplaşması)</a:t>
            </a:r>
          </a:p>
          <a:p>
            <a:endParaRPr lang="tr-TR" b="1" dirty="0" smtClean="0"/>
          </a:p>
          <a:p>
            <a:endParaRPr lang="tr-TR" b="1" dirty="0" smtClean="0"/>
          </a:p>
          <a:p>
            <a:endParaRPr lang="tr-TR" dirty="0" smtClean="0"/>
          </a:p>
          <a:p>
            <a:endParaRPr lang="tr-TR" dirty="0"/>
          </a:p>
        </p:txBody>
      </p:sp>
    </p:spTree>
    <p:extLst>
      <p:ext uri="{BB962C8B-B14F-4D97-AF65-F5344CB8AC3E}">
        <p14:creationId xmlns:p14="http://schemas.microsoft.com/office/powerpoint/2010/main" val="3285594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t>12 Eylül Sonrasına Bakış (Öne çıkan filmler</a:t>
            </a:r>
            <a:r>
              <a:rPr lang="tr-TR" b="1" dirty="0" smtClean="0"/>
              <a:t>)</a:t>
            </a:r>
            <a:endParaRPr lang="tr-TR" dirty="0" smtClean="0"/>
          </a:p>
          <a:p>
            <a:pPr algn="just"/>
            <a:r>
              <a:rPr lang="tr-TR" dirty="0" smtClean="0"/>
              <a:t>Sen Türkülerini Söyle (Şerif Gören, 1986)</a:t>
            </a:r>
          </a:p>
          <a:p>
            <a:pPr algn="just"/>
            <a:r>
              <a:rPr lang="tr-TR" dirty="0" smtClean="0"/>
              <a:t>Dikenli </a:t>
            </a:r>
            <a:r>
              <a:rPr lang="tr-TR" dirty="0"/>
              <a:t>Yol (Zeki Alasya, 1986)</a:t>
            </a:r>
          </a:p>
          <a:p>
            <a:pPr algn="just"/>
            <a:r>
              <a:rPr lang="tr-TR" dirty="0"/>
              <a:t>Çözülmeler (Yusuf </a:t>
            </a:r>
            <a:r>
              <a:rPr lang="tr-TR" dirty="0" err="1"/>
              <a:t>Kurçenli</a:t>
            </a:r>
            <a:r>
              <a:rPr lang="tr-TR" dirty="0"/>
              <a:t>, 1994)</a:t>
            </a:r>
          </a:p>
          <a:p>
            <a:pPr algn="just"/>
            <a:r>
              <a:rPr lang="tr-TR" dirty="0"/>
              <a:t>Bir Yanımız Bahar Bahçe (Bilge Olgaç, 1994)</a:t>
            </a:r>
          </a:p>
          <a:p>
            <a:pPr algn="just"/>
            <a:r>
              <a:rPr lang="tr-TR" dirty="0"/>
              <a:t>Ses (Zeki Ökten, 1986</a:t>
            </a:r>
            <a:r>
              <a:rPr lang="tr-TR" dirty="0" smtClean="0"/>
              <a:t>)</a:t>
            </a:r>
            <a:endParaRPr lang="tr-TR" dirty="0"/>
          </a:p>
          <a:p>
            <a:r>
              <a:rPr lang="tr-TR" dirty="0" smtClean="0"/>
              <a:t>Kara Sevdalı Bulut (Muammer Özer, 1987)</a:t>
            </a:r>
          </a:p>
          <a:p>
            <a:r>
              <a:rPr lang="tr-TR" dirty="0" smtClean="0"/>
              <a:t>Bütün Kapılar Kapalıydı (Memduh Ün, 1989)</a:t>
            </a:r>
          </a:p>
          <a:p>
            <a:r>
              <a:rPr lang="tr-TR" dirty="0" smtClean="0"/>
              <a:t>Bekle Dedim Gölgeye (Atıf Yılmaz, 1990)</a:t>
            </a:r>
          </a:p>
          <a:p>
            <a:pPr marL="0" indent="0">
              <a:buNone/>
            </a:pPr>
            <a:endParaRPr lang="tr-TR" dirty="0" smtClean="0"/>
          </a:p>
          <a:p>
            <a:endParaRPr lang="tr-TR" dirty="0" smtClean="0"/>
          </a:p>
          <a:p>
            <a:endParaRPr lang="tr-TR" dirty="0"/>
          </a:p>
        </p:txBody>
      </p:sp>
    </p:spTree>
    <p:extLst>
      <p:ext uri="{BB962C8B-B14F-4D97-AF65-F5344CB8AC3E}">
        <p14:creationId xmlns:p14="http://schemas.microsoft.com/office/powerpoint/2010/main" val="4241504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1314671"/>
          </a:xfrm>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b="1" dirty="0" smtClean="0"/>
              <a:t>1980 Sonrası Türk Sineması’nda Öne Çıkan Bir Yönetmen: Yavuz </a:t>
            </a:r>
            <a:r>
              <a:rPr lang="tr-TR" b="1" dirty="0" err="1" smtClean="0"/>
              <a:t>Turgul</a:t>
            </a:r>
            <a:endParaRPr lang="tr-TR" b="1" dirty="0" smtClean="0"/>
          </a:p>
          <a:p>
            <a:r>
              <a:rPr lang="tr-TR" dirty="0" smtClean="0"/>
              <a:t>Arzu Film’de senarist (Sultan, Çiçek Abbas, Tosun Paşa, Züğürt </a:t>
            </a:r>
            <a:r>
              <a:rPr lang="tr-TR" dirty="0" smtClean="0"/>
              <a:t>Ağa…)</a:t>
            </a:r>
            <a:endParaRPr lang="tr-TR" dirty="0" smtClean="0"/>
          </a:p>
          <a:p>
            <a:r>
              <a:rPr lang="tr-TR" dirty="0" smtClean="0"/>
              <a:t>Fahriye Abla (İlk uzun metrajlı filmi, 1984)</a:t>
            </a:r>
          </a:p>
          <a:p>
            <a:r>
              <a:rPr lang="tr-TR" dirty="0" smtClean="0"/>
              <a:t>Muhsin Bey (1986)</a:t>
            </a:r>
          </a:p>
          <a:p>
            <a:r>
              <a:rPr lang="tr-TR" dirty="0" smtClean="0"/>
              <a:t>Aşk Filmlerinin Unutulmaz Yönetmeni (1990)</a:t>
            </a:r>
          </a:p>
          <a:p>
            <a:r>
              <a:rPr lang="tr-TR" dirty="0" smtClean="0"/>
              <a:t>Gölge Oyunu (1992)</a:t>
            </a:r>
          </a:p>
          <a:p>
            <a:r>
              <a:rPr lang="tr-TR" dirty="0" smtClean="0"/>
              <a:t>Eşkıya (1996)</a:t>
            </a:r>
          </a:p>
          <a:p>
            <a:r>
              <a:rPr lang="tr-TR" dirty="0" smtClean="0"/>
              <a:t>Gönül Yarası (2005)</a:t>
            </a:r>
          </a:p>
          <a:p>
            <a:r>
              <a:rPr lang="tr-TR" dirty="0" smtClean="0"/>
              <a:t>Av Mevsimi (2010)</a:t>
            </a:r>
          </a:p>
          <a:p>
            <a:r>
              <a:rPr lang="tr-TR" dirty="0" smtClean="0"/>
              <a:t>Yol Ayrımı (2017)</a:t>
            </a:r>
          </a:p>
          <a:p>
            <a:endParaRPr lang="tr-TR" dirty="0" smtClean="0"/>
          </a:p>
        </p:txBody>
      </p:sp>
    </p:spTree>
    <p:extLst>
      <p:ext uri="{BB962C8B-B14F-4D97-AF65-F5344CB8AC3E}">
        <p14:creationId xmlns:p14="http://schemas.microsoft.com/office/powerpoint/2010/main" val="264690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Yavuz </a:t>
            </a:r>
            <a:r>
              <a:rPr lang="tr-TR" dirty="0" err="1" smtClean="0"/>
              <a:t>Turgul</a:t>
            </a:r>
            <a:r>
              <a:rPr lang="tr-TR" dirty="0" smtClean="0"/>
              <a:t> filmleri modernleşme sürecinde yaşanan çatışmaları ele alır.</a:t>
            </a:r>
          </a:p>
          <a:p>
            <a:r>
              <a:rPr lang="tr-TR" b="1" dirty="0" smtClean="0"/>
              <a:t>Filmlerinde öne çıkan temel izlekler:</a:t>
            </a:r>
          </a:p>
          <a:p>
            <a:r>
              <a:rPr lang="tr-TR" dirty="0" err="1" smtClean="0"/>
              <a:t>Neoliberalizm</a:t>
            </a:r>
            <a:endParaRPr lang="tr-TR" dirty="0" smtClean="0"/>
          </a:p>
          <a:p>
            <a:r>
              <a:rPr lang="tr-TR" dirty="0" smtClean="0"/>
              <a:t>Toplumsal değişim</a:t>
            </a:r>
          </a:p>
          <a:p>
            <a:r>
              <a:rPr lang="tr-TR" dirty="0" smtClean="0"/>
              <a:t>Doğu-Batı ikiliği</a:t>
            </a:r>
          </a:p>
          <a:p>
            <a:r>
              <a:rPr lang="tr-TR" dirty="0" smtClean="0"/>
              <a:t>Geleneksel-Modern çatışması</a:t>
            </a:r>
          </a:p>
          <a:p>
            <a:r>
              <a:rPr lang="tr-TR" dirty="0" smtClean="0"/>
              <a:t>Bireyselleşme</a:t>
            </a:r>
          </a:p>
          <a:p>
            <a:r>
              <a:rPr lang="tr-TR" dirty="0" smtClean="0"/>
              <a:t>Nostalji</a:t>
            </a:r>
          </a:p>
          <a:p>
            <a:r>
              <a:rPr lang="tr-TR" dirty="0" smtClean="0"/>
              <a:t>Erkek dostluğu</a:t>
            </a:r>
          </a:p>
          <a:p>
            <a:endParaRPr lang="tr-TR" dirty="0" smtClean="0"/>
          </a:p>
          <a:p>
            <a:endParaRPr lang="tr-TR" dirty="0" smtClean="0"/>
          </a:p>
        </p:txBody>
      </p:sp>
    </p:spTree>
    <p:extLst>
      <p:ext uri="{BB962C8B-B14F-4D97-AF65-F5344CB8AC3E}">
        <p14:creationId xmlns:p14="http://schemas.microsoft.com/office/powerpoint/2010/main" val="29803350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137</TotalTime>
  <Words>803</Words>
  <Application>Microsoft Office PowerPoint</Application>
  <PresentationFormat>Geniş ekran</PresentationFormat>
  <Paragraphs>71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Rockwell</vt:lpstr>
      <vt:lpstr>Rockwell Condensed</vt:lpstr>
      <vt:lpstr>Wingdings</vt:lpstr>
      <vt:lpstr>Wood Type Yazı Tipi</vt:lpstr>
      <vt:lpstr>Türk sineması 7. hafta</vt:lpstr>
      <vt:lpstr>1980 SONRASI TÜRK SİNEMASI</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sineması 7. hafta</dc:title>
  <dc:creator>Asus</dc:creator>
  <cp:lastModifiedBy>Asus</cp:lastModifiedBy>
  <cp:revision>25</cp:revision>
  <dcterms:created xsi:type="dcterms:W3CDTF">2023-05-22T10:05:43Z</dcterms:created>
  <dcterms:modified xsi:type="dcterms:W3CDTF">2023-05-29T11:43:13Z</dcterms:modified>
</cp:coreProperties>
</file>