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8" r:id="rId4"/>
    <p:sldId id="269" r:id="rId5"/>
    <p:sldId id="266" r:id="rId6"/>
    <p:sldId id="259" r:id="rId7"/>
    <p:sldId id="267" r:id="rId8"/>
    <p:sldId id="260" r:id="rId9"/>
    <p:sldId id="268" r:id="rId10"/>
    <p:sldId id="261" r:id="rId11"/>
    <p:sldId id="270" r:id="rId12"/>
    <p:sldId id="262" r:id="rId13"/>
    <p:sldId id="263" r:id="rId14"/>
    <p:sldId id="264" r:id="rId15"/>
    <p:sldId id="265" r:id="rId16"/>
    <p:sldId id="272" r:id="rId17"/>
    <p:sldId id="27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F5DD-01CC-427F-A9F6-C76F032E57CD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C3A2-F754-4351-9FA6-973E399C5F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2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DE67-2721-4D15-B103-116665D70122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5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9062A-7B8A-4A66-AA5F-28ED51B67798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4D1EB7-095C-4E60-BCD2-F6C5A9BF646B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07BA1-8ABC-45BE-8A4F-F3F0CD2E2A02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8E3A7-13D4-4A3E-AFF5-352DA703FCB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9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B241E-A83C-4010-9D20-B740BDD33FD3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6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8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44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00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CE3D-8376-4E93-9D05-082FD43D57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593923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9A60-3579-4B0F-82C1-28BF2F6831A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1078435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F312-9EB9-4778-85DE-222FF1338BE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601135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F07C-B03B-4FEA-9710-20AC51B24FE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32437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CEA9-770D-4DE4-AD53-56CC01120D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593983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000A-0105-47AA-BB25-48A77A101A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840339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E948-BE31-4EC1-875C-BA962C5E7E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592788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08A2-9F13-4604-8737-6A58E2B8A9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452668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65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67FE-F774-41F2-97DB-5B6F241A3D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815309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3002-0C87-4B86-826C-D7A9CD7C90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208933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B212-F6D2-45BE-8168-870265DAD3E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099122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1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0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70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5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2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1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91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80F9-A0E2-433E-BEAA-AB53E8961547}" type="datetimeFigureOut">
              <a:rPr lang="tr-TR" smtClean="0"/>
              <a:t>15.03.2019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46ED-9E67-4BBD-A66D-D6BCB4AD4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77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1D4A6B-693E-4DB3-BB64-D3B85BF598A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908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m.tr/url?sa=i&amp;source=images&amp;cd=&amp;cad=rja&amp;docid=SVQg9KVBlr5bXM&amp;tbnid=RfTP7c7nM_p2BM:&amp;ved=0CAgQjRwwAA&amp;url=http%3A%2F%2Fparasite.org.au%2Fpugh-collection%2FCysticercus%2520bovis%2520(pathology)%25203%252004.jpg_Index.html&amp;ei=QWs5Uu3lKNSs4QTE7oDQAg&amp;psig=AFQjCNEXMn4oK9uzv54TfzXcvJ2PLF24_w&amp;ust=1379581121712726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.tr/url?sa=i&amp;rct=j&amp;q=&amp;esrc=s&amp;frm=1&amp;source=images&amp;cd=&amp;cad=rja&amp;docid=O1MbbLcXPtao_M&amp;tbnid=zlCi3X8Qc0xh0M:&amp;ved=0CAUQjRw&amp;url=http%3A%2F%2F211.241.91.61%2Fcode%2FSlide_Management_Viewer.php%3Fmeta_data_seq%3D10000292%26slide_seq%3D10008453%26file_idx%3D1%26command%3DVIEW%26MediaType%3DSLD&amp;ei=Q2o5UtHJCYWZ0AW76YDwCg&amp;bvm=bv.52288139,d.Yms&amp;psig=AFQjCNHinrb5n3uBLzR1AFwsZ0WWa5kpyw&amp;ust=137958078200616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80655" y="1898079"/>
            <a:ext cx="99060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</a:t>
            </a:r>
            <a:r>
              <a:rPr kumimoji="0" lang="tr-TR" sz="32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1" i="0" u="none" strike="noStrike" kern="1200" cap="none" spc="0" normalizeH="0" baseline="0" noProof="0" dirty="0" err="1" smtClean="0">
                <a:ln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mentalis</a:t>
            </a:r>
            <a:r>
              <a:rPr kumimoji="0" lang="tr-TR" sz="32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tr-TR" sz="3200" b="1" i="0" u="none" strike="noStrike" kern="1200" cap="none" spc="0" normalizeH="0" baseline="0" noProof="0" dirty="0" smtClean="0">
              <a:ln/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/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Alt 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dudağın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ventral’indeki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mentum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(gıdık) bölgesini kapsar. Dudak bölgesinde yapılacak operasyonlarda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nervus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alveolaris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inferior’un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mandibularis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son kısmı olan ve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mentale’den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çıkan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nervus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mentalis’in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blokajı gerekebilir. Enjeksiyon için seçim yeri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comissura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labiorum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oris’in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hemen altı veya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margo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interalveolaris’in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bir parmak eni </a:t>
            </a:r>
            <a:r>
              <a:rPr kumimoji="0" lang="tr-TR" sz="2400" b="1" i="0" u="none" strike="noStrike" kern="1200" cap="none" spc="0" normalizeH="0" baseline="0" noProof="0" dirty="0" err="1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ventral’idir</a:t>
            </a:r>
            <a:r>
              <a:rPr kumimoji="0" lang="tr-TR" sz="2400" b="1" i="0" u="none" strike="noStrike" kern="1200" cap="none" spc="0" normalizeH="0" baseline="0" noProof="0" dirty="0">
                <a:ln/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01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703388" y="260351"/>
            <a:ext cx="4176712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BCC03"/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3366FF"/>
                </a:solidFill>
                <a:latin typeface="Tahoma" panose="020B0604030504040204" pitchFamily="34" charset="0"/>
              </a:rPr>
              <a:t>Hordeolum</a:t>
            </a:r>
            <a:r>
              <a:rPr lang="tr-TR" sz="2800" b="1" dirty="0">
                <a:ln w="50800"/>
                <a:solidFill>
                  <a:srgbClr val="3366FF"/>
                </a:solidFill>
                <a:latin typeface="Tahoma" panose="020B0604030504040204" pitchFamily="34" charset="0"/>
              </a:rPr>
              <a:t> - arpacık</a:t>
            </a:r>
          </a:p>
        </p:txBody>
      </p:sp>
    </p:spTree>
    <p:extLst>
      <p:ext uri="{BB962C8B-B14F-4D97-AF65-F5344CB8AC3E}">
        <p14:creationId xmlns:p14="http://schemas.microsoft.com/office/powerpoint/2010/main" val="26835788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68592" y="1246914"/>
            <a:ext cx="9185563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 kapakları içinde yer alan ve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glandulae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tarsales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adını alan mısır koçanı tarzındaki yağ bezleri, küçük deliklerle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margo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palpebrarum’un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limbus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palpebralis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posterioris’ine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açılır. Bu bezlerin yangısına arpacık (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hordeolum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denir.</a:t>
            </a:r>
          </a:p>
          <a:p>
            <a:pPr algn="just"/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Gözün muayenesinin rahat yapılabilmesi için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facialis’in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kolu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auriculopalpebralis’in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anestezisi gerekir. Bunun için de iğne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temporomandibularis’in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tarafına, deri altına batırılır.</a:t>
            </a:r>
            <a:endParaRPr lang="tr-TR" sz="2800" b="1" dirty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7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93272" y="847584"/>
            <a:ext cx="8783781" cy="52014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infraorbitalis</a:t>
            </a:r>
            <a:endParaRPr lang="tr-TR" b="1" dirty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infraorbitalis’in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anestezisi ve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maxillaris’in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trepanasyonu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bölgede yapılır.</a:t>
            </a:r>
          </a:p>
          <a:p>
            <a:pPr algn="just"/>
            <a:endParaRPr lang="tr-TR" sz="2400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Bölgenin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topoğrafisi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algn="just"/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vena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buccalis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malaris’in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anastomoticus’u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4 -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nasolabialis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labii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maxillaris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maxillare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lacrimale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zygomaticum</a:t>
            </a:r>
            <a:endParaRPr lang="tr-TR" sz="2400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b="1" dirty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1163" y="265976"/>
            <a:ext cx="11000509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800" b="1" u="sng" dirty="0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articulationis</a:t>
            </a:r>
            <a:r>
              <a:rPr lang="tr-TR" sz="2800" b="1" u="sng" dirty="0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temporomandibularis</a:t>
            </a:r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0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Çene ekleminin bulunduğu bölgedir. Kedi ve köpeklerde ender olarak da atlarda çene eklemi çıkıkları (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luxatio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mandibulae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görülebilir.</a:t>
            </a:r>
            <a:endParaRPr lang="tr-TR" sz="1600" b="1" dirty="0" smtClean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600" b="1" dirty="0" smtClean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u="sng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Bölgenin </a:t>
            </a:r>
            <a:r>
              <a:rPr lang="tr-TR" sz="2400" b="1" u="sng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topoğrafisi</a:t>
            </a:r>
            <a:r>
              <a:rPr lang="tr-TR" sz="2400" b="1" u="sng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tr-TR" sz="1600" b="1" dirty="0" smtClean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subcutis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parotidoauricularis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3 -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Glandula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parotis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lymphocentrum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parotideum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vena ve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auriculotemporalis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 vena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transversa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faciei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auriculotemporalis’in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palpebralis’i</a:t>
            </a:r>
            <a:endParaRPr lang="tr-TR" sz="1600" b="1" dirty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57744" y="972458"/>
            <a:ext cx="9545782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800" b="1" u="sng" dirty="0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masseterica</a:t>
            </a:r>
            <a:endParaRPr lang="tr-TR" sz="2800" b="1" u="sng" dirty="0" smtClean="0">
              <a:ln/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0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masseter’in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bulunduğu bölgedir. Koyun, köpekte ve kedide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glandula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parotis’in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akıtıcı kanalı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ductus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parotideus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üzerinde seyreder. Bu bölgede sığırlarda mezbaha muayenesinde “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sistiserk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yönünden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masseter’e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kesit yapılır. Çünkü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taenie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saginata’nın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larva’sı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cysticercus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bovis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özellikle çok çalışan ve bu nedenle daha çok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kan’a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ihtiyaç duyan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kalp,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diaphragma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 dil kasları gibi oluşumlara kan damarları aracılığıyla gelip yerleşir.</a:t>
            </a:r>
            <a:endParaRPr lang="tr-TR" sz="1600" b="1" dirty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5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951984" y="6093297"/>
            <a:ext cx="3312368" cy="46166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3366FF"/>
                </a:solidFill>
                <a:latin typeface="Calibri"/>
              </a:rPr>
              <a:t>Ductus</a:t>
            </a:r>
            <a:r>
              <a:rPr lang="tr-TR" sz="2400" b="1" dirty="0">
                <a:ln w="50800"/>
                <a:solidFill>
                  <a:srgbClr val="3366FF"/>
                </a:solidFill>
                <a:latin typeface="Calibri"/>
              </a:rPr>
              <a:t> </a:t>
            </a:r>
            <a:r>
              <a:rPr lang="tr-TR" sz="2400" b="1" dirty="0" err="1">
                <a:ln w="50800"/>
                <a:solidFill>
                  <a:srgbClr val="3366FF"/>
                </a:solidFill>
                <a:latin typeface="Calibri"/>
              </a:rPr>
              <a:t>parotideus</a:t>
            </a:r>
            <a:r>
              <a:rPr lang="tr-TR" sz="2400" b="1" dirty="0">
                <a:ln w="50800"/>
                <a:solidFill>
                  <a:srgbClr val="3366FF"/>
                </a:solidFill>
                <a:latin typeface="Calibri"/>
              </a:rPr>
              <a:t>***</a:t>
            </a:r>
          </a:p>
        </p:txBody>
      </p:sp>
      <p:pic>
        <p:nvPicPr>
          <p:cNvPr id="1024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125538"/>
            <a:ext cx="50990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Line 5"/>
          <p:cNvSpPr>
            <a:spLocks noChangeShapeType="1"/>
          </p:cNvSpPr>
          <p:nvPr/>
        </p:nvSpPr>
        <p:spPr bwMode="auto">
          <a:xfrm flipH="1" flipV="1">
            <a:off x="5519738" y="4437063"/>
            <a:ext cx="431800" cy="1439862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>
            <a:outerShdw dist="35921" dir="2700000" algn="ctr" rotWithShape="0">
              <a:schemeClr val="accent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51764" y="333376"/>
            <a:ext cx="1800225" cy="5238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3366FF"/>
                </a:solidFill>
                <a:latin typeface="Calibri"/>
              </a:rPr>
              <a:t>Gl</a:t>
            </a:r>
            <a:r>
              <a:rPr lang="tr-TR" sz="2800" b="1" dirty="0">
                <a:ln w="50800"/>
                <a:solidFill>
                  <a:srgbClr val="3366FF"/>
                </a:solidFill>
                <a:latin typeface="Calibri"/>
              </a:rPr>
              <a:t>. </a:t>
            </a:r>
            <a:r>
              <a:rPr lang="tr-TR" sz="2800" b="1" dirty="0" err="1">
                <a:ln w="50800"/>
                <a:solidFill>
                  <a:srgbClr val="3366FF"/>
                </a:solidFill>
                <a:latin typeface="Calibri"/>
              </a:rPr>
              <a:t>parotis</a:t>
            </a:r>
            <a:endParaRPr lang="tr-TR" sz="2800" b="1" dirty="0">
              <a:ln w="50800"/>
              <a:solidFill>
                <a:srgbClr val="3366FF"/>
              </a:solidFill>
              <a:latin typeface="Calibri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6527801" y="1196975"/>
            <a:ext cx="1800225" cy="2376488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>
            <a:outerShdw dist="35921" dir="2700000" algn="ctr" rotWithShape="0">
              <a:schemeClr val="accent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04254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1919289" y="5661026"/>
            <a:ext cx="4535487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3366FF"/>
                </a:solidFill>
                <a:latin typeface="Arial Black" pitchFamily="34" charset="0"/>
              </a:rPr>
              <a:t>Regio</a:t>
            </a:r>
            <a:r>
              <a:rPr lang="tr-TR" sz="3200" b="1" dirty="0">
                <a:ln w="50800"/>
                <a:solidFill>
                  <a:srgbClr val="3366FF"/>
                </a:solidFill>
                <a:latin typeface="Arial Black" pitchFamily="34" charset="0"/>
              </a:rPr>
              <a:t> </a:t>
            </a:r>
            <a:r>
              <a:rPr lang="tr-TR" sz="3200" b="1" dirty="0" err="1">
                <a:ln w="50800"/>
                <a:solidFill>
                  <a:srgbClr val="3366FF"/>
                </a:solidFill>
                <a:latin typeface="Arial Black" pitchFamily="34" charset="0"/>
              </a:rPr>
              <a:t>masseterica</a:t>
            </a:r>
            <a:endParaRPr lang="tr-TR" sz="1400" b="1" dirty="0">
              <a:ln w="50800"/>
              <a:solidFill>
                <a:srgbClr val="3366FF"/>
              </a:solidFill>
              <a:latin typeface="Arial Black" pitchFamily="34" charset="0"/>
            </a:endParaRPr>
          </a:p>
        </p:txBody>
      </p:sp>
      <p:pic>
        <p:nvPicPr>
          <p:cNvPr id="141315" name="4 Resim" descr="kitap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3850" r="3770" b="40573"/>
          <a:stretch>
            <a:fillRect/>
          </a:stretch>
        </p:blipFill>
        <p:spPr bwMode="auto">
          <a:xfrm>
            <a:off x="6672263" y="2997201"/>
            <a:ext cx="38163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7391400" y="4868864"/>
            <a:ext cx="1225550" cy="12969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141319" name="Picture 7" descr="http://211.241.91.61/file_slide/10000292/10008453_403-5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95338"/>
            <a:ext cx="46799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9" descr="http://parasite.org.au/pugh-collection/JpegsStamped/Cysticercus%20bovis%20(pathology)%203%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33375"/>
            <a:ext cx="3200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1" name="7 Metin kutusu"/>
          <p:cNvSpPr txBox="1">
            <a:spLocks noChangeArrowheads="1"/>
          </p:cNvSpPr>
          <p:nvPr/>
        </p:nvSpPr>
        <p:spPr bwMode="auto">
          <a:xfrm>
            <a:off x="1703388" y="4633914"/>
            <a:ext cx="467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400">
                <a:solidFill>
                  <a:prstClr val="black"/>
                </a:solidFill>
                <a:latin typeface="Arial Black" panose="020B0A04020102020204" pitchFamily="34" charset="0"/>
              </a:rPr>
              <a:t>(Taenia saginata larvası, cysticercus bovis)</a:t>
            </a:r>
            <a:endParaRPr lang="tr-TR" altLang="tr-TR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575050" y="2492375"/>
            <a:ext cx="1441450" cy="2160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747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08361" y="1468584"/>
            <a:ext cx="9933709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3600" b="1" u="sng" dirty="0" err="1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3600" b="1" u="sng" dirty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3600" b="1" u="sng" dirty="0" err="1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orbitalis</a:t>
            </a:r>
            <a:r>
              <a:rPr lang="tr-TR" sz="3600" b="1" u="sng" dirty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tr-TR" sz="3600" b="1" u="sng" dirty="0" err="1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ophthalmica</a:t>
            </a:r>
            <a:r>
              <a:rPr lang="tr-TR" sz="3600" b="1" u="sng" dirty="0">
                <a:ln/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tr-TR" sz="2000" b="1" dirty="0" smtClean="0">
              <a:ln/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tr-TR" sz="2800" b="1" dirty="0" smtClean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sz="28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8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frontalis’in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lateral’inde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cranium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cerebrale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ile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cranium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viscerale’nin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sınırında bulunur. Vücuttaki en önemli organlardan biri olan göz küresini de (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bulbus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oculi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oculus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800" b="1" dirty="0" err="1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ophthalmos</a:t>
            </a:r>
            <a:r>
              <a:rPr lang="tr-TR" sz="2800" b="1" dirty="0">
                <a:ln/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kapsar.</a:t>
            </a:r>
            <a:endParaRPr lang="tr-TR" b="1" dirty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gö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10193" b="11142"/>
          <a:stretch>
            <a:fillRect/>
          </a:stretch>
        </p:blipFill>
        <p:spPr bwMode="auto">
          <a:xfrm>
            <a:off x="152400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847851" y="6092825"/>
            <a:ext cx="9357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66FF"/>
                </a:solidFill>
                <a:latin typeface="Tahoma" panose="020B0604030504040204" pitchFamily="34" charset="0"/>
              </a:rPr>
              <a:t>Köpek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8328248" y="692697"/>
            <a:ext cx="11521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Calibri"/>
              </a:rPr>
              <a:t>Palpebra</a:t>
            </a:r>
            <a:r>
              <a:rPr lang="tr-TR" b="1" dirty="0">
                <a:ln w="50800"/>
                <a:solidFill>
                  <a:srgbClr val="3333FF"/>
                </a:solidFill>
                <a:latin typeface="Calibri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Calibri"/>
              </a:rPr>
              <a:t>superior</a:t>
            </a:r>
            <a:endParaRPr lang="tr-TR" b="1" dirty="0">
              <a:ln w="50800"/>
              <a:solidFill>
                <a:srgbClr val="3333FF"/>
              </a:solidFill>
              <a:latin typeface="Calibri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184232" y="5877273"/>
            <a:ext cx="129614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Calibri"/>
              </a:rPr>
              <a:t>Palpebra</a:t>
            </a:r>
            <a:r>
              <a:rPr lang="tr-TR" b="1" dirty="0">
                <a:ln w="50800"/>
                <a:solidFill>
                  <a:srgbClr val="3333FF"/>
                </a:solidFill>
                <a:latin typeface="Calibri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Calibri"/>
              </a:rPr>
              <a:t>inferior</a:t>
            </a:r>
            <a:endParaRPr lang="tr-TR" b="1" dirty="0">
              <a:ln w="50800"/>
              <a:solidFill>
                <a:srgbClr val="3333FF"/>
              </a:solidFill>
              <a:latin typeface="Calibri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H="1">
            <a:off x="6672263" y="1052513"/>
            <a:ext cx="1511300" cy="2159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H="1" flipV="1">
            <a:off x="6096000" y="5805489"/>
            <a:ext cx="1944688" cy="287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3071813" y="1989139"/>
            <a:ext cx="1223962" cy="13684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1919536" y="1052736"/>
            <a:ext cx="1800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66FF"/>
                </a:solidFill>
                <a:latin typeface="Calibri"/>
              </a:rPr>
              <a:t>Palpebra</a:t>
            </a:r>
            <a:r>
              <a:rPr lang="tr-TR" b="1" dirty="0">
                <a:ln w="50800"/>
                <a:solidFill>
                  <a:srgbClr val="0066FF"/>
                </a:solidFill>
                <a:latin typeface="Calibri"/>
              </a:rPr>
              <a:t> </a:t>
            </a:r>
            <a:r>
              <a:rPr lang="tr-TR" b="1" dirty="0" err="1">
                <a:ln w="50800"/>
                <a:solidFill>
                  <a:srgbClr val="0066FF"/>
                </a:solidFill>
                <a:latin typeface="Calibri"/>
              </a:rPr>
              <a:t>tertia</a:t>
            </a:r>
            <a:endParaRPr lang="tr-TR" b="1" dirty="0">
              <a:ln w="50800"/>
              <a:solidFill>
                <a:srgbClr val="0066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0363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4223792" y="332656"/>
            <a:ext cx="381642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3366FF"/>
                </a:solidFill>
                <a:latin typeface="Calibri"/>
              </a:rPr>
              <a:t>Regio</a:t>
            </a:r>
            <a:r>
              <a:rPr lang="tr-TR" sz="3600" b="1" dirty="0">
                <a:ln w="50800"/>
                <a:solidFill>
                  <a:srgbClr val="3366FF"/>
                </a:solidFill>
                <a:latin typeface="Calibri"/>
              </a:rPr>
              <a:t> </a:t>
            </a:r>
            <a:r>
              <a:rPr lang="tr-TR" sz="3600" b="1" dirty="0" err="1">
                <a:ln w="50800"/>
                <a:solidFill>
                  <a:srgbClr val="3366FF"/>
                </a:solidFill>
                <a:latin typeface="Calibri"/>
              </a:rPr>
              <a:t>orbitalis</a:t>
            </a:r>
            <a:endParaRPr lang="tr-TR" sz="3600" b="1" dirty="0">
              <a:ln w="50800"/>
              <a:solidFill>
                <a:srgbClr val="3366FF"/>
              </a:solidFill>
              <a:latin typeface="Calibri"/>
            </a:endParaRPr>
          </a:p>
        </p:txBody>
      </p:sp>
      <p:pic>
        <p:nvPicPr>
          <p:cNvPr id="186374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b="2246"/>
          <a:stretch>
            <a:fillRect/>
          </a:stretch>
        </p:blipFill>
        <p:spPr bwMode="auto">
          <a:xfrm>
            <a:off x="2927350" y="1341438"/>
            <a:ext cx="6408738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9192344" y="5805265"/>
            <a:ext cx="125963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Keratitis</a:t>
            </a:r>
            <a:endParaRPr lang="tr-TR" b="1" dirty="0">
              <a:ln w="50800"/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Katarakt </a:t>
            </a:r>
          </a:p>
        </p:txBody>
      </p:sp>
      <p:sp>
        <p:nvSpPr>
          <p:cNvPr id="68615" name="4 Metin kutusu"/>
          <p:cNvSpPr txBox="1">
            <a:spLocks noChangeArrowheads="1"/>
          </p:cNvSpPr>
          <p:nvPr/>
        </p:nvSpPr>
        <p:spPr bwMode="auto">
          <a:xfrm>
            <a:off x="1631505" y="1989138"/>
            <a:ext cx="1008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66FF"/>
                </a:solidFill>
                <a:latin typeface="Tahoma" panose="020B0604030504040204" pitchFamily="34" charset="0"/>
              </a:rPr>
              <a:t>Cornea</a:t>
            </a:r>
            <a:endParaRPr lang="tr-TR" b="1" dirty="0">
              <a:ln w="50800"/>
              <a:solidFill>
                <a:srgbClr val="3366FF"/>
              </a:solidFill>
              <a:latin typeface="Tahoma" panose="020B0604030504040204" pitchFamily="34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>
            <a:off x="2711451" y="2349500"/>
            <a:ext cx="936625" cy="10795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1703388" y="5516564"/>
            <a:ext cx="93622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3366FF"/>
                </a:solidFill>
                <a:latin typeface="Tahoma" panose="020B0604030504040204" pitchFamily="34" charset="0"/>
              </a:rPr>
              <a:t>Lens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2640013" y="4292600"/>
            <a:ext cx="1727200" cy="12969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40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80648" y="1620988"/>
            <a:ext cx="9989127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regio’da</a:t>
            </a:r>
            <a:r>
              <a:rPr lang="tr-TR" sz="24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bulunan anatomik oluşumlar şunlardır.</a:t>
            </a: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tr-TR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corrugator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supercilii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retractor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anguli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(koyun, köpek),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faciei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malaris’in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kolu,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lacrimalis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ophthalmica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vena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malaris</a:t>
            </a:r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orbicularis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palpebrale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mediale</a:t>
            </a:r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d) Tarsus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conjunctiva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palpebrarum</a:t>
            </a:r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e)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orbitae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girişi)</a:t>
            </a: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f)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Glandula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glandula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lacrimalis</a:t>
            </a:r>
            <a:endParaRPr lang="tr-TR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g)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tr-TR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periorbita</a:t>
            </a:r>
            <a:endParaRPr lang="tr-TR" b="1" dirty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8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631504" y="5589241"/>
            <a:ext cx="25922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err="1">
                <a:solidFill>
                  <a:srgbClr val="3366FF"/>
                </a:solidFill>
                <a:latin typeface="Calibri"/>
              </a:rPr>
              <a:t>Conjunctiva</a:t>
            </a:r>
            <a:endParaRPr lang="tr-TR" sz="3200" b="1" dirty="0">
              <a:solidFill>
                <a:srgbClr val="3366FF"/>
              </a:solidFill>
              <a:latin typeface="Calibri"/>
            </a:endParaRPr>
          </a:p>
        </p:txBody>
      </p:sp>
      <p:pic>
        <p:nvPicPr>
          <p:cNvPr id="132101" name="3 Resim" descr="r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10359" r="16081" b="65540"/>
          <a:stretch>
            <a:fillRect/>
          </a:stretch>
        </p:blipFill>
        <p:spPr bwMode="auto">
          <a:xfrm>
            <a:off x="1774825" y="13414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4 Metin kutusu"/>
          <p:cNvSpPr txBox="1">
            <a:spLocks noChangeArrowheads="1"/>
          </p:cNvSpPr>
          <p:nvPr/>
        </p:nvSpPr>
        <p:spPr bwMode="auto">
          <a:xfrm>
            <a:off x="9551988" y="63722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prstClr val="black"/>
                </a:solidFill>
                <a:latin typeface="Tahoma" panose="020B0604030504040204" pitchFamily="34" charset="0"/>
              </a:rPr>
              <a:t>Keçi</a:t>
            </a:r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3719514" y="908051"/>
            <a:ext cx="1152525" cy="201612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0" name="6 Metin kutusu"/>
          <p:cNvSpPr txBox="1">
            <a:spLocks noChangeArrowheads="1"/>
          </p:cNvSpPr>
          <p:nvPr/>
        </p:nvSpPr>
        <p:spPr bwMode="auto">
          <a:xfrm>
            <a:off x="1631504" y="539388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Palpebra</a:t>
            </a:r>
            <a:r>
              <a:rPr lang="tr-TR" b="1" dirty="0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tertia</a:t>
            </a:r>
            <a:r>
              <a:rPr lang="tr-TR" b="1" dirty="0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 – </a:t>
            </a:r>
            <a:r>
              <a:rPr lang="tr-TR" b="1" dirty="0" err="1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membrana</a:t>
            </a:r>
            <a:r>
              <a:rPr lang="tr-TR" b="1" dirty="0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nictitans</a:t>
            </a:r>
            <a:r>
              <a:rPr lang="tr-TR" b="1" dirty="0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 – </a:t>
            </a:r>
            <a:r>
              <a:rPr lang="tr-TR" b="1" dirty="0" err="1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tetanozda</a:t>
            </a:r>
            <a:r>
              <a:rPr lang="tr-TR" b="1" dirty="0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 gözün ön yüzünü kapatır</a:t>
            </a:r>
          </a:p>
        </p:txBody>
      </p:sp>
      <p:sp>
        <p:nvSpPr>
          <p:cNvPr id="85001" name="6 Metin kutusu"/>
          <p:cNvSpPr txBox="1">
            <a:spLocks noChangeArrowheads="1"/>
          </p:cNvSpPr>
          <p:nvPr/>
        </p:nvSpPr>
        <p:spPr bwMode="auto">
          <a:xfrm>
            <a:off x="4295776" y="5589589"/>
            <a:ext cx="57606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ln/>
                <a:solidFill>
                  <a:srgbClr val="333300"/>
                </a:solidFill>
                <a:latin typeface="Tahoma" panose="020B0604030504040204" pitchFamily="34" charset="0"/>
              </a:rPr>
              <a:t>Göz muayenesi için </a:t>
            </a:r>
            <a:r>
              <a:rPr lang="tr-TR" b="1" dirty="0" err="1">
                <a:ln/>
                <a:solidFill>
                  <a:srgbClr val="333300"/>
                </a:solidFill>
                <a:latin typeface="Tahoma" panose="020B0604030504040204" pitchFamily="34" charset="0"/>
              </a:rPr>
              <a:t>nervus</a:t>
            </a:r>
            <a:r>
              <a:rPr lang="tr-TR" b="1" dirty="0">
                <a:ln/>
                <a:solidFill>
                  <a:srgbClr val="333300"/>
                </a:solidFill>
                <a:latin typeface="Tahoma" panose="020B0604030504040204" pitchFamily="34" charset="0"/>
              </a:rPr>
              <a:t> </a:t>
            </a:r>
            <a:r>
              <a:rPr lang="tr-TR" b="1" dirty="0" err="1">
                <a:ln/>
                <a:solidFill>
                  <a:srgbClr val="333300"/>
                </a:solidFill>
                <a:latin typeface="Tahoma" panose="020B0604030504040204" pitchFamily="34" charset="0"/>
              </a:rPr>
              <a:t>facialis’in</a:t>
            </a:r>
            <a:r>
              <a:rPr lang="tr-TR" b="1" dirty="0">
                <a:ln/>
                <a:solidFill>
                  <a:srgbClr val="333300"/>
                </a:solidFill>
                <a:latin typeface="Tahoma" panose="020B0604030504040204" pitchFamily="34" charset="0"/>
              </a:rPr>
              <a:t> kolu </a:t>
            </a:r>
            <a:r>
              <a:rPr lang="tr-TR" b="1" dirty="0" err="1">
                <a:ln/>
                <a:solidFill>
                  <a:srgbClr val="333300"/>
                </a:solidFill>
                <a:latin typeface="Tahoma" panose="020B0604030504040204" pitchFamily="34" charset="0"/>
              </a:rPr>
              <a:t>nervus</a:t>
            </a:r>
            <a:r>
              <a:rPr lang="tr-TR" b="1" dirty="0">
                <a:ln/>
                <a:solidFill>
                  <a:srgbClr val="333300"/>
                </a:solidFill>
                <a:latin typeface="Tahoma" panose="020B0604030504040204" pitchFamily="34" charset="0"/>
              </a:rPr>
              <a:t> </a:t>
            </a:r>
            <a:r>
              <a:rPr lang="tr-TR" b="1" dirty="0" err="1">
                <a:ln/>
                <a:solidFill>
                  <a:srgbClr val="333300"/>
                </a:solidFill>
                <a:latin typeface="Tahoma" panose="020B0604030504040204" pitchFamily="34" charset="0"/>
              </a:rPr>
              <a:t>auriculopalpebralis’in</a:t>
            </a:r>
            <a:r>
              <a:rPr lang="tr-TR" b="1" dirty="0">
                <a:ln/>
                <a:solidFill>
                  <a:srgbClr val="333300"/>
                </a:solidFill>
                <a:latin typeface="Tahoma" panose="020B0604030504040204" pitchFamily="34" charset="0"/>
              </a:rPr>
              <a:t> anestezisi gerekir.</a:t>
            </a:r>
          </a:p>
        </p:txBody>
      </p:sp>
    </p:spTree>
    <p:extLst>
      <p:ext uri="{BB962C8B-B14F-4D97-AF65-F5344CB8AC3E}">
        <p14:creationId xmlns:p14="http://schemas.microsoft.com/office/powerpoint/2010/main" val="1454923347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9084" y="1440876"/>
            <a:ext cx="1016923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 kapaklarının iç yüzü ile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oculi’nin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yüzeyini örten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conjunctiva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soluk pembe renkli ince bir zardır. Bu oluşumdaki değişiklikler, örneğin renk kaybı, sarı renk ya da kızarıklık muayenede hekime bilgi verir. Ayrıca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mallein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uygulamalarında da (ruam hastalığının teşhisi için) kullanılır.</a:t>
            </a:r>
          </a:p>
          <a:p>
            <a:pPr algn="just"/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Palpebra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tertiae’yi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daha rahat görebilmek için, üst göz kapağını parmakla bastırıp,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arasına sıkıştırmak gerekir. Bu oluşumun bir parçası olan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nictitans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tetanoz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hastalığında,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oculi’nin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yüzünü kapatır ve </a:t>
            </a:r>
            <a:r>
              <a:rPr lang="tr-TR" sz="2400" b="1" dirty="0" err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teşhis’te</a:t>
            </a:r>
            <a:r>
              <a:rPr lang="tr-TR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fikir verir.</a:t>
            </a:r>
            <a:endParaRPr lang="tr-TR" sz="2400" b="1" dirty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2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veterinaryextension.colostate.edu/menu2/sm%20rum/sheep%20c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4450"/>
            <a:ext cx="864076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 bwMode="auto">
          <a:xfrm>
            <a:off x="2063552" y="6237313"/>
            <a:ext cx="79208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Tahoma" panose="020B0604030504040204" pitchFamily="34" charset="0"/>
              </a:rPr>
              <a:t>Koyunlar bakır zehirlenmesinde en hassas hayvanlardır. Tedavi için Molibden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4237898391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60764" y="1163788"/>
            <a:ext cx="964276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800" b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 muayenelerinde pupillar reflex önemlidir. Bir ışık kaynağı göze tutulursa, pupilla’nın daralması (myosis - parasempatik sinir etkisiyle), ışık çekildiğinde ise genişlemesi (mydriasis - sempatik sinir etkisiyle) izlenebilir.</a:t>
            </a:r>
          </a:p>
          <a:p>
            <a:pPr algn="just"/>
            <a:r>
              <a:rPr lang="tr-TR" sz="2800" b="1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Bulbus oculi’nin dış katmanında bulunan cornea’nın yangısına “keratitis”, iris’in gerisinde yer alan ve ışığı kırmaya yarayan lens crystallina’nın parsiyal yada total olarak saydamlığını kaybetmesine “katarakt” adı verilir.</a:t>
            </a:r>
            <a:endParaRPr lang="tr-TR" sz="2800" b="1" dirty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4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FF00"/>
          </a:solidFill>
          <a:round/>
          <a:headEnd/>
          <a:tailEnd type="triangle" w="med" len="me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slope"/>
        </a:sp3d>
      </a:spPr>
      <a:bodyPr/>
      <a:lstStyle>
        <a:defPPr>
          <a:defRPr/>
        </a:defPPr>
      </a:lstStyle>
    </a:spDef>
    <a:lnDef>
      <a:spPr>
        <a:ln w="38100">
          <a:solidFill>
            <a:srgbClr val="0000FF"/>
          </a:solidFill>
          <a:tailEnd type="arrow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>
            <a:lumMod val="95000"/>
          </a:schemeClr>
        </a:solidFill>
        <a:ln w="9525">
          <a:noFill/>
          <a:miter lim="800000"/>
          <a:headEnd/>
          <a:tailEnd/>
        </a:ln>
        <a:effectLst/>
      </a:spPr>
      <a:bodyPr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 algn="ctr">
          <a:spcBef>
            <a:spcPct val="50000"/>
          </a:spcBef>
          <a:defRPr sz="1600" b="1" dirty="0">
            <a:ln w="50800"/>
            <a:solidFill>
              <a:srgbClr val="3333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213</Words>
  <Application>Microsoft Office PowerPoint</Application>
  <PresentationFormat>Geniş ekran</PresentationFormat>
  <Paragraphs>61</Paragraphs>
  <Slides>16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Tahoma</vt:lpstr>
      <vt:lpstr>Times New Roman</vt:lpstr>
      <vt:lpstr>Office Teması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9</cp:revision>
  <dcterms:created xsi:type="dcterms:W3CDTF">2019-03-15T11:21:10Z</dcterms:created>
  <dcterms:modified xsi:type="dcterms:W3CDTF">2019-03-15T12:05:09Z</dcterms:modified>
</cp:coreProperties>
</file>