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60" r:id="rId1"/>
  </p:sldMasterIdLst>
  <p:notesMasterIdLst>
    <p:notesMasterId r:id="rId13"/>
  </p:notesMasterIdLst>
  <p:sldIdLst>
    <p:sldId id="595" r:id="rId2"/>
    <p:sldId id="465" r:id="rId3"/>
    <p:sldId id="472" r:id="rId4"/>
    <p:sldId id="476" r:id="rId5"/>
    <p:sldId id="477" r:id="rId6"/>
    <p:sldId id="603" r:id="rId7"/>
    <p:sldId id="480" r:id="rId8"/>
    <p:sldId id="481" r:id="rId9"/>
    <p:sldId id="482" r:id="rId10"/>
    <p:sldId id="484" r:id="rId11"/>
    <p:sldId id="604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  <a:srgbClr val="0014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Açık Stil 1 - Vurgu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Orta Stil 4 - Vurgu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113A9D2-9D6B-4929-AA2D-F23B5EE8CBE7}" styleName="Tema Uygulanmış Stil 2 - Vurgu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E13994-30AF-47AB-9AE9-BBDCDBE0CBA6}" type="datetimeFigureOut">
              <a:rPr lang="tr-TR" smtClean="0"/>
              <a:pPr/>
              <a:t>11.05.2020</a:t>
            </a:fld>
            <a:endParaRPr lang="tr-TR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dirty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3E5B85-6C5A-42C2-98FC-D65C088BC86D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75910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E651E-FD33-42A8-ADDD-5E41CCA25CE5}" type="datetime1">
              <a:rPr lang="tr-TR" smtClean="0"/>
              <a:pPr/>
              <a:t>11.05.2020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93EEF-5FEB-4F91-8402-245DF9A954B4}" type="datetime1">
              <a:rPr lang="tr-TR" smtClean="0"/>
              <a:pPr/>
              <a:t>11.05.2020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AB41A-7824-411D-AF58-4FA7B998A58B}" type="datetime1">
              <a:rPr lang="tr-TR" smtClean="0"/>
              <a:pPr/>
              <a:t>11.05.2020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6570B-8D22-492B-8338-008433A7E923}" type="datetime1">
              <a:rPr lang="tr-TR" smtClean="0"/>
              <a:pPr/>
              <a:t>11.05.2020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0E79A-BAD9-447F-83AE-4CCD68DD987E}" type="datetime1">
              <a:rPr lang="tr-TR" smtClean="0"/>
              <a:pPr/>
              <a:t>11.05.2020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FA889-AD2A-48F9-8217-6F87E3C869C4}" type="datetime1">
              <a:rPr lang="tr-TR" smtClean="0"/>
              <a:pPr/>
              <a:t>11.05.2020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089DF-6726-4B26-8188-F0FDDF0538F5}" type="datetime1">
              <a:rPr lang="tr-TR" smtClean="0"/>
              <a:pPr/>
              <a:t>11.05.2020</a:t>
            </a:fld>
            <a:endParaRPr lang="tr-T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0D3B0-6A4B-4030-9A7D-70DA3E38815D}" type="datetime1">
              <a:rPr lang="tr-TR" smtClean="0"/>
              <a:pPr/>
              <a:t>11.05.2020</a:t>
            </a:fld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591C2-C5F5-4A3A-BB92-01B6AED6A02F}" type="datetime1">
              <a:rPr lang="tr-TR" smtClean="0"/>
              <a:pPr/>
              <a:t>11.05.2020</a:t>
            </a:fld>
            <a:endParaRPr lang="tr-T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C6C86-EBE7-4D87-9461-68EF3F0CB5F9}" type="datetime1">
              <a:rPr lang="tr-TR" smtClean="0"/>
              <a:pPr/>
              <a:t>11.05.2020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35063-CCEC-42B1-A0CA-2D5FE7222A82}" type="datetime1">
              <a:rPr lang="tr-TR" smtClean="0"/>
              <a:pPr/>
              <a:t>11.05.2020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dirty="0" smtClean="0"/>
              <a:t>Resim eklemek için simgeyi tıklatın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7168676-C2FF-4DD2-8FA3-79A4615BE075}" type="datetime1">
              <a:rPr lang="tr-TR" smtClean="0"/>
              <a:pPr/>
              <a:t>11.05.2020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6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2195736" y="-171400"/>
            <a:ext cx="4752528" cy="30963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Başlık 1"/>
          <p:cNvSpPr txBox="1">
            <a:spLocks/>
          </p:cNvSpPr>
          <p:nvPr/>
        </p:nvSpPr>
        <p:spPr>
          <a:xfrm>
            <a:off x="251520" y="3429000"/>
            <a:ext cx="8640960" cy="23042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tr-TR" sz="4000" b="1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r>
              <a:rPr lang="tr-TR" sz="24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ARAŞTIRMA SÜRECİ: KAVRAMLAR, İLKELER VE TEKNİKLER</a:t>
            </a:r>
            <a:br>
              <a:rPr lang="tr-TR" sz="2400" b="1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endParaRPr lang="tr-TR" sz="2400" b="1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r>
              <a:rPr lang="tr-TR" sz="2000" b="1" smtClean="0">
                <a:solidFill>
                  <a:schemeClr val="tx1"/>
                </a:solidFill>
                <a:latin typeface="Calibri" panose="020F0502020204030204" pitchFamily="34" charset="0"/>
              </a:rPr>
              <a:t>                                                                                                   </a:t>
            </a:r>
            <a:endParaRPr lang="tr-TR" sz="20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5805264"/>
            <a:ext cx="1080120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Resim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805264"/>
            <a:ext cx="1080120" cy="10081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11355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>
          <a:xfrm>
            <a:off x="3991088" y="6448251"/>
            <a:ext cx="1161826" cy="365125"/>
          </a:xfrm>
        </p:spPr>
        <p:txBody>
          <a:bodyPr/>
          <a:lstStyle/>
          <a:p>
            <a:fld id="{F302176B-0E47-46AC-8F43-DAB4B8A37D06}" type="slidenum">
              <a:rPr lang="tr-TR" smtClean="0"/>
              <a:pPr/>
              <a:t>10</a:t>
            </a:fld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>
            <a:off x="467544" y="1700808"/>
            <a:ext cx="8136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Özetle,</a:t>
            </a:r>
            <a:r>
              <a:rPr lang="tr-TR" sz="2800" b="1" dirty="0" smtClean="0"/>
              <a:t> denence</a:t>
            </a:r>
            <a:r>
              <a:rPr lang="tr-TR" sz="2800" dirty="0" smtClean="0"/>
              <a:t>: </a:t>
            </a:r>
          </a:p>
          <a:p>
            <a:endParaRPr lang="tr-TR" sz="2800" dirty="0" smtClean="0"/>
          </a:p>
          <a:p>
            <a:r>
              <a:rPr lang="tr-TR" sz="2800" b="1" dirty="0" smtClean="0"/>
              <a:t>1.</a:t>
            </a:r>
            <a:r>
              <a:rPr lang="tr-TR" sz="2800" dirty="0" smtClean="0"/>
              <a:t> </a:t>
            </a:r>
            <a:r>
              <a:rPr lang="tr-TR" sz="2800" b="1" dirty="0" smtClean="0"/>
              <a:t>Veri toplamayı sistemleştirir</a:t>
            </a:r>
            <a:r>
              <a:rPr lang="tr-TR" sz="2800" dirty="0" smtClean="0"/>
              <a:t>, ona yön verir.</a:t>
            </a:r>
          </a:p>
          <a:p>
            <a:r>
              <a:rPr lang="tr-TR" sz="2800" b="1" dirty="0" smtClean="0"/>
              <a:t>2</a:t>
            </a:r>
            <a:r>
              <a:rPr lang="tr-TR" sz="2800" dirty="0" smtClean="0"/>
              <a:t>. </a:t>
            </a:r>
            <a:r>
              <a:rPr lang="tr-TR" sz="2800" b="1" dirty="0" smtClean="0"/>
              <a:t>Fikirlerin, kavramların</a:t>
            </a:r>
            <a:r>
              <a:rPr lang="tr-TR" sz="2800" dirty="0" smtClean="0"/>
              <a:t> sınanmasını sağlar. </a:t>
            </a:r>
          </a:p>
          <a:p>
            <a:r>
              <a:rPr lang="tr-TR" sz="2800" b="1" dirty="0" smtClean="0"/>
              <a:t>3</a:t>
            </a:r>
            <a:r>
              <a:rPr lang="tr-TR" sz="2800" dirty="0" smtClean="0"/>
              <a:t>. Araştırmacının, </a:t>
            </a:r>
            <a:r>
              <a:rPr lang="tr-TR" sz="2800" b="1" dirty="0" smtClean="0"/>
              <a:t>sınama sürecini uygulamaya </a:t>
            </a:r>
            <a:r>
              <a:rPr lang="tr-TR" sz="2800" dirty="0" smtClean="0"/>
              <a:t>zorlanması ile araştırmada </a:t>
            </a:r>
            <a:r>
              <a:rPr lang="tr-TR" sz="2800" b="1" dirty="0" smtClean="0"/>
              <a:t>yansızlığı</a:t>
            </a:r>
            <a:r>
              <a:rPr lang="tr-TR" sz="2800" dirty="0" smtClean="0"/>
              <a:t> artırır. </a:t>
            </a:r>
          </a:p>
          <a:p>
            <a:r>
              <a:rPr lang="tr-TR" sz="2800" b="1" dirty="0" smtClean="0"/>
              <a:t>4.</a:t>
            </a:r>
            <a:r>
              <a:rPr lang="tr-TR" sz="2800" dirty="0" smtClean="0"/>
              <a:t> </a:t>
            </a:r>
            <a:r>
              <a:rPr lang="tr-TR" sz="2800" b="1" dirty="0" smtClean="0"/>
              <a:t>Kuram geliştirmeye </a:t>
            </a:r>
            <a:r>
              <a:rPr lang="tr-TR" sz="2800" dirty="0" smtClean="0"/>
              <a:t>yardım eder. </a:t>
            </a:r>
          </a:p>
          <a:p>
            <a:r>
              <a:rPr lang="tr-TR" sz="2800" dirty="0" smtClean="0"/>
              <a:t> </a:t>
            </a:r>
          </a:p>
          <a:p>
            <a:pPr algn="just"/>
            <a:endParaRPr lang="tr-TR" sz="2000" b="1" dirty="0" smtClean="0">
              <a:latin typeface="Calibri" panose="020F0502020204030204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187624" y="6093296"/>
            <a:ext cx="3636404" cy="428604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buNone/>
            </a:pPr>
            <a:endParaRPr lang="tr-TR" sz="1000" kern="0" dirty="0" smtClean="0">
              <a:latin typeface="Calibri" panose="020F0502020204030204" pitchFamily="34" charset="0"/>
            </a:endParaRPr>
          </a:p>
        </p:txBody>
      </p:sp>
      <p:pic>
        <p:nvPicPr>
          <p:cNvPr id="6" name="Resim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805264"/>
            <a:ext cx="1080120" cy="1008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5805264"/>
            <a:ext cx="1080120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2444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>
          <a:xfrm>
            <a:off x="3991088" y="6448251"/>
            <a:ext cx="1161826" cy="365125"/>
          </a:xfrm>
        </p:spPr>
        <p:txBody>
          <a:bodyPr/>
          <a:lstStyle/>
          <a:p>
            <a:fld id="{F302176B-0E47-46AC-8F43-DAB4B8A37D06}" type="slidenum">
              <a:rPr lang="tr-TR" smtClean="0"/>
              <a:pPr/>
              <a:t>11</a:t>
            </a:fld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>
            <a:off x="539552" y="2060848"/>
            <a:ext cx="79208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latin typeface="Calibri" panose="020F0502020204030204" pitchFamily="34" charset="0"/>
              </a:rPr>
              <a:t>KAYNAKÇA </a:t>
            </a:r>
          </a:p>
          <a:p>
            <a:pPr algn="ctr"/>
            <a:endParaRPr lang="tr-TR" sz="3200" b="1" dirty="0" smtClean="0">
              <a:latin typeface="Calibri" panose="020F0502020204030204" pitchFamily="34" charset="0"/>
            </a:endParaRPr>
          </a:p>
          <a:p>
            <a:pPr algn="ctr"/>
            <a:r>
              <a:rPr lang="tr-TR" sz="2400" dirty="0" err="1" smtClean="0">
                <a:latin typeface="Calibri" panose="020F0502020204030204" pitchFamily="34" charset="0"/>
              </a:rPr>
              <a:t>Prof.Dr</a:t>
            </a:r>
            <a:r>
              <a:rPr lang="tr-TR" sz="2400" dirty="0" smtClean="0">
                <a:latin typeface="Calibri" panose="020F0502020204030204" pitchFamily="34" charset="0"/>
              </a:rPr>
              <a:t>.Niyazi KARASAR  Bilimsel Araştırma Yöntemi</a:t>
            </a:r>
          </a:p>
        </p:txBody>
      </p:sp>
      <p:pic>
        <p:nvPicPr>
          <p:cNvPr id="4" name="Resim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805264"/>
            <a:ext cx="1080120" cy="1008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5805264"/>
            <a:ext cx="1080120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6673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2</a:t>
            </a:fld>
            <a:endParaRPr lang="tr-TR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6876256" y="6456780"/>
            <a:ext cx="2304256" cy="428604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buNone/>
            </a:pPr>
            <a:endParaRPr lang="tr-TR" sz="1800" kern="0" dirty="0">
              <a:latin typeface="Calibri" panose="020F0502020204030204" pitchFamily="34" charset="0"/>
            </a:endParaRPr>
          </a:p>
        </p:txBody>
      </p:sp>
      <p:sp>
        <p:nvSpPr>
          <p:cNvPr id="102401" name="Rectangle 1"/>
          <p:cNvSpPr>
            <a:spLocks noChangeArrowheads="1"/>
          </p:cNvSpPr>
          <p:nvPr/>
        </p:nvSpPr>
        <p:spPr bwMode="auto">
          <a:xfrm>
            <a:off x="251520" y="1634773"/>
            <a:ext cx="8496944" cy="433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4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AMAÇLAR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Araştırmanın amacı, </a:t>
            </a:r>
            <a:r>
              <a:rPr kumimoji="0" lang="tr-TR" sz="26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iyi tanımlanmış bir problem 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ifadesinde saklı olmakla birlikte, her t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ü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rl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ü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yanlış anlamayı 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ö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nleyecek a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ç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ıklıkta, ayrı </a:t>
            </a:r>
            <a:r>
              <a:rPr kumimoji="0" lang="tr-TR" sz="26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bir alt b</a:t>
            </a:r>
            <a:r>
              <a:rPr kumimoji="0" lang="tr-TR" sz="26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ö</a:t>
            </a:r>
            <a:r>
              <a:rPr kumimoji="0" lang="tr-TR" sz="26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</a:t>
            </a:r>
            <a:r>
              <a:rPr kumimoji="0" lang="tr-TR" sz="26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ü</a:t>
            </a:r>
            <a:r>
              <a:rPr kumimoji="0" lang="tr-TR" sz="26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mde 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verilir.</a:t>
            </a:r>
            <a:endParaRPr lang="tr-TR" sz="2600" dirty="0" smtClean="0">
              <a:solidFill>
                <a:srgbClr val="222222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Araştırma probleminin en somutlaştığı yer ama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ç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lardır.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endParaRPr kumimoji="0" lang="tr-TR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Ama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ç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lar, </a:t>
            </a:r>
            <a:r>
              <a:rPr kumimoji="0" lang="tr-TR" sz="26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"Ne? </a:t>
            </a:r>
            <a:r>
              <a:rPr kumimoji="0" lang="tr-TR" sz="2600" b="1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Nasil</a:t>
            </a:r>
            <a:r>
              <a:rPr kumimoji="0" lang="tr-TR" sz="26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? ve Ni</a:t>
            </a:r>
            <a:r>
              <a:rPr kumimoji="0" lang="tr-TR" sz="26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ç</a:t>
            </a:r>
            <a:r>
              <a:rPr kumimoji="0" lang="tr-TR" sz="26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in?" 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gibi sorularla ilgili olup, aydınlatılmak istenen değişkenleri ve bu değişkenler arasındaki ilişkileri sorgulama yeri ve ifadeleridir. Ayrıca, ama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ç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lar iyi hazırlanmış </a:t>
            </a:r>
            <a:r>
              <a:rPr kumimoji="0" lang="tr-TR" sz="26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araştırma başlığının 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 bir </a:t>
            </a:r>
            <a:r>
              <a:rPr kumimoji="0" lang="tr-TR" sz="26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</a:t>
            </a:r>
            <a:r>
              <a:rPr kumimoji="0" lang="tr-TR" sz="26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ç</a:t>
            </a:r>
            <a:r>
              <a:rPr kumimoji="0" lang="tr-TR" sz="26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ılımıdır 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tr-TR" sz="2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Lin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1976: 134-135).</a:t>
            </a:r>
            <a:endParaRPr kumimoji="0" lang="tr-TR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0721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>
          <a:xfrm>
            <a:off x="3991088" y="6448251"/>
            <a:ext cx="1161826" cy="365125"/>
          </a:xfrm>
        </p:spPr>
        <p:txBody>
          <a:bodyPr/>
          <a:lstStyle/>
          <a:p>
            <a:fld id="{F302176B-0E47-46AC-8F43-DAB4B8A37D06}" type="slidenum">
              <a:rPr lang="tr-TR" smtClean="0"/>
              <a:pPr/>
              <a:t>3</a:t>
            </a:fld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>
            <a:off x="755576" y="1340768"/>
            <a:ext cx="777686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800" b="1" dirty="0" smtClean="0"/>
          </a:p>
          <a:p>
            <a:r>
              <a:rPr lang="tr-TR" sz="2800" b="1" dirty="0" smtClean="0"/>
              <a:t>İfade Edilişi</a:t>
            </a:r>
          </a:p>
          <a:p>
            <a:endParaRPr lang="tr-TR" sz="2800" b="1" dirty="0" smtClean="0"/>
          </a:p>
          <a:p>
            <a:r>
              <a:rPr lang="tr-TR" sz="2800" b="1" dirty="0" smtClean="0"/>
              <a:t> </a:t>
            </a:r>
            <a:r>
              <a:rPr lang="tr-TR" sz="2800" dirty="0" smtClean="0"/>
              <a:t>Birçok araştırmada, amaçlar, </a:t>
            </a:r>
            <a:r>
              <a:rPr lang="tr-TR" sz="2800" b="1" dirty="0" smtClean="0"/>
              <a:t>soru cümleleri </a:t>
            </a:r>
            <a:r>
              <a:rPr lang="tr-TR" sz="2800" dirty="0" smtClean="0"/>
              <a:t>ile ifade edilir. İfade ediliş kolaylığı ve fazlaca bir varsayıma dayanma zorunluluğunun olmayışı, bu yaygın kullanımın başlıca nedenleridir.</a:t>
            </a:r>
          </a:p>
          <a:p>
            <a:pPr marL="457200" indent="-457200" algn="just" fontAlgn="auto">
              <a:buFont typeface="Wingdings" panose="05000000000000000000" pitchFamily="2" charset="2"/>
              <a:buChar char="Ø"/>
              <a:defRPr/>
            </a:pPr>
            <a:endParaRPr lang="tr-TR" sz="2800" dirty="0">
              <a:latin typeface="Calibri" panose="020F0502020204030204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187624" y="6021288"/>
            <a:ext cx="3636404" cy="428604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buNone/>
            </a:pPr>
            <a:endParaRPr lang="tr-TR" sz="1000" kern="0" dirty="0">
              <a:latin typeface="Calibri" panose="020F0502020204030204" pitchFamily="34" charset="0"/>
            </a:endParaRPr>
          </a:p>
        </p:txBody>
      </p:sp>
      <p:pic>
        <p:nvPicPr>
          <p:cNvPr id="7" name="Resim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805264"/>
            <a:ext cx="1080120" cy="1008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5805264"/>
            <a:ext cx="1080120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3545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>
          <a:xfrm>
            <a:off x="3991088" y="6448251"/>
            <a:ext cx="1161826" cy="365125"/>
          </a:xfrm>
        </p:spPr>
        <p:txBody>
          <a:bodyPr/>
          <a:lstStyle/>
          <a:p>
            <a:fld id="{F302176B-0E47-46AC-8F43-DAB4B8A37D06}" type="slidenum">
              <a:rPr lang="tr-TR" smtClean="0"/>
              <a:pPr/>
              <a:t>4</a:t>
            </a:fld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>
            <a:off x="467544" y="1268760"/>
            <a:ext cx="8136904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600" b="1" dirty="0" smtClean="0">
                <a:latin typeface="Arial" pitchFamily="34" charset="0"/>
                <a:cs typeface="Arial" pitchFamily="34" charset="0"/>
              </a:rPr>
              <a:t>Örneğin: </a:t>
            </a:r>
            <a:endParaRPr lang="tr-TR" sz="2600" dirty="0" smtClean="0">
              <a:latin typeface="Arial" pitchFamily="34" charset="0"/>
              <a:cs typeface="Arial" pitchFamily="34" charset="0"/>
            </a:endParaRPr>
          </a:p>
          <a:p>
            <a:r>
              <a:rPr lang="tr-TR" sz="2600" dirty="0" smtClean="0">
                <a:latin typeface="Arial" pitchFamily="34" charset="0"/>
                <a:cs typeface="Arial" pitchFamily="34" charset="0"/>
              </a:rPr>
              <a:t>Üniversite öğrencilerinin zekâ düzeyi nedir? </a:t>
            </a:r>
          </a:p>
          <a:p>
            <a:r>
              <a:rPr lang="tr-TR" sz="2600" dirty="0" smtClean="0">
                <a:latin typeface="Arial" pitchFamily="34" charset="0"/>
                <a:cs typeface="Arial" pitchFamily="34" charset="0"/>
              </a:rPr>
              <a:t>Astımlı hastaların ortak kişisel özelikleri (varsa) nelerdir?</a:t>
            </a:r>
          </a:p>
          <a:p>
            <a:r>
              <a:rPr lang="tr-TR" sz="2600" dirty="0" smtClean="0">
                <a:latin typeface="Arial" pitchFamily="34" charset="0"/>
                <a:cs typeface="Arial" pitchFamily="34" charset="0"/>
              </a:rPr>
              <a:t>A maddesinin yapısını oluşturan elementler nelerdir?</a:t>
            </a:r>
          </a:p>
          <a:p>
            <a:r>
              <a:rPr lang="tr-TR" sz="2600" dirty="0" smtClean="0">
                <a:latin typeface="Arial" pitchFamily="34" charset="0"/>
                <a:cs typeface="Arial" pitchFamily="34" charset="0"/>
              </a:rPr>
              <a:t> Öğrencinin zeka düzeyi ile okul başarısı arasında ilişki var mıdır ?</a:t>
            </a:r>
          </a:p>
          <a:p>
            <a:r>
              <a:rPr lang="tr-TR" sz="2600" dirty="0" smtClean="0">
                <a:latin typeface="Arial" pitchFamily="34" charset="0"/>
                <a:cs typeface="Arial" pitchFamily="34" charset="0"/>
              </a:rPr>
              <a:t>Öğrencinin sınav kaygısı ile akademik başarısı arasında ilişki var mıdır? gibi.</a:t>
            </a:r>
          </a:p>
          <a:p>
            <a:r>
              <a:rPr lang="tr-TR" sz="2600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pPr algn="just"/>
            <a:endParaRPr lang="tr-TR" sz="2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Resim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805264"/>
            <a:ext cx="1080120" cy="1008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5805264"/>
            <a:ext cx="1080120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1187624" y="6093296"/>
            <a:ext cx="3240360" cy="428604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buNone/>
            </a:pPr>
            <a:endParaRPr lang="tr-TR" sz="1000" kern="0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656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>
          <a:xfrm>
            <a:off x="3991088" y="6448251"/>
            <a:ext cx="1161826" cy="365125"/>
          </a:xfrm>
        </p:spPr>
        <p:txBody>
          <a:bodyPr/>
          <a:lstStyle/>
          <a:p>
            <a:fld id="{F302176B-0E47-46AC-8F43-DAB4B8A37D06}" type="slidenum">
              <a:rPr lang="tr-TR" smtClean="0"/>
              <a:pPr/>
              <a:t>5</a:t>
            </a:fld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>
            <a:off x="899592" y="1256561"/>
            <a:ext cx="7272808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600" b="1" dirty="0" smtClean="0">
                <a:latin typeface="Arial" pitchFamily="34" charset="0"/>
                <a:cs typeface="Arial" pitchFamily="34" charset="0"/>
              </a:rPr>
              <a:t>Denence (Hipotez) </a:t>
            </a:r>
            <a:endParaRPr lang="tr-TR" sz="2600" dirty="0" smtClean="0">
              <a:latin typeface="Arial" pitchFamily="34" charset="0"/>
              <a:cs typeface="Arial" pitchFamily="34" charset="0"/>
            </a:endParaRPr>
          </a:p>
          <a:p>
            <a:r>
              <a:rPr lang="tr-TR" sz="2600" dirty="0" smtClean="0">
                <a:latin typeface="Arial" pitchFamily="34" charset="0"/>
                <a:cs typeface="Arial" pitchFamily="34" charset="0"/>
              </a:rPr>
              <a:t> Bilimsel yöntemin  özünde </a:t>
            </a:r>
            <a:r>
              <a:rPr lang="tr-TR" sz="2600" b="1" dirty="0" smtClean="0">
                <a:latin typeface="Arial" pitchFamily="34" charset="0"/>
                <a:cs typeface="Arial" pitchFamily="34" charset="0"/>
              </a:rPr>
              <a:t>sınama kavramı </a:t>
            </a:r>
            <a:r>
              <a:rPr lang="tr-TR" sz="2600" dirty="0" smtClean="0">
                <a:latin typeface="Arial" pitchFamily="34" charset="0"/>
                <a:cs typeface="Arial" pitchFamily="34" charset="0"/>
              </a:rPr>
              <a:t>vardır. Araştırmacı ele aldığı probleme neden olan değişkenleri </a:t>
            </a:r>
            <a:r>
              <a:rPr lang="tr-TR" sz="2600" b="1" dirty="0" smtClean="0">
                <a:latin typeface="Arial" pitchFamily="34" charset="0"/>
                <a:cs typeface="Arial" pitchFamily="34" charset="0"/>
              </a:rPr>
              <a:t>önce tahmin etmeye</a:t>
            </a:r>
            <a:r>
              <a:rPr lang="tr-TR" sz="2600" dirty="0" smtClean="0">
                <a:latin typeface="Arial" pitchFamily="34" charset="0"/>
                <a:cs typeface="Arial" pitchFamily="34" charset="0"/>
              </a:rPr>
              <a:t>; </a:t>
            </a:r>
            <a:r>
              <a:rPr lang="tr-TR" sz="2600" b="1" dirty="0" smtClean="0">
                <a:latin typeface="Arial" pitchFamily="34" charset="0"/>
                <a:cs typeface="Arial" pitchFamily="34" charset="0"/>
              </a:rPr>
              <a:t>sonra </a:t>
            </a:r>
            <a:r>
              <a:rPr lang="tr-TR" sz="2600" dirty="0" smtClean="0">
                <a:latin typeface="Arial" pitchFamily="34" charset="0"/>
                <a:cs typeface="Arial" pitchFamily="34" charset="0"/>
              </a:rPr>
              <a:t>bu tahminini </a:t>
            </a:r>
            <a:r>
              <a:rPr lang="tr-TR" sz="2600" b="1" dirty="0" smtClean="0">
                <a:latin typeface="Arial" pitchFamily="34" charset="0"/>
                <a:cs typeface="Arial" pitchFamily="34" charset="0"/>
              </a:rPr>
              <a:t>başkalarının da kabul edebileceği </a:t>
            </a:r>
            <a:r>
              <a:rPr lang="tr-TR" sz="2600" dirty="0" smtClean="0">
                <a:latin typeface="Arial" pitchFamily="34" charset="0"/>
                <a:cs typeface="Arial" pitchFamily="34" charset="0"/>
              </a:rPr>
              <a:t>"</a:t>
            </a:r>
            <a:r>
              <a:rPr lang="tr-TR" sz="2600" b="1" dirty="0" smtClean="0">
                <a:latin typeface="Arial" pitchFamily="34" charset="0"/>
                <a:cs typeface="Arial" pitchFamily="34" charset="0"/>
              </a:rPr>
              <a:t>ortak ölçütlere</a:t>
            </a:r>
            <a:r>
              <a:rPr lang="tr-TR" sz="2600" dirty="0" smtClean="0">
                <a:latin typeface="Arial" pitchFamily="34" charset="0"/>
                <a:cs typeface="Arial" pitchFamily="34" charset="0"/>
              </a:rPr>
              <a:t>" göre sınamaya (denemeye) çalışır. </a:t>
            </a:r>
          </a:p>
          <a:p>
            <a:r>
              <a:rPr lang="tr-TR" sz="2600" dirty="0" smtClean="0">
                <a:latin typeface="Arial" pitchFamily="34" charset="0"/>
                <a:cs typeface="Arial" pitchFamily="34" charset="0"/>
              </a:rPr>
              <a:t>Bu amaçla denenceler (</a:t>
            </a:r>
            <a:r>
              <a:rPr lang="tr-TR" sz="2600" dirty="0" err="1" smtClean="0">
                <a:latin typeface="Arial" pitchFamily="34" charset="0"/>
                <a:cs typeface="Arial" pitchFamily="34" charset="0"/>
              </a:rPr>
              <a:t>hipotezThypothesis</a:t>
            </a:r>
            <a:r>
              <a:rPr lang="tr-TR" sz="2600" dirty="0" smtClean="0">
                <a:latin typeface="Arial" pitchFamily="34" charset="0"/>
                <a:cs typeface="Arial" pitchFamily="34" charset="0"/>
              </a:rPr>
              <a:t>") geliştirir.</a:t>
            </a:r>
          </a:p>
          <a:p>
            <a:r>
              <a:rPr lang="tr-TR" sz="2600" dirty="0" smtClean="0">
                <a:latin typeface="Arial" pitchFamily="34" charset="0"/>
                <a:cs typeface="Arial" pitchFamily="34" charset="0"/>
              </a:rPr>
              <a:t>Denence, değişkenler arasında varlığı düşünülen ve sınanmak istenen ilişki iddiasıdır. Bu yönü ile denence </a:t>
            </a:r>
            <a:r>
              <a:rPr lang="tr-TR" sz="2600" b="1" dirty="0" smtClean="0">
                <a:latin typeface="Arial" pitchFamily="34" charset="0"/>
                <a:cs typeface="Arial" pitchFamily="34" charset="0"/>
              </a:rPr>
              <a:t>denenen yargıdır</a:t>
            </a:r>
            <a:r>
              <a:rPr lang="tr-TR" sz="26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r>
              <a:rPr lang="tr-TR" sz="2600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tr-TR" sz="2600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pPr algn="just"/>
            <a:endParaRPr lang="tr-TR" sz="2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187624" y="6021288"/>
            <a:ext cx="3636404" cy="428604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buNone/>
            </a:pPr>
            <a:endParaRPr lang="tr-TR" sz="1000" kern="0" dirty="0">
              <a:latin typeface="Calibri" panose="020F0502020204030204" pitchFamily="34" charset="0"/>
            </a:endParaRPr>
          </a:p>
        </p:txBody>
      </p:sp>
      <p:pic>
        <p:nvPicPr>
          <p:cNvPr id="6" name="Resim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805264"/>
            <a:ext cx="1080120" cy="1008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5805264"/>
            <a:ext cx="1080120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4467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6</a:t>
            </a:fld>
            <a:endParaRPr lang="tr-TR" dirty="0"/>
          </a:p>
        </p:txBody>
      </p:sp>
      <p:sp>
        <p:nvSpPr>
          <p:cNvPr id="3" name="2 Dikdörtgen"/>
          <p:cNvSpPr/>
          <p:nvPr/>
        </p:nvSpPr>
        <p:spPr>
          <a:xfrm>
            <a:off x="323528" y="2276872"/>
            <a:ext cx="828092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smtClean="0">
                <a:latin typeface="Arial" pitchFamily="34" charset="0"/>
                <a:cs typeface="Arial" pitchFamily="34" charset="0"/>
              </a:rPr>
              <a:t>İki türlü denence vardır: </a:t>
            </a:r>
            <a:r>
              <a:rPr lang="tr-TR" sz="2800" b="1" dirty="0" smtClean="0">
                <a:latin typeface="Arial" pitchFamily="34" charset="0"/>
                <a:cs typeface="Arial" pitchFamily="34" charset="0"/>
              </a:rPr>
              <a:t>araştırma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b="1" dirty="0" err="1" smtClean="0">
                <a:latin typeface="Arial" pitchFamily="34" charset="0"/>
                <a:cs typeface="Arial" pitchFamily="34" charset="0"/>
              </a:rPr>
              <a:t>denence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si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ve </a:t>
            </a:r>
            <a:r>
              <a:rPr lang="tr-TR" sz="2800" b="1" dirty="0" smtClean="0">
                <a:latin typeface="Arial" pitchFamily="34" charset="0"/>
                <a:cs typeface="Arial" pitchFamily="34" charset="0"/>
              </a:rPr>
              <a:t>istatistiksel denence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tr-TR" sz="2800" dirty="0" smtClean="0">
                <a:latin typeface="Arial" pitchFamily="34" charset="0"/>
                <a:cs typeface="Arial" pitchFamily="34" charset="0"/>
              </a:rPr>
              <a:t> Araştırma (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research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denencesi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b="1" dirty="0" smtClean="0">
                <a:latin typeface="Arial" pitchFamily="34" charset="0"/>
                <a:cs typeface="Arial" pitchFamily="34" charset="0"/>
              </a:rPr>
              <a:t>H1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ile istatistiksel (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statistical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null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/sıfır) denence ise</a:t>
            </a:r>
            <a:r>
              <a:rPr lang="tr-TR" sz="2800" b="1" dirty="0" smtClean="0">
                <a:latin typeface="Arial" pitchFamily="34" charset="0"/>
                <a:cs typeface="Arial" pitchFamily="34" charset="0"/>
              </a:rPr>
              <a:t> H0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ile gösterilir.</a:t>
            </a:r>
            <a:endParaRPr lang="tr-TR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>
          <a:xfrm>
            <a:off x="3991088" y="6448251"/>
            <a:ext cx="1161826" cy="365125"/>
          </a:xfrm>
        </p:spPr>
        <p:txBody>
          <a:bodyPr/>
          <a:lstStyle/>
          <a:p>
            <a:fld id="{F302176B-0E47-46AC-8F43-DAB4B8A37D06}" type="slidenum">
              <a:rPr lang="tr-TR" smtClean="0"/>
              <a:pPr/>
              <a:t>7</a:t>
            </a:fld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>
            <a:off x="467544" y="1254239"/>
            <a:ext cx="81369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tr-TR" sz="2800" dirty="0">
              <a:latin typeface="Calibri" panose="020F0502020204030204" pitchFamily="34" charset="0"/>
            </a:endParaRPr>
          </a:p>
          <a:p>
            <a:pPr marL="457200" indent="-457200" algn="just" fontAlgn="auto">
              <a:buFont typeface="Wingdings" panose="05000000000000000000" pitchFamily="2" charset="2"/>
              <a:buChar char="Ø"/>
              <a:defRPr/>
            </a:pPr>
            <a:endParaRPr lang="tr-TR" sz="2800" dirty="0">
              <a:latin typeface="Calibri" panose="020F0502020204030204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187624" y="6168748"/>
            <a:ext cx="3636404" cy="428604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buNone/>
            </a:pPr>
            <a:endParaRPr lang="tr-TR" sz="1000" kern="0" dirty="0">
              <a:latin typeface="Calibri" panose="020F0502020204030204" pitchFamily="34" charset="0"/>
            </a:endParaRPr>
          </a:p>
        </p:txBody>
      </p:sp>
      <p:pic>
        <p:nvPicPr>
          <p:cNvPr id="6" name="Resim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805264"/>
            <a:ext cx="1080120" cy="1008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5805264"/>
            <a:ext cx="1080120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6257" name="Rectangle 1"/>
          <p:cNvSpPr>
            <a:spLocks noChangeArrowheads="1"/>
          </p:cNvSpPr>
          <p:nvPr/>
        </p:nvSpPr>
        <p:spPr bwMode="auto">
          <a:xfrm>
            <a:off x="323528" y="1718711"/>
            <a:ext cx="8352928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6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Araştırma </a:t>
            </a:r>
            <a:r>
              <a:rPr kumimoji="0" lang="tr-TR" sz="2600" b="1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denencesi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araştırma sonucunu kestiren ve genellikle bir tarafı tutan (karşılaştırmalarda bir tarafın 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ö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tekinden daha etkili, 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ü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st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ü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 vb. olduğunu savunan) ya da tarafların farklılığını,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kısaca, </a:t>
            </a:r>
            <a:r>
              <a:rPr kumimoji="0" lang="tr-TR" sz="26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değişkenler arasında ilişki olduğunu savunan 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bir ifadedir.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Araştırmanın ama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ç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ları b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ö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ü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ü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nde yer alan denenceler bu t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ü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rdendir.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endParaRPr kumimoji="0" lang="tr-TR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0938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>
          <a:xfrm>
            <a:off x="3991088" y="6448251"/>
            <a:ext cx="1161826" cy="365125"/>
          </a:xfrm>
        </p:spPr>
        <p:txBody>
          <a:bodyPr/>
          <a:lstStyle/>
          <a:p>
            <a:fld id="{F302176B-0E47-46AC-8F43-DAB4B8A37D06}" type="slidenum">
              <a:rPr lang="tr-TR" smtClean="0"/>
              <a:pPr/>
              <a:t>8</a:t>
            </a:fld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>
            <a:off x="467544" y="2204864"/>
            <a:ext cx="8136904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600" b="1" dirty="0" smtClean="0">
                <a:latin typeface="Arial" pitchFamily="34" charset="0"/>
                <a:cs typeface="Arial" pitchFamily="34" charset="0"/>
              </a:rPr>
              <a:t>İstatistiksel denence</a:t>
            </a:r>
            <a:r>
              <a:rPr lang="tr-TR" sz="2600" dirty="0" smtClean="0">
                <a:latin typeface="Arial" pitchFamily="34" charset="0"/>
                <a:cs typeface="Arial" pitchFamily="34" charset="0"/>
              </a:rPr>
              <a:t>, karşılaştırmada taraf tutmayan, </a:t>
            </a:r>
            <a:r>
              <a:rPr lang="tr-TR" sz="2600" b="1" dirty="0" smtClean="0">
                <a:latin typeface="Arial" pitchFamily="34" charset="0"/>
                <a:cs typeface="Arial" pitchFamily="34" charset="0"/>
              </a:rPr>
              <a:t>farksızlığı  değişkenler arasında ilişkisizliği savunan </a:t>
            </a:r>
            <a:r>
              <a:rPr lang="tr-TR" sz="2600" dirty="0" smtClean="0">
                <a:latin typeface="Arial" pitchFamily="34" charset="0"/>
                <a:cs typeface="Arial" pitchFamily="34" charset="0"/>
              </a:rPr>
              <a:t>bir ifadedir. Verilerin çözümünde önemli bir yer tutar. </a:t>
            </a:r>
          </a:p>
          <a:p>
            <a:r>
              <a:rPr lang="tr-TR" sz="2600" dirty="0" smtClean="0">
                <a:latin typeface="Arial" pitchFamily="34" charset="0"/>
                <a:cs typeface="Arial" pitchFamily="34" charset="0"/>
              </a:rPr>
              <a:t> Zira karşılaştırmalar, yani </a:t>
            </a:r>
            <a:r>
              <a:rPr lang="tr-TR" sz="2600" b="1" dirty="0" smtClean="0">
                <a:latin typeface="Arial" pitchFamily="34" charset="0"/>
                <a:cs typeface="Arial" pitchFamily="34" charset="0"/>
              </a:rPr>
              <a:t>araştırma </a:t>
            </a:r>
            <a:r>
              <a:rPr lang="tr-TR" sz="2600" b="1" dirty="0" err="1" smtClean="0">
                <a:latin typeface="Arial" pitchFamily="34" charset="0"/>
                <a:cs typeface="Arial" pitchFamily="34" charset="0"/>
              </a:rPr>
              <a:t>denencelerinin</a:t>
            </a:r>
            <a:r>
              <a:rPr lang="tr-TR" sz="2600" b="1" dirty="0" smtClean="0">
                <a:latin typeface="Arial" pitchFamily="34" charset="0"/>
                <a:cs typeface="Arial" pitchFamily="34" charset="0"/>
              </a:rPr>
              <a:t> sınanması</a:t>
            </a:r>
            <a:r>
              <a:rPr lang="tr-TR" sz="2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600" b="1" dirty="0" smtClean="0">
                <a:latin typeface="Arial" pitchFamily="34" charset="0"/>
                <a:cs typeface="Arial" pitchFamily="34" charset="0"/>
              </a:rPr>
              <a:t>farksızlığı savunan istatistiksel denence </a:t>
            </a:r>
            <a:r>
              <a:rPr lang="tr-TR" sz="2600" dirty="0" smtClean="0">
                <a:latin typeface="Arial" pitchFamily="34" charset="0"/>
                <a:cs typeface="Arial" pitchFamily="34" charset="0"/>
              </a:rPr>
              <a:t>üzerinden yapılır. </a:t>
            </a:r>
            <a:endParaRPr lang="tr-TR" sz="2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187624" y="6021288"/>
            <a:ext cx="3636404" cy="428604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buNone/>
            </a:pPr>
            <a:endParaRPr lang="tr-TR" sz="1000" kern="0" dirty="0">
              <a:latin typeface="Calibri" panose="020F0502020204030204" pitchFamily="34" charset="0"/>
            </a:endParaRPr>
          </a:p>
        </p:txBody>
      </p:sp>
      <p:pic>
        <p:nvPicPr>
          <p:cNvPr id="6" name="Resim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805264"/>
            <a:ext cx="1080120" cy="1008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5805264"/>
            <a:ext cx="1080120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9730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>
          <a:xfrm>
            <a:off x="3991088" y="6448251"/>
            <a:ext cx="1161826" cy="365125"/>
          </a:xfrm>
        </p:spPr>
        <p:txBody>
          <a:bodyPr/>
          <a:lstStyle/>
          <a:p>
            <a:fld id="{F302176B-0E47-46AC-8F43-DAB4B8A37D06}" type="slidenum">
              <a:rPr lang="tr-TR" smtClean="0"/>
              <a:pPr/>
              <a:t>9</a:t>
            </a:fld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>
            <a:off x="467544" y="1988840"/>
            <a:ext cx="813690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Araştırmada, genellikle</a:t>
            </a:r>
            <a:r>
              <a:rPr lang="tr-TR" sz="2800" b="1" dirty="0" smtClean="0"/>
              <a:t>, istatistiksel denenceler ayrıca belirtilmez</a:t>
            </a:r>
            <a:r>
              <a:rPr lang="tr-TR" sz="2800" dirty="0" smtClean="0"/>
              <a:t> fakat varmış gibi işlem görür. </a:t>
            </a:r>
          </a:p>
          <a:p>
            <a:endParaRPr lang="tr-TR" sz="2800" dirty="0" smtClean="0"/>
          </a:p>
          <a:p>
            <a:r>
              <a:rPr lang="tr-TR" sz="2800" dirty="0" smtClean="0"/>
              <a:t>Çünkü bütün istatistiksel denenceler, aynı şeyi, yani </a:t>
            </a:r>
            <a:r>
              <a:rPr lang="tr-TR" sz="2800" b="1" dirty="0" smtClean="0"/>
              <a:t>farksızlığı savunur.</a:t>
            </a:r>
          </a:p>
          <a:p>
            <a:r>
              <a:rPr lang="tr-TR" sz="2800" b="1" dirty="0" smtClean="0"/>
              <a:t> </a:t>
            </a:r>
          </a:p>
          <a:p>
            <a:pPr marL="457200" indent="-457200" algn="just" fontAlgn="auto">
              <a:buFont typeface="Wingdings" panose="05000000000000000000" pitchFamily="2" charset="2"/>
              <a:buChar char="Ø"/>
              <a:defRPr/>
            </a:pPr>
            <a:endParaRPr lang="tr-TR" sz="2800" dirty="0">
              <a:latin typeface="Calibri" panose="020F0502020204030204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187624" y="5805264"/>
            <a:ext cx="3636404" cy="428604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buNone/>
            </a:pPr>
            <a:endParaRPr lang="tr-TR" sz="1000" kern="0" dirty="0">
              <a:latin typeface="Calibri" panose="020F0502020204030204" pitchFamily="34" charset="0"/>
            </a:endParaRPr>
          </a:p>
        </p:txBody>
      </p:sp>
      <p:pic>
        <p:nvPicPr>
          <p:cNvPr id="6" name="Resim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805264"/>
            <a:ext cx="1080120" cy="1008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5805264"/>
            <a:ext cx="1080120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3082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lga Biçimi">
  <a:themeElements>
    <a:clrScheme name="Dalga Biçimi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Dalga Biçimi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0</TotalTime>
  <Words>182</Words>
  <Application>Microsoft Office PowerPoint</Application>
  <PresentationFormat>Ekran Gösterisi (4:3)</PresentationFormat>
  <Paragraphs>55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8" baseType="lpstr">
      <vt:lpstr>Arial</vt:lpstr>
      <vt:lpstr>Calibri</vt:lpstr>
      <vt:lpstr>Candara</vt:lpstr>
      <vt:lpstr>Symbol</vt:lpstr>
      <vt:lpstr>Times New Roman</vt:lpstr>
      <vt:lpstr>Wingdings</vt:lpstr>
      <vt:lpstr>Dalga Biçimi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2017-10-13T08:07:21Z</dcterms:created>
  <dcterms:modified xsi:type="dcterms:W3CDTF">2020-05-11T19:49:21Z</dcterms:modified>
</cp:coreProperties>
</file>