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sldIdLst>
    <p:sldId id="595" r:id="rId2"/>
    <p:sldId id="465" r:id="rId3"/>
    <p:sldId id="472" r:id="rId4"/>
    <p:sldId id="476" r:id="rId5"/>
    <p:sldId id="477" r:id="rId6"/>
    <p:sldId id="603" r:id="rId7"/>
    <p:sldId id="480" r:id="rId8"/>
    <p:sldId id="481" r:id="rId9"/>
    <p:sldId id="482" r:id="rId10"/>
    <p:sldId id="484" r:id="rId11"/>
    <p:sldId id="60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251520" y="3429000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ARAŞTIRMA SÜRECİ: KAVRAMLAR, İLKELER VE TEKNİKLER</a:t>
            </a:r>
            <a:b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b="1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700808"/>
            <a:ext cx="81369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Özetle,</a:t>
            </a:r>
            <a:r>
              <a:rPr lang="tr-TR" sz="2800" b="1" dirty="0" smtClean="0"/>
              <a:t> denence</a:t>
            </a:r>
            <a:r>
              <a:rPr lang="tr-TR" sz="2800" dirty="0" smtClean="0"/>
              <a:t>: </a:t>
            </a:r>
          </a:p>
          <a:p>
            <a:endParaRPr lang="tr-TR" sz="2800" dirty="0" smtClean="0"/>
          </a:p>
          <a:p>
            <a:r>
              <a:rPr lang="tr-TR" sz="2800" b="1" dirty="0" smtClean="0"/>
              <a:t>1.</a:t>
            </a:r>
            <a:r>
              <a:rPr lang="tr-TR" sz="2800" dirty="0" smtClean="0"/>
              <a:t> </a:t>
            </a:r>
            <a:r>
              <a:rPr lang="tr-TR" sz="2800" b="1" dirty="0" smtClean="0"/>
              <a:t>Veri toplamayı sistemleştirir</a:t>
            </a:r>
            <a:r>
              <a:rPr lang="tr-TR" sz="2800" dirty="0" smtClean="0"/>
              <a:t>, ona yön verir.</a:t>
            </a:r>
          </a:p>
          <a:p>
            <a:r>
              <a:rPr lang="tr-TR" sz="2800" b="1" dirty="0" smtClean="0"/>
              <a:t>2</a:t>
            </a:r>
            <a:r>
              <a:rPr lang="tr-TR" sz="2800" dirty="0" smtClean="0"/>
              <a:t>. </a:t>
            </a:r>
            <a:r>
              <a:rPr lang="tr-TR" sz="2800" b="1" dirty="0" smtClean="0"/>
              <a:t>Fikirlerin, kavramların</a:t>
            </a:r>
            <a:r>
              <a:rPr lang="tr-TR" sz="2800" dirty="0" smtClean="0"/>
              <a:t> sınanmasını sağlar. </a:t>
            </a:r>
          </a:p>
          <a:p>
            <a:r>
              <a:rPr lang="tr-TR" sz="2800" b="1" dirty="0" smtClean="0"/>
              <a:t>3</a:t>
            </a:r>
            <a:r>
              <a:rPr lang="tr-TR" sz="2800" dirty="0" smtClean="0"/>
              <a:t>. Araştırmacının, </a:t>
            </a:r>
            <a:r>
              <a:rPr lang="tr-TR" sz="2800" b="1" dirty="0" smtClean="0"/>
              <a:t>sınama sürecini uygulamaya </a:t>
            </a:r>
            <a:r>
              <a:rPr lang="tr-TR" sz="2800" dirty="0" smtClean="0"/>
              <a:t>zorlanması ile araştırmada </a:t>
            </a:r>
            <a:r>
              <a:rPr lang="tr-TR" sz="2800" b="1" dirty="0" smtClean="0"/>
              <a:t>yansızlığı</a:t>
            </a:r>
            <a:r>
              <a:rPr lang="tr-TR" sz="2800" dirty="0" smtClean="0"/>
              <a:t> artırır. </a:t>
            </a:r>
          </a:p>
          <a:p>
            <a:r>
              <a:rPr lang="tr-TR" sz="2800" b="1" dirty="0" smtClean="0"/>
              <a:t>4.</a:t>
            </a:r>
            <a:r>
              <a:rPr lang="tr-TR" sz="2800" dirty="0" smtClean="0"/>
              <a:t> </a:t>
            </a:r>
            <a:r>
              <a:rPr lang="tr-TR" sz="2800" b="1" dirty="0" smtClean="0"/>
              <a:t>Kuram geliştirmeye </a:t>
            </a:r>
            <a:r>
              <a:rPr lang="tr-TR" sz="2800" dirty="0" smtClean="0"/>
              <a:t>yardım eder. </a:t>
            </a:r>
          </a:p>
          <a:p>
            <a:r>
              <a:rPr lang="tr-TR" sz="2800" dirty="0" smtClean="0"/>
              <a:t> </a:t>
            </a:r>
          </a:p>
          <a:p>
            <a:pPr algn="just"/>
            <a:endParaRPr lang="tr-TR" sz="2000" b="1" dirty="0" smtClean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93296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KAYNAKÇA </a:t>
            </a:r>
          </a:p>
          <a:p>
            <a:pPr algn="ctr"/>
            <a:endParaRPr lang="tr-TR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tr-TR" sz="2400" dirty="0" err="1" smtClean="0">
                <a:latin typeface="Calibri" panose="020F0502020204030204" pitchFamily="34" charset="0"/>
              </a:rPr>
              <a:t>Prof.Dr</a:t>
            </a:r>
            <a:r>
              <a:rPr lang="tr-TR" sz="2400" dirty="0" smtClean="0">
                <a:latin typeface="Calibri" panose="020F0502020204030204" pitchFamily="34" charset="0"/>
              </a:rPr>
              <a:t>.Niyazi KARASAR  Bilimsel Araştırma Yöntemi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6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76256" y="6456780"/>
            <a:ext cx="2304256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251520" y="1634773"/>
            <a:ext cx="849694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AMAÇLAR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Araştırmanın amacı,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iyi tanımlanmış bir problem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ifadesinde saklı olmakla birlikte, her t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rl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yanlış anlamayı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nleyecek 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ıklıkta, ayrı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alt b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mde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verilir.</a:t>
            </a:r>
            <a:endParaRPr lang="tr-TR" sz="2600" dirty="0" smtClean="0">
              <a:solidFill>
                <a:srgbClr val="22222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Araştırma probleminin en somutlaştığı yer ama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lardır.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lar,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"Ne? </a:t>
            </a:r>
            <a:r>
              <a:rPr kumimoji="0" lang="tr-TR" sz="2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Nasil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 ve Ni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in?"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gibi sorularla ilgili olup, aydınlatılmak istenen değişkenleri ve bu değişkenler arasındaki ilişkileri sorgulama yeri ve ifadeleridir. Ayrıca, ama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 iyi hazırlanmış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 başlığının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bir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ılımıdır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tr-TR" sz="26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Lin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1976: 134-135).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755576" y="1340768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/>
          </a:p>
          <a:p>
            <a:r>
              <a:rPr lang="tr-TR" sz="2800" b="1" dirty="0" smtClean="0"/>
              <a:t>İfade Edilişi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 </a:t>
            </a:r>
            <a:r>
              <a:rPr lang="tr-TR" sz="2800" dirty="0" smtClean="0"/>
              <a:t>Birçok araştırmada, amaçlar, </a:t>
            </a:r>
            <a:r>
              <a:rPr lang="tr-TR" sz="2800" b="1" dirty="0" smtClean="0"/>
              <a:t>soru cümleleri </a:t>
            </a:r>
            <a:r>
              <a:rPr lang="tr-TR" sz="2800" dirty="0" smtClean="0"/>
              <a:t>ile ifade edilir. İfade ediliş kolaylığı ve fazlaca bir varsayıma dayanma zorunluluğunun olmayışı, bu yaygın kullanımın başlıca nedenleridir.</a:t>
            </a: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268760"/>
            <a:ext cx="813690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Örneğin: 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Üniversite öğrencilerinin zekâ düzeyi nedir? 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Astımlı hastaların ortak kişisel özelikleri (varsa) nelerdir?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A maddesinin yapısını oluşturan elementler nelerdir?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Öğrencinin zeka düzeyi ile okul başarısı arasında ilişki var mıdır ?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Öğrencinin sınav kaygısı ile akademik başarısı arasında ilişki var mıdır? gibi.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esim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87624" y="6093296"/>
            <a:ext cx="3240360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899592" y="1256561"/>
            <a:ext cx="7272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Denence (Hipotez) 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Bilimsel yöntemin  özünde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sınama kavramı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vardır. Araştırmacı ele aldığı probleme neden olan değişkenleri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önce tahmin etmeye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sonra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bu tahminini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başkalarının da kabul edebileceği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ortak ölçütlere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" göre sınamaya (denemeye) çalışır.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Bu amaçla denenceler (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hipotezThypothesis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") geliştirir.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Denence, değişkenler arasında varlığı düşünülen ve sınanmak istenen ilişki iddiasıdır. Bu yönü ile denence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denenen yargıdır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4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23528" y="22768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İki türlü denence vardır: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araştırma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err="1" smtClean="0">
                <a:latin typeface="Arial" pitchFamily="34" charset="0"/>
                <a:cs typeface="Arial" pitchFamily="34" charset="0"/>
              </a:rPr>
              <a:t>denence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istatistiksel denence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 Araştırma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denencesi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H1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ile istatistiksel (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statistical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null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/sıfır) denence ise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H0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ile gösterilir.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254239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800" dirty="0">
              <a:latin typeface="Calibri" panose="020F0502020204030204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16874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323528" y="1718711"/>
            <a:ext cx="83529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 </a:t>
            </a:r>
            <a:r>
              <a:rPr kumimoji="0" lang="tr-TR" sz="26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denencesi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araştırma sonucunu kestiren ve genellikle bir tarafı tutan (karşılaştırmalarda bir tarafın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tekinden daha etkili,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vb. olduğunu savunan) ya da tarafların farklılığını,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kısaca,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değişkenler arasında ilişki olduğunu savunan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 ifadedir.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Araştırmanın ama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ları b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ö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nde yer alan denenceler bu t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rdendir.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2204864"/>
            <a:ext cx="81369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İstatistiksel denence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karşılaştırmada taraf tutmayan,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farksızlığı  değişkenler arasında ilişkisizliği savunan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bir ifadedir. Verilerin çözümünde önemli bir yer tutar. 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Zira karşılaştırmalar, yani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araştırma </a:t>
            </a:r>
            <a:r>
              <a:rPr lang="tr-TR" sz="2600" b="1" dirty="0" err="1" smtClean="0">
                <a:latin typeface="Arial" pitchFamily="34" charset="0"/>
                <a:cs typeface="Arial" pitchFamily="34" charset="0"/>
              </a:rPr>
              <a:t>denencelerinin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 sınanması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farksızlığı savunan istatistiksel denence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üzerinden yapılır. </a:t>
            </a:r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73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988840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Araştırmada, genellikle</a:t>
            </a:r>
            <a:r>
              <a:rPr lang="tr-TR" sz="2800" b="1" dirty="0" smtClean="0"/>
              <a:t>, istatistiksel denenceler ayrıca belirtilmez</a:t>
            </a:r>
            <a:r>
              <a:rPr lang="tr-TR" sz="2800" dirty="0" smtClean="0"/>
              <a:t> fakat varmış gibi işlem görür. </a:t>
            </a:r>
          </a:p>
          <a:p>
            <a:endParaRPr lang="tr-TR" sz="2800" dirty="0" smtClean="0"/>
          </a:p>
          <a:p>
            <a:r>
              <a:rPr lang="tr-TR" sz="2800" dirty="0" smtClean="0"/>
              <a:t>Çünkü bütün istatistiksel denenceler, aynı şeyi, yani </a:t>
            </a:r>
            <a:r>
              <a:rPr lang="tr-TR" sz="2800" b="1" dirty="0" smtClean="0"/>
              <a:t>farksızlığı savunur.</a:t>
            </a:r>
          </a:p>
          <a:p>
            <a:r>
              <a:rPr lang="tr-TR" sz="2800" b="1" dirty="0" smtClean="0"/>
              <a:t> </a:t>
            </a: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5805264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0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182</Words>
  <Application>Microsoft Office PowerPoint</Application>
  <PresentationFormat>Ekran Gösterisi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Candara</vt:lpstr>
      <vt:lpstr>Symbol</vt:lpstr>
      <vt:lpstr>Times New Roman</vt:lpstr>
      <vt:lpstr>Wingdings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2020-05-11T19:49:21Z</dcterms:modified>
</cp:coreProperties>
</file>