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4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4D2B89-4F28-486A-8AC2-44DACFBEAD9A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7A5DF4-A82B-473C-A469-048422C1DC1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F51F0-022A-4F30-9705-54B3F10AF13E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926A4D-DDB4-442C-8A33-EAC3B83A6B5A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5B4C0C-5335-40CD-ADA0-150D4189D4DC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DF8981-7619-4489-BB7B-781268A57E9A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A24291-76F6-4D4A-9410-E4A33FB87560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5C81DB-C619-445B-BA7C-2A90B7C9BC59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162-F2CA-4474-995C-1C7D62465BFD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DF2-70A2-40F7-86EE-E2648AD16C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162-F2CA-4474-995C-1C7D62465BFD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DF2-70A2-40F7-86EE-E2648AD16C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162-F2CA-4474-995C-1C7D62465BFD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DF2-70A2-40F7-86EE-E2648AD16C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89BEA-662A-4329-A2F1-27104AC2BE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162-F2CA-4474-995C-1C7D62465BFD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DF2-70A2-40F7-86EE-E2648AD16C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162-F2CA-4474-995C-1C7D62465BFD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DF2-70A2-40F7-86EE-E2648AD16C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162-F2CA-4474-995C-1C7D62465BFD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DF2-70A2-40F7-86EE-E2648AD16C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162-F2CA-4474-995C-1C7D62465BFD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DF2-70A2-40F7-86EE-E2648AD16C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162-F2CA-4474-995C-1C7D62465BFD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DF2-70A2-40F7-86EE-E2648AD16C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162-F2CA-4474-995C-1C7D62465BFD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DF2-70A2-40F7-86EE-E2648AD16C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162-F2CA-4474-995C-1C7D62465BFD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DF2-70A2-40F7-86EE-E2648AD16C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1162-F2CA-4474-995C-1C7D62465BFD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ADF2-70A2-40F7-86EE-E2648AD16C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91162-F2CA-4474-995C-1C7D62465BFD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BADF2-70A2-40F7-86EE-E2648AD16C0C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2130425"/>
            <a:ext cx="9144000" cy="1984375"/>
          </a:xfrm>
          <a:solidFill>
            <a:srgbClr val="800000"/>
          </a:solidFill>
        </p:spPr>
        <p:txBody>
          <a:bodyPr/>
          <a:lstStyle/>
          <a:p>
            <a:pPr eaLnBrk="1" hangingPunct="1"/>
            <a:r>
              <a:rPr lang="en-US" altLang="en-US" sz="6000" b="1" dirty="0" smtClean="0">
                <a:solidFill>
                  <a:schemeClr val="bg1"/>
                </a:solidFill>
              </a:rPr>
              <a:t>Introduction to</a:t>
            </a:r>
            <a:br>
              <a:rPr lang="en-US" altLang="en-US" sz="6000" b="1" dirty="0" smtClean="0">
                <a:solidFill>
                  <a:schemeClr val="bg1"/>
                </a:solidFill>
              </a:rPr>
            </a:br>
            <a:r>
              <a:rPr lang="en-US" altLang="en-US" sz="6000" b="1" dirty="0" smtClean="0">
                <a:solidFill>
                  <a:schemeClr val="bg1"/>
                </a:solidFill>
              </a:rPr>
              <a:t>Marketing </a:t>
            </a:r>
            <a:r>
              <a:rPr lang="en-US" altLang="en-US" sz="6000" b="1" dirty="0" smtClean="0">
                <a:solidFill>
                  <a:schemeClr val="bg1"/>
                </a:solidFill>
              </a:rPr>
              <a:t>Research</a:t>
            </a:r>
            <a:r>
              <a:rPr lang="tr-TR" altLang="en-US" sz="6000" b="1" dirty="0" smtClean="0">
                <a:solidFill>
                  <a:schemeClr val="bg1"/>
                </a:solidFill>
              </a:rPr>
              <a:t>-2</a:t>
            </a:r>
            <a:endParaRPr lang="en-US" sz="60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800000"/>
          </a:solidFill>
        </p:spPr>
        <p:txBody>
          <a:bodyPr lIns="92075" tIns="46038" rIns="92075" bIns="46038"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Applied Research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19200"/>
            <a:ext cx="9144000" cy="15240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3600" b="1" smtClean="0"/>
              <a:t>Conducted when a decision must be made about a specific real-life problem</a:t>
            </a:r>
          </a:p>
        </p:txBody>
      </p:sp>
      <p:pic>
        <p:nvPicPr>
          <p:cNvPr id="11268" name="Picture 4" descr="frankenstein0004"/>
          <p:cNvPicPr>
            <a:picLocks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33400" y="2667000"/>
            <a:ext cx="8382000" cy="3967163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800000"/>
          </a:solidFill>
        </p:spPr>
        <p:txBody>
          <a:bodyPr lIns="92075" tIns="46038" rIns="92075" bIns="46038"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Applied Research Example</a:t>
            </a:r>
            <a:endParaRPr lang="en-US" sz="4000" smtClean="0">
              <a:solidFill>
                <a:schemeClr val="bg1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53340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3600" b="1" smtClean="0"/>
              <a:t>Should McDonalds add Italian pasta dinners to its menu?</a:t>
            </a:r>
          </a:p>
          <a:p>
            <a:pPr lvl="1" eaLnBrk="1" hangingPunct="1"/>
            <a:r>
              <a:rPr lang="en-US" sz="3200" b="1" smtClean="0"/>
              <a:t>Marketing research told McDonald’s it should not</a:t>
            </a:r>
          </a:p>
          <a:p>
            <a:pPr eaLnBrk="1" hangingPunct="1"/>
            <a:r>
              <a:rPr lang="en-US" sz="3600" b="1" smtClean="0"/>
              <a:t>Should Procter &amp; Gamble add a high-priced home teeth bleaching kit to its product line?</a:t>
            </a:r>
          </a:p>
          <a:p>
            <a:pPr lvl="1" eaLnBrk="1" hangingPunct="1"/>
            <a:r>
              <a:rPr lang="en-US" sz="3200" b="1" smtClean="0"/>
              <a:t>Research showed Crest Whitestrips would sell well at a retail price of $44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800000"/>
          </a:solidFill>
        </p:spPr>
        <p:txBody>
          <a:bodyPr lIns="92075" tIns="46038" rIns="92075" bIns="46038"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Scientific Method</a:t>
            </a:r>
            <a:endParaRPr lang="en-US" b="1" smtClean="0">
              <a:solidFill>
                <a:schemeClr val="bg1"/>
              </a:solidFill>
            </a:endParaRPr>
          </a:p>
        </p:txBody>
      </p:sp>
      <p:graphicFrame>
        <p:nvGraphicFramePr>
          <p:cNvPr id="4098" name="Object 3"/>
          <p:cNvGraphicFramePr>
            <a:graphicFrameLocks/>
          </p:cNvGraphicFramePr>
          <p:nvPr/>
        </p:nvGraphicFramePr>
        <p:xfrm>
          <a:off x="6858000" y="4114800"/>
          <a:ext cx="2057400" cy="2667000"/>
        </p:xfrm>
        <a:graphic>
          <a:graphicData uri="http://schemas.openxmlformats.org/presentationml/2006/ole">
            <p:oleObj spid="_x0000_s1026" name="Clip" r:id="rId4" imgW="2908080" imgH="3213000" progId="MS_ClipArt_Gallery.2">
              <p:embed/>
            </p:oleObj>
          </a:graphicData>
        </a:graphic>
      </p:graphicFrame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763000" cy="51816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4000" b="1" smtClean="0"/>
              <a:t>The analysis and interpretation of empirical evidence (facts from observation or experimentation) to confirm or disprove prior conceptions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800000"/>
          </a:solidFill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Using Marketing Research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562600"/>
          </a:xfrm>
        </p:spPr>
        <p:txBody>
          <a:bodyPr/>
          <a:lstStyle/>
          <a:p>
            <a:pPr eaLnBrk="1" hangingPunct="1"/>
            <a:r>
              <a:rPr lang="en-US" sz="4000" smtClean="0"/>
              <a:t>We can use Marketing Research to:</a:t>
            </a:r>
          </a:p>
          <a:p>
            <a:pPr lvl="1" eaLnBrk="1" hangingPunct="1"/>
            <a:r>
              <a:rPr lang="en-US" sz="3600" smtClean="0"/>
              <a:t>Identify &amp; Evaluate Opportunities</a:t>
            </a:r>
          </a:p>
          <a:p>
            <a:pPr lvl="1" eaLnBrk="1" hangingPunct="1"/>
            <a:r>
              <a:rPr lang="en-US" sz="3600" smtClean="0"/>
              <a:t>Analyze Market Segments</a:t>
            </a:r>
          </a:p>
          <a:p>
            <a:pPr lvl="1" eaLnBrk="1" hangingPunct="1"/>
            <a:r>
              <a:rPr lang="en-US" sz="3600" smtClean="0"/>
              <a:t>Select Target Markets</a:t>
            </a:r>
          </a:p>
          <a:p>
            <a:pPr lvl="1" eaLnBrk="1" hangingPunct="1"/>
            <a:r>
              <a:rPr lang="en-US" sz="3600" smtClean="0"/>
              <a:t>Plan &amp; Implement Marketing Mixes</a:t>
            </a:r>
          </a:p>
          <a:p>
            <a:pPr lvl="1" eaLnBrk="1" hangingPunct="1"/>
            <a:r>
              <a:rPr lang="en-US" sz="3600" smtClean="0"/>
              <a:t>Analyze Marketing Performance</a:t>
            </a:r>
          </a:p>
          <a:p>
            <a:pPr lvl="2" eaLnBrk="1" hangingPunct="1"/>
            <a:r>
              <a:rPr lang="en-US" sz="3200" smtClean="0"/>
              <a:t>Performance Monitoring Research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600200"/>
          </a:xfrm>
          <a:solidFill>
            <a:srgbClr val="800000"/>
          </a:solidFill>
        </p:spPr>
        <p:txBody>
          <a:bodyPr lIns="92075" tIns="46038" rIns="92075" bIns="46038" anchor="b"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Identifying and Evaluating     Opportunities</a:t>
            </a:r>
            <a:endParaRPr lang="en-US" sz="3600" smtClean="0">
              <a:solidFill>
                <a:schemeClr val="bg1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953000"/>
          </a:xfrm>
          <a:noFill/>
        </p:spPr>
        <p:txBody>
          <a:bodyPr lIns="92075" tIns="46038" rIns="92075" bIns="46038"/>
          <a:lstStyle/>
          <a:p>
            <a:pPr eaLnBrk="1" hangingPunct="1">
              <a:buFontTx/>
              <a:buNone/>
            </a:pPr>
            <a:r>
              <a:rPr lang="en-US" sz="3600" smtClean="0"/>
              <a:t>Examples</a:t>
            </a:r>
          </a:p>
          <a:p>
            <a:pPr eaLnBrk="1" hangingPunct="1"/>
            <a:r>
              <a:rPr lang="en-US" sz="3600" smtClean="0"/>
              <a:t>Mattel Toys investigates desires for play experiences</a:t>
            </a:r>
          </a:p>
          <a:p>
            <a:pPr eaLnBrk="1" hangingPunct="1"/>
            <a:r>
              <a:rPr lang="en-US" sz="3600" smtClean="0"/>
              <a:t>Home cooking is on the decline. Purchase of  precooked home replacement meals is on the rise.</a:t>
            </a:r>
          </a:p>
          <a:p>
            <a:pPr eaLnBrk="1" hangingPunct="1"/>
            <a:r>
              <a:rPr lang="en-US" sz="3600" smtClean="0"/>
              <a:t>Number of investors trading stock on the Internet is growing.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676400"/>
          </a:xfrm>
          <a:solidFill>
            <a:srgbClr val="800000"/>
          </a:solidFill>
        </p:spPr>
        <p:txBody>
          <a:bodyPr lIns="92075" tIns="46038" rIns="92075" bIns="46038" anchor="b"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Analyze Market Segments and Select Target Markets</a:t>
            </a:r>
            <a:endParaRPr lang="en-US" sz="3600" smtClean="0">
              <a:solidFill>
                <a:schemeClr val="bg1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991600" cy="4724400"/>
          </a:xfrm>
          <a:noFill/>
        </p:spPr>
        <p:txBody>
          <a:bodyPr lIns="92075" tIns="46038" rIns="92075" bIns="46038"/>
          <a:lstStyle/>
          <a:p>
            <a:pPr eaLnBrk="1" hangingPunct="1">
              <a:buFontTx/>
              <a:buNone/>
            </a:pPr>
            <a:r>
              <a:rPr lang="en-US" smtClean="0"/>
              <a:t>Examples</a:t>
            </a:r>
          </a:p>
          <a:p>
            <a:pPr eaLnBrk="1" hangingPunct="1"/>
            <a:r>
              <a:rPr lang="en-US" smtClean="0"/>
              <a:t>Cadillac investigates buyers’ demographic characteristics</a:t>
            </a:r>
          </a:p>
          <a:p>
            <a:pPr eaLnBrk="1" hangingPunct="1"/>
            <a:r>
              <a:rPr lang="en-US" smtClean="0"/>
              <a:t>MTV, monitoring demographic trends, learns the Hispanic audience is growing rapidly</a:t>
            </a:r>
          </a:p>
          <a:p>
            <a:pPr eaLnBrk="1" hangingPunct="1"/>
            <a:r>
              <a:rPr lang="en-US" smtClean="0"/>
              <a:t>Sears learns women, age 25-54 with average household income of $38,000, are core customers. Targets this market with "The Good Life at a Great Price. Guaranteed. Sears."</a:t>
            </a:r>
            <a:endParaRPr lang="en-US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600200"/>
          </a:xfrm>
          <a:solidFill>
            <a:srgbClr val="800000"/>
          </a:solidFill>
        </p:spPr>
        <p:txBody>
          <a:bodyPr lIns="92075" tIns="46038" rIns="92075" bIns="46038" anchor="b"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Plan and Implement </a:t>
            </a:r>
            <a:br>
              <a:rPr lang="en-US" smtClean="0">
                <a:solidFill>
                  <a:schemeClr val="bg1"/>
                </a:solidFill>
              </a:rPr>
            </a:br>
            <a:r>
              <a:rPr lang="en-US" smtClean="0">
                <a:solidFill>
                  <a:schemeClr val="bg1"/>
                </a:solidFill>
              </a:rPr>
              <a:t>a Marketing Mix</a:t>
            </a:r>
            <a:endParaRPr lang="en-US" sz="3600" smtClean="0">
              <a:solidFill>
                <a:schemeClr val="bg1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686800" cy="4373563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2800" b="1" smtClean="0">
                <a:solidFill>
                  <a:schemeClr val="tx2"/>
                </a:solidFill>
              </a:rPr>
              <a:t>Price</a:t>
            </a:r>
            <a:r>
              <a:rPr lang="en-US" sz="2800" b="1" smtClean="0"/>
              <a:t>: Safeway does a competitive pricing analysis</a:t>
            </a:r>
          </a:p>
          <a:p>
            <a:pPr eaLnBrk="1" hangingPunct="1"/>
            <a:r>
              <a:rPr lang="en-US" sz="2800" b="1" smtClean="0">
                <a:solidFill>
                  <a:schemeClr val="tx2"/>
                </a:solidFill>
              </a:rPr>
              <a:t>Distribution</a:t>
            </a:r>
            <a:r>
              <a:rPr lang="en-US" sz="2800" b="1" smtClean="0"/>
              <a:t>: Caterpillar Tractor Co. investigates dealer service program.</a:t>
            </a:r>
          </a:p>
          <a:p>
            <a:pPr eaLnBrk="1" hangingPunct="1"/>
            <a:r>
              <a:rPr lang="en-US" sz="2800" b="1" smtClean="0">
                <a:solidFill>
                  <a:schemeClr val="tx2"/>
                </a:solidFill>
              </a:rPr>
              <a:t>Product</a:t>
            </a:r>
            <a:r>
              <a:rPr lang="en-US" sz="2800" b="1" smtClean="0"/>
              <a:t>: Oreo conducts taste test, Oreo cookie vs. Chips Ahoy</a:t>
            </a:r>
          </a:p>
          <a:p>
            <a:pPr eaLnBrk="1" hangingPunct="1"/>
            <a:r>
              <a:rPr lang="en-US" sz="2800" b="1" smtClean="0">
                <a:solidFill>
                  <a:schemeClr val="tx2"/>
                </a:solidFill>
              </a:rPr>
              <a:t>Promotion</a:t>
            </a:r>
            <a:r>
              <a:rPr lang="en-US" sz="2800" b="1" smtClean="0"/>
              <a:t>: How  many consumers recall the “Life Tastes Good. Coca Cola!” slogan?</a:t>
            </a:r>
          </a:p>
        </p:txBody>
      </p:sp>
      <p:pic>
        <p:nvPicPr>
          <p:cNvPr id="16388" name="Picture 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5575300"/>
            <a:ext cx="191770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280</Words>
  <Application>Microsoft Office PowerPoint</Application>
  <PresentationFormat>Ekran Gösterisi (4:3)</PresentationFormat>
  <Paragraphs>39</Paragraphs>
  <Slides>8</Slides>
  <Notes>6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Ofis Teması</vt:lpstr>
      <vt:lpstr>Microsoft Clip Gallery</vt:lpstr>
      <vt:lpstr>Introduction to Marketing Research-2</vt:lpstr>
      <vt:lpstr>Applied Research</vt:lpstr>
      <vt:lpstr>Applied Research Example</vt:lpstr>
      <vt:lpstr>Scientific Method</vt:lpstr>
      <vt:lpstr>Using Marketing Research</vt:lpstr>
      <vt:lpstr>Identifying and Evaluating     Opportunities</vt:lpstr>
      <vt:lpstr>Analyze Market Segments and Select Target Markets</vt:lpstr>
      <vt:lpstr>Plan and Implement  a Marketing Mix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Marketing Research-2</dc:title>
  <dc:creator>Pc Hp</dc:creator>
  <cp:lastModifiedBy>Pc Hp</cp:lastModifiedBy>
  <cp:revision>1</cp:revision>
  <dcterms:created xsi:type="dcterms:W3CDTF">2019-12-30T11:00:52Z</dcterms:created>
  <dcterms:modified xsi:type="dcterms:W3CDTF">2019-12-30T11:02:07Z</dcterms:modified>
</cp:coreProperties>
</file>