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18CAE-7F3C-48FE-ADF8-F7F57C207E52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9FCBA-E452-4F46-9AE4-E6DCC23A3DA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Vergi Hukukunda Zekat ve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Zekat/Sadaka</a:t>
            </a:r>
          </a:p>
          <a:p>
            <a:r>
              <a:rPr lang="tr-TR" dirty="0" smtClean="0"/>
              <a:t>‘</a:t>
            </a:r>
            <a:r>
              <a:rPr lang="tr-TR" dirty="0" err="1" smtClean="0"/>
              <a:t>Âmil</a:t>
            </a:r>
            <a:endParaRPr lang="tr-TR" dirty="0" smtClean="0"/>
          </a:p>
          <a:p>
            <a:r>
              <a:rPr lang="tr-TR" dirty="0" err="1" smtClean="0"/>
              <a:t>Nemâ</a:t>
            </a:r>
            <a:endParaRPr lang="tr-TR" dirty="0" smtClean="0"/>
          </a:p>
          <a:p>
            <a:r>
              <a:rPr lang="tr-TR" dirty="0" err="1" smtClean="0"/>
              <a:t>Nisâb</a:t>
            </a:r>
            <a:endParaRPr lang="tr-TR" dirty="0" smtClean="0"/>
          </a:p>
          <a:p>
            <a:r>
              <a:rPr lang="tr-TR" dirty="0" err="1" smtClean="0"/>
              <a:t>Havelânu’l</a:t>
            </a:r>
            <a:r>
              <a:rPr lang="tr-TR" dirty="0" smtClean="0"/>
              <a:t>-</a:t>
            </a:r>
            <a:r>
              <a:rPr lang="tr-TR" dirty="0" err="1" smtClean="0"/>
              <a:t>Havl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Zekat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Zekat kavramının vergi türü olarak ele alınması gerekir.</a:t>
            </a:r>
          </a:p>
          <a:p>
            <a:r>
              <a:rPr lang="tr-TR" dirty="0" smtClean="0"/>
              <a:t>Salt ibadet olarak değerlendirilmesi, gereken önemin verilmemesine neden olmaktadır.</a:t>
            </a:r>
          </a:p>
          <a:p>
            <a:r>
              <a:rPr lang="tr-TR" dirty="0" smtClean="0"/>
              <a:t>Zekat, bugünkü anlamda </a:t>
            </a:r>
            <a:r>
              <a:rPr lang="tr-TR" dirty="0" err="1" smtClean="0"/>
              <a:t>vergi’nin</a:t>
            </a:r>
            <a:r>
              <a:rPr lang="tr-TR" dirty="0" smtClean="0"/>
              <a:t> tamamını mı karşılamaktadır?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247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Zekat’ın</a:t>
            </a:r>
            <a:r>
              <a:rPr lang="tr-TR" dirty="0" smtClean="0"/>
              <a:t> sarf yerleri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Fakir</a:t>
            </a:r>
          </a:p>
          <a:p>
            <a:r>
              <a:rPr lang="tr-TR" dirty="0" smtClean="0"/>
              <a:t>Miskin</a:t>
            </a:r>
          </a:p>
          <a:p>
            <a:r>
              <a:rPr lang="tr-TR" dirty="0" smtClean="0"/>
              <a:t>Zekat memurları</a:t>
            </a:r>
          </a:p>
          <a:p>
            <a:r>
              <a:rPr lang="tr-TR" dirty="0" err="1" smtClean="0"/>
              <a:t>Müellefe</a:t>
            </a:r>
            <a:r>
              <a:rPr lang="tr-TR" dirty="0" smtClean="0"/>
              <a:t>-i </a:t>
            </a:r>
            <a:r>
              <a:rPr lang="tr-TR" dirty="0" err="1" smtClean="0"/>
              <a:t>kulûb</a:t>
            </a:r>
            <a:endParaRPr lang="tr-TR" dirty="0" smtClean="0"/>
          </a:p>
          <a:p>
            <a:r>
              <a:rPr lang="tr-TR" dirty="0" err="1" smtClean="0"/>
              <a:t>Mükateb</a:t>
            </a:r>
            <a:r>
              <a:rPr lang="tr-TR" dirty="0" smtClean="0"/>
              <a:t> köleler</a:t>
            </a:r>
          </a:p>
          <a:p>
            <a:r>
              <a:rPr lang="tr-TR" dirty="0" smtClean="0"/>
              <a:t>Borçlular</a:t>
            </a:r>
          </a:p>
          <a:p>
            <a:r>
              <a:rPr lang="tr-TR" dirty="0" err="1" smtClean="0"/>
              <a:t>Cihad</a:t>
            </a:r>
            <a:r>
              <a:rPr lang="tr-TR" dirty="0" smtClean="0"/>
              <a:t> harcamaları</a:t>
            </a:r>
          </a:p>
          <a:p>
            <a:r>
              <a:rPr lang="tr-TR" dirty="0" smtClean="0"/>
              <a:t>Yolda kalmışlar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260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Kamu Malî Yönetimi ve Kontrol Kanunu</a:t>
            </a:r>
          </a:p>
          <a:p>
            <a:pPr lvl="1"/>
            <a:r>
              <a:rPr lang="tr-TR" b="1" dirty="0" smtClean="0"/>
              <a:t>Madde 3: </a:t>
            </a:r>
          </a:p>
          <a:p>
            <a:pPr lvl="2"/>
            <a:r>
              <a:rPr lang="tr-TR" b="1" dirty="0" smtClean="0"/>
              <a:t>Kamu </a:t>
            </a:r>
            <a:r>
              <a:rPr lang="tr-TR" b="1" dirty="0"/>
              <a:t>geliri</a:t>
            </a:r>
            <a:r>
              <a:rPr lang="tr-TR" dirty="0"/>
              <a:t>: Kanunlarına dayanılarak toplanan </a:t>
            </a:r>
            <a:r>
              <a:rPr lang="tr-TR" dirty="0" smtClean="0"/>
              <a:t>vergi…</a:t>
            </a:r>
          </a:p>
          <a:p>
            <a:pPr lvl="2"/>
            <a:r>
              <a:rPr lang="tr-TR" b="1" dirty="0"/>
              <a:t>Kamu gideri</a:t>
            </a:r>
            <a:r>
              <a:rPr lang="tr-TR" dirty="0"/>
              <a:t>: Kanunlarına dayanılarak yaptırılan iş, alınan mal ve hizmet bedelleri, sosyal güvenlik katkı payları, iç ve dış borç faizleri, borçlanma genel giderleri, borçlanma araçlarının </a:t>
            </a:r>
            <a:r>
              <a:rPr lang="tr-TR" dirty="0" err="1"/>
              <a:t>iskontolu</a:t>
            </a:r>
            <a:r>
              <a:rPr lang="tr-TR" dirty="0"/>
              <a:t> satışından doğan farklar, ekonomik, malî ve sosyal transferler, verilen bağış ve </a:t>
            </a:r>
            <a:r>
              <a:rPr lang="tr-TR" dirty="0" smtClean="0"/>
              <a:t>yardımlar</a:t>
            </a:r>
          </a:p>
          <a:p>
            <a:pPr lvl="2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Gelir Vergisi Kanunu</a:t>
            </a:r>
          </a:p>
          <a:p>
            <a:pPr lvl="1"/>
            <a:r>
              <a:rPr lang="tr-TR" b="1" dirty="0" smtClean="0"/>
              <a:t>Madde 1: </a:t>
            </a:r>
            <a:r>
              <a:rPr lang="tr-TR" dirty="0" smtClean="0"/>
              <a:t>Gerçek kişilerin gelirleri gelir vergisine tâbidir. Gelir bir gerçek kişinin bir takvim yılı içinde elde ettiği kazanç ve iratların safi tutarıdır.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156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İslam Vergi Hukukunda Zekat ve Modern Hukukla Mukayesesi</vt:lpstr>
      <vt:lpstr>Kavramlar </vt:lpstr>
      <vt:lpstr>Zekat </vt:lpstr>
      <vt:lpstr>Zekat’ın sarf yerleri</vt:lpstr>
      <vt:lpstr>Modern Hukuk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Vergi Hukukunda Zekat ve Modern Hukukla Mukayesesi</dc:title>
  <dc:creator>user</dc:creator>
  <cp:lastModifiedBy>user</cp:lastModifiedBy>
  <cp:revision>6</cp:revision>
  <dcterms:created xsi:type="dcterms:W3CDTF">2014-11-05T18:54:11Z</dcterms:created>
  <dcterms:modified xsi:type="dcterms:W3CDTF">2019-04-12T09:52:23Z</dcterms:modified>
</cp:coreProperties>
</file>