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A9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20" autoAdjust="0"/>
    <p:restoredTop sz="94660"/>
  </p:normalViewPr>
  <p:slideViewPr>
    <p:cSldViewPr snapToGrid="0">
      <p:cViewPr varScale="1">
        <p:scale>
          <a:sx n="70" d="100"/>
          <a:sy n="70" d="100"/>
        </p:scale>
        <p:origin x="5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B981F8-CC73-4B1D-8C06-1A99387ED1C2}" type="datetimeFigureOut">
              <a:rPr lang="tr-TR" smtClean="0"/>
              <a:t>28.4.2020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1160C7-63D9-4B34-9797-6A7D4A6E24C8}" type="slidenum">
              <a:rPr lang="tr-TR" smtClean="0"/>
              <a:t>‹#›</a:t>
            </a:fld>
            <a:endParaRPr lang="tr-TR"/>
          </a:p>
        </p:txBody>
      </p:sp>
    </p:spTree>
    <p:extLst>
      <p:ext uri="{BB962C8B-B14F-4D97-AF65-F5344CB8AC3E}">
        <p14:creationId xmlns:p14="http://schemas.microsoft.com/office/powerpoint/2010/main" val="3436243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801160C7-63D9-4B34-9797-6A7D4A6E24C8}" type="slidenum">
              <a:rPr lang="tr-TR" smtClean="0"/>
              <a:t>8</a:t>
            </a:fld>
            <a:endParaRPr lang="tr-TR"/>
          </a:p>
        </p:txBody>
      </p:sp>
    </p:spTree>
    <p:extLst>
      <p:ext uri="{BB962C8B-B14F-4D97-AF65-F5344CB8AC3E}">
        <p14:creationId xmlns:p14="http://schemas.microsoft.com/office/powerpoint/2010/main" val="400555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05C8A50-0FD7-435C-A351-DF51A0B795EF}"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
        <p:nvSpPr>
          <p:cNvPr id="6" name="Slayt Numarası Yer Tutucusu 5"/>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3218210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223EEA-A6F5-4F26-A2E5-4FCF3629B041}"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
        <p:nvSpPr>
          <p:cNvPr id="6" name="Slayt Numarası Yer Tutucusu 5"/>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3869648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F3046E-8178-4660-95F3-EC8548C5F7C0}"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
        <p:nvSpPr>
          <p:cNvPr id="6" name="Slayt Numarası Yer Tutucusu 5"/>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2264653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EC386D-7DF6-4CBE-8BA3-D96922452407}"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
        <p:nvSpPr>
          <p:cNvPr id="6" name="Slayt Numarası Yer Tutucusu 5"/>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2504547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6A83979-40E7-4EC9-B153-FC5AC2D85E1B}"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
        <p:nvSpPr>
          <p:cNvPr id="6" name="Slayt Numarası Yer Tutucusu 5"/>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4119951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A6339E7-6BFB-42EB-BC99-209DE57A81E0}" type="datetime1">
              <a:rPr lang="tr-TR" smtClean="0"/>
              <a:t>28.4.2020</a:t>
            </a:fld>
            <a:endParaRPr lang="tr-TR"/>
          </a:p>
        </p:txBody>
      </p:sp>
      <p:sp>
        <p:nvSpPr>
          <p:cNvPr id="6" name="Altbilgi Yer Tutucusu 5"/>
          <p:cNvSpPr>
            <a:spLocks noGrp="1"/>
          </p:cNvSpPr>
          <p:nvPr>
            <p:ph type="ftr" sz="quarter" idx="11"/>
          </p:nvPr>
        </p:nvSpPr>
        <p:spPr/>
        <p:txBody>
          <a:bodyPr/>
          <a:lstStyle/>
          <a:p>
            <a:r>
              <a:rPr lang="tr-TR" smtClean="0"/>
              <a:t>AÜ Fen Fakültesi Doç. Dr. Nurcan ACAR</a:t>
            </a:r>
            <a:endParaRPr lang="tr-TR"/>
          </a:p>
        </p:txBody>
      </p:sp>
      <p:sp>
        <p:nvSpPr>
          <p:cNvPr id="7" name="Slayt Numarası Yer Tutucusu 6"/>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162525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D9E637-BFF5-417F-9047-124D00325CB6}" type="datetime1">
              <a:rPr lang="tr-TR" smtClean="0"/>
              <a:t>28.4.2020</a:t>
            </a:fld>
            <a:endParaRPr lang="tr-TR"/>
          </a:p>
        </p:txBody>
      </p:sp>
      <p:sp>
        <p:nvSpPr>
          <p:cNvPr id="8" name="Altbilgi Yer Tutucusu 7"/>
          <p:cNvSpPr>
            <a:spLocks noGrp="1"/>
          </p:cNvSpPr>
          <p:nvPr>
            <p:ph type="ftr" sz="quarter" idx="11"/>
          </p:nvPr>
        </p:nvSpPr>
        <p:spPr/>
        <p:txBody>
          <a:bodyPr/>
          <a:lstStyle/>
          <a:p>
            <a:r>
              <a:rPr lang="tr-TR" smtClean="0"/>
              <a:t>AÜ Fen Fakültesi Doç. Dr. Nurcan ACAR</a:t>
            </a:r>
            <a:endParaRPr lang="tr-TR"/>
          </a:p>
        </p:txBody>
      </p:sp>
      <p:sp>
        <p:nvSpPr>
          <p:cNvPr id="9" name="Slayt Numarası Yer Tutucusu 8"/>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376827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C2B0A62-BC3F-423A-9F51-CE01F14A0A6C}"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
        <p:nvSpPr>
          <p:cNvPr id="5" name="Slayt Numarası Yer Tutucusu 4"/>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1255007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AE621E9-627E-4586-9AFE-FE170AB1F96B}" type="datetime1">
              <a:rPr lang="tr-TR" smtClean="0"/>
              <a:t>28.4.2020</a:t>
            </a:fld>
            <a:endParaRPr lang="tr-TR"/>
          </a:p>
        </p:txBody>
      </p:sp>
      <p:sp>
        <p:nvSpPr>
          <p:cNvPr id="3" name="Altbilgi Yer Tutucusu 2"/>
          <p:cNvSpPr>
            <a:spLocks noGrp="1"/>
          </p:cNvSpPr>
          <p:nvPr>
            <p:ph type="ftr" sz="quarter" idx="11"/>
          </p:nvPr>
        </p:nvSpPr>
        <p:spPr/>
        <p:txBody>
          <a:bodyPr/>
          <a:lstStyle/>
          <a:p>
            <a:r>
              <a:rPr lang="tr-TR" smtClean="0"/>
              <a:t>AÜ Fen Fakültesi Doç. Dr. Nurcan ACAR</a:t>
            </a:r>
            <a:endParaRPr lang="tr-TR"/>
          </a:p>
        </p:txBody>
      </p:sp>
      <p:sp>
        <p:nvSpPr>
          <p:cNvPr id="4" name="Slayt Numarası Yer Tutucusu 3"/>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186087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A192EF-9175-4F39-A884-DA2AD4082BED}" type="datetime1">
              <a:rPr lang="tr-TR" smtClean="0"/>
              <a:t>28.4.2020</a:t>
            </a:fld>
            <a:endParaRPr lang="tr-TR"/>
          </a:p>
        </p:txBody>
      </p:sp>
      <p:sp>
        <p:nvSpPr>
          <p:cNvPr id="6" name="Altbilgi Yer Tutucusu 5"/>
          <p:cNvSpPr>
            <a:spLocks noGrp="1"/>
          </p:cNvSpPr>
          <p:nvPr>
            <p:ph type="ftr" sz="quarter" idx="11"/>
          </p:nvPr>
        </p:nvSpPr>
        <p:spPr/>
        <p:txBody>
          <a:bodyPr/>
          <a:lstStyle/>
          <a:p>
            <a:r>
              <a:rPr lang="tr-TR" smtClean="0"/>
              <a:t>AÜ Fen Fakültesi Doç. Dr. Nurcan ACAR</a:t>
            </a:r>
            <a:endParaRPr lang="tr-TR"/>
          </a:p>
        </p:txBody>
      </p:sp>
      <p:sp>
        <p:nvSpPr>
          <p:cNvPr id="7" name="Slayt Numarası Yer Tutucusu 6"/>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1989808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0DAE7A5-156D-4BDE-A6C8-79210C5A0507}" type="datetime1">
              <a:rPr lang="tr-TR" smtClean="0"/>
              <a:t>28.4.2020</a:t>
            </a:fld>
            <a:endParaRPr lang="tr-TR"/>
          </a:p>
        </p:txBody>
      </p:sp>
      <p:sp>
        <p:nvSpPr>
          <p:cNvPr id="6" name="Altbilgi Yer Tutucusu 5"/>
          <p:cNvSpPr>
            <a:spLocks noGrp="1"/>
          </p:cNvSpPr>
          <p:nvPr>
            <p:ph type="ftr" sz="quarter" idx="11"/>
          </p:nvPr>
        </p:nvSpPr>
        <p:spPr/>
        <p:txBody>
          <a:bodyPr/>
          <a:lstStyle/>
          <a:p>
            <a:r>
              <a:rPr lang="tr-TR" smtClean="0"/>
              <a:t>AÜ Fen Fakültesi Doç. Dr. Nurcan ACAR</a:t>
            </a:r>
            <a:endParaRPr lang="tr-TR"/>
          </a:p>
        </p:txBody>
      </p:sp>
      <p:sp>
        <p:nvSpPr>
          <p:cNvPr id="7" name="Slayt Numarası Yer Tutucusu 6"/>
          <p:cNvSpPr>
            <a:spLocks noGrp="1"/>
          </p:cNvSpPr>
          <p:nvPr>
            <p:ph type="sldNum" sz="quarter" idx="12"/>
          </p:nvPr>
        </p:nvSpPr>
        <p:spPr/>
        <p:txBody>
          <a:bodyPr/>
          <a:lstStyle/>
          <a:p>
            <a:fld id="{FB93362C-F0B7-46EE-93CE-3A805AAF55A0}" type="slidenum">
              <a:rPr lang="tr-TR" smtClean="0"/>
              <a:t>‹#›</a:t>
            </a:fld>
            <a:endParaRPr lang="tr-TR"/>
          </a:p>
        </p:txBody>
      </p:sp>
    </p:spTree>
    <p:extLst>
      <p:ext uri="{BB962C8B-B14F-4D97-AF65-F5344CB8AC3E}">
        <p14:creationId xmlns:p14="http://schemas.microsoft.com/office/powerpoint/2010/main" val="2295973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EA9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BD3A0-05C9-42B9-BCDD-024CFDDFD7E6}" type="datetime1">
              <a:rPr lang="tr-TR" smtClean="0"/>
              <a:t>28.4.2020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AÜ Fen Fakültesi Doç. Dr. Nurcan ACAR</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3362C-F0B7-46EE-93CE-3A805AAF55A0}" type="slidenum">
              <a:rPr lang="tr-TR" smtClean="0"/>
              <a:t>‹#›</a:t>
            </a:fld>
            <a:endParaRPr lang="tr-TR"/>
          </a:p>
        </p:txBody>
      </p:sp>
    </p:spTree>
    <p:extLst>
      <p:ext uri="{BB962C8B-B14F-4D97-AF65-F5344CB8AC3E}">
        <p14:creationId xmlns:p14="http://schemas.microsoft.com/office/powerpoint/2010/main" val="2173335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10896" y="246888"/>
            <a:ext cx="11411712" cy="3263075"/>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smtClean="0"/>
              <a:t>ALTIN BİLEŞİKLERİ</a:t>
            </a:r>
            <a:br>
              <a:rPr lang="tr-TR" dirty="0" smtClean="0"/>
            </a:br>
            <a:r>
              <a:rPr lang="tr-TR" dirty="0" err="1" smtClean="0"/>
              <a:t>Artrit</a:t>
            </a:r>
            <a:r>
              <a:rPr lang="tr-TR" dirty="0" smtClean="0"/>
              <a:t>, kanser ve diğer hastalıkların tedavisinde Kullanımı</a:t>
            </a:r>
            <a:endParaRPr lang="tr-TR" dirty="0"/>
          </a:p>
        </p:txBody>
      </p:sp>
      <p:sp>
        <p:nvSpPr>
          <p:cNvPr id="3" name="Alt Başlık 2"/>
          <p:cNvSpPr>
            <a:spLocks noGrp="1"/>
          </p:cNvSpPr>
          <p:nvPr>
            <p:ph type="subTitle" idx="1"/>
          </p:nvPr>
        </p:nvSpPr>
        <p:spPr/>
        <p:txBody>
          <a:bodyPr>
            <a:normAutofit lnSpcReduction="10000"/>
          </a:bodyPr>
          <a:lstStyle/>
          <a:p>
            <a:r>
              <a:rPr lang="tr-TR" dirty="0" err="1" smtClean="0"/>
              <a:t>Au</a:t>
            </a:r>
            <a:r>
              <a:rPr lang="tr-TR" dirty="0" smtClean="0"/>
              <a:t> (Latince </a:t>
            </a:r>
            <a:r>
              <a:rPr lang="tr-TR" dirty="0" err="1" smtClean="0"/>
              <a:t>Aurum</a:t>
            </a:r>
            <a:r>
              <a:rPr lang="tr-TR" dirty="0" smtClean="0"/>
              <a:t> dan (ışıldayan-parlayan)) sembolü ile gösterilen yumuşak, parlak sarı renkte kimyasal bir elementtir. Altının parlak sarı rengi, asitlere karşı dayanıklılığı, doğada serbest halde bulunabilmesi ve kolay işlenebilmesi gibi özellikleri, insanların ilkçağlardan beri ilgisini çekmiştir.</a:t>
            </a:r>
            <a:endParaRPr lang="tr-TR" dirty="0"/>
          </a:p>
        </p:txBody>
      </p:sp>
      <mc:AlternateContent xmlns:mc="http://schemas.openxmlformats.org/markup-compatibility/2006">
        <mc:Choice xmlns:a14="http://schemas.microsoft.com/office/drawing/2010/main" Requires="a14">
          <p:sp>
            <p:nvSpPr>
              <p:cNvPr id="4" name="Metin kutusu 3"/>
              <p:cNvSpPr txBox="1"/>
              <p:nvPr/>
            </p:nvSpPr>
            <p:spPr>
              <a:xfrm>
                <a:off x="5303520" y="5440680"/>
                <a:ext cx="1186818" cy="44165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Pre>
                        <m:sPrePr>
                          <m:ctrlPr>
                            <a:rPr lang="tr-TR" sz="2800" i="1" smtClean="0">
                              <a:latin typeface="Cambria Math" panose="02040503050406030204" pitchFamily="18" charset="0"/>
                            </a:rPr>
                          </m:ctrlPr>
                        </m:sPrePr>
                        <m:sub>
                          <m:r>
                            <a:rPr lang="tr-TR" sz="2800" b="0" i="1" smtClean="0">
                              <a:latin typeface="Cambria Math" panose="02040503050406030204" pitchFamily="18" charset="0"/>
                            </a:rPr>
                            <m:t>79</m:t>
                          </m:r>
                        </m:sub>
                        <m:sup>
                          <m:r>
                            <a:rPr lang="tr-TR" sz="2800" b="0" i="1" smtClean="0">
                              <a:latin typeface="Cambria Math" panose="02040503050406030204" pitchFamily="18" charset="0"/>
                            </a:rPr>
                            <m:t>196.96</m:t>
                          </m:r>
                        </m:sup>
                        <m:e>
                          <m:r>
                            <a:rPr lang="tr-TR" sz="2800" b="0" i="1" smtClean="0">
                              <a:latin typeface="Cambria Math" panose="02040503050406030204" pitchFamily="18" charset="0"/>
                            </a:rPr>
                            <m:t>𝐴𝑢</m:t>
                          </m:r>
                        </m:e>
                      </m:sPre>
                    </m:oMath>
                  </m:oMathPara>
                </a14:m>
                <a:endParaRPr lang="tr-TR" sz="2800" dirty="0"/>
              </a:p>
            </p:txBody>
          </p:sp>
        </mc:Choice>
        <mc:Fallback>
          <p:sp>
            <p:nvSpPr>
              <p:cNvPr id="4" name="Metin kutusu 3"/>
              <p:cNvSpPr txBox="1">
                <a:spLocks noRot="1" noChangeAspect="1" noMove="1" noResize="1" noEditPoints="1" noAdjustHandles="1" noChangeArrowheads="1" noChangeShapeType="1" noTextEdit="1"/>
              </p:cNvSpPr>
              <p:nvPr/>
            </p:nvSpPr>
            <p:spPr>
              <a:xfrm>
                <a:off x="5303520" y="5440680"/>
                <a:ext cx="1186818" cy="441659"/>
              </a:xfrm>
              <a:prstGeom prst="rect">
                <a:avLst/>
              </a:prstGeom>
              <a:blipFill rotWithShape="0">
                <a:blip r:embed="rId2"/>
                <a:stretch>
                  <a:fillRect r="-3590"/>
                </a:stretch>
              </a:blipFill>
            </p:spPr>
            <p:txBody>
              <a:bodyPr/>
              <a:lstStyle/>
              <a:p>
                <a:r>
                  <a:rPr lang="tr-TR">
                    <a:noFill/>
                  </a:rPr>
                  <a:t> </a:t>
                </a:r>
              </a:p>
            </p:txBody>
          </p:sp>
        </mc:Fallback>
      </mc:AlternateContent>
      <p:sp>
        <p:nvSpPr>
          <p:cNvPr id="5" name="Veri Yer Tutucusu 4"/>
          <p:cNvSpPr>
            <a:spLocks noGrp="1"/>
          </p:cNvSpPr>
          <p:nvPr>
            <p:ph type="dt" sz="half" idx="10"/>
          </p:nvPr>
        </p:nvSpPr>
        <p:spPr/>
        <p:txBody>
          <a:bodyPr/>
          <a:lstStyle/>
          <a:p>
            <a:fld id="{92AB3F15-4DE3-45DF-9C6B-B8BCB37D0B44}" type="datetime1">
              <a:rPr lang="tr-TR" smtClean="0"/>
              <a:t>28.4.2020</a:t>
            </a:fld>
            <a:endParaRPr lang="tr-TR"/>
          </a:p>
        </p:txBody>
      </p:sp>
      <p:sp>
        <p:nvSpPr>
          <p:cNvPr id="6" name="Altbilgi Yer Tutucusu 5"/>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580275466"/>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84048" y="91440"/>
            <a:ext cx="11530584" cy="6370975"/>
          </a:xfrm>
          <a:prstGeom prst="rect">
            <a:avLst/>
          </a:prstGeom>
          <a:noFill/>
        </p:spPr>
        <p:txBody>
          <a:bodyPr wrap="square" rtlCol="0">
            <a:spAutoFit/>
          </a:bodyPr>
          <a:lstStyle/>
          <a:p>
            <a:r>
              <a:rPr lang="tr-TR" sz="2400" dirty="0" smtClean="0"/>
              <a:t>                                                                               </a:t>
            </a:r>
            <a:r>
              <a:rPr lang="tr-TR" sz="2400" dirty="0" smtClean="0">
                <a:solidFill>
                  <a:schemeClr val="accent2">
                    <a:lumMod val="75000"/>
                  </a:schemeClr>
                </a:solidFill>
              </a:rPr>
              <a:t>ALTIN</a:t>
            </a:r>
          </a:p>
          <a:p>
            <a:pPr algn="just"/>
            <a:r>
              <a:rPr lang="tr-TR" sz="2400" dirty="0" err="1" smtClean="0"/>
              <a:t>Elementel</a:t>
            </a:r>
            <a:r>
              <a:rPr lang="tr-TR" sz="2400" dirty="0" smtClean="0"/>
              <a:t> altın, yeryüzünden kolayca çıkarılabilen ve çeşitli şekillerde şekillendirilebilen düşük erime noktalı parlak bir metaldir. Metal nispeten nadir ve kimyasal olarak </a:t>
            </a:r>
            <a:r>
              <a:rPr lang="tr-TR" sz="2400" dirty="0" err="1" smtClean="0"/>
              <a:t>inert</a:t>
            </a:r>
            <a:r>
              <a:rPr lang="tr-TR" sz="2400" dirty="0" smtClean="0"/>
              <a:t> olduğundan, tarih boyunca büyüleyici bir madde olmuştur ve neredeyse her insan kültürüne mücevher ormanları ve para değişimi şeklinde yolunu bulmuştur. </a:t>
            </a:r>
          </a:p>
          <a:p>
            <a:pPr algn="just"/>
            <a:r>
              <a:rPr lang="tr-TR" sz="2400" dirty="0" smtClean="0"/>
              <a:t>Altın bileşikleri mistik ve cazibenin hiçbirini taşımazken, kimyasal olarak çok daha reaktiftirler, bu da onları tıptaki uygulamalar için yararlı kılar.</a:t>
            </a:r>
          </a:p>
          <a:p>
            <a:pPr algn="just"/>
            <a:endParaRPr lang="tr-TR" sz="2400" dirty="0" smtClean="0"/>
          </a:p>
          <a:p>
            <a:pPr algn="just"/>
            <a:r>
              <a:rPr lang="tr-TR" sz="2400" dirty="0" smtClean="0"/>
              <a:t>Bu bölüm öncelikle </a:t>
            </a:r>
            <a:r>
              <a:rPr lang="tr-TR" sz="2400" dirty="0" err="1" smtClean="0">
                <a:solidFill>
                  <a:srgbClr val="00B050"/>
                </a:solidFill>
              </a:rPr>
              <a:t>artrit</a:t>
            </a:r>
            <a:r>
              <a:rPr lang="tr-TR" sz="2400" dirty="0" smtClean="0"/>
              <a:t> ve </a:t>
            </a:r>
            <a:r>
              <a:rPr lang="tr-TR" sz="2400" dirty="0" smtClean="0">
                <a:solidFill>
                  <a:srgbClr val="00B050"/>
                </a:solidFill>
              </a:rPr>
              <a:t>kanseri</a:t>
            </a:r>
            <a:r>
              <a:rPr lang="tr-TR" sz="2400" dirty="0" smtClean="0"/>
              <a:t> tedavi etmek için altın bileşiklerin kullanımı </a:t>
            </a:r>
            <a:r>
              <a:rPr lang="tr-TR" sz="2400" dirty="0" err="1" smtClean="0"/>
              <a:t>üzerindee</a:t>
            </a:r>
            <a:r>
              <a:rPr lang="tr-TR" sz="2400" dirty="0" smtClean="0"/>
              <a:t> iken, bunların </a:t>
            </a:r>
            <a:r>
              <a:rPr lang="tr-TR" sz="2400" dirty="0" smtClean="0">
                <a:solidFill>
                  <a:srgbClr val="FF0000"/>
                </a:solidFill>
              </a:rPr>
              <a:t>AIDS</a:t>
            </a:r>
            <a:r>
              <a:rPr lang="tr-TR" sz="2400" dirty="0" smtClean="0"/>
              <a:t>, </a:t>
            </a:r>
            <a:r>
              <a:rPr lang="tr-TR" sz="2400" dirty="0" smtClean="0">
                <a:solidFill>
                  <a:srgbClr val="FF0000"/>
                </a:solidFill>
              </a:rPr>
              <a:t>sıtma</a:t>
            </a:r>
            <a:r>
              <a:rPr lang="tr-TR" sz="2400" dirty="0" smtClean="0"/>
              <a:t> ve </a:t>
            </a:r>
            <a:r>
              <a:rPr lang="tr-TR" sz="2400" dirty="0" err="1" smtClean="0">
                <a:solidFill>
                  <a:srgbClr val="FF0000"/>
                </a:solidFill>
              </a:rPr>
              <a:t>Chagas</a:t>
            </a:r>
            <a:r>
              <a:rPr lang="tr-TR" sz="2400" dirty="0" smtClean="0"/>
              <a:t> hastalığını tedavi etme potansiyelleri de kısaca tartışılacaktır. </a:t>
            </a:r>
          </a:p>
          <a:p>
            <a:pPr algn="just"/>
            <a:r>
              <a:rPr lang="tr-TR" sz="2400" dirty="0" err="1" smtClean="0">
                <a:solidFill>
                  <a:srgbClr val="0070C0"/>
                </a:solidFill>
              </a:rPr>
              <a:t>Chagas</a:t>
            </a:r>
            <a:r>
              <a:rPr lang="tr-TR" sz="2400" dirty="0" smtClean="0">
                <a:solidFill>
                  <a:srgbClr val="0070C0"/>
                </a:solidFill>
              </a:rPr>
              <a:t> Hastalığı </a:t>
            </a:r>
            <a:r>
              <a:rPr lang="tr-TR" sz="2400" dirty="0" smtClean="0"/>
              <a:t>(Amerikan </a:t>
            </a:r>
            <a:r>
              <a:rPr lang="tr-TR" sz="2400" dirty="0" err="1" smtClean="0"/>
              <a:t>Trypanosoma</a:t>
            </a:r>
            <a:r>
              <a:rPr lang="tr-TR" sz="2400" dirty="0" smtClean="0"/>
              <a:t> </a:t>
            </a:r>
            <a:r>
              <a:rPr lang="tr-TR" sz="2400" dirty="0" err="1" smtClean="0"/>
              <a:t>Enfestasyonu</a:t>
            </a:r>
            <a:r>
              <a:rPr lang="tr-TR" sz="2400" dirty="0" smtClean="0"/>
              <a:t>) Hastalık özellikle Meksika, Orta Amerika, Güney Amerika’da görülür.</a:t>
            </a:r>
          </a:p>
          <a:p>
            <a:pPr algn="just"/>
            <a:r>
              <a:rPr lang="tr-TR" sz="2400" dirty="0" err="1" smtClean="0"/>
              <a:t>Chagas</a:t>
            </a:r>
            <a:r>
              <a:rPr lang="tr-TR" sz="2400" dirty="0" smtClean="0"/>
              <a:t> hastalığı, </a:t>
            </a:r>
            <a:r>
              <a:rPr lang="tr-TR" sz="2400" dirty="0" err="1" smtClean="0"/>
              <a:t>Trypanosoma</a:t>
            </a:r>
            <a:r>
              <a:rPr lang="tr-TR" sz="2400" dirty="0" smtClean="0"/>
              <a:t> </a:t>
            </a:r>
            <a:r>
              <a:rPr lang="tr-TR" sz="2400" dirty="0" err="1" smtClean="0"/>
              <a:t>cruzi</a:t>
            </a:r>
            <a:r>
              <a:rPr lang="tr-TR" sz="2400" dirty="0" smtClean="0"/>
              <a:t> parazitiyle meydana gelen, ani başlayan ve kronikleşebilen bir enfeksiyon hastalığıdır. Her yıl dünyada 45.000 kişinin ölümüne yol açmaktadır.</a:t>
            </a:r>
          </a:p>
          <a:p>
            <a:pPr algn="just"/>
            <a:endParaRPr lang="tr-TR" sz="2400" dirty="0" smtClean="0"/>
          </a:p>
        </p:txBody>
      </p:sp>
      <p:sp>
        <p:nvSpPr>
          <p:cNvPr id="3" name="Veri Yer Tutucusu 2"/>
          <p:cNvSpPr>
            <a:spLocks noGrp="1"/>
          </p:cNvSpPr>
          <p:nvPr>
            <p:ph type="dt" sz="half" idx="10"/>
          </p:nvPr>
        </p:nvSpPr>
        <p:spPr/>
        <p:txBody>
          <a:bodyPr/>
          <a:lstStyle/>
          <a:p>
            <a:fld id="{AC1F4F65-04F6-4B6B-93D0-E8AC02D3F04E}"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483848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17576" y="108486"/>
            <a:ext cx="11625072" cy="6247864"/>
          </a:xfrm>
          <a:prstGeom prst="rect">
            <a:avLst/>
          </a:prstGeom>
          <a:noFill/>
        </p:spPr>
        <p:txBody>
          <a:bodyPr wrap="square" rtlCol="0">
            <a:spAutoFit/>
          </a:bodyPr>
          <a:lstStyle/>
          <a:p>
            <a:r>
              <a:rPr lang="tr-TR" sz="2000" dirty="0" smtClean="0">
                <a:solidFill>
                  <a:srgbClr val="FF0000"/>
                </a:solidFill>
              </a:rPr>
              <a:t>Bulaşma</a:t>
            </a:r>
          </a:p>
          <a:p>
            <a:r>
              <a:rPr lang="tr-TR" sz="2000" dirty="0" err="1" smtClean="0"/>
              <a:t>Triatoma</a:t>
            </a:r>
            <a:r>
              <a:rPr lang="tr-TR" sz="2000" dirty="0" smtClean="0"/>
              <a:t> tahtakurusunun (öpen tahtakurusu, katil tahtakurusu) ısırması ile bulaşır. Bu böcek özellikle yüz bölgesini (daha çok dudak çevresini) ısırır. Bu kan emici böceğin salgısında </a:t>
            </a:r>
            <a:r>
              <a:rPr lang="tr-TR" sz="2000" dirty="0" err="1" smtClean="0"/>
              <a:t>Trypanosoma</a:t>
            </a:r>
            <a:r>
              <a:rPr lang="tr-TR" sz="2000" dirty="0" smtClean="0"/>
              <a:t> </a:t>
            </a:r>
            <a:r>
              <a:rPr lang="tr-TR" sz="2000" dirty="0" err="1" smtClean="0"/>
              <a:t>Cruzi</a:t>
            </a:r>
            <a:r>
              <a:rPr lang="tr-TR" sz="2000" dirty="0" smtClean="0"/>
              <a:t> paraziti mevcuttur. Hastalık bu parazitin insana bulaşmasıyla ortaya çıkar. Parazitin vücuda girerek hastalık oluşturması için geçen süre 10–20 gündür. Kan emici böcek ısırdığında genellikle yüzde </a:t>
            </a:r>
            <a:r>
              <a:rPr lang="tr-TR" sz="2000" dirty="0" err="1" smtClean="0"/>
              <a:t>enfekte</a:t>
            </a:r>
            <a:r>
              <a:rPr lang="tr-TR" sz="2000" dirty="0" smtClean="0"/>
              <a:t> atık bırakır. Kişi gözünü veya burnunu ovalarken veya ciltteki yara ya da kesiklerden parazit vücuda girer. Hastalık </a:t>
            </a:r>
            <a:r>
              <a:rPr lang="tr-TR" sz="2000" dirty="0" err="1" smtClean="0"/>
              <a:t>kontamine</a:t>
            </a:r>
            <a:r>
              <a:rPr lang="tr-TR" sz="2000" dirty="0" smtClean="0"/>
              <a:t> olmuş kan ürünlerinden, bulaşık yiyecek ve içeceklerden, gebelik ve emzirme sırasında hasta anneden bebeğe ve korunmasız cinsel ilişki ile de bulaşabilir. Hastalığa yakalanan birçok kişide </a:t>
            </a:r>
            <a:r>
              <a:rPr lang="tr-TR" sz="2000" dirty="0" err="1" smtClean="0"/>
              <a:t>triatoma</a:t>
            </a:r>
            <a:r>
              <a:rPr lang="tr-TR" sz="2000" dirty="0" smtClean="0"/>
              <a:t> böceği ısırığı açığa çıktıktan sonra bile belirtiler hemen gelişmez.</a:t>
            </a:r>
          </a:p>
          <a:p>
            <a:endParaRPr lang="tr-TR" sz="2000" dirty="0" smtClean="0"/>
          </a:p>
          <a:p>
            <a:r>
              <a:rPr lang="tr-TR" sz="2000" dirty="0" smtClean="0">
                <a:solidFill>
                  <a:srgbClr val="FF0000"/>
                </a:solidFill>
              </a:rPr>
              <a:t>Belirtiler</a:t>
            </a:r>
          </a:p>
          <a:p>
            <a:r>
              <a:rPr lang="tr-TR" sz="2000" dirty="0" smtClean="0"/>
              <a:t>İlk belirtilerden en yaygını ısırık yerinde kızarıklık, sertlik ve şişlik, birkaç gün ya da hafta sonra göz kapaklarında ve yüzde gelişen ödemdir. Diğer belirtiler ateş, bitkinlik, kas ağrıları, baş ağrısı, döküntü, iştah kaybı, ishal ve kusmadır. İlerleyen zamanda hastaların % 25’inde kalp sıkıntıları ( kalp yetersizliği, ritim bozukluğu ve kalp büyümesi) ve sindirim sistemi problemleri görülür. Beyin iltihabı, yemek borusunda iltihaplanma ve büyüme gelişebilecek diğer rahatsızlıklardır.</a:t>
            </a:r>
          </a:p>
          <a:p>
            <a:endParaRPr lang="tr-TR" sz="2000" dirty="0" smtClean="0"/>
          </a:p>
          <a:p>
            <a:r>
              <a:rPr lang="tr-TR" sz="2000" dirty="0" smtClean="0">
                <a:solidFill>
                  <a:srgbClr val="FF0000"/>
                </a:solidFill>
              </a:rPr>
              <a:t>Tanı ve Tedavi</a:t>
            </a:r>
          </a:p>
          <a:p>
            <a:r>
              <a:rPr lang="tr-TR" sz="2000" dirty="0" smtClean="0"/>
              <a:t>Tanı hastanın kanında parazitin ve parazite karşı oluşmuş antikorun saptanmasıyla konur. Tedavide hastaya ağızdan </a:t>
            </a:r>
            <a:r>
              <a:rPr lang="tr-TR" sz="2000" dirty="0" err="1" smtClean="0"/>
              <a:t>antiparaziter</a:t>
            </a:r>
            <a:r>
              <a:rPr lang="tr-TR" sz="2000" dirty="0" smtClean="0"/>
              <a:t> ilaçlar ve </a:t>
            </a:r>
            <a:r>
              <a:rPr lang="tr-TR" sz="2000" dirty="0" err="1" smtClean="0"/>
              <a:t>semptomatik</a:t>
            </a:r>
            <a:r>
              <a:rPr lang="tr-TR" sz="2000" dirty="0" smtClean="0"/>
              <a:t> tedavi uygulanır.</a:t>
            </a:r>
            <a:endParaRPr lang="tr-TR" sz="2000" dirty="0"/>
          </a:p>
        </p:txBody>
      </p:sp>
      <p:sp>
        <p:nvSpPr>
          <p:cNvPr id="3" name="Veri Yer Tutucusu 2"/>
          <p:cNvSpPr>
            <a:spLocks noGrp="1"/>
          </p:cNvSpPr>
          <p:nvPr>
            <p:ph type="dt" sz="half" idx="10"/>
          </p:nvPr>
        </p:nvSpPr>
        <p:spPr/>
        <p:txBody>
          <a:bodyPr/>
          <a:lstStyle/>
          <a:p>
            <a:fld id="{274D4EAB-34AE-44CA-A519-81BA95B67665}"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724109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Metin kutusu 1"/>
              <p:cNvSpPr txBox="1"/>
              <p:nvPr/>
            </p:nvSpPr>
            <p:spPr>
              <a:xfrm>
                <a:off x="576072" y="164592"/>
                <a:ext cx="9619488" cy="6209970"/>
              </a:xfrm>
              <a:prstGeom prst="rect">
                <a:avLst/>
              </a:prstGeom>
              <a:noFill/>
            </p:spPr>
            <p:txBody>
              <a:bodyPr wrap="square" rtlCol="0">
                <a:spAutoFit/>
              </a:bodyPr>
              <a:lstStyle/>
              <a:p>
                <a:r>
                  <a:rPr lang="tr-TR" dirty="0" smtClean="0">
                    <a:solidFill>
                      <a:srgbClr val="FF0000"/>
                    </a:solidFill>
                  </a:rPr>
                  <a:t>Biyolojik </a:t>
                </a:r>
                <a:r>
                  <a:rPr lang="tr-TR" dirty="0" smtClean="0">
                    <a:solidFill>
                      <a:srgbClr val="FF0000"/>
                    </a:solidFill>
                  </a:rPr>
                  <a:t>ortamlarda altının kimyasal davranışı</a:t>
                </a:r>
                <a:endParaRPr lang="tr-TR" dirty="0">
                  <a:solidFill>
                    <a:srgbClr val="FF0000"/>
                  </a:solidFill>
                </a:endParaRPr>
              </a:p>
              <a:p>
                <a:endParaRPr lang="tr-TR" dirty="0" smtClean="0"/>
              </a:p>
              <a:p>
                <a:r>
                  <a:rPr lang="tr-TR" dirty="0" smtClean="0"/>
                  <a:t>Altın atom numarası 79 olan ve biyolojik şartlar altında      </a:t>
                </a:r>
                <a14:m>
                  <m:oMath xmlns:m="http://schemas.openxmlformats.org/officeDocument/2006/math">
                    <m:sSup>
                      <m:sSupPr>
                        <m:ctrlPr>
                          <a:rPr lang="tr-TR" i="1" smtClean="0">
                            <a:latin typeface="Cambria Math" panose="02040503050406030204" pitchFamily="18" charset="0"/>
                          </a:rPr>
                        </m:ctrlPr>
                      </m:sSupPr>
                      <m:e>
                        <m:r>
                          <a:rPr lang="tr-TR" b="0" i="1" smtClean="0">
                            <a:latin typeface="Cambria Math" panose="02040503050406030204" pitchFamily="18" charset="0"/>
                          </a:rPr>
                          <m:t>𝐴𝑢</m:t>
                        </m:r>
                      </m:e>
                      <m:sup>
                        <m:r>
                          <a:rPr lang="tr-TR" i="1" smtClean="0">
                            <a:latin typeface="Cambria Math" panose="02040503050406030204" pitchFamily="18" charset="0"/>
                            <a:ea typeface="Cambria Math" panose="02040503050406030204" pitchFamily="18" charset="0"/>
                          </a:rPr>
                          <m:t>+</m:t>
                        </m:r>
                      </m:sup>
                    </m:sSup>
                  </m:oMath>
                </a14:m>
                <a:r>
                  <a:rPr lang="tr-TR" dirty="0" smtClean="0"/>
                  <a:t>  ve </a:t>
                </a:r>
                <a14:m>
                  <m:oMath xmlns:m="http://schemas.openxmlformats.org/officeDocument/2006/math">
                    <m:sSup>
                      <m:sSupPr>
                        <m:ctrlPr>
                          <a:rPr lang="tr-TR" i="1" smtClean="0">
                            <a:latin typeface="Cambria Math" panose="02040503050406030204" pitchFamily="18" charset="0"/>
                          </a:rPr>
                        </m:ctrlPr>
                      </m:sSupPr>
                      <m:e>
                        <m:r>
                          <a:rPr lang="tr-TR" b="0" i="1" smtClean="0">
                            <a:latin typeface="Cambria Math" panose="02040503050406030204" pitchFamily="18" charset="0"/>
                          </a:rPr>
                          <m:t>𝐴𝑢</m:t>
                        </m:r>
                      </m:e>
                      <m:sup>
                        <m:r>
                          <a:rPr lang="tr-TR" b="0" i="1" smtClean="0">
                            <a:latin typeface="Cambria Math" panose="02040503050406030204" pitchFamily="18" charset="0"/>
                          </a:rPr>
                          <m:t>3</m:t>
                        </m:r>
                        <m:r>
                          <a:rPr lang="tr-TR" b="0" i="1" smtClean="0">
                            <a:latin typeface="Cambria Math" panose="02040503050406030204" pitchFamily="18" charset="0"/>
                            <a:ea typeface="Cambria Math" panose="02040503050406030204" pitchFamily="18" charset="0"/>
                          </a:rPr>
                          <m:t>+</m:t>
                        </m:r>
                      </m:sup>
                    </m:sSup>
                  </m:oMath>
                </a14:m>
                <a:r>
                  <a:rPr lang="tr-TR" dirty="0" smtClean="0"/>
                  <a:t>   olmak üzere 2 yükseltgenme basamağında bulunur. Elektronik  dizilimleri </a:t>
                </a:r>
                <a:r>
                  <a:rPr lang="tr-TR" dirty="0" err="1" smtClean="0"/>
                  <a:t>şüyledir</a:t>
                </a:r>
                <a:r>
                  <a:rPr lang="tr-TR" dirty="0" smtClean="0"/>
                  <a:t>;</a:t>
                </a:r>
              </a:p>
              <a:p>
                <a:endParaRPr lang="tr-TR" dirty="0" smtClean="0"/>
              </a:p>
              <a:p>
                <a:pPr/>
                <a14:m>
                  <m:oMathPara xmlns:m="http://schemas.openxmlformats.org/officeDocument/2006/math">
                    <m:oMathParaPr>
                      <m:jc m:val="centerGroup"/>
                    </m:oMathParaPr>
                    <m:oMath xmlns:m="http://schemas.openxmlformats.org/officeDocument/2006/math">
                      <m:sSup>
                        <m:sSupPr>
                          <m:ctrlPr>
                            <a:rPr lang="tr-TR" i="1" smtClean="0">
                              <a:latin typeface="Cambria Math" panose="02040503050406030204" pitchFamily="18" charset="0"/>
                            </a:rPr>
                          </m:ctrlPr>
                        </m:sSupPr>
                        <m:e>
                          <m:r>
                            <a:rPr lang="tr-TR" b="0" i="1" smtClean="0">
                              <a:latin typeface="Cambria Math" panose="02040503050406030204" pitchFamily="18" charset="0"/>
                            </a:rPr>
                            <m:t>𝐴𝑢</m:t>
                          </m:r>
                        </m:e>
                        <m:sup/>
                      </m:sSup>
                      <m:r>
                        <a:rPr lang="tr-TR" b="0" i="1" smtClean="0">
                          <a:latin typeface="Cambria Math" panose="02040503050406030204" pitchFamily="18" charset="0"/>
                        </a:rPr>
                        <m:t>:</m:t>
                      </m:r>
                      <m:d>
                        <m:dPr>
                          <m:begChr m:val="["/>
                          <m:endChr m:val="]"/>
                          <m:ctrlPr>
                            <a:rPr lang="tr-TR" b="0" i="1" smtClean="0">
                              <a:latin typeface="Cambria Math" panose="02040503050406030204" pitchFamily="18" charset="0"/>
                            </a:rPr>
                          </m:ctrlPr>
                        </m:dPr>
                        <m:e>
                          <m:r>
                            <a:rPr lang="tr-TR" b="0" i="1" smtClean="0">
                              <a:latin typeface="Cambria Math" panose="02040503050406030204" pitchFamily="18" charset="0"/>
                            </a:rPr>
                            <m:t>𝑋𝑒</m:t>
                          </m:r>
                        </m:e>
                      </m:d>
                      <m:sSup>
                        <m:sSupPr>
                          <m:ctrlPr>
                            <a:rPr lang="tr-TR" b="0" i="1" smtClean="0">
                              <a:latin typeface="Cambria Math" panose="02040503050406030204" pitchFamily="18" charset="0"/>
                            </a:rPr>
                          </m:ctrlPr>
                        </m:sSupPr>
                        <m:e>
                          <m:r>
                            <a:rPr lang="tr-TR" b="0" i="1" smtClean="0">
                              <a:latin typeface="Cambria Math" panose="02040503050406030204" pitchFamily="18" charset="0"/>
                            </a:rPr>
                            <m:t>4</m:t>
                          </m:r>
                          <m:r>
                            <a:rPr lang="tr-TR" b="0" i="1" smtClean="0">
                              <a:latin typeface="Cambria Math" panose="02040503050406030204" pitchFamily="18" charset="0"/>
                            </a:rPr>
                            <m:t>𝑓</m:t>
                          </m:r>
                        </m:e>
                        <m:sup>
                          <m:r>
                            <a:rPr lang="tr-TR" b="0" i="1" smtClean="0">
                              <a:latin typeface="Cambria Math" panose="02040503050406030204" pitchFamily="18" charset="0"/>
                            </a:rPr>
                            <m:t>14</m:t>
                          </m:r>
                        </m:sup>
                      </m:sSup>
                      <m:sSup>
                        <m:sSupPr>
                          <m:ctrlPr>
                            <a:rPr lang="tr-TR" b="0" i="1" smtClean="0">
                              <a:latin typeface="Cambria Math" panose="02040503050406030204" pitchFamily="18" charset="0"/>
                            </a:rPr>
                          </m:ctrlPr>
                        </m:sSupPr>
                        <m:e>
                          <m:r>
                            <a:rPr lang="tr-TR" b="0" i="1" smtClean="0">
                              <a:latin typeface="Cambria Math" panose="02040503050406030204" pitchFamily="18" charset="0"/>
                            </a:rPr>
                            <m:t>5</m:t>
                          </m:r>
                          <m:r>
                            <a:rPr lang="tr-TR" b="0" i="1" smtClean="0">
                              <a:latin typeface="Cambria Math" panose="02040503050406030204" pitchFamily="18" charset="0"/>
                            </a:rPr>
                            <m:t>𝑑</m:t>
                          </m:r>
                        </m:e>
                        <m:sup>
                          <m:r>
                            <a:rPr lang="tr-TR" b="0" i="1" smtClean="0">
                              <a:latin typeface="Cambria Math" panose="02040503050406030204" pitchFamily="18" charset="0"/>
                            </a:rPr>
                            <m:t>10</m:t>
                          </m:r>
                        </m:sup>
                      </m:sSup>
                      <m:sSup>
                        <m:sSupPr>
                          <m:ctrlPr>
                            <a:rPr lang="tr-TR" b="0" i="1" smtClean="0">
                              <a:latin typeface="Cambria Math" panose="02040503050406030204" pitchFamily="18" charset="0"/>
                            </a:rPr>
                          </m:ctrlPr>
                        </m:sSupPr>
                        <m:e>
                          <m:r>
                            <a:rPr lang="tr-TR" b="0" i="1" smtClean="0">
                              <a:latin typeface="Cambria Math" panose="02040503050406030204" pitchFamily="18" charset="0"/>
                            </a:rPr>
                            <m:t>6</m:t>
                          </m:r>
                          <m:r>
                            <a:rPr lang="tr-TR" b="0" i="1" smtClean="0">
                              <a:latin typeface="Cambria Math" panose="02040503050406030204" pitchFamily="18" charset="0"/>
                            </a:rPr>
                            <m:t>𝑠</m:t>
                          </m:r>
                        </m:e>
                        <m:sup>
                          <m:r>
                            <a:rPr lang="tr-TR" b="0" i="1" smtClean="0">
                              <a:latin typeface="Cambria Math" panose="02040503050406030204" pitchFamily="18" charset="0"/>
                            </a:rPr>
                            <m:t>1</m:t>
                          </m:r>
                        </m:sup>
                      </m:sSup>
                    </m:oMath>
                  </m:oMathPara>
                </a14:m>
                <a:endParaRPr lang="tr-TR" dirty="0" smtClean="0"/>
              </a:p>
              <a:p>
                <a:endParaRPr lang="tr-TR" dirty="0"/>
              </a:p>
              <a:p>
                <a:pPr/>
                <a14:m>
                  <m:oMathPara xmlns:m="http://schemas.openxmlformats.org/officeDocument/2006/math">
                    <m:oMathParaPr>
                      <m:jc m:val="centerGroup"/>
                    </m:oMathParaPr>
                    <m:oMath xmlns:m="http://schemas.openxmlformats.org/officeDocument/2006/math">
                      <m:sSup>
                        <m:sSupPr>
                          <m:ctrlPr>
                            <a:rPr lang="tr-TR" i="1" smtClean="0">
                              <a:latin typeface="Cambria Math" panose="02040503050406030204" pitchFamily="18" charset="0"/>
                            </a:rPr>
                          </m:ctrlPr>
                        </m:sSupPr>
                        <m:e>
                          <m:r>
                            <a:rPr lang="tr-TR" b="0" i="1" smtClean="0">
                              <a:latin typeface="Cambria Math" panose="02040503050406030204" pitchFamily="18" charset="0"/>
                            </a:rPr>
                            <m:t>𝐴𝑢</m:t>
                          </m:r>
                        </m:e>
                        <m:sup>
                          <m:r>
                            <a:rPr lang="tr-TR" i="1" smtClean="0">
                              <a:latin typeface="Cambria Math" panose="02040503050406030204" pitchFamily="18" charset="0"/>
                              <a:ea typeface="Cambria Math" panose="02040503050406030204" pitchFamily="18" charset="0"/>
                            </a:rPr>
                            <m:t>+</m:t>
                          </m:r>
                        </m:sup>
                      </m:sSup>
                      <m:r>
                        <a:rPr lang="tr-TR" b="0" i="1" smtClean="0">
                          <a:latin typeface="Cambria Math" panose="02040503050406030204" pitchFamily="18" charset="0"/>
                        </a:rPr>
                        <m:t>:</m:t>
                      </m:r>
                      <m:d>
                        <m:dPr>
                          <m:begChr m:val="["/>
                          <m:endChr m:val="]"/>
                          <m:ctrlPr>
                            <a:rPr lang="tr-TR" i="1" smtClean="0">
                              <a:latin typeface="Cambria Math" panose="02040503050406030204" pitchFamily="18" charset="0"/>
                            </a:rPr>
                          </m:ctrlPr>
                        </m:dPr>
                        <m:e>
                          <m:r>
                            <a:rPr lang="tr-TR" b="0" i="1" smtClean="0">
                              <a:latin typeface="Cambria Math" panose="02040503050406030204" pitchFamily="18" charset="0"/>
                            </a:rPr>
                            <m:t>𝑋𝑒</m:t>
                          </m:r>
                        </m:e>
                      </m:d>
                      <m:sSup>
                        <m:sSupPr>
                          <m:ctrlPr>
                            <a:rPr lang="tr-TR" i="1" smtClean="0">
                              <a:latin typeface="Cambria Math" panose="02040503050406030204" pitchFamily="18" charset="0"/>
                            </a:rPr>
                          </m:ctrlPr>
                        </m:sSupPr>
                        <m:e>
                          <m:r>
                            <a:rPr lang="tr-TR" b="0" i="1" smtClean="0">
                              <a:latin typeface="Cambria Math" panose="02040503050406030204" pitchFamily="18" charset="0"/>
                            </a:rPr>
                            <m:t>4</m:t>
                          </m:r>
                          <m:r>
                            <a:rPr lang="tr-TR" b="0" i="1" smtClean="0">
                              <a:latin typeface="Cambria Math" panose="02040503050406030204" pitchFamily="18" charset="0"/>
                            </a:rPr>
                            <m:t>𝑓</m:t>
                          </m:r>
                        </m:e>
                        <m:sup>
                          <m:r>
                            <a:rPr lang="tr-TR" b="0" i="1" smtClean="0">
                              <a:latin typeface="Cambria Math" panose="02040503050406030204" pitchFamily="18" charset="0"/>
                            </a:rPr>
                            <m:t>14</m:t>
                          </m:r>
                        </m:sup>
                      </m:sSup>
                      <m:sSup>
                        <m:sSupPr>
                          <m:ctrlPr>
                            <a:rPr lang="tr-TR" i="1" smtClean="0">
                              <a:latin typeface="Cambria Math" panose="02040503050406030204" pitchFamily="18" charset="0"/>
                            </a:rPr>
                          </m:ctrlPr>
                        </m:sSupPr>
                        <m:e>
                          <m:r>
                            <a:rPr lang="tr-TR" b="0" i="1" smtClean="0">
                              <a:latin typeface="Cambria Math" panose="02040503050406030204" pitchFamily="18" charset="0"/>
                            </a:rPr>
                            <m:t>5</m:t>
                          </m:r>
                          <m:r>
                            <a:rPr lang="tr-TR" b="0" i="1" smtClean="0">
                              <a:latin typeface="Cambria Math" panose="02040503050406030204" pitchFamily="18" charset="0"/>
                            </a:rPr>
                            <m:t>𝑑</m:t>
                          </m:r>
                        </m:e>
                        <m:sup>
                          <m:r>
                            <a:rPr lang="tr-TR" b="0" i="1" smtClean="0">
                              <a:latin typeface="Cambria Math" panose="02040503050406030204" pitchFamily="18" charset="0"/>
                            </a:rPr>
                            <m:t>10</m:t>
                          </m:r>
                        </m:sup>
                      </m:sSup>
                    </m:oMath>
                  </m:oMathPara>
                </a14:m>
                <a:endParaRPr lang="tr-TR" dirty="0" smtClean="0"/>
              </a:p>
              <a:p>
                <a:endParaRPr lang="tr-TR" dirty="0" smtClean="0"/>
              </a:p>
              <a:p>
                <a:pPr/>
                <a14:m>
                  <m:oMathPara xmlns:m="http://schemas.openxmlformats.org/officeDocument/2006/math">
                    <m:oMathParaPr>
                      <m:jc m:val="centerGroup"/>
                    </m:oMathParaPr>
                    <m:oMath xmlns:m="http://schemas.openxmlformats.org/officeDocument/2006/math">
                      <m:sSup>
                        <m:sSupPr>
                          <m:ctrlPr>
                            <a:rPr lang="tr-TR" i="1" smtClean="0">
                              <a:latin typeface="Cambria Math" panose="02040503050406030204" pitchFamily="18" charset="0"/>
                            </a:rPr>
                          </m:ctrlPr>
                        </m:sSupPr>
                        <m:e>
                          <m:r>
                            <a:rPr lang="tr-TR" b="0" i="1" smtClean="0">
                              <a:latin typeface="Cambria Math" panose="02040503050406030204" pitchFamily="18" charset="0"/>
                            </a:rPr>
                            <m:t>𝐴𝑢</m:t>
                          </m:r>
                        </m:e>
                        <m:sup>
                          <m:r>
                            <a:rPr lang="tr-TR" b="0" i="1" smtClean="0">
                              <a:latin typeface="Cambria Math" panose="02040503050406030204" pitchFamily="18" charset="0"/>
                            </a:rPr>
                            <m:t>3</m:t>
                          </m:r>
                          <m:r>
                            <a:rPr lang="tr-TR" b="0" i="1" smtClean="0">
                              <a:latin typeface="Cambria Math" panose="02040503050406030204" pitchFamily="18" charset="0"/>
                              <a:ea typeface="Cambria Math" panose="02040503050406030204" pitchFamily="18" charset="0"/>
                            </a:rPr>
                            <m:t>+</m:t>
                          </m:r>
                        </m:sup>
                      </m:sSup>
                      <m:r>
                        <a:rPr lang="tr-TR" b="0" i="1" smtClean="0">
                          <a:latin typeface="Cambria Math" panose="02040503050406030204" pitchFamily="18" charset="0"/>
                        </a:rPr>
                        <m:t>:</m:t>
                      </m:r>
                      <m:d>
                        <m:dPr>
                          <m:begChr m:val="["/>
                          <m:endChr m:val="]"/>
                          <m:ctrlPr>
                            <a:rPr lang="tr-TR" i="1" smtClean="0">
                              <a:latin typeface="Cambria Math" panose="02040503050406030204" pitchFamily="18" charset="0"/>
                            </a:rPr>
                          </m:ctrlPr>
                        </m:dPr>
                        <m:e>
                          <m:r>
                            <a:rPr lang="tr-TR" b="0" i="1" smtClean="0">
                              <a:latin typeface="Cambria Math" panose="02040503050406030204" pitchFamily="18" charset="0"/>
                            </a:rPr>
                            <m:t>𝑋𝑒</m:t>
                          </m:r>
                        </m:e>
                      </m:d>
                      <m:sSup>
                        <m:sSupPr>
                          <m:ctrlPr>
                            <a:rPr lang="tr-TR" i="1" smtClean="0">
                              <a:latin typeface="Cambria Math" panose="02040503050406030204" pitchFamily="18" charset="0"/>
                            </a:rPr>
                          </m:ctrlPr>
                        </m:sSupPr>
                        <m:e>
                          <m:r>
                            <a:rPr lang="tr-TR" b="0" i="1" smtClean="0">
                              <a:latin typeface="Cambria Math" panose="02040503050406030204" pitchFamily="18" charset="0"/>
                            </a:rPr>
                            <m:t>4</m:t>
                          </m:r>
                          <m:r>
                            <a:rPr lang="tr-TR" b="0" i="1" smtClean="0">
                              <a:latin typeface="Cambria Math" panose="02040503050406030204" pitchFamily="18" charset="0"/>
                            </a:rPr>
                            <m:t>𝑓</m:t>
                          </m:r>
                        </m:e>
                        <m:sup>
                          <m:r>
                            <a:rPr lang="tr-TR" b="0" i="1" smtClean="0">
                              <a:latin typeface="Cambria Math" panose="02040503050406030204" pitchFamily="18" charset="0"/>
                            </a:rPr>
                            <m:t>14</m:t>
                          </m:r>
                        </m:sup>
                      </m:sSup>
                      <m:sSup>
                        <m:sSupPr>
                          <m:ctrlPr>
                            <a:rPr lang="tr-TR" i="1" smtClean="0">
                              <a:latin typeface="Cambria Math" panose="02040503050406030204" pitchFamily="18" charset="0"/>
                            </a:rPr>
                          </m:ctrlPr>
                        </m:sSupPr>
                        <m:e>
                          <m:r>
                            <a:rPr lang="tr-TR" b="0" i="1" smtClean="0">
                              <a:latin typeface="Cambria Math" panose="02040503050406030204" pitchFamily="18" charset="0"/>
                            </a:rPr>
                            <m:t>5</m:t>
                          </m:r>
                          <m:r>
                            <a:rPr lang="tr-TR" b="0" i="1" smtClean="0">
                              <a:latin typeface="Cambria Math" panose="02040503050406030204" pitchFamily="18" charset="0"/>
                            </a:rPr>
                            <m:t>𝑑</m:t>
                          </m:r>
                        </m:e>
                        <m:sup>
                          <m:r>
                            <a:rPr lang="tr-TR" b="0" i="1" smtClean="0">
                              <a:latin typeface="Cambria Math" panose="02040503050406030204" pitchFamily="18" charset="0"/>
                            </a:rPr>
                            <m:t>8</m:t>
                          </m:r>
                        </m:sup>
                      </m:sSup>
                    </m:oMath>
                  </m:oMathPara>
                </a14:m>
                <a:endParaRPr lang="tr-TR" dirty="0" smtClean="0"/>
              </a:p>
              <a:p>
                <a:endParaRPr lang="tr-TR" dirty="0" smtClean="0"/>
              </a:p>
              <a:p>
                <a:r>
                  <a:rPr lang="tr-TR" dirty="0" smtClean="0"/>
                  <a:t>                                                 bu dizilimde </a:t>
                </a:r>
                <a:r>
                  <a:rPr lang="tr-TR" dirty="0" err="1" smtClean="0"/>
                  <a:t>diamagnetiktir</a:t>
                </a:r>
                <a:r>
                  <a:rPr lang="tr-TR" dirty="0" smtClean="0"/>
                  <a:t> Kristal alan kararlılık enerjisi  sıfırdır  kompleks oluşumunda </a:t>
                </a:r>
                <a:r>
                  <a:rPr lang="tr-TR" dirty="0" err="1" smtClean="0"/>
                  <a:t>ligandların</a:t>
                </a:r>
                <a:r>
                  <a:rPr lang="tr-TR" dirty="0" smtClean="0"/>
                  <a:t> </a:t>
                </a:r>
                <a:r>
                  <a:rPr lang="tr-TR" dirty="0" err="1" smtClean="0"/>
                  <a:t>sterik</a:t>
                </a:r>
                <a:r>
                  <a:rPr lang="tr-TR" dirty="0" smtClean="0"/>
                  <a:t> etkisiyle basit elektrostatik etkileşim baskındır. Bu iyon için üç türlü koordinasyon geometrisi vardır. Çizgisel iki koordinasyonlu, </a:t>
                </a:r>
                <a:r>
                  <a:rPr lang="tr-TR" dirty="0" err="1" smtClean="0"/>
                  <a:t>trigonal</a:t>
                </a:r>
                <a:r>
                  <a:rPr lang="tr-TR" dirty="0" smtClean="0"/>
                  <a:t> üç koordinasyonlu ve </a:t>
                </a:r>
                <a:r>
                  <a:rPr lang="tr-TR" dirty="0" err="1" smtClean="0"/>
                  <a:t>tetrahedral</a:t>
                </a:r>
                <a:r>
                  <a:rPr lang="tr-TR" dirty="0" smtClean="0"/>
                  <a:t> 4 koordinasyonlu geometrik yapılar mümkündür.              Düşük yükseltgenme basamaklı büyük bir iyon olduğundan dolayı en dıştaki </a:t>
                </a:r>
                <a:r>
                  <a:rPr lang="tr-TR" dirty="0" err="1" smtClean="0"/>
                  <a:t>elekton</a:t>
                </a:r>
                <a:r>
                  <a:rPr lang="tr-TR" dirty="0" smtClean="0"/>
                  <a:t> bulutu kolay polarize edilir Bu durum iyonu yumuşak asit yapar ve yumuşak bazlarla bağlanmayı tercih eder.. Yani CN </a:t>
                </a:r>
                <a:r>
                  <a:rPr lang="tr-TR" baseline="30000" dirty="0" smtClean="0"/>
                  <a:t>–</a:t>
                </a:r>
                <a:r>
                  <a:rPr lang="tr-TR" dirty="0" smtClean="0"/>
                  <a:t> ,  siyanür ve RS </a:t>
                </a:r>
                <a:r>
                  <a:rPr lang="tr-TR" baseline="30000" dirty="0" smtClean="0"/>
                  <a:t>-</a:t>
                </a:r>
                <a:r>
                  <a:rPr lang="tr-TR" dirty="0" smtClean="0"/>
                  <a:t>  </a:t>
                </a:r>
                <a:r>
                  <a:rPr lang="tr-TR" dirty="0" err="1" smtClean="0"/>
                  <a:t>tiyolat</a:t>
                </a:r>
                <a:r>
                  <a:rPr lang="tr-TR" dirty="0" smtClean="0"/>
                  <a:t> gibi yumuşak bazlarla iki bağlı lineer </a:t>
                </a:r>
                <a:r>
                  <a:rPr lang="tr-TR" dirty="0" err="1" smtClean="0"/>
                  <a:t>bieşikler</a:t>
                </a:r>
                <a:r>
                  <a:rPr lang="tr-TR" dirty="0" smtClean="0"/>
                  <a:t> oluşturur. Üçlü koordinasyon bu </a:t>
                </a:r>
                <a:r>
                  <a:rPr lang="tr-TR" dirty="0" err="1" smtClean="0"/>
                  <a:t>ligantlarla</a:t>
                </a:r>
                <a:r>
                  <a:rPr lang="tr-TR" dirty="0" smtClean="0"/>
                  <a:t> gerçekleşmez çünkü elektrostatik nedenlerle mümkün olmaz Meydana gelen kompleksler:</a:t>
                </a:r>
              </a:p>
              <a:p>
                <a:pPr/>
                <a14:m>
                  <m:oMathPara xmlns:m="http://schemas.openxmlformats.org/officeDocument/2006/math">
                    <m:oMathParaPr>
                      <m:jc m:val="centerGroup"/>
                    </m:oMathParaPr>
                    <m:oMath xmlns:m="http://schemas.openxmlformats.org/officeDocument/2006/math">
                      <m:sSup>
                        <m:sSupPr>
                          <m:ctrlPr>
                            <a:rPr lang="tr-TR" i="1" smtClean="0">
                              <a:latin typeface="Cambria Math" panose="02040503050406030204" pitchFamily="18" charset="0"/>
                            </a:rPr>
                          </m:ctrlPr>
                        </m:sSupPr>
                        <m:e>
                          <m:r>
                            <a:rPr lang="tr-TR" i="0" smtClean="0">
                              <a:latin typeface="Cambria Math" panose="02040503050406030204" pitchFamily="18" charset="0"/>
                            </a:rPr>
                            <m:t>[</m:t>
                          </m:r>
                          <m:r>
                            <m:rPr>
                              <m:sty m:val="p"/>
                            </m:rPr>
                            <a:rPr lang="tr-TR" b="0" i="0" smtClean="0">
                              <a:latin typeface="Cambria Math" panose="02040503050406030204" pitchFamily="18" charset="0"/>
                            </a:rPr>
                            <m:t>Au</m:t>
                          </m:r>
                          <m:sSub>
                            <m:sSubPr>
                              <m:ctrlPr>
                                <a:rPr lang="tr-TR" b="0" i="1" smtClean="0">
                                  <a:latin typeface="Cambria Math" panose="02040503050406030204" pitchFamily="18" charset="0"/>
                                </a:rPr>
                              </m:ctrlPr>
                            </m:sSubPr>
                            <m:e>
                              <m:d>
                                <m:dPr>
                                  <m:ctrlPr>
                                    <a:rPr lang="tr-TR" b="0" i="1" smtClean="0">
                                      <a:latin typeface="Cambria Math" panose="02040503050406030204" pitchFamily="18" charset="0"/>
                                    </a:rPr>
                                  </m:ctrlPr>
                                </m:dPr>
                                <m:e>
                                  <m:r>
                                    <a:rPr lang="tr-TR" b="0" i="1" smtClean="0">
                                      <a:latin typeface="Cambria Math" panose="02040503050406030204" pitchFamily="18" charset="0"/>
                                    </a:rPr>
                                    <m:t>𝐶𝑁</m:t>
                                  </m:r>
                                </m:e>
                              </m:d>
                            </m:e>
                            <m:sub>
                              <m:r>
                                <a:rPr lang="tr-TR" b="0" i="1" smtClean="0">
                                  <a:latin typeface="Cambria Math" panose="02040503050406030204" pitchFamily="18" charset="0"/>
                                </a:rPr>
                                <m:t>2</m:t>
                              </m:r>
                            </m:sub>
                          </m:sSub>
                          <m:r>
                            <a:rPr lang="tr-TR" b="0" i="0" smtClean="0">
                              <a:latin typeface="Cambria Math" panose="02040503050406030204" pitchFamily="18" charset="0"/>
                            </a:rPr>
                            <m:t>  ]</m:t>
                          </m:r>
                        </m:e>
                        <m:sup>
                          <m:r>
                            <a:rPr lang="tr-TR" i="1" smtClean="0">
                              <a:latin typeface="Cambria Math" panose="02040503050406030204" pitchFamily="18" charset="0"/>
                              <a:ea typeface="Cambria Math" panose="02040503050406030204" pitchFamily="18" charset="0"/>
                            </a:rPr>
                            <m:t>−</m:t>
                          </m:r>
                        </m:sup>
                      </m:sSup>
                    </m:oMath>
                  </m:oMathPara>
                </a14:m>
                <a:endParaRPr lang="tr-TR" dirty="0" smtClean="0"/>
              </a:p>
              <a:p>
                <a:endParaRPr lang="tr-TR" dirty="0"/>
              </a:p>
              <a:p>
                <a:r>
                  <a:rPr lang="tr-TR" dirty="0" smtClean="0"/>
                  <a:t>                                                                               </a:t>
                </a:r>
                <a14:m>
                  <m:oMath xmlns:m="http://schemas.openxmlformats.org/officeDocument/2006/math">
                    <m:sSup>
                      <m:sSupPr>
                        <m:ctrlPr>
                          <a:rPr lang="tr-TR" i="1" smtClean="0">
                            <a:latin typeface="Cambria Math" panose="02040503050406030204" pitchFamily="18" charset="0"/>
                          </a:rPr>
                        </m:ctrlPr>
                      </m:sSupPr>
                      <m:e>
                        <m:d>
                          <m:dPr>
                            <m:begChr m:val="["/>
                            <m:endChr m:val="]"/>
                            <m:ctrlPr>
                              <a:rPr lang="tr-TR" i="1" smtClean="0">
                                <a:latin typeface="Cambria Math" panose="02040503050406030204" pitchFamily="18" charset="0"/>
                              </a:rPr>
                            </m:ctrlPr>
                          </m:dPr>
                          <m:e>
                            <m:r>
                              <a:rPr lang="tr-TR" b="0" i="1" smtClean="0">
                                <a:latin typeface="Cambria Math" panose="02040503050406030204" pitchFamily="18" charset="0"/>
                              </a:rPr>
                              <m:t>𝐴𝑢</m:t>
                            </m:r>
                            <m:r>
                              <a:rPr lang="tr-TR" b="0" i="1" smtClean="0">
                                <a:latin typeface="Cambria Math" panose="02040503050406030204" pitchFamily="18" charset="0"/>
                              </a:rPr>
                              <m:t> </m:t>
                            </m:r>
                            <m:sSub>
                              <m:sSubPr>
                                <m:ctrlPr>
                                  <a:rPr lang="tr-TR" b="0" i="1" smtClean="0">
                                    <a:latin typeface="Cambria Math" panose="02040503050406030204" pitchFamily="18" charset="0"/>
                                  </a:rPr>
                                </m:ctrlPr>
                              </m:sSubPr>
                              <m:e>
                                <m:d>
                                  <m:dPr>
                                    <m:ctrlPr>
                                      <a:rPr lang="tr-TR" b="0" i="1" smtClean="0">
                                        <a:latin typeface="Cambria Math" panose="02040503050406030204" pitchFamily="18" charset="0"/>
                                      </a:rPr>
                                    </m:ctrlPr>
                                  </m:dPr>
                                  <m:e>
                                    <m:r>
                                      <a:rPr lang="tr-TR" b="0" i="1" smtClean="0">
                                        <a:latin typeface="Cambria Math" panose="02040503050406030204" pitchFamily="18" charset="0"/>
                                      </a:rPr>
                                      <m:t>𝑅𝑆</m:t>
                                    </m:r>
                                  </m:e>
                                </m:d>
                              </m:e>
                              <m:sub>
                                <m:r>
                                  <a:rPr lang="tr-TR" b="0" i="1" smtClean="0">
                                    <a:latin typeface="Cambria Math" panose="02040503050406030204" pitchFamily="18" charset="0"/>
                                  </a:rPr>
                                  <m:t>2</m:t>
                                </m:r>
                              </m:sub>
                            </m:sSub>
                          </m:e>
                        </m:d>
                      </m:e>
                      <m:sup>
                        <m:r>
                          <a:rPr lang="tr-TR" i="1" smtClean="0">
                            <a:latin typeface="Cambria Math" panose="02040503050406030204" pitchFamily="18" charset="0"/>
                            <a:ea typeface="Cambria Math" panose="02040503050406030204" pitchFamily="18" charset="0"/>
                          </a:rPr>
                          <m:t>−</m:t>
                        </m:r>
                      </m:sup>
                    </m:sSup>
                    <m:r>
                      <a:rPr lang="tr-TR" i="1" smtClean="0">
                        <a:latin typeface="Cambria Math" panose="02040503050406030204" pitchFamily="18" charset="0"/>
                      </a:rPr>
                      <m:t> </m:t>
                    </m:r>
                  </m:oMath>
                </a14:m>
                <a:r>
                  <a:rPr lang="tr-TR" dirty="0" smtClean="0"/>
                  <a:t>                    R = alkil veya </a:t>
                </a:r>
                <a:r>
                  <a:rPr lang="tr-TR" dirty="0" err="1" smtClean="0"/>
                  <a:t>aril</a:t>
                </a:r>
                <a:r>
                  <a:rPr lang="tr-TR" dirty="0" smtClean="0"/>
                  <a:t> grubu</a:t>
                </a:r>
                <a:endParaRPr lang="tr-TR" dirty="0"/>
              </a:p>
            </p:txBody>
          </p:sp>
        </mc:Choice>
        <mc:Fallback>
          <p:sp>
            <p:nvSpPr>
              <p:cNvPr id="2" name="Metin kutusu 1"/>
              <p:cNvSpPr txBox="1">
                <a:spLocks noRot="1" noChangeAspect="1" noMove="1" noResize="1" noEditPoints="1" noAdjustHandles="1" noChangeArrowheads="1" noChangeShapeType="1" noTextEdit="1"/>
              </p:cNvSpPr>
              <p:nvPr/>
            </p:nvSpPr>
            <p:spPr>
              <a:xfrm>
                <a:off x="576072" y="164592"/>
                <a:ext cx="9619488" cy="6209970"/>
              </a:xfrm>
              <a:prstGeom prst="rect">
                <a:avLst/>
              </a:prstGeom>
              <a:blipFill rotWithShape="0">
                <a:blip r:embed="rId2"/>
                <a:stretch>
                  <a:fillRect l="-570" t="-491" r="-824" b="-589"/>
                </a:stretch>
              </a:blipFill>
            </p:spPr>
            <p:txBody>
              <a:bodyPr/>
              <a:lstStyle/>
              <a:p>
                <a:r>
                  <a:rPr lang="tr-TR">
                    <a:noFill/>
                  </a:rPr>
                  <a:t> </a:t>
                </a:r>
              </a:p>
            </p:txBody>
          </p:sp>
        </mc:Fallback>
      </mc:AlternateContent>
      <p:pic>
        <p:nvPicPr>
          <p:cNvPr id="5" name="Resim 4"/>
          <p:cNvPicPr>
            <a:picLocks noChangeAspect="1"/>
          </p:cNvPicPr>
          <p:nvPr/>
        </p:nvPicPr>
        <p:blipFill>
          <a:blip r:embed="rId3"/>
          <a:stretch>
            <a:fillRect/>
          </a:stretch>
        </p:blipFill>
        <p:spPr>
          <a:xfrm>
            <a:off x="838200" y="3269577"/>
            <a:ext cx="1993565" cy="384081"/>
          </a:xfrm>
          <a:prstGeom prst="rect">
            <a:avLst/>
          </a:prstGeom>
        </p:spPr>
      </p:pic>
      <p:pic>
        <p:nvPicPr>
          <p:cNvPr id="6" name="Resim 5"/>
          <p:cNvPicPr>
            <a:picLocks noChangeAspect="1"/>
          </p:cNvPicPr>
          <p:nvPr/>
        </p:nvPicPr>
        <p:blipFill>
          <a:blip r:embed="rId4"/>
          <a:stretch>
            <a:fillRect/>
          </a:stretch>
        </p:blipFill>
        <p:spPr>
          <a:xfrm>
            <a:off x="5213581" y="4072115"/>
            <a:ext cx="536494" cy="286537"/>
          </a:xfrm>
          <a:prstGeom prst="rect">
            <a:avLst/>
          </a:prstGeom>
        </p:spPr>
      </p:pic>
      <p:sp>
        <p:nvSpPr>
          <p:cNvPr id="3" name="Veri Yer Tutucusu 2"/>
          <p:cNvSpPr>
            <a:spLocks noGrp="1"/>
          </p:cNvSpPr>
          <p:nvPr>
            <p:ph type="dt" sz="half" idx="10"/>
          </p:nvPr>
        </p:nvSpPr>
        <p:spPr/>
        <p:txBody>
          <a:bodyPr/>
          <a:lstStyle/>
          <a:p>
            <a:fld id="{5BAF18B9-EAB4-4407-A9A6-481FFB64C926}"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621321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Metin kutusu 1"/>
              <p:cNvSpPr txBox="1"/>
              <p:nvPr/>
            </p:nvSpPr>
            <p:spPr>
              <a:xfrm>
                <a:off x="265176" y="246888"/>
                <a:ext cx="11926824" cy="6517746"/>
              </a:xfrm>
              <a:prstGeom prst="rect">
                <a:avLst/>
              </a:prstGeom>
              <a:noFill/>
            </p:spPr>
            <p:txBody>
              <a:bodyPr wrap="square" rtlCol="0">
                <a:spAutoFit/>
              </a:bodyPr>
              <a:lstStyle/>
              <a:p>
                <a:r>
                  <a:rPr lang="tr-TR" sz="2000" dirty="0" smtClean="0"/>
                  <a:t>Eğer </a:t>
                </a:r>
                <a:r>
                  <a:rPr lang="tr-TR" sz="2000" dirty="0" err="1" smtClean="0"/>
                  <a:t>ligantlar</a:t>
                </a:r>
                <a:r>
                  <a:rPr lang="tr-TR" sz="2000" dirty="0" smtClean="0"/>
                  <a:t> </a:t>
                </a:r>
                <a:r>
                  <a:rPr lang="tr-TR" sz="2000" dirty="0" err="1" smtClean="0"/>
                  <a:t>nötralse</a:t>
                </a:r>
                <a:r>
                  <a:rPr lang="tr-TR" sz="2000" dirty="0" smtClean="0"/>
                  <a:t> ve PR</a:t>
                </a:r>
                <a:r>
                  <a:rPr lang="tr-TR" sz="2000" baseline="-25000" dirty="0" smtClean="0"/>
                  <a:t>3</a:t>
                </a:r>
                <a:r>
                  <a:rPr lang="tr-TR" sz="2000" dirty="0" smtClean="0"/>
                  <a:t>  veya AsR</a:t>
                </a:r>
                <a:r>
                  <a:rPr lang="tr-TR" sz="2000" baseline="-25000" dirty="0" smtClean="0"/>
                  <a:t>3</a:t>
                </a:r>
                <a:r>
                  <a:rPr lang="tr-TR" sz="2000" dirty="0" smtClean="0"/>
                  <a:t>  gibi yumuşak baz ise </a:t>
                </a:r>
                <a:r>
                  <a:rPr lang="tr-TR" sz="2000" dirty="0" err="1" smtClean="0"/>
                  <a:t>katyonik</a:t>
                </a:r>
                <a:r>
                  <a:rPr lang="tr-TR" sz="2000" dirty="0" smtClean="0"/>
                  <a:t> kompleksler meydana getirir</a:t>
                </a:r>
              </a:p>
              <a:p>
                <a:endParaRPr lang="tr-TR" sz="2000" dirty="0"/>
              </a:p>
              <a:p>
                <a:r>
                  <a:rPr lang="tr-TR" sz="2000" dirty="0" smtClean="0"/>
                  <a:t>Bu defa çizgisel </a:t>
                </a:r>
                <a:r>
                  <a:rPr lang="tr-TR" sz="2000" dirty="0" err="1" smtClean="0"/>
                  <a:t>trigonal</a:t>
                </a:r>
                <a:r>
                  <a:rPr lang="tr-TR" sz="2000" dirty="0" smtClean="0"/>
                  <a:t> ve </a:t>
                </a:r>
                <a:r>
                  <a:rPr lang="tr-TR" sz="2000" dirty="0" err="1" smtClean="0"/>
                  <a:t>tetrahedral</a:t>
                </a:r>
                <a:r>
                  <a:rPr lang="tr-TR" sz="2000" dirty="0" smtClean="0"/>
                  <a:t> geometrilerde olacak şekilde koordinasyon yapar.</a:t>
                </a:r>
              </a:p>
              <a:p>
                <a:endParaRPr lang="tr-TR" sz="2000" b="0" i="1" dirty="0" smtClean="0">
                  <a:latin typeface="Cambria Math" panose="02040503050406030204" pitchFamily="18" charset="0"/>
                </a:endParaRPr>
              </a:p>
              <a:p>
                <a14:m>
                  <m:oMath xmlns:m="http://schemas.openxmlformats.org/officeDocument/2006/math">
                    <m:r>
                      <a:rPr lang="tr-TR" sz="2000" b="0" i="1" smtClean="0">
                        <a:latin typeface="Cambria Math" panose="02040503050406030204" pitchFamily="18" charset="0"/>
                      </a:rPr>
                      <m:t>𝐴𝑢</m:t>
                    </m:r>
                    <m:r>
                      <a:rPr lang="tr-TR" sz="2000" b="0" i="1" smtClean="0">
                        <a:latin typeface="Cambria Math" panose="02040503050406030204" pitchFamily="18" charset="0"/>
                      </a:rPr>
                      <m:t> </m:t>
                    </m:r>
                    <m:sSubSup>
                      <m:sSubSupPr>
                        <m:ctrlPr>
                          <a:rPr lang="tr-TR" sz="2000" b="0" i="1" smtClean="0">
                            <a:latin typeface="Cambria Math" panose="02040503050406030204" pitchFamily="18" charset="0"/>
                          </a:rPr>
                        </m:ctrlPr>
                      </m:sSubSupPr>
                      <m:e>
                        <m:r>
                          <a:rPr lang="tr-TR" sz="2000" b="0" i="1" smtClean="0">
                            <a:latin typeface="Cambria Math" panose="02040503050406030204" pitchFamily="18" charset="0"/>
                          </a:rPr>
                          <m:t>𝐿</m:t>
                        </m:r>
                      </m:e>
                      <m:sub>
                        <m:r>
                          <a:rPr lang="tr-TR" sz="2000" b="0" i="1" smtClean="0">
                            <a:latin typeface="Cambria Math" panose="02040503050406030204" pitchFamily="18" charset="0"/>
                          </a:rPr>
                          <m:t>2</m:t>
                        </m:r>
                      </m:sub>
                      <m:sup>
                        <m:r>
                          <a:rPr lang="tr-TR" sz="2000" b="0" i="1" smtClean="0">
                            <a:latin typeface="Cambria Math" panose="02040503050406030204" pitchFamily="18" charset="0"/>
                            <a:ea typeface="Cambria Math" panose="02040503050406030204" pitchFamily="18" charset="0"/>
                          </a:rPr>
                          <m:t>+</m:t>
                        </m:r>
                      </m:sup>
                    </m:sSubSup>
                  </m:oMath>
                </a14:m>
                <a:r>
                  <a:rPr lang="tr-TR" sz="2000" dirty="0" smtClean="0"/>
                  <a:t>  , </a:t>
                </a:r>
                <a14:m>
                  <m:oMath xmlns:m="http://schemas.openxmlformats.org/officeDocument/2006/math">
                    <m:r>
                      <a:rPr lang="tr-TR" sz="2000" b="0" i="1" smtClean="0">
                        <a:latin typeface="Cambria Math" panose="02040503050406030204" pitchFamily="18" charset="0"/>
                      </a:rPr>
                      <m:t>𝐴𝑢</m:t>
                    </m:r>
                    <m:sSubSup>
                      <m:sSubSupPr>
                        <m:ctrlPr>
                          <a:rPr lang="tr-TR" sz="2000" b="0" i="1" smtClean="0">
                            <a:latin typeface="Cambria Math" panose="02040503050406030204" pitchFamily="18" charset="0"/>
                          </a:rPr>
                        </m:ctrlPr>
                      </m:sSubSupPr>
                      <m:e>
                        <m:r>
                          <a:rPr lang="tr-TR" sz="2000" b="0" i="1" smtClean="0">
                            <a:latin typeface="Cambria Math" panose="02040503050406030204" pitchFamily="18" charset="0"/>
                          </a:rPr>
                          <m:t>𝐿</m:t>
                        </m:r>
                      </m:e>
                      <m:sub>
                        <m:r>
                          <a:rPr lang="tr-TR" sz="2000" b="0" i="1" smtClean="0">
                            <a:latin typeface="Cambria Math" panose="02040503050406030204" pitchFamily="18" charset="0"/>
                          </a:rPr>
                          <m:t>3</m:t>
                        </m:r>
                      </m:sub>
                      <m:sup>
                        <m:r>
                          <a:rPr lang="tr-TR" sz="2000" b="0" i="1" smtClean="0">
                            <a:latin typeface="Cambria Math" panose="02040503050406030204" pitchFamily="18" charset="0"/>
                            <a:ea typeface="Cambria Math" panose="02040503050406030204" pitchFamily="18" charset="0"/>
                          </a:rPr>
                          <m:t>+</m:t>
                        </m:r>
                      </m:sup>
                    </m:sSubSup>
                  </m:oMath>
                </a14:m>
                <a:r>
                  <a:rPr lang="tr-TR" sz="2000" dirty="0" smtClean="0"/>
                  <a:t> ve </a:t>
                </a:r>
                <a14:m>
                  <m:oMath xmlns:m="http://schemas.openxmlformats.org/officeDocument/2006/math">
                    <m:r>
                      <a:rPr lang="tr-TR" sz="2000" b="0" i="1" smtClean="0">
                        <a:latin typeface="Cambria Math" panose="02040503050406030204" pitchFamily="18" charset="0"/>
                      </a:rPr>
                      <m:t>𝐴𝑢</m:t>
                    </m:r>
                    <m:sSubSup>
                      <m:sSubSupPr>
                        <m:ctrlPr>
                          <a:rPr lang="tr-TR" sz="2000" b="0" i="1" smtClean="0">
                            <a:latin typeface="Cambria Math" panose="02040503050406030204" pitchFamily="18" charset="0"/>
                          </a:rPr>
                        </m:ctrlPr>
                      </m:sSubSupPr>
                      <m:e>
                        <m:r>
                          <a:rPr lang="tr-TR" sz="2000" b="0" i="1" smtClean="0">
                            <a:latin typeface="Cambria Math" panose="02040503050406030204" pitchFamily="18" charset="0"/>
                          </a:rPr>
                          <m:t>𝐿</m:t>
                        </m:r>
                      </m:e>
                      <m:sub>
                        <m:r>
                          <a:rPr lang="tr-TR" sz="2000" b="0" i="1" smtClean="0">
                            <a:latin typeface="Cambria Math" panose="02040503050406030204" pitchFamily="18" charset="0"/>
                          </a:rPr>
                          <m:t>4</m:t>
                        </m:r>
                      </m:sub>
                      <m:sup>
                        <m:r>
                          <a:rPr lang="tr-TR" sz="2000" b="0" i="1" smtClean="0">
                            <a:latin typeface="Cambria Math" panose="02040503050406030204" pitchFamily="18" charset="0"/>
                            <a:ea typeface="Cambria Math" panose="02040503050406030204" pitchFamily="18" charset="0"/>
                          </a:rPr>
                          <m:t>+</m:t>
                        </m:r>
                      </m:sup>
                    </m:sSubSup>
                  </m:oMath>
                </a14:m>
                <a:r>
                  <a:rPr lang="tr-TR" sz="2000" dirty="0" smtClean="0"/>
                  <a:t> şeklinde olup  sırasıyla  çizgisel, üçgen düzlem ve </a:t>
                </a:r>
                <a:r>
                  <a:rPr lang="tr-TR" sz="2000" dirty="0" err="1" smtClean="0"/>
                  <a:t>tetrahedral</a:t>
                </a:r>
                <a:r>
                  <a:rPr lang="tr-TR" sz="2000" dirty="0" smtClean="0"/>
                  <a:t> </a:t>
                </a:r>
                <a:r>
                  <a:rPr lang="tr-TR" sz="2000" dirty="0" err="1" smtClean="0"/>
                  <a:t>geometriside</a:t>
                </a:r>
                <a:r>
                  <a:rPr lang="tr-TR" sz="2000" dirty="0" smtClean="0"/>
                  <a:t> komplekslerdir.</a:t>
                </a:r>
              </a:p>
              <a:p>
                <a:endParaRPr lang="tr-TR" sz="2000" dirty="0" smtClean="0"/>
              </a:p>
              <a:p>
                <a14:m>
                  <m:oMath xmlns:m="http://schemas.openxmlformats.org/officeDocument/2006/math">
                    <m:sSup>
                      <m:sSupPr>
                        <m:ctrlPr>
                          <a:rPr lang="tr-TR" sz="2000" i="1" smtClean="0">
                            <a:latin typeface="Cambria Math" panose="02040503050406030204" pitchFamily="18" charset="0"/>
                          </a:rPr>
                        </m:ctrlPr>
                      </m:sSupPr>
                      <m:e>
                        <m:r>
                          <a:rPr lang="tr-TR" sz="2000" b="0" i="1" smtClean="0">
                            <a:latin typeface="Cambria Math" panose="02040503050406030204" pitchFamily="18" charset="0"/>
                          </a:rPr>
                          <m:t>𝐴𝑢</m:t>
                        </m:r>
                      </m:e>
                      <m:sup>
                        <m:r>
                          <a:rPr lang="tr-TR" sz="2000" b="0" i="1" smtClean="0">
                            <a:latin typeface="Cambria Math" panose="02040503050406030204" pitchFamily="18" charset="0"/>
                          </a:rPr>
                          <m:t>3</m:t>
                        </m:r>
                        <m:r>
                          <a:rPr lang="tr-TR" sz="2000" b="0" i="1" smtClean="0">
                            <a:latin typeface="Cambria Math" panose="02040503050406030204" pitchFamily="18" charset="0"/>
                            <a:ea typeface="Cambria Math" panose="02040503050406030204" pitchFamily="18" charset="0"/>
                          </a:rPr>
                          <m:t>+</m:t>
                        </m:r>
                      </m:sup>
                    </m:sSup>
                  </m:oMath>
                </a14:m>
                <a:r>
                  <a:rPr lang="tr-TR" sz="2000" dirty="0" smtClean="0"/>
                  <a:t> katyonunu elektronik yapısı ise platine benzemektedir yani 5 d </a:t>
                </a:r>
                <a:r>
                  <a:rPr lang="tr-TR" sz="2000" dirty="0" err="1" smtClean="0"/>
                  <a:t>orbitallerinde</a:t>
                </a:r>
                <a:r>
                  <a:rPr lang="tr-TR" sz="2000" dirty="0" smtClean="0"/>
                  <a:t> 8 elektron vardır</a:t>
                </a:r>
              </a:p>
              <a:p>
                <a:r>
                  <a:rPr lang="tr-TR" sz="2000" dirty="0" smtClean="0"/>
                  <a:t> Pt</a:t>
                </a:r>
                <a:r>
                  <a:rPr lang="tr-TR" sz="2000" baseline="30000" dirty="0" smtClean="0"/>
                  <a:t>2+ </a:t>
                </a:r>
                <a:r>
                  <a:rPr lang="tr-TR" sz="2000" dirty="0" smtClean="0"/>
                  <a:t>ile aynı elektronik konfigürasyona sahiptir </a:t>
                </a:r>
                <a:r>
                  <a:rPr lang="tr-TR" sz="2000" dirty="0" err="1" smtClean="0"/>
                  <a:t>diamagnetik</a:t>
                </a:r>
                <a:r>
                  <a:rPr lang="tr-TR" sz="2000" dirty="0" smtClean="0"/>
                  <a:t> kare düzlem kompleksler yapar.</a:t>
                </a:r>
              </a:p>
              <a:p>
                <a:endParaRPr lang="tr-TR" sz="2000" dirty="0" smtClean="0"/>
              </a:p>
              <a:p>
                <a:r>
                  <a:rPr lang="tr-TR" sz="2000" dirty="0" smtClean="0"/>
                  <a:t>d </a:t>
                </a:r>
                <a:r>
                  <a:rPr lang="tr-TR" sz="2000" dirty="0" err="1" smtClean="0"/>
                  <a:t>orbitallerinin</a:t>
                </a:r>
                <a:r>
                  <a:rPr lang="tr-TR" sz="2000" dirty="0" smtClean="0"/>
                  <a:t> elektron dizilimi </a:t>
                </a:r>
                <a14:m>
                  <m:oMath xmlns:m="http://schemas.openxmlformats.org/officeDocument/2006/math">
                    <m:sSubSup>
                      <m:sSubSupPr>
                        <m:ctrlPr>
                          <a:rPr lang="tr-TR" sz="2000" i="1" smtClean="0">
                            <a:latin typeface="Cambria Math" panose="02040503050406030204" pitchFamily="18" charset="0"/>
                          </a:rPr>
                        </m:ctrlPr>
                      </m:sSubSupPr>
                      <m:e>
                        <m:r>
                          <a:rPr lang="tr-TR" sz="2000" b="0" i="1" smtClean="0">
                            <a:latin typeface="Cambria Math" panose="02040503050406030204" pitchFamily="18" charset="0"/>
                          </a:rPr>
                          <m:t>𝑑</m:t>
                        </m:r>
                      </m:e>
                      <m:sub>
                        <m:r>
                          <a:rPr lang="tr-TR" sz="2000" b="0" i="1" smtClean="0">
                            <a:latin typeface="Cambria Math" panose="02040503050406030204" pitchFamily="18" charset="0"/>
                          </a:rPr>
                          <m:t>𝑥𝑧</m:t>
                        </m:r>
                      </m:sub>
                      <m:sup>
                        <m:r>
                          <a:rPr lang="tr-TR" sz="2000" b="0" i="1" smtClean="0">
                            <a:latin typeface="Cambria Math" panose="02040503050406030204" pitchFamily="18" charset="0"/>
                          </a:rPr>
                          <m:t>2</m:t>
                        </m:r>
                      </m:sup>
                    </m:sSubSup>
                    <m:sSubSup>
                      <m:sSubSupPr>
                        <m:ctrlPr>
                          <a:rPr lang="tr-TR" sz="2000" i="1" smtClean="0">
                            <a:latin typeface="Cambria Math" panose="02040503050406030204" pitchFamily="18" charset="0"/>
                          </a:rPr>
                        </m:ctrlPr>
                      </m:sSubSupPr>
                      <m:e>
                        <m:r>
                          <a:rPr lang="tr-TR" sz="2000" b="0" i="1" smtClean="0">
                            <a:latin typeface="Cambria Math" panose="02040503050406030204" pitchFamily="18" charset="0"/>
                          </a:rPr>
                          <m:t>, </m:t>
                        </m:r>
                        <m:r>
                          <a:rPr lang="tr-TR" sz="2000" b="0" i="1" smtClean="0">
                            <a:latin typeface="Cambria Math" panose="02040503050406030204" pitchFamily="18" charset="0"/>
                          </a:rPr>
                          <m:t>𝑑</m:t>
                        </m:r>
                      </m:e>
                      <m:sub>
                        <m:r>
                          <a:rPr lang="tr-TR" sz="2000" b="0" i="1" smtClean="0">
                            <a:latin typeface="Cambria Math" panose="02040503050406030204" pitchFamily="18" charset="0"/>
                          </a:rPr>
                          <m:t>𝑦𝑧</m:t>
                        </m:r>
                      </m:sub>
                      <m:sup>
                        <m:r>
                          <a:rPr lang="tr-TR" sz="2000" b="0" i="1" smtClean="0">
                            <a:latin typeface="Cambria Math" panose="02040503050406030204" pitchFamily="18" charset="0"/>
                          </a:rPr>
                          <m:t>2</m:t>
                        </m:r>
                      </m:sup>
                    </m:sSubSup>
                    <m:sSubSup>
                      <m:sSubSupPr>
                        <m:ctrlPr>
                          <a:rPr lang="tr-TR" sz="2000" i="1" smtClean="0">
                            <a:latin typeface="Cambria Math" panose="02040503050406030204" pitchFamily="18" charset="0"/>
                          </a:rPr>
                        </m:ctrlPr>
                      </m:sSubSupPr>
                      <m:e>
                        <m:r>
                          <a:rPr lang="tr-TR" sz="2000" b="0" i="1" smtClean="0">
                            <a:latin typeface="Cambria Math" panose="02040503050406030204" pitchFamily="18" charset="0"/>
                          </a:rPr>
                          <m:t>,  (</m:t>
                        </m:r>
                        <m:r>
                          <a:rPr lang="tr-TR" sz="2000" b="0" i="1" smtClean="0">
                            <a:latin typeface="Cambria Math" panose="02040503050406030204" pitchFamily="18" charset="0"/>
                          </a:rPr>
                          <m:t>𝑒</m:t>
                        </m:r>
                        <m:r>
                          <a:rPr lang="tr-TR" sz="2000" b="0" i="1" smtClean="0">
                            <a:latin typeface="Cambria Math" panose="02040503050406030204" pitchFamily="18" charset="0"/>
                          </a:rPr>
                          <m:t>ş</m:t>
                        </m:r>
                        <m:r>
                          <a:rPr lang="tr-TR" sz="2000" b="0" i="1" smtClean="0">
                            <a:latin typeface="Cambria Math" panose="02040503050406030204" pitchFamily="18" charset="0"/>
                          </a:rPr>
                          <m:t>𝑒𝑛𝑒𝑟𝑗𝑖𝑙𝑖</m:t>
                        </m:r>
                        <m:r>
                          <a:rPr lang="tr-TR" sz="2000" b="0" i="1" smtClean="0">
                            <a:latin typeface="Cambria Math" panose="02040503050406030204" pitchFamily="18" charset="0"/>
                          </a:rPr>
                          <m:t>)        </m:t>
                        </m:r>
                        <m:r>
                          <a:rPr lang="tr-TR" sz="2000" b="0" i="1" smtClean="0">
                            <a:latin typeface="Cambria Math" panose="02040503050406030204" pitchFamily="18" charset="0"/>
                          </a:rPr>
                          <m:t>𝑑</m:t>
                        </m:r>
                      </m:e>
                      <m:sub>
                        <m:sSup>
                          <m:sSupPr>
                            <m:ctrlPr>
                              <a:rPr lang="tr-TR" sz="2000" i="1" smtClean="0">
                                <a:latin typeface="Cambria Math" panose="02040503050406030204" pitchFamily="18" charset="0"/>
                              </a:rPr>
                            </m:ctrlPr>
                          </m:sSupPr>
                          <m:e>
                            <m:r>
                              <a:rPr lang="tr-TR" sz="2000" b="0" i="1" smtClean="0">
                                <a:latin typeface="Cambria Math" panose="02040503050406030204" pitchFamily="18" charset="0"/>
                              </a:rPr>
                              <m:t>𝑧</m:t>
                            </m:r>
                          </m:e>
                          <m:sup>
                            <m:r>
                              <a:rPr lang="tr-TR" sz="2000" b="0" i="1" smtClean="0">
                                <a:latin typeface="Cambria Math" panose="02040503050406030204" pitchFamily="18" charset="0"/>
                              </a:rPr>
                              <m:t>2</m:t>
                            </m:r>
                          </m:sup>
                        </m:sSup>
                      </m:sub>
                      <m:sup>
                        <m:r>
                          <a:rPr lang="tr-TR" sz="2000" b="0" i="1" smtClean="0">
                            <a:latin typeface="Cambria Math" panose="02040503050406030204" pitchFamily="18" charset="0"/>
                          </a:rPr>
                          <m:t>2</m:t>
                        </m:r>
                      </m:sup>
                    </m:sSubSup>
                    <m:sSubSup>
                      <m:sSubSupPr>
                        <m:ctrlPr>
                          <a:rPr lang="tr-TR" sz="2000" i="1" smtClean="0">
                            <a:latin typeface="Cambria Math" panose="02040503050406030204" pitchFamily="18" charset="0"/>
                          </a:rPr>
                        </m:ctrlPr>
                      </m:sSubSupPr>
                      <m:e>
                        <m:r>
                          <a:rPr lang="tr-TR" sz="2000" b="0" i="1" smtClean="0">
                            <a:latin typeface="Cambria Math" panose="02040503050406030204" pitchFamily="18" charset="0"/>
                          </a:rPr>
                          <m:t>, </m:t>
                        </m:r>
                        <m:r>
                          <a:rPr lang="tr-TR" sz="2000" b="0" i="1" smtClean="0">
                            <a:latin typeface="Cambria Math" panose="02040503050406030204" pitchFamily="18" charset="0"/>
                          </a:rPr>
                          <m:t>𝑑</m:t>
                        </m:r>
                      </m:e>
                      <m:sub>
                        <m:r>
                          <a:rPr lang="tr-TR" sz="2000" b="0" i="1" smtClean="0">
                            <a:latin typeface="Cambria Math" panose="02040503050406030204" pitchFamily="18" charset="0"/>
                          </a:rPr>
                          <m:t>𝑥𝑦</m:t>
                        </m:r>
                      </m:sub>
                      <m:sup>
                        <m:r>
                          <a:rPr lang="tr-TR" sz="2000" b="0" i="1" smtClean="0">
                            <a:latin typeface="Cambria Math" panose="02040503050406030204" pitchFamily="18" charset="0"/>
                          </a:rPr>
                          <m:t>2</m:t>
                        </m:r>
                      </m:sup>
                    </m:sSubSup>
                    <m:r>
                      <a:rPr lang="tr-TR" sz="2000" b="0" i="1" smtClean="0">
                        <a:latin typeface="Cambria Math" panose="02040503050406030204" pitchFamily="18" charset="0"/>
                      </a:rPr>
                      <m:t>,</m:t>
                    </m:r>
                    <m:sSubSup>
                      <m:sSubSupPr>
                        <m:ctrlPr>
                          <a:rPr lang="tr-TR" sz="2000" i="1" smtClean="0">
                            <a:latin typeface="Cambria Math" panose="02040503050406030204" pitchFamily="18" charset="0"/>
                          </a:rPr>
                        </m:ctrlPr>
                      </m:sSubSupPr>
                      <m:e>
                        <m:r>
                          <a:rPr lang="tr-TR" sz="2000" b="0" i="1" smtClean="0">
                            <a:latin typeface="Cambria Math" panose="02040503050406030204" pitchFamily="18" charset="0"/>
                          </a:rPr>
                          <m:t>𝑑</m:t>
                        </m:r>
                      </m:e>
                      <m:sub>
                        <m:sSup>
                          <m:sSupPr>
                            <m:ctrlPr>
                              <a:rPr lang="tr-TR" sz="2000" i="1" smtClean="0">
                                <a:latin typeface="Cambria Math" panose="02040503050406030204" pitchFamily="18" charset="0"/>
                              </a:rPr>
                            </m:ctrlPr>
                          </m:sSupPr>
                          <m:e>
                            <m:r>
                              <a:rPr lang="tr-TR" sz="2000" b="0" i="1" smtClean="0">
                                <a:latin typeface="Cambria Math" panose="02040503050406030204" pitchFamily="18" charset="0"/>
                              </a:rPr>
                              <m:t>𝑥</m:t>
                            </m:r>
                          </m:e>
                          <m:sup>
                            <m:r>
                              <a:rPr lang="tr-TR" sz="2000" b="0" i="1" smtClean="0">
                                <a:latin typeface="Cambria Math" panose="02040503050406030204" pitchFamily="18" charset="0"/>
                              </a:rPr>
                              <m:t>2</m:t>
                            </m:r>
                          </m:sup>
                        </m:sSup>
                        <m:r>
                          <a:rPr lang="tr-TR" sz="2000" b="0" i="1" smtClean="0">
                            <a:latin typeface="Cambria Math" panose="02040503050406030204" pitchFamily="18" charset="0"/>
                          </a:rPr>
                          <m:t>−</m:t>
                        </m:r>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𝑦</m:t>
                            </m:r>
                          </m:e>
                          <m:sup>
                            <m:r>
                              <a:rPr lang="tr-TR" sz="2000" b="0" i="1" smtClean="0">
                                <a:latin typeface="Cambria Math" panose="02040503050406030204" pitchFamily="18" charset="0"/>
                              </a:rPr>
                              <m:t>2</m:t>
                            </m:r>
                          </m:sup>
                        </m:sSup>
                      </m:sub>
                      <m:sup>
                        <m:r>
                          <a:rPr lang="tr-TR" sz="2000" b="0" i="1" smtClean="0">
                            <a:latin typeface="Cambria Math" panose="02040503050406030204" pitchFamily="18" charset="0"/>
                          </a:rPr>
                          <m:t>0</m:t>
                        </m:r>
                      </m:sup>
                    </m:sSubSup>
                  </m:oMath>
                </a14:m>
                <a:r>
                  <a:rPr lang="tr-TR" sz="2000" dirty="0" smtClean="0"/>
                  <a:t>   Kompleksi </a:t>
                </a:r>
                <a:r>
                  <a:rPr lang="tr-TR" sz="2000" dirty="0" err="1" smtClean="0"/>
                  <a:t>diamagnetik</a:t>
                </a:r>
                <a:r>
                  <a:rPr lang="tr-TR" sz="2000" dirty="0" smtClean="0"/>
                  <a:t> yapar.</a:t>
                </a:r>
              </a:p>
              <a:p>
                <a:endParaRPr lang="tr-TR" sz="2000" dirty="0" smtClean="0"/>
              </a:p>
              <a:p>
                <a:r>
                  <a:rPr lang="tr-TR" sz="2000" dirty="0" smtClean="0"/>
                  <a:t>Yani S= 0 </a:t>
                </a:r>
                <a:r>
                  <a:rPr lang="tr-TR" sz="2000" dirty="0" err="1" smtClean="0"/>
                  <a:t>dır</a:t>
                </a:r>
                <a:r>
                  <a:rPr lang="tr-TR" sz="2000" dirty="0" smtClean="0"/>
                  <a:t>. Platin + 2  yüklüyken altın + 3 yüklü olduğu için altının kararlılık enerjisi platinin kararlılık enerjisinden</a:t>
                </a:r>
              </a:p>
              <a:p>
                <a:r>
                  <a:rPr lang="tr-TR" sz="2000" dirty="0" smtClean="0"/>
                  <a:t>Daha büktür </a:t>
                </a:r>
                <a:r>
                  <a:rPr lang="tr-TR" sz="2000" dirty="0" err="1" smtClean="0"/>
                  <a:t>ayrica</a:t>
                </a:r>
                <a:r>
                  <a:rPr lang="tr-TR" sz="2000" dirty="0" smtClean="0"/>
                  <a:t> yükü fazla olduğu içinde biraz daha sert </a:t>
                </a:r>
                <a:r>
                  <a:rPr lang="tr-TR" sz="2000" dirty="0" err="1" smtClean="0"/>
                  <a:t>iyondür</a:t>
                </a:r>
                <a:r>
                  <a:rPr lang="tr-TR" sz="2000" dirty="0" smtClean="0"/>
                  <a:t> daha çok azotlu </a:t>
                </a:r>
                <a:r>
                  <a:rPr lang="tr-TR" sz="2000" dirty="0" err="1" smtClean="0"/>
                  <a:t>ligantlara</a:t>
                </a:r>
                <a:r>
                  <a:rPr lang="tr-TR" sz="2000" dirty="0" smtClean="0"/>
                  <a:t> eğilim gösterir. </a:t>
                </a:r>
              </a:p>
              <a:p>
                <a:r>
                  <a:rPr lang="tr-TR" sz="2000" dirty="0" smtClean="0"/>
                  <a:t>Mesela </a:t>
                </a:r>
                <a:r>
                  <a:rPr lang="tr-TR" sz="2000" dirty="0" err="1" smtClean="0"/>
                  <a:t>DNAgibi</a:t>
                </a:r>
                <a:r>
                  <a:rPr lang="tr-TR" sz="2000" dirty="0" smtClean="0"/>
                  <a:t> </a:t>
                </a:r>
                <a:r>
                  <a:rPr lang="tr-TR" sz="2000" dirty="0" err="1" smtClean="0"/>
                  <a:t>heterosiklik</a:t>
                </a:r>
                <a:r>
                  <a:rPr lang="tr-TR" sz="2000" dirty="0" smtClean="0"/>
                  <a:t> azotlu bazlara yönelir protein ve </a:t>
                </a:r>
                <a:r>
                  <a:rPr lang="tr-TR" sz="2000" dirty="0" err="1" smtClean="0"/>
                  <a:t>tiyolat</a:t>
                </a:r>
                <a:r>
                  <a:rPr lang="tr-TR" sz="2000" dirty="0" smtClean="0"/>
                  <a:t> gibi </a:t>
                </a:r>
                <a:r>
                  <a:rPr lang="tr-TR" sz="2000" dirty="0" err="1" smtClean="0"/>
                  <a:t>ligantlara</a:t>
                </a:r>
                <a:r>
                  <a:rPr lang="tr-TR" sz="2000" dirty="0" smtClean="0"/>
                  <a:t> çok eğilimi yoktur.</a:t>
                </a:r>
              </a:p>
              <a:p>
                <a:endParaRPr lang="tr-TR" sz="2000" dirty="0" smtClean="0"/>
              </a:p>
              <a:p>
                <a:r>
                  <a:rPr lang="tr-TR" sz="2000" dirty="0" smtClean="0"/>
                  <a:t> Yük transfer komplesi oluşturabilir.</a:t>
                </a:r>
              </a:p>
              <a:p>
                <a:r>
                  <a:rPr lang="tr-TR" sz="2000" dirty="0" smtClean="0"/>
                  <a:t> biyolojik sistemde altın iyonları +3 ten + ya indirgenmektedir. </a:t>
                </a:r>
                <a:endParaRPr lang="tr-TR" sz="2000" dirty="0"/>
              </a:p>
              <a:p>
                <a:endParaRPr lang="tr-TR" dirty="0" smtClean="0"/>
              </a:p>
              <a:p>
                <a:endParaRPr lang="tr-TR" dirty="0"/>
              </a:p>
              <a:p>
                <a:endParaRPr lang="tr-TR" dirty="0" smtClean="0"/>
              </a:p>
              <a:p>
                <a:endParaRPr lang="tr-TR" dirty="0"/>
              </a:p>
            </p:txBody>
          </p:sp>
        </mc:Choice>
        <mc:Fallback>
          <p:sp>
            <p:nvSpPr>
              <p:cNvPr id="2" name="Metin kutusu 1"/>
              <p:cNvSpPr txBox="1">
                <a:spLocks noRot="1" noChangeAspect="1" noMove="1" noResize="1" noEditPoints="1" noAdjustHandles="1" noChangeArrowheads="1" noChangeShapeType="1" noTextEdit="1"/>
              </p:cNvSpPr>
              <p:nvPr/>
            </p:nvSpPr>
            <p:spPr>
              <a:xfrm>
                <a:off x="265176" y="246888"/>
                <a:ext cx="11926824" cy="6517746"/>
              </a:xfrm>
              <a:prstGeom prst="rect">
                <a:avLst/>
              </a:prstGeom>
              <a:blipFill rotWithShape="0">
                <a:blip r:embed="rId2"/>
                <a:stretch>
                  <a:fillRect l="-562" t="-561" r="-307"/>
                </a:stretch>
              </a:blipFill>
            </p:spPr>
            <p:txBody>
              <a:bodyPr/>
              <a:lstStyle/>
              <a:p>
                <a:r>
                  <a:rPr lang="tr-TR">
                    <a:noFill/>
                  </a:rPr>
                  <a:t> </a:t>
                </a:r>
              </a:p>
            </p:txBody>
          </p:sp>
        </mc:Fallback>
      </mc:AlternateContent>
      <p:sp>
        <p:nvSpPr>
          <p:cNvPr id="3" name="Veri Yer Tutucusu 2"/>
          <p:cNvSpPr>
            <a:spLocks noGrp="1"/>
          </p:cNvSpPr>
          <p:nvPr>
            <p:ph type="dt" sz="half" idx="10"/>
          </p:nvPr>
        </p:nvSpPr>
        <p:spPr/>
        <p:txBody>
          <a:bodyPr/>
          <a:lstStyle/>
          <a:p>
            <a:fld id="{3E70E58A-D36D-4A53-BEA4-4F87A4EB75A0}"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825842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Metin kutusu 1"/>
              <p:cNvSpPr txBox="1"/>
              <p:nvPr/>
            </p:nvSpPr>
            <p:spPr>
              <a:xfrm>
                <a:off x="1060705" y="256032"/>
                <a:ext cx="10259944" cy="5878532"/>
              </a:xfrm>
              <a:prstGeom prst="rect">
                <a:avLst/>
              </a:prstGeom>
              <a:noFill/>
            </p:spPr>
            <p:txBody>
              <a:bodyPr wrap="square" rtlCol="0">
                <a:spAutoFit/>
              </a:bodyPr>
              <a:lstStyle/>
              <a:p>
                <a:pPr algn="just"/>
                <a:r>
                  <a:rPr lang="tr-TR" sz="2000" dirty="0" smtClean="0">
                    <a:solidFill>
                      <a:srgbClr val="FF0000"/>
                    </a:solidFill>
                  </a:rPr>
                  <a:t>Artrit tedavisinde Altın</a:t>
                </a:r>
              </a:p>
              <a:p>
                <a:pPr algn="just"/>
                <a:endParaRPr lang="tr-TR" sz="2000" dirty="0" smtClean="0">
                  <a:solidFill>
                    <a:srgbClr val="FF0000"/>
                  </a:solidFill>
                </a:endParaRPr>
              </a:p>
              <a:p>
                <a:pPr algn="just"/>
                <a:r>
                  <a:rPr lang="tr-TR" sz="2000" dirty="0" err="1" smtClean="0"/>
                  <a:t>Romatoit</a:t>
                </a:r>
                <a:r>
                  <a:rPr lang="tr-TR" sz="2000" dirty="0" smtClean="0"/>
                  <a:t> </a:t>
                </a:r>
                <a:r>
                  <a:rPr lang="tr-TR" sz="2000" dirty="0" err="1" smtClean="0"/>
                  <a:t>Artrit</a:t>
                </a:r>
                <a:r>
                  <a:rPr lang="tr-TR" sz="2000" dirty="0" smtClean="0"/>
                  <a:t> (RA)</a:t>
                </a:r>
                <a:r>
                  <a:rPr lang="tr-TR" sz="2000" dirty="0" err="1" smtClean="0"/>
                  <a:t>immün</a:t>
                </a:r>
                <a:r>
                  <a:rPr lang="tr-TR" sz="2000" dirty="0" smtClean="0"/>
                  <a:t> sistemindeki bozulma nedeniyle vücutta eklemler saldırmasıyla ortaya çıkan organlarda da bozulmaya neden olan hastalıktır. Eklemlere zarar vermesi kaygan sıvının (</a:t>
                </a:r>
                <a:r>
                  <a:rPr lang="tr-TR" sz="2000" dirty="0" err="1" smtClean="0"/>
                  <a:t>snovyal</a:t>
                </a:r>
                <a:r>
                  <a:rPr lang="tr-TR" sz="2000" dirty="0" smtClean="0"/>
                  <a:t> sıvı) azalmasına neden olur. Bu sıvı kemik yüzeyleri arasında bulunur. Rahatsızlık sonucunda eklemler şişer. Kadınlarda daha çok rastlanır. Yaşla birlikte daha kötüleşir. Kişi iş yapamaz hele gelir deformasyon ve ağrılar artar.</a:t>
                </a:r>
              </a:p>
              <a:p>
                <a:pPr algn="just"/>
                <a:endParaRPr lang="tr-TR" sz="2000" dirty="0" smtClean="0"/>
              </a:p>
              <a:p>
                <a:pPr algn="just"/>
                <a:r>
                  <a:rPr lang="tr-TR" sz="2000" dirty="0" smtClean="0"/>
                  <a:t>Bu hastalığın tedavisinde </a:t>
                </a:r>
                <a:r>
                  <a:rPr lang="tr-TR" sz="2000" dirty="0" err="1" smtClean="0"/>
                  <a:t>immün</a:t>
                </a:r>
                <a:r>
                  <a:rPr lang="tr-TR" sz="2000" dirty="0" smtClean="0"/>
                  <a:t> sistemini baskılayıcı </a:t>
                </a:r>
                <a:r>
                  <a:rPr lang="tr-TR" sz="2000" dirty="0" err="1" smtClean="0"/>
                  <a:t>metotreksat</a:t>
                </a:r>
                <a:r>
                  <a:rPr lang="tr-TR" sz="2000" dirty="0" smtClean="0"/>
                  <a:t> benzeri ilaçlar kullanılmaktadır. Bunların arasında aspirin </a:t>
                </a:r>
                <a:r>
                  <a:rPr lang="tr-TR" sz="2000" dirty="0" err="1" smtClean="0"/>
                  <a:t>stereoitler</a:t>
                </a:r>
                <a:r>
                  <a:rPr lang="tr-TR" sz="2000" dirty="0" smtClean="0"/>
                  <a:t> vardır. Anti malarya ilaçları da kullanılır.</a:t>
                </a:r>
              </a:p>
              <a:p>
                <a:pPr algn="just"/>
                <a:r>
                  <a:rPr lang="tr-TR" sz="2000" dirty="0" err="1" smtClean="0"/>
                  <a:t>ikincibir</a:t>
                </a:r>
                <a:r>
                  <a:rPr lang="tr-TR" sz="2000" dirty="0" smtClean="0"/>
                  <a:t> tedavide de DMARD olarak isim verilen ilaç grubudur </a:t>
                </a:r>
                <a:r>
                  <a:rPr lang="tr-TR" sz="2000" dirty="0" err="1" smtClean="0"/>
                  <a:t>artriti</a:t>
                </a:r>
                <a:r>
                  <a:rPr lang="tr-TR" sz="2000" dirty="0" smtClean="0"/>
                  <a:t> düzeltici olarak.</a:t>
                </a:r>
              </a:p>
              <a:p>
                <a:pPr algn="just"/>
                <a:endParaRPr lang="tr-TR" sz="2000" dirty="0" smtClean="0"/>
              </a:p>
              <a:p>
                <a:pPr algn="just"/>
                <a:r>
                  <a:rPr lang="tr-TR" sz="2000" dirty="0" smtClean="0"/>
                  <a:t>Altın bileşikleri ilk defa </a:t>
                </a:r>
                <a:r>
                  <a:rPr lang="tr-TR" sz="2000" dirty="0" err="1" smtClean="0"/>
                  <a:t>krisoterapi</a:t>
                </a:r>
                <a:r>
                  <a:rPr lang="tr-TR" sz="2000" dirty="0" smtClean="0"/>
                  <a:t> olarak bilinen  altın bileşikleriyle tedavi Fransız doktor </a:t>
                </a:r>
                <a:r>
                  <a:rPr lang="tr-TR" sz="2000" dirty="0" err="1" smtClean="0"/>
                  <a:t>Jackue</a:t>
                </a:r>
                <a:r>
                  <a:rPr lang="tr-TR" sz="2000" dirty="0" smtClean="0"/>
                  <a:t> </a:t>
                </a:r>
                <a:r>
                  <a:rPr lang="tr-TR" sz="2000" dirty="0" err="1" smtClean="0"/>
                  <a:t>Forestier</a:t>
                </a:r>
                <a:r>
                  <a:rPr lang="tr-TR" sz="2000" dirty="0" smtClean="0"/>
                  <a:t> tarafından ortaya konmuştur..</a:t>
                </a:r>
                <a:r>
                  <a:rPr lang="tr-TR" sz="2000" dirty="0" err="1" smtClean="0"/>
                  <a:t>Forestier</a:t>
                </a:r>
                <a:r>
                  <a:rPr lang="tr-TR" sz="2000" dirty="0" smtClean="0"/>
                  <a:t> sodyum </a:t>
                </a:r>
                <a:r>
                  <a:rPr lang="tr-TR" sz="2000" dirty="0" err="1" smtClean="0"/>
                  <a:t>disiyanoaurat</a:t>
                </a:r>
                <a:r>
                  <a:rPr lang="tr-TR" sz="2000" dirty="0" smtClean="0"/>
                  <a:t> </a:t>
                </a:r>
                <a14:m>
                  <m:oMath xmlns:m="http://schemas.openxmlformats.org/officeDocument/2006/math">
                    <m:r>
                      <a:rPr lang="tr-TR" sz="2000" b="0" i="0" smtClean="0">
                        <a:latin typeface="Cambria Math" panose="02040503050406030204" pitchFamily="18" charset="0"/>
                      </a:rPr>
                      <m:t>, </m:t>
                    </m:r>
                    <m:r>
                      <a:rPr lang="tr-TR" sz="2000" b="0" i="1" smtClean="0">
                        <a:latin typeface="Cambria Math" panose="02040503050406030204" pitchFamily="18" charset="0"/>
                      </a:rPr>
                      <m:t>𝑁𝑎</m:t>
                    </m:r>
                    <m:d>
                      <m:dPr>
                        <m:begChr m:val="["/>
                        <m:endChr m:val="]"/>
                        <m:ctrlPr>
                          <a:rPr lang="tr-TR" sz="2000" b="0" i="1" smtClean="0">
                            <a:latin typeface="Cambria Math" panose="02040503050406030204" pitchFamily="18" charset="0"/>
                          </a:rPr>
                        </m:ctrlPr>
                      </m:dPr>
                      <m:e>
                        <m:r>
                          <a:rPr lang="tr-TR" sz="2000" b="0" i="1" smtClean="0">
                            <a:latin typeface="Cambria Math" panose="02040503050406030204" pitchFamily="18" charset="0"/>
                          </a:rPr>
                          <m:t>𝐴𝑢</m:t>
                        </m:r>
                        <m:sSub>
                          <m:sSubPr>
                            <m:ctrlPr>
                              <a:rPr lang="tr-TR" sz="2000" b="0" i="1" smtClean="0">
                                <a:latin typeface="Cambria Math" panose="02040503050406030204" pitchFamily="18" charset="0"/>
                              </a:rPr>
                            </m:ctrlPr>
                          </m:sSubPr>
                          <m:e>
                            <m:d>
                              <m:dPr>
                                <m:ctrlPr>
                                  <a:rPr lang="tr-TR" sz="2000" b="0" i="1" smtClean="0">
                                    <a:latin typeface="Cambria Math" panose="02040503050406030204" pitchFamily="18" charset="0"/>
                                  </a:rPr>
                                </m:ctrlPr>
                              </m:dPr>
                              <m:e>
                                <m:r>
                                  <a:rPr lang="tr-TR" sz="2000" b="0" i="1" smtClean="0">
                                    <a:latin typeface="Cambria Math" panose="02040503050406030204" pitchFamily="18" charset="0"/>
                                  </a:rPr>
                                  <m:t>𝐶𝑁</m:t>
                                </m:r>
                              </m:e>
                            </m:d>
                          </m:e>
                          <m:sub>
                            <m:r>
                              <a:rPr lang="tr-TR" sz="2000" b="0" i="1" smtClean="0">
                                <a:latin typeface="Cambria Math" panose="02040503050406030204" pitchFamily="18" charset="0"/>
                              </a:rPr>
                              <m:t>2</m:t>
                            </m:r>
                          </m:sub>
                        </m:sSub>
                      </m:e>
                    </m:d>
                  </m:oMath>
                </a14:m>
                <a:r>
                  <a:rPr lang="tr-TR" sz="2000" dirty="0" smtClean="0"/>
                  <a:t> ın</a:t>
                </a:r>
              </a:p>
              <a:p>
                <a:pPr algn="just"/>
                <a:r>
                  <a:rPr lang="tr-TR" sz="2000" dirty="0" err="1" smtClean="0"/>
                  <a:t>tüberkülöz</a:t>
                </a:r>
                <a:r>
                  <a:rPr lang="tr-TR" sz="2000" dirty="0" smtClean="0"/>
                  <a:t> hastalığında etkili olduğunu </a:t>
                </a:r>
                <a:r>
                  <a:rPr lang="tr-TR" sz="2000" dirty="0" err="1" smtClean="0"/>
                  <a:t>farketmişv</a:t>
                </a:r>
                <a:r>
                  <a:rPr lang="tr-TR" sz="2000" dirty="0" smtClean="0"/>
                  <a:t> e tüberküloz ile </a:t>
                </a:r>
                <a:r>
                  <a:rPr lang="tr-TR" sz="2000" dirty="0" err="1" smtClean="0"/>
                  <a:t>artritin</a:t>
                </a:r>
                <a:r>
                  <a:rPr lang="tr-TR" sz="2000" dirty="0" smtClean="0"/>
                  <a:t> benzer hastalıklar olduğunu bağlantılı olduğunu bildiği için RA tedavisinde de kullanmaya karar vermiştir Görülmüş ki altın </a:t>
                </a:r>
                <a:r>
                  <a:rPr lang="tr-TR" sz="2000" dirty="0" err="1" smtClean="0"/>
                  <a:t>tiyolat</a:t>
                </a:r>
                <a:r>
                  <a:rPr lang="tr-TR" sz="2000" dirty="0" smtClean="0"/>
                  <a:t> bileşikleri hastalığın ilerleyişini yavaşlatmaktadır</a:t>
                </a:r>
                <a:r>
                  <a:rPr lang="tr-TR" dirty="0" smtClean="0"/>
                  <a:t>..</a:t>
                </a:r>
                <a:endParaRPr lang="tr-TR" dirty="0"/>
              </a:p>
              <a:p>
                <a:endParaRPr lang="tr-TR" dirty="0" smtClean="0"/>
              </a:p>
              <a:p>
                <a:endParaRPr lang="tr-TR" dirty="0"/>
              </a:p>
            </p:txBody>
          </p:sp>
        </mc:Choice>
        <mc:Fallback>
          <p:sp>
            <p:nvSpPr>
              <p:cNvPr id="2" name="Metin kutusu 1"/>
              <p:cNvSpPr txBox="1">
                <a:spLocks noRot="1" noChangeAspect="1" noMove="1" noResize="1" noEditPoints="1" noAdjustHandles="1" noChangeArrowheads="1" noChangeShapeType="1" noTextEdit="1"/>
              </p:cNvSpPr>
              <p:nvPr/>
            </p:nvSpPr>
            <p:spPr>
              <a:xfrm>
                <a:off x="1060705" y="256032"/>
                <a:ext cx="10259944" cy="5878532"/>
              </a:xfrm>
              <a:prstGeom prst="rect">
                <a:avLst/>
              </a:prstGeom>
              <a:blipFill rotWithShape="0">
                <a:blip r:embed="rId2"/>
                <a:stretch>
                  <a:fillRect l="-594" t="-519" r="-594"/>
                </a:stretch>
              </a:blipFill>
            </p:spPr>
            <p:txBody>
              <a:bodyPr/>
              <a:lstStyle/>
              <a:p>
                <a:r>
                  <a:rPr lang="tr-TR">
                    <a:noFill/>
                  </a:rPr>
                  <a:t> </a:t>
                </a:r>
              </a:p>
            </p:txBody>
          </p:sp>
        </mc:Fallback>
      </mc:AlternateContent>
      <p:sp>
        <p:nvSpPr>
          <p:cNvPr id="3" name="Veri Yer Tutucusu 2"/>
          <p:cNvSpPr>
            <a:spLocks noGrp="1"/>
          </p:cNvSpPr>
          <p:nvPr>
            <p:ph type="dt" sz="half" idx="10"/>
          </p:nvPr>
        </p:nvSpPr>
        <p:spPr/>
        <p:txBody>
          <a:bodyPr/>
          <a:lstStyle/>
          <a:p>
            <a:fld id="{DAA542F7-4E1D-4EBC-8989-C7AD7DA14CD4}" type="datetime1">
              <a:rPr lang="tr-TR" smtClean="0"/>
              <a:t>28.4.2020</a:t>
            </a:fld>
            <a:endParaRPr lang="tr-TR"/>
          </a:p>
        </p:txBody>
      </p:sp>
      <p:sp>
        <p:nvSpPr>
          <p:cNvPr id="4" name="Altbilgi Yer Tutucusu 3"/>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40153323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61872" y="795528"/>
            <a:ext cx="2510111" cy="923330"/>
          </a:xfrm>
          <a:prstGeom prst="rect">
            <a:avLst/>
          </a:prstGeom>
          <a:noFill/>
        </p:spPr>
        <p:txBody>
          <a:bodyPr wrap="none" rtlCol="0">
            <a:spAutoFit/>
          </a:bodyPr>
          <a:lstStyle/>
          <a:p>
            <a:r>
              <a:rPr lang="tr-TR" dirty="0" smtClean="0"/>
              <a:t>Anti </a:t>
            </a:r>
            <a:r>
              <a:rPr lang="tr-TR" dirty="0" err="1" smtClean="0"/>
              <a:t>artrit</a:t>
            </a:r>
            <a:r>
              <a:rPr lang="tr-TR" dirty="0" smtClean="0"/>
              <a:t> altın bileşikleri</a:t>
            </a:r>
          </a:p>
          <a:p>
            <a:endParaRPr lang="tr-TR" dirty="0"/>
          </a:p>
          <a:p>
            <a:endParaRPr lang="tr-TR" dirty="0"/>
          </a:p>
        </p:txBody>
      </p:sp>
      <p:pic>
        <p:nvPicPr>
          <p:cNvPr id="3" name="Resim 2"/>
          <p:cNvPicPr>
            <a:picLocks noChangeAspect="1"/>
          </p:cNvPicPr>
          <p:nvPr/>
        </p:nvPicPr>
        <p:blipFill>
          <a:blip r:embed="rId2"/>
          <a:stretch>
            <a:fillRect/>
          </a:stretch>
        </p:blipFill>
        <p:spPr>
          <a:xfrm>
            <a:off x="1261872" y="1718858"/>
            <a:ext cx="2857500" cy="2857500"/>
          </a:xfrm>
          <a:prstGeom prst="rect">
            <a:avLst/>
          </a:prstGeom>
        </p:spPr>
      </p:pic>
      <p:pic>
        <p:nvPicPr>
          <p:cNvPr id="1026" name="Picture 2" descr="Auranofi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527" y="1618488"/>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1380744" y="5358384"/>
            <a:ext cx="1581330" cy="646331"/>
          </a:xfrm>
          <a:prstGeom prst="rect">
            <a:avLst/>
          </a:prstGeom>
          <a:noFill/>
        </p:spPr>
        <p:txBody>
          <a:bodyPr wrap="none" rtlCol="0">
            <a:spAutoFit/>
          </a:bodyPr>
          <a:lstStyle/>
          <a:p>
            <a:r>
              <a:rPr lang="tr-TR" dirty="0" err="1" smtClean="0"/>
              <a:t>Aurotiyoglukoz</a:t>
            </a:r>
            <a:endParaRPr lang="tr-TR" dirty="0" smtClean="0"/>
          </a:p>
          <a:p>
            <a:r>
              <a:rPr lang="tr-TR" dirty="0" err="1" smtClean="0"/>
              <a:t>solganol</a:t>
            </a:r>
            <a:endParaRPr lang="tr-TR" dirty="0"/>
          </a:p>
        </p:txBody>
      </p:sp>
      <p:sp>
        <p:nvSpPr>
          <p:cNvPr id="5" name="Metin kutusu 4"/>
          <p:cNvSpPr txBox="1"/>
          <p:nvPr/>
        </p:nvSpPr>
        <p:spPr>
          <a:xfrm>
            <a:off x="7315200" y="5596128"/>
            <a:ext cx="1092030" cy="369332"/>
          </a:xfrm>
          <a:prstGeom prst="rect">
            <a:avLst/>
          </a:prstGeom>
          <a:noFill/>
        </p:spPr>
        <p:txBody>
          <a:bodyPr wrap="none" rtlCol="0">
            <a:spAutoFit/>
          </a:bodyPr>
          <a:lstStyle/>
          <a:p>
            <a:r>
              <a:rPr lang="tr-TR" dirty="0" err="1" smtClean="0"/>
              <a:t>auranofin</a:t>
            </a:r>
            <a:endParaRPr lang="tr-TR" dirty="0"/>
          </a:p>
        </p:txBody>
      </p:sp>
      <p:sp>
        <p:nvSpPr>
          <p:cNvPr id="6" name="Veri Yer Tutucusu 5"/>
          <p:cNvSpPr>
            <a:spLocks noGrp="1"/>
          </p:cNvSpPr>
          <p:nvPr>
            <p:ph type="dt" sz="half" idx="10"/>
          </p:nvPr>
        </p:nvSpPr>
        <p:spPr/>
        <p:txBody>
          <a:bodyPr/>
          <a:lstStyle/>
          <a:p>
            <a:fld id="{C54543A5-59AC-450A-8D1B-E0AC6235BD14}" type="datetime1">
              <a:rPr lang="tr-TR" smtClean="0"/>
              <a:t>28.4.2020</a:t>
            </a:fld>
            <a:endParaRPr lang="tr-TR"/>
          </a:p>
        </p:txBody>
      </p:sp>
      <p:sp>
        <p:nvSpPr>
          <p:cNvPr id="7" name="Altbilgi Yer Tutucusu 6"/>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901119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urothiomala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2975" y="1865376"/>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p:cNvSpPr txBox="1"/>
          <p:nvPr/>
        </p:nvSpPr>
        <p:spPr>
          <a:xfrm>
            <a:off x="2322576" y="5449824"/>
            <a:ext cx="1524263" cy="646331"/>
          </a:xfrm>
          <a:prstGeom prst="rect">
            <a:avLst/>
          </a:prstGeom>
          <a:noFill/>
        </p:spPr>
        <p:txBody>
          <a:bodyPr wrap="none" rtlCol="0">
            <a:spAutoFit/>
          </a:bodyPr>
          <a:lstStyle/>
          <a:p>
            <a:r>
              <a:rPr lang="tr-TR" dirty="0" err="1" smtClean="0"/>
              <a:t>Aurotiyomalat</a:t>
            </a:r>
            <a:endParaRPr lang="tr-TR" dirty="0" smtClean="0"/>
          </a:p>
          <a:p>
            <a:r>
              <a:rPr lang="tr-TR" dirty="0" err="1" smtClean="0"/>
              <a:t>miyokrisin</a:t>
            </a:r>
            <a:endParaRPr lang="tr-TR" dirty="0"/>
          </a:p>
        </p:txBody>
      </p:sp>
      <p:pic>
        <p:nvPicPr>
          <p:cNvPr id="2052" name="Picture 4" descr="Sodium aurothiosulfat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4199" y="1737360"/>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3" name="Metin kutusu 2"/>
          <p:cNvSpPr txBox="1"/>
          <p:nvPr/>
        </p:nvSpPr>
        <p:spPr>
          <a:xfrm>
            <a:off x="7714333" y="5361062"/>
            <a:ext cx="2297232" cy="369332"/>
          </a:xfrm>
          <a:prstGeom prst="rect">
            <a:avLst/>
          </a:prstGeom>
          <a:noFill/>
        </p:spPr>
        <p:txBody>
          <a:bodyPr wrap="none" rtlCol="0">
            <a:spAutoFit/>
          </a:bodyPr>
          <a:lstStyle/>
          <a:p>
            <a:r>
              <a:rPr lang="tr-TR" dirty="0" smtClean="0"/>
              <a:t>Sodyum </a:t>
            </a:r>
            <a:r>
              <a:rPr lang="tr-TR" dirty="0" err="1" smtClean="0"/>
              <a:t>aurotiyosulfat</a:t>
            </a:r>
            <a:endParaRPr lang="tr-TR" dirty="0"/>
          </a:p>
        </p:txBody>
      </p:sp>
      <p:sp>
        <p:nvSpPr>
          <p:cNvPr id="4" name="Veri Yer Tutucusu 3"/>
          <p:cNvSpPr>
            <a:spLocks noGrp="1"/>
          </p:cNvSpPr>
          <p:nvPr>
            <p:ph type="dt" sz="half" idx="10"/>
          </p:nvPr>
        </p:nvSpPr>
        <p:spPr/>
        <p:txBody>
          <a:bodyPr/>
          <a:lstStyle/>
          <a:p>
            <a:fld id="{7BEF101C-7B22-4B1C-9A06-96EF5E96FFC2}" type="datetime1">
              <a:rPr lang="tr-TR" smtClean="0"/>
              <a:t>28.4.2020</a:t>
            </a:fld>
            <a:endParaRPr lang="tr-TR"/>
          </a:p>
        </p:txBody>
      </p:sp>
      <p:sp>
        <p:nvSpPr>
          <p:cNvPr id="5" name="Altbilgi Yer Tutucusu 4"/>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3827677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le:Sodium aurothiomalate.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8383" y="1350899"/>
            <a:ext cx="4876800" cy="3314700"/>
          </a:xfrm>
          <a:prstGeom prst="rect">
            <a:avLst/>
          </a:prstGeom>
          <a:noFill/>
          <a:extLst>
            <a:ext uri="{909E8E84-426E-40DD-AFC4-6F175D3DCCD1}">
              <a14:hiddenFill xmlns:a14="http://schemas.microsoft.com/office/drawing/2010/main">
                <a:solidFill>
                  <a:srgbClr val="FFFFFF"/>
                </a:solidFill>
              </a14:hiddenFill>
            </a:ext>
          </a:extLst>
        </p:spPr>
      </p:pic>
      <p:sp>
        <p:nvSpPr>
          <p:cNvPr id="2" name="Veri Yer Tutucusu 1"/>
          <p:cNvSpPr>
            <a:spLocks noGrp="1"/>
          </p:cNvSpPr>
          <p:nvPr>
            <p:ph type="dt" sz="half" idx="10"/>
          </p:nvPr>
        </p:nvSpPr>
        <p:spPr/>
        <p:txBody>
          <a:bodyPr/>
          <a:lstStyle/>
          <a:p>
            <a:fld id="{8979C9E7-1659-49DA-9B01-3EE9C052AF32}" type="datetime1">
              <a:rPr lang="tr-TR" smtClean="0"/>
              <a:t>28.4.2020</a:t>
            </a:fld>
            <a:endParaRPr lang="tr-TR"/>
          </a:p>
        </p:txBody>
      </p:sp>
      <p:sp>
        <p:nvSpPr>
          <p:cNvPr id="3" name="Altbilgi Yer Tutucusu 2"/>
          <p:cNvSpPr>
            <a:spLocks noGrp="1"/>
          </p:cNvSpPr>
          <p:nvPr>
            <p:ph type="ftr" sz="quarter" idx="11"/>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412567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Özel 1">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269</TotalTime>
  <Words>688</Words>
  <Application>Microsoft Office PowerPoint</Application>
  <PresentationFormat>Geniş ekran</PresentationFormat>
  <Paragraphs>86</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Cambria Math</vt:lpstr>
      <vt:lpstr>Office Teması</vt:lpstr>
      <vt:lpstr>   ALTIN BİLEŞİKLERİ Artrit, kanser ve diğer hastalıkların tedavisinde Kullanımı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ALTIN BİEŞİKLERİ Artrit, kanser ve diğer hastalıkların tedavisinde Kullanımı</dc:title>
  <dc:creator>nuracar54@outlook.com</dc:creator>
  <cp:lastModifiedBy>nuracar54@outlook.com</cp:lastModifiedBy>
  <cp:revision>28</cp:revision>
  <dcterms:created xsi:type="dcterms:W3CDTF">2020-03-30T23:32:17Z</dcterms:created>
  <dcterms:modified xsi:type="dcterms:W3CDTF">2020-04-28T19:53:01Z</dcterms:modified>
</cp:coreProperties>
</file>