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300" r:id="rId3"/>
    <p:sldId id="287" r:id="rId4"/>
    <p:sldId id="288" r:id="rId5"/>
    <p:sldId id="311" r:id="rId6"/>
    <p:sldId id="312" r:id="rId7"/>
    <p:sldId id="313" r:id="rId8"/>
    <p:sldId id="315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01" r:id="rId1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9CB99F-ABC4-48A2-AF43-4E0532DA682D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7FA6-F24F-4229-A7B0-BC8F25346AE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1837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7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287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83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5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497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924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8405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916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578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0400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802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575BE1C9-D51A-4B5F-B120-1DD67716EB4F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D6901BDD-CF6E-4177-A51A-12208DFD373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8667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46485" y="3567660"/>
            <a:ext cx="9144000" cy="706802"/>
          </a:xfrm>
        </p:spPr>
        <p:txBody>
          <a:bodyPr>
            <a:normAutofit/>
          </a:bodyPr>
          <a:lstStyle/>
          <a:p>
            <a:r>
              <a:rPr lang="tr-TR" sz="3200" dirty="0" err="1"/>
              <a:t>Boo</a:t>
            </a:r>
            <a:r>
              <a:rPr lang="tr-TR" dirty="0" err="1"/>
              <a:t>lean</a:t>
            </a:r>
            <a:r>
              <a:rPr lang="tr-TR" dirty="0"/>
              <a:t> Matematiği</a:t>
            </a:r>
            <a:endParaRPr lang="tr-TR" sz="32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48852" y="4347147"/>
            <a:ext cx="9144000" cy="771763"/>
          </a:xfrm>
        </p:spPr>
        <p:txBody>
          <a:bodyPr/>
          <a:lstStyle/>
          <a:p>
            <a:r>
              <a:rPr lang="tr-TR" dirty="0"/>
              <a:t>Net 107 Sayısal elektronik</a:t>
            </a:r>
          </a:p>
          <a:p>
            <a:r>
              <a:rPr lang="tr-TR" dirty="0" err="1"/>
              <a:t>Ö</a:t>
            </a:r>
            <a:r>
              <a:rPr lang="tr-TR" cap="none" dirty="0" err="1"/>
              <a:t>ğr</a:t>
            </a:r>
            <a:r>
              <a:rPr lang="tr-TR" dirty="0"/>
              <a:t>. G</a:t>
            </a:r>
            <a:r>
              <a:rPr lang="tr-TR" cap="none" dirty="0"/>
              <a:t>ör</a:t>
            </a:r>
            <a:r>
              <a:rPr lang="tr-TR" dirty="0"/>
              <a:t>. B</a:t>
            </a:r>
            <a:r>
              <a:rPr lang="tr-TR" cap="none" dirty="0"/>
              <a:t>urcu</a:t>
            </a:r>
            <a:r>
              <a:rPr lang="tr-TR" dirty="0"/>
              <a:t> y</a:t>
            </a:r>
            <a:r>
              <a:rPr lang="tr-TR" cap="none" dirty="0"/>
              <a:t>akışır</a:t>
            </a:r>
            <a:r>
              <a:rPr lang="tr-TR" dirty="0"/>
              <a:t> g</a:t>
            </a:r>
            <a:r>
              <a:rPr lang="tr-TR" cap="none" dirty="0"/>
              <a:t>irgin</a:t>
            </a:r>
          </a:p>
        </p:txBody>
      </p:sp>
    </p:spTree>
    <p:extLst>
      <p:ext uri="{BB962C8B-B14F-4D97-AF65-F5344CB8AC3E}">
        <p14:creationId xmlns:p14="http://schemas.microsoft.com/office/powerpoint/2010/main" val="364990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80" y="1898096"/>
            <a:ext cx="10058400" cy="22621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8.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Herhangi bir girişe iki defa arka arkaya değil kapısı uygulanırsa çıkış kendisine eşittir.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 ') '= A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373403"/>
              </p:ext>
            </p:extLst>
          </p:nvPr>
        </p:nvGraphicFramePr>
        <p:xfrm>
          <a:off x="2207435" y="5002382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331956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271014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25023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A'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34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882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77579"/>
                  </a:ext>
                </a:extLst>
              </a:tr>
            </a:tbl>
          </a:graphicData>
        </a:graphic>
      </p:graphicFrame>
      <p:pic>
        <p:nvPicPr>
          <p:cNvPr id="5" name="Resim 4">
            <a:extLst>
              <a:ext uri="{FF2B5EF4-FFF2-40B4-BE49-F238E27FC236}">
                <a16:creationId xmlns:a16="http://schemas.microsoft.com/office/drawing/2014/main" id="{96366723-CDEE-4DCE-9433-BA6087CB984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877815" y="3544701"/>
            <a:ext cx="7115175" cy="120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294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80" y="1898096"/>
            <a:ext cx="10058400" cy="2139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9.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A+AB=A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A’ B = A + B</a:t>
            </a:r>
          </a:p>
          <a:p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AB’ = A + B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6C6796F0-3DA4-4E79-952D-AB87377EC8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45458" y="2365505"/>
            <a:ext cx="541020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111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80" y="1898096"/>
            <a:ext cx="10058400" cy="14003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10.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t-B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(A+B)(A+C)=A+BC</a:t>
            </a:r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71E716F1-6567-4A67-A89C-09E1985DDD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1843" y="2598287"/>
            <a:ext cx="6006412" cy="328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004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943F64A-38F6-4FA6-83D8-8770F1E145E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813479" y="2185801"/>
            <a:ext cx="5463861" cy="3709302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AE8A9E44-D922-4070-BB55-D0ADA9AC7811}"/>
              </a:ext>
            </a:extLst>
          </p:cNvPr>
          <p:cNvSpPr/>
          <p:nvPr/>
        </p:nvSpPr>
        <p:spPr>
          <a:xfrm>
            <a:off x="1212546" y="1963306"/>
            <a:ext cx="4711092" cy="3185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11.</a:t>
            </a:r>
          </a:p>
          <a:p>
            <a:endParaRPr lang="tr-TR" sz="2000" b="1" dirty="0">
              <a:solidFill>
                <a:srgbClr val="FF0000"/>
              </a:solidFill>
            </a:endParaRP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x.y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)’=x’ +y’</a:t>
            </a:r>
          </a:p>
          <a:p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x+y</a:t>
            </a:r>
            <a:r>
              <a:rPr lang="tr-TR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)’=x’ . y’</a:t>
            </a:r>
          </a:p>
          <a:p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52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Matematiği Sadeleştirme</a:t>
            </a:r>
          </a:p>
        </p:txBody>
      </p:sp>
      <p:sp>
        <p:nvSpPr>
          <p:cNvPr id="5" name="İçerik Yer Tutucusu 2"/>
          <p:cNvSpPr>
            <a:spLocks noGrp="1"/>
          </p:cNvSpPr>
          <p:nvPr>
            <p:ph idx="1"/>
          </p:nvPr>
        </p:nvSpPr>
        <p:spPr>
          <a:xfrm>
            <a:off x="1097280" y="2561253"/>
            <a:ext cx="10058400" cy="2252541"/>
          </a:xfrm>
        </p:spPr>
        <p:txBody>
          <a:bodyPr>
            <a:normAutofit/>
          </a:bodyPr>
          <a:lstStyle/>
          <a:p>
            <a:pPr algn="just"/>
            <a:r>
              <a:rPr lang="tr-TR" sz="2400" dirty="0" err="1"/>
              <a:t>Boolean</a:t>
            </a:r>
            <a:r>
              <a:rPr lang="tr-TR" sz="2400" dirty="0"/>
              <a:t> ifadesi yazılan devrenin çıkış ifadesi, daha az giriş ve/veya daha az lojik kapı ile </a:t>
            </a:r>
            <a:r>
              <a:rPr lang="tr-TR" sz="2400" dirty="0" err="1"/>
              <a:t>boolean</a:t>
            </a:r>
            <a:r>
              <a:rPr lang="tr-TR" sz="2400" dirty="0"/>
              <a:t> kuralları ve kanunları kullanılarak, sadeleştirilip, yeniden kurulabilir. İlk ve sadeleştirilmiş devrenin doğruluk tablosu aynı olmalıdır.</a:t>
            </a:r>
          </a:p>
        </p:txBody>
      </p:sp>
    </p:spTree>
    <p:extLst>
      <p:ext uri="{BB962C8B-B14F-4D97-AF65-F5344CB8AC3E}">
        <p14:creationId xmlns:p14="http://schemas.microsoft.com/office/powerpoint/2010/main" val="1296869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64505" y="2090910"/>
            <a:ext cx="5591175" cy="20955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893810" y="4352924"/>
            <a:ext cx="3209925" cy="135255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7628" y="2718089"/>
            <a:ext cx="4505325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63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Örnek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56867" y="2302452"/>
            <a:ext cx="4295775" cy="5905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67258" y="3458094"/>
            <a:ext cx="7562850" cy="190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47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92563" y="1845734"/>
            <a:ext cx="10748978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/>
              <a:t>Elektrik – Elektronik Teknolojisi, Temel Mantık Devreleri, 522EE0245, Ankara 2012, MEGEP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en-US" b="1" dirty="0"/>
              <a:t>Hüseyin </a:t>
            </a:r>
            <a:r>
              <a:rPr lang="en-US" b="1" dirty="0" err="1"/>
              <a:t>Ekiz</a:t>
            </a:r>
            <a:r>
              <a:rPr lang="tr-TR" b="1" dirty="0"/>
              <a:t>, </a:t>
            </a:r>
            <a:r>
              <a:rPr lang="en-US" b="1" dirty="0" err="1"/>
              <a:t>Mantık</a:t>
            </a:r>
            <a:r>
              <a:rPr lang="en-US" b="1" dirty="0"/>
              <a:t> </a:t>
            </a:r>
            <a:r>
              <a:rPr lang="en-US" b="1" dirty="0" err="1"/>
              <a:t>Devreleri</a:t>
            </a:r>
            <a:endParaRPr lang="tr-TR" b="1" dirty="0"/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 err="1"/>
              <a:t>Yrd.Doç.Dr</a:t>
            </a:r>
            <a:r>
              <a:rPr lang="tr-TR" b="1" dirty="0"/>
              <a:t>. Mustafa Engin, </a:t>
            </a:r>
            <a:r>
              <a:rPr lang="tr-TR" b="1" dirty="0" err="1"/>
              <a:t>Yrd.Doç.Dr</a:t>
            </a:r>
            <a:r>
              <a:rPr lang="tr-TR" b="1" dirty="0"/>
              <a:t>. </a:t>
            </a:r>
            <a:r>
              <a:rPr lang="tr-TR" b="1" dirty="0" err="1"/>
              <a:t>Dilşad</a:t>
            </a:r>
            <a:r>
              <a:rPr lang="tr-TR" b="1" dirty="0"/>
              <a:t> Engin, Sayısal Elektronik, Ege Üniversitesi, Ege Meslek Yüksekokulu, İzmir 2015</a:t>
            </a:r>
          </a:p>
          <a:p>
            <a:pPr marL="457200" indent="-457200">
              <a:buFont typeface="Calibri" panose="020F0502020204030204" pitchFamily="34" charset="0"/>
              <a:buAutoNum type="arabicPeriod"/>
            </a:pPr>
            <a:r>
              <a:rPr lang="tr-TR" b="1" dirty="0"/>
              <a:t>O. </a:t>
            </a:r>
            <a:r>
              <a:rPr lang="tr-TR" b="1" dirty="0" err="1"/>
              <a:t>Boyraz</a:t>
            </a:r>
            <a:r>
              <a:rPr lang="tr-TR" b="1" dirty="0"/>
              <a:t> (http://www.oboyraz.sakarya.edu.tr/</a:t>
            </a:r>
            <a:r>
              <a:rPr lang="tr-TR" b="1" dirty="0" err="1"/>
              <a:t>sites</a:t>
            </a:r>
            <a:r>
              <a:rPr lang="tr-TR" b="1"/>
              <a:t>/oboyraz.sakarya.edu.tr/file/43.pdf)</a:t>
            </a:r>
          </a:p>
          <a:p>
            <a:pPr marL="0" indent="0"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14323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Ders İçeriği</a:t>
            </a:r>
          </a:p>
        </p:txBody>
      </p:sp>
      <p:sp>
        <p:nvSpPr>
          <p:cNvPr id="8" name="İçerik Yer Tutucusu 2"/>
          <p:cNvSpPr txBox="1">
            <a:spLocks/>
          </p:cNvSpPr>
          <p:nvPr/>
        </p:nvSpPr>
        <p:spPr>
          <a:xfrm>
            <a:off x="1233914" y="2468610"/>
            <a:ext cx="4326058" cy="265290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>
                <a:solidFill>
                  <a:srgbClr val="FF0000"/>
                </a:solidFill>
              </a:rPr>
              <a:t>BOOLEAN MATEMATİĞİ</a:t>
            </a:r>
          </a:p>
          <a:p>
            <a:pPr>
              <a:buFontTx/>
              <a:buChar char="-"/>
            </a:pPr>
            <a:r>
              <a:rPr lang="tr-TR" dirty="0" err="1"/>
              <a:t>Boolean</a:t>
            </a:r>
            <a:r>
              <a:rPr lang="tr-TR" dirty="0"/>
              <a:t> Kuralları</a:t>
            </a:r>
          </a:p>
          <a:p>
            <a:pPr>
              <a:buFontTx/>
              <a:buChar char="-"/>
            </a:pPr>
            <a:r>
              <a:rPr lang="tr-TR" dirty="0" err="1"/>
              <a:t>Boolean</a:t>
            </a:r>
            <a:r>
              <a:rPr lang="tr-TR" dirty="0"/>
              <a:t> Matematiğinde Sadeleştirme</a:t>
            </a:r>
          </a:p>
          <a:p>
            <a:pPr marL="0" indent="0">
              <a:buNone/>
            </a:pP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54935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9412AA-306F-4818-85CE-6B1A89F00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5445" y="2134563"/>
            <a:ext cx="2076844" cy="183226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FF0000"/>
                </a:solidFill>
              </a:rPr>
              <a:t>1.</a:t>
            </a:r>
          </a:p>
          <a:p>
            <a:pPr marL="0" indent="0">
              <a:buNone/>
            </a:pPr>
            <a:r>
              <a:rPr lang="tr-TR" dirty="0"/>
              <a:t>       A • 0 = 0 </a:t>
            </a:r>
          </a:p>
          <a:p>
            <a:endParaRPr lang="tr-TR" dirty="0"/>
          </a:p>
          <a:p>
            <a:r>
              <a:rPr lang="tr-TR" dirty="0"/>
              <a:t>      A • 1 = A 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4655098" y="2412124"/>
            <a:ext cx="5467350" cy="1066800"/>
          </a:xfrm>
          <a:prstGeom prst="rect">
            <a:avLst/>
          </a:prstGeom>
        </p:spPr>
      </p:pic>
      <p:graphicFrame>
        <p:nvGraphicFramePr>
          <p:cNvPr id="10" name="Tablo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809823"/>
              </p:ext>
            </p:extLst>
          </p:nvPr>
        </p:nvGraphicFramePr>
        <p:xfrm>
          <a:off x="2953123" y="4364027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331956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271014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25023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34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882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77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6277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80" y="1898096"/>
            <a:ext cx="6096000" cy="195438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2.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ile VEYA uygulanan giriş çıkışa aynen aktarılır. 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+ 0 = A </a:t>
            </a: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696869" y="3178352"/>
            <a:ext cx="4991100" cy="914400"/>
          </a:xfrm>
          <a:prstGeom prst="rect">
            <a:avLst/>
          </a:prstGeom>
        </p:spPr>
      </p:pic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8964189"/>
              </p:ext>
            </p:extLst>
          </p:nvPr>
        </p:nvGraphicFramePr>
        <p:xfrm>
          <a:off x="2207435" y="4564500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331956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271014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25023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34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882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775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356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80" y="1898096"/>
            <a:ext cx="6096000" cy="195438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3.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ile VEYA uygulanan giriş çıkışa 1 olarak aktarılır. 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+ 1 = 1 </a:t>
            </a: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7781338"/>
              </p:ext>
            </p:extLst>
          </p:nvPr>
        </p:nvGraphicFramePr>
        <p:xfrm>
          <a:off x="2207435" y="4564500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331956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271014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25023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34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882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77579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4605" y="3308363"/>
            <a:ext cx="4791075" cy="70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3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80" y="1898096"/>
            <a:ext cx="6096000" cy="226215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4.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değişkenin kendisine VE uygulanırsa çıkış kendisine eşit olur.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• A = A</a:t>
            </a: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7024588"/>
              </p:ext>
            </p:extLst>
          </p:nvPr>
        </p:nvGraphicFramePr>
        <p:xfrm>
          <a:off x="2207435" y="4564500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331956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271014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25023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34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882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77579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088380" y="3358965"/>
            <a:ext cx="506730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875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80" y="1898096"/>
            <a:ext cx="6096000" cy="226215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5.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değişkene kendisi ile VEYA uygulanırsa çıkış kendisine eşit olur.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A = A</a:t>
            </a: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graphicFrame>
        <p:nvGraphicFramePr>
          <p:cNvPr id="11" name="Tablo 10"/>
          <p:cNvGraphicFramePr>
            <a:graphicFrameLocks noGrp="1"/>
          </p:cNvGraphicFramePr>
          <p:nvPr/>
        </p:nvGraphicFramePr>
        <p:xfrm>
          <a:off x="2207435" y="4564500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331956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271014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25023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34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882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77579"/>
                  </a:ext>
                </a:extLst>
              </a:tr>
            </a:tbl>
          </a:graphicData>
        </a:graphic>
      </p:graphicFrame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1313"/>
          <a:stretch/>
        </p:blipFill>
        <p:spPr>
          <a:xfrm>
            <a:off x="5791200" y="3378015"/>
            <a:ext cx="5198186" cy="942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3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80" y="1898096"/>
            <a:ext cx="6096000" cy="195438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6.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değişkenin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değiline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 uygulanırsa çıkış 0 olur.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• A' = 0</a:t>
            </a: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graphicFrame>
        <p:nvGraphicFramePr>
          <p:cNvPr id="11" name="Tablo 10"/>
          <p:cNvGraphicFramePr>
            <a:graphicFrameLocks noGrp="1"/>
          </p:cNvGraphicFramePr>
          <p:nvPr/>
        </p:nvGraphicFramePr>
        <p:xfrm>
          <a:off x="2207435" y="4564500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331956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271014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25023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34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882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77579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72421" y="3152702"/>
            <a:ext cx="5019675" cy="120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67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97279" y="1898096"/>
            <a:ext cx="7969447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105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tr-TR" sz="1050" dirty="0">
              <a:latin typeface="Arial" panose="020B0604020202020204" pitchFamily="34" charset="0"/>
            </a:endParaRPr>
          </a:p>
          <a:p>
            <a:r>
              <a:rPr lang="tr-TR" sz="2000" b="1" dirty="0">
                <a:solidFill>
                  <a:srgbClr val="FF0000"/>
                </a:solidFill>
              </a:rPr>
              <a:t>7.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değişkenin </a:t>
            </a:r>
            <a:r>
              <a:rPr lang="tr-TR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değiline</a:t>
            </a:r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VEYA uygulanırsa çıkış 1 olur.</a:t>
            </a:r>
          </a:p>
          <a:p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A '= 1</a:t>
            </a:r>
          </a:p>
        </p:txBody>
      </p:sp>
      <p:sp>
        <p:nvSpPr>
          <p:cNvPr id="8" name="Unvan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err="1"/>
              <a:t>Boolean</a:t>
            </a:r>
            <a:r>
              <a:rPr lang="tr-TR" dirty="0"/>
              <a:t> Kuralları </a:t>
            </a:r>
          </a:p>
        </p:txBody>
      </p:sp>
      <p:graphicFrame>
        <p:nvGraphicFramePr>
          <p:cNvPr id="11" name="Tablo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588288"/>
              </p:ext>
            </p:extLst>
          </p:nvPr>
        </p:nvGraphicFramePr>
        <p:xfrm>
          <a:off x="2207435" y="4564500"/>
          <a:ext cx="8127999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73319567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2127101465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2502317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9346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78829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5377579"/>
                  </a:ext>
                </a:extLst>
              </a:tr>
            </a:tbl>
          </a:graphicData>
        </a:graphic>
      </p:graphicFrame>
      <p:pic>
        <p:nvPicPr>
          <p:cNvPr id="3" name="Resim 2">
            <a:extLst>
              <a:ext uri="{FF2B5EF4-FFF2-40B4-BE49-F238E27FC236}">
                <a16:creationId xmlns:a16="http://schemas.microsoft.com/office/drawing/2014/main" id="{CD03FFB5-FA07-477F-94D8-3E6958B8091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18276" y="3245476"/>
            <a:ext cx="5737404" cy="121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81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acik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acik" id="{5FBA6BAB-3C3C-467B-A92E-FE4BE3482913}" vid="{13BE5C17-C18C-4C10-8ECA-B8C51E3C202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3665</TotalTime>
  <Words>439</Words>
  <Application>Microsoft Office PowerPoint</Application>
  <PresentationFormat>Geniş ekran</PresentationFormat>
  <Paragraphs>174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temaacik</vt:lpstr>
      <vt:lpstr>Boolean Matematiği</vt:lpstr>
      <vt:lpstr>Ders İçeriği</vt:lpstr>
      <vt:lpstr>Boolean Kuralları </vt:lpstr>
      <vt:lpstr>Boolean Kuralları </vt:lpstr>
      <vt:lpstr>Boolean Kuralları </vt:lpstr>
      <vt:lpstr>Boolean Kuralları </vt:lpstr>
      <vt:lpstr>Boolean Kuralları </vt:lpstr>
      <vt:lpstr>Boolean Kuralları </vt:lpstr>
      <vt:lpstr>Boolean Kuralları </vt:lpstr>
      <vt:lpstr>Boolean Kuralları </vt:lpstr>
      <vt:lpstr>Boolean Kuralları </vt:lpstr>
      <vt:lpstr>Boolean Kuralları </vt:lpstr>
      <vt:lpstr>Boolean Kuralları </vt:lpstr>
      <vt:lpstr>Boolean Matematiği Sadeleştirme</vt:lpstr>
      <vt:lpstr>Örnek</vt:lpstr>
      <vt:lpstr>Örnek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NBP103-Programlama Temelleri Ders Notu</dc:title>
  <dc:creator>BAP2</dc:creator>
  <cp:lastModifiedBy>Burcu.Yakisir.Girgin</cp:lastModifiedBy>
  <cp:revision>173</cp:revision>
  <dcterms:created xsi:type="dcterms:W3CDTF">2017-11-13T19:25:20Z</dcterms:created>
  <dcterms:modified xsi:type="dcterms:W3CDTF">2018-01-30T20:57:35Z</dcterms:modified>
</cp:coreProperties>
</file>