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673" r:id="rId2"/>
    <p:sldId id="674" r:id="rId3"/>
    <p:sldId id="676" r:id="rId4"/>
    <p:sldId id="677" r:id="rId5"/>
    <p:sldId id="678" r:id="rId6"/>
    <p:sldId id="679" r:id="rId7"/>
    <p:sldId id="68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04FA7-3E2D-44E5-8969-B9F79D141B89}" type="doc">
      <dgm:prSet loTypeId="urn:microsoft.com/office/officeart/2005/8/layout/hierarchy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66F6BC6-4898-4F40-A1DB-CE809E089F0B}">
      <dgm:prSet phldrT="[Metin]" custT="1"/>
      <dgm:spPr/>
      <dgm:t>
        <a:bodyPr/>
        <a:lstStyle/>
        <a:p>
          <a:r>
            <a:rPr lang="tr-TR" sz="2400" dirty="0" smtClean="0"/>
            <a:t>Madenler ve öteki cansız kaynaklar</a:t>
          </a:r>
        </a:p>
      </dgm:t>
    </dgm:pt>
    <dgm:pt modelId="{8E4C5585-EC1D-49F2-8142-322716582540}" type="parTrans" cxnId="{B711F9AC-1307-4449-BD32-D0502551857E}">
      <dgm:prSet/>
      <dgm:spPr/>
      <dgm:t>
        <a:bodyPr/>
        <a:lstStyle/>
        <a:p>
          <a:endParaRPr lang="tr-TR"/>
        </a:p>
      </dgm:t>
    </dgm:pt>
    <dgm:pt modelId="{10400F3E-7A9E-4E2A-92D4-777BFD39AF3F}" type="sibTrans" cxnId="{B711F9AC-1307-4449-BD32-D0502551857E}">
      <dgm:prSet/>
      <dgm:spPr/>
      <dgm:t>
        <a:bodyPr/>
        <a:lstStyle/>
        <a:p>
          <a:endParaRPr lang="tr-TR"/>
        </a:p>
      </dgm:t>
    </dgm:pt>
    <dgm:pt modelId="{11599643-6392-47FA-9DB8-16B643ED7244}">
      <dgm:prSet phldrT="[Metin]"/>
      <dgm:spPr/>
      <dgm:t>
        <a:bodyPr/>
        <a:lstStyle/>
        <a:p>
          <a:r>
            <a:rPr lang="tr-TR" dirty="0" smtClean="0"/>
            <a:t>Deniz yatağı ve toprak altı ile sürekli temas halindeki canlılar</a:t>
          </a:r>
          <a:endParaRPr lang="tr-TR" dirty="0"/>
        </a:p>
      </dgm:t>
    </dgm:pt>
    <dgm:pt modelId="{34A7E6A8-6B88-4928-B7DA-35E3E724800E}" type="parTrans" cxnId="{C1B28FD9-034F-4B9A-AB70-4BC401C92C09}">
      <dgm:prSet/>
      <dgm:spPr/>
      <dgm:t>
        <a:bodyPr/>
        <a:lstStyle/>
        <a:p>
          <a:endParaRPr lang="tr-TR"/>
        </a:p>
      </dgm:t>
    </dgm:pt>
    <dgm:pt modelId="{08D19462-C4B7-4A26-88E6-4B6DF25AEFBE}" type="sibTrans" cxnId="{C1B28FD9-034F-4B9A-AB70-4BC401C92C09}">
      <dgm:prSet/>
      <dgm:spPr/>
      <dgm:t>
        <a:bodyPr/>
        <a:lstStyle/>
        <a:p>
          <a:endParaRPr lang="tr-TR"/>
        </a:p>
      </dgm:t>
    </dgm:pt>
    <dgm:pt modelId="{A2F0C24D-B581-412C-A29E-4BE1C27C5B5C}" type="pres">
      <dgm:prSet presAssocID="{74C04FA7-3E2D-44E5-8969-B9F79D141B8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3F57531-5DF1-4758-A6ED-227F5BAB492A}" type="pres">
      <dgm:prSet presAssocID="{C66F6BC6-4898-4F40-A1DB-CE809E089F0B}" presName="vertOne" presStyleCnt="0"/>
      <dgm:spPr/>
    </dgm:pt>
    <dgm:pt modelId="{D3CB7F65-3F30-4E01-A870-D8D04AC9194A}" type="pres">
      <dgm:prSet presAssocID="{C66F6BC6-4898-4F40-A1DB-CE809E089F0B}" presName="txOne" presStyleLbl="node0" presStyleIdx="0" presStyleCnt="1" custLinFactNeighborX="-1021" custLinFactNeighborY="-41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0577B5-50A0-49A6-80B5-35BE27EDC758}" type="pres">
      <dgm:prSet presAssocID="{C66F6BC6-4898-4F40-A1DB-CE809E089F0B}" presName="parTransOne" presStyleCnt="0"/>
      <dgm:spPr/>
    </dgm:pt>
    <dgm:pt modelId="{E801A263-721A-4ECA-84D0-7A02F11277F2}" type="pres">
      <dgm:prSet presAssocID="{C66F6BC6-4898-4F40-A1DB-CE809E089F0B}" presName="horzOne" presStyleCnt="0"/>
      <dgm:spPr/>
    </dgm:pt>
    <dgm:pt modelId="{044B4713-4D2E-4ED4-83BA-018B91D5D506}" type="pres">
      <dgm:prSet presAssocID="{11599643-6392-47FA-9DB8-16B643ED7244}" presName="vertTwo" presStyleCnt="0"/>
      <dgm:spPr/>
    </dgm:pt>
    <dgm:pt modelId="{616C06C0-5537-4E30-A55D-38C2EEB59297}" type="pres">
      <dgm:prSet presAssocID="{11599643-6392-47FA-9DB8-16B643ED7244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748509-642A-427C-A130-A29F359A4BA7}" type="pres">
      <dgm:prSet presAssocID="{11599643-6392-47FA-9DB8-16B643ED7244}" presName="horzTwo" presStyleCnt="0"/>
      <dgm:spPr/>
    </dgm:pt>
  </dgm:ptLst>
  <dgm:cxnLst>
    <dgm:cxn modelId="{81B3351A-04AD-474A-B1BC-64667D2DFEA9}" type="presOf" srcId="{11599643-6392-47FA-9DB8-16B643ED7244}" destId="{616C06C0-5537-4E30-A55D-38C2EEB59297}" srcOrd="0" destOrd="0" presId="urn:microsoft.com/office/officeart/2005/8/layout/hierarchy4"/>
    <dgm:cxn modelId="{D1A5DE5D-2202-4470-9D57-6B713AEEE5A6}" type="presOf" srcId="{74C04FA7-3E2D-44E5-8969-B9F79D141B89}" destId="{A2F0C24D-B581-412C-A29E-4BE1C27C5B5C}" srcOrd="0" destOrd="0" presId="urn:microsoft.com/office/officeart/2005/8/layout/hierarchy4"/>
    <dgm:cxn modelId="{C1B28FD9-034F-4B9A-AB70-4BC401C92C09}" srcId="{C66F6BC6-4898-4F40-A1DB-CE809E089F0B}" destId="{11599643-6392-47FA-9DB8-16B643ED7244}" srcOrd="0" destOrd="0" parTransId="{34A7E6A8-6B88-4928-B7DA-35E3E724800E}" sibTransId="{08D19462-C4B7-4A26-88E6-4B6DF25AEFBE}"/>
    <dgm:cxn modelId="{EC1CBAC6-71F3-47E2-8AD5-34ACF0580E02}" type="presOf" srcId="{C66F6BC6-4898-4F40-A1DB-CE809E089F0B}" destId="{D3CB7F65-3F30-4E01-A870-D8D04AC9194A}" srcOrd="0" destOrd="0" presId="urn:microsoft.com/office/officeart/2005/8/layout/hierarchy4"/>
    <dgm:cxn modelId="{B711F9AC-1307-4449-BD32-D0502551857E}" srcId="{74C04FA7-3E2D-44E5-8969-B9F79D141B89}" destId="{C66F6BC6-4898-4F40-A1DB-CE809E089F0B}" srcOrd="0" destOrd="0" parTransId="{8E4C5585-EC1D-49F2-8142-322716582540}" sibTransId="{10400F3E-7A9E-4E2A-92D4-777BFD39AF3F}"/>
    <dgm:cxn modelId="{C7B8B357-F278-499C-9911-09D9CAA9CFED}" type="presParOf" srcId="{A2F0C24D-B581-412C-A29E-4BE1C27C5B5C}" destId="{13F57531-5DF1-4758-A6ED-227F5BAB492A}" srcOrd="0" destOrd="0" presId="urn:microsoft.com/office/officeart/2005/8/layout/hierarchy4"/>
    <dgm:cxn modelId="{8AE404E4-6FDF-404E-87E4-F11A251CB406}" type="presParOf" srcId="{13F57531-5DF1-4758-A6ED-227F5BAB492A}" destId="{D3CB7F65-3F30-4E01-A870-D8D04AC9194A}" srcOrd="0" destOrd="0" presId="urn:microsoft.com/office/officeart/2005/8/layout/hierarchy4"/>
    <dgm:cxn modelId="{D0A9D001-2A13-4AEC-8643-3B4EBE5B1397}" type="presParOf" srcId="{13F57531-5DF1-4758-A6ED-227F5BAB492A}" destId="{060577B5-50A0-49A6-80B5-35BE27EDC758}" srcOrd="1" destOrd="0" presId="urn:microsoft.com/office/officeart/2005/8/layout/hierarchy4"/>
    <dgm:cxn modelId="{1DAF388B-9003-4C0C-AC6C-8ED6B6B9ABB1}" type="presParOf" srcId="{13F57531-5DF1-4758-A6ED-227F5BAB492A}" destId="{E801A263-721A-4ECA-84D0-7A02F11277F2}" srcOrd="2" destOrd="0" presId="urn:microsoft.com/office/officeart/2005/8/layout/hierarchy4"/>
    <dgm:cxn modelId="{32714A77-4DC4-41B4-BE9F-57177F441385}" type="presParOf" srcId="{E801A263-721A-4ECA-84D0-7A02F11277F2}" destId="{044B4713-4D2E-4ED4-83BA-018B91D5D506}" srcOrd="0" destOrd="0" presId="urn:microsoft.com/office/officeart/2005/8/layout/hierarchy4"/>
    <dgm:cxn modelId="{9F11B6AB-4D60-49B9-8A72-81408F63774E}" type="presParOf" srcId="{044B4713-4D2E-4ED4-83BA-018B91D5D506}" destId="{616C06C0-5537-4E30-A55D-38C2EEB59297}" srcOrd="0" destOrd="0" presId="urn:microsoft.com/office/officeart/2005/8/layout/hierarchy4"/>
    <dgm:cxn modelId="{FBB58885-CB54-4E46-B4AA-CDC16E4F87AD}" type="presParOf" srcId="{044B4713-4D2E-4ED4-83BA-018B91D5D506}" destId="{50748509-642A-427C-A130-A29F359A4BA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B7F65-3F30-4E01-A870-D8D04AC9194A}">
      <dsp:nvSpPr>
        <dsp:cNvPr id="0" name=""/>
        <dsp:cNvSpPr/>
      </dsp:nvSpPr>
      <dsp:spPr>
        <a:xfrm>
          <a:off x="0" y="0"/>
          <a:ext cx="7350928" cy="7449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Madenler ve öteki cansız kaynaklar</a:t>
          </a:r>
        </a:p>
      </dsp:txBody>
      <dsp:txXfrm>
        <a:off x="21820" y="21820"/>
        <a:ext cx="7307288" cy="701356"/>
      </dsp:txXfrm>
    </dsp:sp>
    <dsp:sp modelId="{616C06C0-5537-4E30-A55D-38C2EEB59297}">
      <dsp:nvSpPr>
        <dsp:cNvPr id="0" name=""/>
        <dsp:cNvSpPr/>
      </dsp:nvSpPr>
      <dsp:spPr>
        <a:xfrm>
          <a:off x="3592" y="929050"/>
          <a:ext cx="7350928" cy="7449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Deniz yatağı ve toprak altı ile sürekli temas halindeki canlılar</a:t>
          </a:r>
          <a:endParaRPr lang="tr-TR" sz="2300" kern="1200" dirty="0"/>
        </a:p>
      </dsp:txBody>
      <dsp:txXfrm>
        <a:off x="25412" y="950870"/>
        <a:ext cx="7307288" cy="701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C34AF-047A-4936-ACD1-FA1E7A4B08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8. HAFTA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KITA SAHANLIĞI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2514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Hukuken kıta sahanlığı kavramı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1945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yılında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Truman Bildirisi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ile ABD tarafından ortaya atılmıştır.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Sözleşmesi, m. 1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 metre derinlik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200 metre derinlikten sonra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işletilebilen alan</a:t>
            </a:r>
          </a:p>
        </p:txBody>
      </p:sp>
    </p:spTree>
    <p:extLst>
      <p:ext uri="{BB962C8B-B14F-4D97-AF65-F5344CB8AC3E}">
        <p14:creationId xmlns:p14="http://schemas.microsoft.com/office/powerpoint/2010/main" val="37939117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457200" y="1142984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1969 Kuzey Denizi Kıta Sahanlığı Davası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 ülkesinin deniz altında süren 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doğal uzantısı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ab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initio</a:t>
            </a: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800" dirty="0" smtClean="0">
                <a:solidFill>
                  <a:schemeClr val="tx2">
                    <a:lumMod val="75000"/>
                  </a:schemeClr>
                </a:solidFill>
              </a:rPr>
              <a:t>ve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ipso</a:t>
            </a:r>
            <a:r>
              <a:rPr lang="tr-TR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tx2">
                    <a:lumMod val="75000"/>
                  </a:schemeClr>
                </a:solidFill>
              </a:rPr>
              <a:t>facto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</a:rPr>
              <a:t>Uluslararası örf ve adet hukuku kuralı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1545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5144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BMDHS, m. 76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Kıta sahanlığı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bir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doğal hak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tır.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Kara ülkesinin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doğal uzantısı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boyunca...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kıta kenarının dış sınırına kadar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uzanan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Kıta kenarının dış sınırının 200 mile kadar ulaşmadığı yerlerde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, karasularının ölçülmeye başladığı esas hatlardan itibaren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200 deniz miline kadar</a:t>
            </a:r>
            <a:r>
              <a:rPr lang="tr-TR" dirty="0" smtClean="0">
                <a:solidFill>
                  <a:schemeClr val="bg1">
                    <a:lumMod val="75000"/>
                  </a:schemeClr>
                </a:solidFill>
              </a:rPr>
              <a:t> uzanan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deniz yatağı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ve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toprak altı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dır.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320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97152"/>
          </a:xfrm>
        </p:spPr>
        <p:txBody>
          <a:bodyPr anchor="ctr"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Kıta kenarının dış sınırının 200 milden fazla olduğu hallerde, esas hatlardan itibaren en fazla 350 mile kadar kıta sahanlığı olabilir.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Üzerinde bulunduğu su tabakasını kapsamaz. </a:t>
            </a:r>
          </a:p>
        </p:txBody>
      </p:sp>
    </p:spTree>
    <p:extLst>
      <p:ext uri="{BB962C8B-B14F-4D97-AF65-F5344CB8AC3E}">
        <p14:creationId xmlns:p14="http://schemas.microsoft.com/office/powerpoint/2010/main" val="14047513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KITA SAHANLIĞININ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 anchor="ctr">
            <a:normAutofit/>
          </a:bodyPr>
          <a:lstStyle/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Kıyı devletinin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deniz tabanı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ve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toprak altı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nda bulunan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doğal kaynaklardan yararlanma hakkı</a:t>
            </a: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tr-TR" sz="2500" dirty="0" smtClean="0"/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Üçüncü devletlerin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seyrüsefer serbestisi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uçma serbestisi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kablo ve boru döşeme serbestisi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halel görmez.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1000100" y="3143248"/>
          <a:ext cx="7358114" cy="1674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41042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3CB7F65-3F30-4E01-A870-D8D04AC919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graphicEl>
                                              <a:dgm id="{D3CB7F65-3F30-4E01-A870-D8D04AC919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16C06C0-5537-4E30-A55D-38C2EEB592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>
                                            <p:graphicEl>
                                              <a:dgm id="{616C06C0-5537-4E30-A55D-38C2EEB592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KITA SAHANLIĞININ SINIRLANDIRILMASI </a:t>
            </a:r>
            <a:endParaRPr lang="tr-TR" sz="37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sz="3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BMDHS, m. 83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sz="2500" dirty="0" smtClean="0"/>
              <a:t>	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Sahilleri bitişik veya karşı karşıya bulunan devletler arasında kıta sahanlığının sınırlandırılması,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hakkaniyete uygun bir çözüm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 ulaşmak amacıyla,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UAD Statüsü’nün 38. maddesi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nde belirtildiği şekilde, </a:t>
            </a:r>
            <a:r>
              <a:rPr lang="tr-TR" sz="25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uluslararası hukuka uygun olarak, anlaşma</a:t>
            </a:r>
            <a:r>
              <a:rPr lang="tr-TR" sz="25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ile yapılacaktır.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tr-TR" sz="2500" dirty="0" smtClean="0"/>
          </a:p>
          <a:p>
            <a:pPr>
              <a:buNone/>
            </a:pP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8819460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Hakça ilkeler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 göre sınırlandırma 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coğrafi öğeler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yerbilimsel öğeler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saptanmış başka sınırların varlığı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devletlerin yaşamsal çıkarları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tarihsel haklar vs. </a:t>
            </a:r>
          </a:p>
          <a:p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KITA SAHANLIĞININ SINIRLANDIRILMASI </a:t>
            </a:r>
            <a:endParaRPr lang="tr-TR" sz="3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175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3780</TotalTime>
  <Words>260</Words>
  <Application>Microsoft Office PowerPoint</Application>
  <PresentationFormat>Ekran Gösterisi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8. HAFTA  KITA SAHANLIĞI</vt:lpstr>
      <vt:lpstr>KITA SAHANLIĞI</vt:lpstr>
      <vt:lpstr>KITA SAHANLIĞI </vt:lpstr>
      <vt:lpstr>KITA SAHANLIĞI </vt:lpstr>
      <vt:lpstr>KITA SAHANLIĞININ HUKUKİ REJİMİ</vt:lpstr>
      <vt:lpstr>KITA SAHANLIĞININ SINIRLANDIRILMASI </vt:lpstr>
      <vt:lpstr>KITA SAHANLIĞININ SINIRLANDIRILMASI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2020-01-30T10:53:09Z</dcterms:modified>
</cp:coreProperties>
</file>