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4" r:id="rId4"/>
    <p:sldId id="258" r:id="rId5"/>
    <p:sldId id="259" r:id="rId6"/>
    <p:sldId id="260" r:id="rId7"/>
    <p:sldId id="261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AD0EB-73AD-4092-BAF1-11FD4431A054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0F455-0AC2-48D1-9B11-69DA395C221C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06113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AD0EB-73AD-4092-BAF1-11FD4431A054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0F455-0AC2-48D1-9B11-69DA395C22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0820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AD0EB-73AD-4092-BAF1-11FD4431A054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0F455-0AC2-48D1-9B11-69DA395C22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4926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AD0EB-73AD-4092-BAF1-11FD4431A054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0F455-0AC2-48D1-9B11-69DA395C22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6464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AD0EB-73AD-4092-BAF1-11FD4431A054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0F455-0AC2-48D1-9B11-69DA395C221C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9754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AD0EB-73AD-4092-BAF1-11FD4431A054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0F455-0AC2-48D1-9B11-69DA395C22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57403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AD0EB-73AD-4092-BAF1-11FD4431A054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0F455-0AC2-48D1-9B11-69DA395C22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1163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AD0EB-73AD-4092-BAF1-11FD4431A054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0F455-0AC2-48D1-9B11-69DA395C22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05684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AD0EB-73AD-4092-BAF1-11FD4431A054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0F455-0AC2-48D1-9B11-69DA395C22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2234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641AD0EB-73AD-4092-BAF1-11FD4431A054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AD0F455-0AC2-48D1-9B11-69DA395C22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7413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AD0EB-73AD-4092-BAF1-11FD4431A054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0F455-0AC2-48D1-9B11-69DA395C22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562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641AD0EB-73AD-4092-BAF1-11FD4431A054}" type="datetimeFigureOut">
              <a:rPr lang="tr-TR" smtClean="0"/>
              <a:t>30.04.2020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EAD0F455-0AC2-48D1-9B11-69DA395C221C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07673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upb0sc5CLAs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upb0sc5CLA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Bowlby’nin</a:t>
            </a:r>
            <a:r>
              <a:rPr lang="tr-TR" dirty="0" smtClean="0"/>
              <a:t> Bağlanma Kuramı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21430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Bowlby’nin</a:t>
            </a:r>
            <a:r>
              <a:rPr lang="tr-TR" dirty="0" smtClean="0"/>
              <a:t> kuramı, nesne ilişkileri ve </a:t>
            </a:r>
            <a:r>
              <a:rPr lang="tr-TR" dirty="0" err="1" smtClean="0"/>
              <a:t>psikanalitik</a:t>
            </a:r>
            <a:r>
              <a:rPr lang="tr-TR" dirty="0" smtClean="0"/>
              <a:t> kuram temelli olarak insan davranışlarının kökenlerine ilişkin açıklama getiren bir kuramdır.</a:t>
            </a:r>
          </a:p>
          <a:p>
            <a:r>
              <a:rPr lang="tr-TR" dirty="0" smtClean="0"/>
              <a:t>Kurama göre bağlanma davranışı başka bir bireye karşı yakınlık arama ve sürdürme olarak tanımlanmıştır.</a:t>
            </a:r>
          </a:p>
          <a:p>
            <a:r>
              <a:rPr lang="tr-TR" dirty="0" smtClean="0"/>
              <a:t>Çocuklukta ve yetişkinlikte sergilenen yakın ilişki biçimlerini anlamaya yönelik bir kuramıdır. </a:t>
            </a:r>
          </a:p>
          <a:p>
            <a:pPr marL="0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1208290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err="1" smtClean="0"/>
              <a:t>Bowlby</a:t>
            </a:r>
            <a:r>
              <a:rPr lang="tr-TR" dirty="0"/>
              <a:t>, bağlanan nesne olarak bebeğe ilk bakım veren kişiyi </a:t>
            </a:r>
            <a:r>
              <a:rPr lang="tr-TR" dirty="0" smtClean="0"/>
              <a:t>işaret etmiştir. Bu kişi de büyük ölçüde annedir. Bu sebeple </a:t>
            </a:r>
            <a:r>
              <a:rPr lang="tr-TR" dirty="0"/>
              <a:t>bağlanma kurumanı bebeğin annesiyle olan </a:t>
            </a:r>
            <a:r>
              <a:rPr lang="tr-TR" dirty="0" smtClean="0"/>
              <a:t>ilişkisi üzerinden </a:t>
            </a:r>
            <a:r>
              <a:rPr lang="tr-TR" dirty="0"/>
              <a:t>oluşturma yoluna gitmiştir. </a:t>
            </a:r>
            <a:r>
              <a:rPr lang="tr-TR" dirty="0" smtClean="0"/>
              <a:t>Kurama göre bebeklik döneminde </a:t>
            </a:r>
            <a:r>
              <a:rPr lang="tr-TR" dirty="0"/>
              <a:t>anne ile kurulan ilişki modelleri, bebeğin tüm </a:t>
            </a:r>
            <a:r>
              <a:rPr lang="tr-TR" dirty="0" smtClean="0"/>
              <a:t>yaşamı üzerinde etkili olacak </a:t>
            </a:r>
            <a:r>
              <a:rPr lang="tr-TR" dirty="0"/>
              <a:t>nitelikte süregelen bağlanma davranışları oluşturmakta ve başkalarıyla kurulan yakın ilişkilerde etkisini göstermektedir.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160633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>Bağlanma Türleri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hlinkClick r:id="rId2"/>
              </a:rPr>
              <a:t>https://www.youtube.com/watch?v=upb0sc5CLAs</a:t>
            </a:r>
            <a:endParaRPr lang="tr-TR" dirty="0" smtClean="0"/>
          </a:p>
          <a:p>
            <a:r>
              <a:rPr lang="tr-TR" dirty="0" smtClean="0"/>
              <a:t>Bu deney üzerinden bebeklerin verdiği tepkilere göre;</a:t>
            </a:r>
          </a:p>
          <a:p>
            <a:r>
              <a:rPr lang="tr-TR" dirty="0" smtClean="0"/>
              <a:t>Güvenli Bağlanma;</a:t>
            </a:r>
          </a:p>
          <a:p>
            <a:r>
              <a:rPr lang="tr-TR" dirty="0"/>
              <a:t>A</a:t>
            </a:r>
            <a:r>
              <a:rPr lang="tr-TR" dirty="0" smtClean="0"/>
              <a:t>nne </a:t>
            </a:r>
            <a:r>
              <a:rPr lang="tr-TR" dirty="0"/>
              <a:t>odadan ayrıldığında rahatsız olsalar da olmasalar da </a:t>
            </a:r>
            <a:r>
              <a:rPr lang="tr-TR" dirty="0" smtClean="0"/>
              <a:t>anne </a:t>
            </a:r>
            <a:r>
              <a:rPr lang="tr-TR" dirty="0"/>
              <a:t>geri döndüğünde hemen etkileşim kurmaya çalışırlar. </a:t>
            </a:r>
            <a:r>
              <a:rPr lang="tr-TR" dirty="0" smtClean="0"/>
              <a:t>Burada annenin </a:t>
            </a:r>
            <a:r>
              <a:rPr lang="tr-TR" dirty="0"/>
              <a:t>odadan </a:t>
            </a:r>
            <a:r>
              <a:rPr lang="tr-TR" dirty="0" smtClean="0"/>
              <a:t>çıkmasıyla beraber bebeğin </a:t>
            </a:r>
            <a:r>
              <a:rPr lang="tr-TR" dirty="0"/>
              <a:t>verdiği tepkiden ziyade</a:t>
            </a:r>
            <a:r>
              <a:rPr lang="tr-TR" dirty="0" smtClean="0"/>
              <a:t>, </a:t>
            </a:r>
            <a:r>
              <a:rPr lang="tr-TR" dirty="0"/>
              <a:t>anne odaya geri döndüğünde bebeğin annesiyle etkileşim kurup kurmaması önemlidir.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783059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2. Güvensiz Bağlanma:  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Bu </a:t>
            </a:r>
            <a:r>
              <a:rPr lang="tr-TR" dirty="0"/>
              <a:t>grupta </a:t>
            </a:r>
            <a:r>
              <a:rPr lang="tr-TR" dirty="0" smtClean="0"/>
              <a:t>bulunan bebekler</a:t>
            </a:r>
            <a:r>
              <a:rPr lang="tr-TR" dirty="0"/>
              <a:t>, anne odadan ayrıldığında çoğunlukla rahatsızlık </a:t>
            </a:r>
            <a:r>
              <a:rPr lang="tr-TR" dirty="0" smtClean="0"/>
              <a:t>duymazlar. </a:t>
            </a:r>
            <a:r>
              <a:rPr lang="tr-TR" dirty="0"/>
              <a:t>Rahatsızlık duysa bile yabancı </a:t>
            </a:r>
            <a:r>
              <a:rPr lang="tr-TR" dirty="0" smtClean="0"/>
              <a:t>kişi </a:t>
            </a:r>
            <a:r>
              <a:rPr lang="tr-TR" dirty="0"/>
              <a:t>tarafından rahatlıkla sakinleştirilebilirler. Anne tekrar odaya girdiğinde </a:t>
            </a:r>
            <a:r>
              <a:rPr lang="tr-TR" dirty="0" smtClean="0"/>
              <a:t>onu görmezden gelme eğiliminde olurlar. </a:t>
            </a:r>
            <a:r>
              <a:rPr lang="tr-TR" dirty="0"/>
              <a:t>Yani açık bir şekilde, anneleriyle etkileşim kurmaktan kaçınırlar.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674218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>Çelişkili Bağlanma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Bu </a:t>
            </a:r>
            <a:r>
              <a:rPr lang="tr-TR" dirty="0"/>
              <a:t>grupta yer alan bebekler, anne tekrar odaya girdiğinde anneyle etkileşime girme noktasında </a:t>
            </a:r>
            <a:r>
              <a:rPr lang="tr-TR" dirty="0" smtClean="0"/>
              <a:t>direnç sergilerler. </a:t>
            </a:r>
            <a:r>
              <a:rPr lang="tr-TR" dirty="0"/>
              <a:t>Yani bir yandan anneyle etkileşime girmek ister, bir yandan da annelerine </a:t>
            </a:r>
            <a:r>
              <a:rPr lang="tr-TR" dirty="0" smtClean="0"/>
              <a:t>rahatsızlık verirler.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348028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Düzensiz: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 </a:t>
            </a:r>
            <a:r>
              <a:rPr lang="tr-TR" dirty="0" smtClean="0"/>
              <a:t>İlk </a:t>
            </a:r>
            <a:r>
              <a:rPr lang="tr-TR" dirty="0"/>
              <a:t>üç gruptan herhangi birine girmeyen bebekler, düzensizleşme olarak adlandırılırlar. Bu bebekler çoğunlukla çelişkili tepkiler verirler.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915574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hlinkClick r:id="rId2"/>
              </a:rPr>
              <a:t>https://www.youtube.com/watch?v=upb0sc5CLAs</a:t>
            </a:r>
            <a:endParaRPr lang="tr-TR" dirty="0" smtClean="0"/>
          </a:p>
          <a:p>
            <a:r>
              <a:rPr lang="tr-TR" dirty="0" smtClean="0"/>
              <a:t>Duyan, V., Yolcuoğlu, İ.G., Artan, T. (2017). Dünü, Bugünü, Yarınıyla İnsanı Anlamak (İnsan Davranışının Kökenleri ve Sosyal Çevrenin Etkileri). Nar Yayınevi, İstanbul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9603406"/>
      </p:ext>
    </p:extLst>
  </p:cSld>
  <p:clrMapOvr>
    <a:masterClrMapping/>
  </p:clrMapOvr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24</TotalTime>
  <Words>280</Words>
  <Application>Microsoft Office PowerPoint</Application>
  <PresentationFormat>Geniş ekran</PresentationFormat>
  <Paragraphs>18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Calibri</vt:lpstr>
      <vt:lpstr>Calibri Light</vt:lpstr>
      <vt:lpstr>Geçmişe bakış</vt:lpstr>
      <vt:lpstr>Bowlby’nin Bağlanma Kuramı</vt:lpstr>
      <vt:lpstr>PowerPoint Sunusu</vt:lpstr>
      <vt:lpstr>PowerPoint Sunusu</vt:lpstr>
      <vt:lpstr> Bağlanma Türleri </vt:lpstr>
      <vt:lpstr>2. Güvensiz Bağlanma:  </vt:lpstr>
      <vt:lpstr> Çelişkili Bağlanma </vt:lpstr>
      <vt:lpstr>Düzensiz: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Bowlby’nin Bağlanma Kuramı</dc:title>
  <dc:creator>Cenk</dc:creator>
  <cp:lastModifiedBy>Cenk</cp:lastModifiedBy>
  <cp:revision>4</cp:revision>
  <dcterms:created xsi:type="dcterms:W3CDTF">2020-04-30T10:38:03Z</dcterms:created>
  <dcterms:modified xsi:type="dcterms:W3CDTF">2020-04-30T14:08:42Z</dcterms:modified>
</cp:coreProperties>
</file>