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61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82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92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46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75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74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16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5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23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41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6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41AD0EB-73AD-4092-BAF1-11FD4431A05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D0F455-0AC2-48D1-9B11-69DA395C221C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67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pb0sc5CLA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pb0sc5CL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Bowlby’nin</a:t>
            </a:r>
            <a:r>
              <a:rPr lang="tr-TR" dirty="0" smtClean="0"/>
              <a:t> Bağlanma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143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Bowlby’nin</a:t>
            </a:r>
            <a:r>
              <a:rPr lang="tr-TR" dirty="0" smtClean="0"/>
              <a:t> kuramı, nesne ilişkileri ve </a:t>
            </a:r>
            <a:r>
              <a:rPr lang="tr-TR" dirty="0" err="1" smtClean="0"/>
              <a:t>psikanalitik</a:t>
            </a:r>
            <a:r>
              <a:rPr lang="tr-TR" dirty="0" smtClean="0"/>
              <a:t> kuram temelli olarak insan davranışlarının kökenlerine ilişkin açıklama getiren bir kuramdır.</a:t>
            </a:r>
          </a:p>
          <a:p>
            <a:r>
              <a:rPr lang="tr-TR" dirty="0" smtClean="0"/>
              <a:t>Kurama göre bağlanma davranışı başka bir bireye karşı yakınlık arama ve sürdürme olarak tanımlanmıştır.</a:t>
            </a:r>
          </a:p>
          <a:p>
            <a:r>
              <a:rPr lang="tr-TR" dirty="0" smtClean="0"/>
              <a:t>Çocuklukta ve yetişkinlikte sergilenen yakın ilişki biçimlerini anlamaya yönelik bir kuramıdır.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2082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/>
              <a:t>Bowlby</a:t>
            </a:r>
            <a:r>
              <a:rPr lang="tr-TR" dirty="0"/>
              <a:t>, bağlanan nesne olarak bebeğe ilk bakım veren kişiyi </a:t>
            </a:r>
            <a:r>
              <a:rPr lang="tr-TR" dirty="0" smtClean="0"/>
              <a:t>işaret etmiştir. Bu kişi de büyük ölçüde annedir. Bu sebeple </a:t>
            </a:r>
            <a:r>
              <a:rPr lang="tr-TR" dirty="0"/>
              <a:t>bağlanma kurumanı bebeğin annesiyle olan </a:t>
            </a:r>
            <a:r>
              <a:rPr lang="tr-TR" dirty="0" smtClean="0"/>
              <a:t>ilişkisi üzerinden </a:t>
            </a:r>
            <a:r>
              <a:rPr lang="tr-TR" dirty="0"/>
              <a:t>oluşturma yoluna gitmiştir. </a:t>
            </a:r>
            <a:r>
              <a:rPr lang="tr-TR" dirty="0" smtClean="0"/>
              <a:t>Kurama göre bebeklik döneminde </a:t>
            </a:r>
            <a:r>
              <a:rPr lang="tr-TR" dirty="0"/>
              <a:t>anne ile kurulan ilişki modelleri, bebeğin tüm </a:t>
            </a:r>
            <a:r>
              <a:rPr lang="tr-TR" dirty="0" smtClean="0"/>
              <a:t>yaşamı üzerinde etkili olacak </a:t>
            </a:r>
            <a:r>
              <a:rPr lang="tr-TR" dirty="0"/>
              <a:t>nitelikte süregelen bağlanma davranışları oluşturmakta ve başkalarıyla kurulan yakın ilişkilerde etkisini göstermektedir.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6063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Bağlanma Türleri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hlinkClick r:id="rId2"/>
              </a:rPr>
              <a:t>https://www.youtube.com/watch?v=upb0sc5CLAs</a:t>
            </a:r>
            <a:endParaRPr lang="tr-TR" dirty="0" smtClean="0"/>
          </a:p>
          <a:p>
            <a:r>
              <a:rPr lang="tr-TR" dirty="0" smtClean="0"/>
              <a:t>Bu deney üzerinden bebeklerin verdiği tepkilere göre;</a:t>
            </a:r>
          </a:p>
          <a:p>
            <a:r>
              <a:rPr lang="tr-TR" dirty="0" smtClean="0"/>
              <a:t>Güvenli Bağlanma;</a:t>
            </a:r>
          </a:p>
          <a:p>
            <a:r>
              <a:rPr lang="tr-TR" dirty="0"/>
              <a:t>A</a:t>
            </a:r>
            <a:r>
              <a:rPr lang="tr-TR" dirty="0" smtClean="0"/>
              <a:t>nne </a:t>
            </a:r>
            <a:r>
              <a:rPr lang="tr-TR" dirty="0"/>
              <a:t>odadan ayrıldığında rahatsız olsalar da olmasalar da </a:t>
            </a:r>
            <a:r>
              <a:rPr lang="tr-TR" dirty="0" smtClean="0"/>
              <a:t>anne </a:t>
            </a:r>
            <a:r>
              <a:rPr lang="tr-TR" dirty="0"/>
              <a:t>geri döndüğünde hemen etkileşim kurmaya çalışırlar. </a:t>
            </a:r>
            <a:r>
              <a:rPr lang="tr-TR" dirty="0" smtClean="0"/>
              <a:t>Burada annenin </a:t>
            </a:r>
            <a:r>
              <a:rPr lang="tr-TR" dirty="0"/>
              <a:t>odadan </a:t>
            </a:r>
            <a:r>
              <a:rPr lang="tr-TR" dirty="0" smtClean="0"/>
              <a:t>çıkmasıyla beraber bebeğin </a:t>
            </a:r>
            <a:r>
              <a:rPr lang="tr-TR" dirty="0"/>
              <a:t>verdiği tepkiden ziyade</a:t>
            </a:r>
            <a:r>
              <a:rPr lang="tr-TR" dirty="0" smtClean="0"/>
              <a:t>, </a:t>
            </a:r>
            <a:r>
              <a:rPr lang="tr-TR" dirty="0"/>
              <a:t>anne odaya geri döndüğünde bebeğin annesiyle etkileşim kurup kurmaması önemlidir.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83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Güvensiz Bağlanma:  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</a:t>
            </a:r>
            <a:r>
              <a:rPr lang="tr-TR" dirty="0"/>
              <a:t>grupta </a:t>
            </a:r>
            <a:r>
              <a:rPr lang="tr-TR" dirty="0" smtClean="0"/>
              <a:t>bulunan bebekler</a:t>
            </a:r>
            <a:r>
              <a:rPr lang="tr-TR" dirty="0"/>
              <a:t>, anne odadan ayrıldığında çoğunlukla rahatsızlık </a:t>
            </a:r>
            <a:r>
              <a:rPr lang="tr-TR" dirty="0" smtClean="0"/>
              <a:t>duymazlar. </a:t>
            </a:r>
            <a:r>
              <a:rPr lang="tr-TR" dirty="0"/>
              <a:t>Rahatsızlık duysa bile yabancı </a:t>
            </a:r>
            <a:r>
              <a:rPr lang="tr-TR" dirty="0" smtClean="0"/>
              <a:t>kişi </a:t>
            </a:r>
            <a:r>
              <a:rPr lang="tr-TR" dirty="0"/>
              <a:t>tarafından rahatlıkla sakinleştirilebilirler. Anne tekrar odaya girdiğinde </a:t>
            </a:r>
            <a:r>
              <a:rPr lang="tr-TR" dirty="0" smtClean="0"/>
              <a:t>onu görmezden gelme eğiliminde olurlar. </a:t>
            </a:r>
            <a:r>
              <a:rPr lang="tr-TR" dirty="0"/>
              <a:t>Yani açık bir şekilde, anneleriyle etkileşim kurmaktan kaçınırlar.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42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Çelişkili Bağlanma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</a:t>
            </a:r>
            <a:r>
              <a:rPr lang="tr-TR" dirty="0"/>
              <a:t>grupta yer alan bebekler, anne tekrar odaya girdiğinde anneyle etkileşime girme noktasında </a:t>
            </a:r>
            <a:r>
              <a:rPr lang="tr-TR" dirty="0" smtClean="0"/>
              <a:t>direnç sergilerler. </a:t>
            </a:r>
            <a:r>
              <a:rPr lang="tr-TR" dirty="0"/>
              <a:t>Yani bir yandan anneyle etkileşime girmek ister, bir yandan da annelerine </a:t>
            </a:r>
            <a:r>
              <a:rPr lang="tr-TR" dirty="0" smtClean="0"/>
              <a:t>rahatsızlık verirler.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480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Düzensiz: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 </a:t>
            </a:r>
            <a:r>
              <a:rPr lang="tr-TR" dirty="0" smtClean="0"/>
              <a:t>İlk </a:t>
            </a:r>
            <a:r>
              <a:rPr lang="tr-TR" dirty="0"/>
              <a:t>üç gruptan herhangi birine girmeyen bebekler, düzensizleşme olarak adlandırılırlar. Bu bebekler çoğunlukla çelişkili tepkiler verirler.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1557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hlinkClick r:id="rId2"/>
              </a:rPr>
              <a:t>https://www.youtube.com/watch?v=upb0sc5CLAs</a:t>
            </a:r>
            <a:endParaRPr lang="tr-TR" dirty="0" smtClean="0"/>
          </a:p>
          <a:p>
            <a:r>
              <a:rPr lang="tr-TR" dirty="0" smtClean="0"/>
              <a:t>Duyan, V., Yolcuoğlu, İ.G., Artan, T. (2017). Dünü, Bugünü, Yarınıyla İnsanı Anlamak (İnsan Davranışının Kökenleri ve Sosyal Çevrenin Etkileri). Nar Yayınevi, İstanbul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603406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280</Words>
  <Application>Microsoft Office PowerPoint</Application>
  <PresentationFormat>Geniş ekran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Geçmişe bakış</vt:lpstr>
      <vt:lpstr>Bowlby’nin Bağlanma Kuramı</vt:lpstr>
      <vt:lpstr>PowerPoint Sunusu</vt:lpstr>
      <vt:lpstr>PowerPoint Sunusu</vt:lpstr>
      <vt:lpstr> Bağlanma Türleri </vt:lpstr>
      <vt:lpstr>2. Güvensiz Bağlanma:  </vt:lpstr>
      <vt:lpstr> Çelişkili Bağlanma </vt:lpstr>
      <vt:lpstr>Düzensiz: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Bowlby’nin Bağlanma Kuramı</dc:title>
  <dc:creator>Cenk</dc:creator>
  <cp:lastModifiedBy>Cenk</cp:lastModifiedBy>
  <cp:revision>4</cp:revision>
  <dcterms:created xsi:type="dcterms:W3CDTF">2020-04-30T10:38:03Z</dcterms:created>
  <dcterms:modified xsi:type="dcterms:W3CDTF">2020-04-30T14:08:42Z</dcterms:modified>
</cp:coreProperties>
</file>