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334" r:id="rId3"/>
    <p:sldId id="300" r:id="rId4"/>
    <p:sldId id="335" r:id="rId5"/>
    <p:sldId id="304" r:id="rId6"/>
    <p:sldId id="336" r:id="rId7"/>
    <p:sldId id="305" r:id="rId8"/>
    <p:sldId id="306" r:id="rId9"/>
    <p:sldId id="307" r:id="rId10"/>
    <p:sldId id="352" r:id="rId11"/>
    <p:sldId id="353" r:id="rId12"/>
    <p:sldId id="354" r:id="rId13"/>
    <p:sldId id="350" r:id="rId14"/>
    <p:sldId id="301" r:id="rId15"/>
    <p:sldId id="302" r:id="rId16"/>
    <p:sldId id="303" r:id="rId17"/>
    <p:sldId id="366" r:id="rId18"/>
    <p:sldId id="345" r:id="rId19"/>
    <p:sldId id="287" r:id="rId20"/>
    <p:sldId id="355" r:id="rId21"/>
    <p:sldId id="288" r:id="rId22"/>
    <p:sldId id="289" r:id="rId23"/>
    <p:sldId id="299" r:id="rId24"/>
    <p:sldId id="257" r:id="rId25"/>
    <p:sldId id="308" r:id="rId26"/>
    <p:sldId id="292" r:id="rId27"/>
    <p:sldId id="290" r:id="rId28"/>
    <p:sldId id="279" r:id="rId29"/>
    <p:sldId id="357" r:id="rId30"/>
    <p:sldId id="361" r:id="rId31"/>
    <p:sldId id="363" r:id="rId32"/>
    <p:sldId id="365" r:id="rId33"/>
    <p:sldId id="359" r:id="rId34"/>
    <p:sldId id="280" r:id="rId35"/>
    <p:sldId id="311" r:id="rId36"/>
    <p:sldId id="270" r:id="rId37"/>
    <p:sldId id="266" r:id="rId38"/>
    <p:sldId id="271" r:id="rId39"/>
    <p:sldId id="294" r:id="rId40"/>
    <p:sldId id="295" r:id="rId41"/>
    <p:sldId id="351" r:id="rId42"/>
    <p:sldId id="297" r:id="rId43"/>
    <p:sldId id="298" r:id="rId44"/>
    <p:sldId id="309" r:id="rId45"/>
    <p:sldId id="272" r:id="rId46"/>
    <p:sldId id="273" r:id="rId47"/>
    <p:sldId id="274" r:id="rId48"/>
    <p:sldId id="282" r:id="rId49"/>
    <p:sldId id="317" r:id="rId50"/>
    <p:sldId id="318" r:id="rId51"/>
    <p:sldId id="319" r:id="rId52"/>
    <p:sldId id="259" r:id="rId53"/>
    <p:sldId id="367" r:id="rId54"/>
    <p:sldId id="343" r:id="rId55"/>
    <p:sldId id="277" r:id="rId56"/>
    <p:sldId id="324" r:id="rId57"/>
    <p:sldId id="326" r:id="rId58"/>
    <p:sldId id="325" r:id="rId59"/>
    <p:sldId id="278" r:id="rId60"/>
    <p:sldId id="327" r:id="rId61"/>
    <p:sldId id="340" r:id="rId62"/>
    <p:sldId id="344" r:id="rId63"/>
    <p:sldId id="342" r:id="rId64"/>
    <p:sldId id="320" r:id="rId65"/>
    <p:sldId id="328" r:id="rId66"/>
    <p:sldId id="337" r:id="rId67"/>
    <p:sldId id="321" r:id="rId68"/>
    <p:sldId id="322" r:id="rId69"/>
    <p:sldId id="284" r:id="rId70"/>
    <p:sldId id="285" r:id="rId71"/>
    <p:sldId id="313" r:id="rId72"/>
    <p:sldId id="316" r:id="rId73"/>
    <p:sldId id="329" r:id="rId74"/>
    <p:sldId id="331" r:id="rId75"/>
    <p:sldId id="369" r:id="rId76"/>
    <p:sldId id="323" r:id="rId77"/>
    <p:sldId id="330" r:id="rId78"/>
    <p:sldId id="260" r:id="rId79"/>
    <p:sldId id="261" r:id="rId80"/>
    <p:sldId id="368" r:id="rId81"/>
    <p:sldId id="262" r:id="rId82"/>
    <p:sldId id="263" r:id="rId83"/>
    <p:sldId id="264" r:id="rId8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717" autoAdjust="0"/>
  </p:normalViewPr>
  <p:slideViewPr>
    <p:cSldViewPr>
      <p:cViewPr varScale="1">
        <p:scale>
          <a:sx n="86" d="100"/>
          <a:sy n="86" d="100"/>
        </p:scale>
        <p:origin x="152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28714F24-F870-458D-AC6D-8DFCF3D9C04C}" type="datetimeFigureOut">
              <a:rPr lang="tr-TR" smtClean="0"/>
              <a:pPr/>
              <a:t>5.02.2018</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75F0ABA4-CA92-48E2-A28F-BB4A5A31FC0A}"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8714F24-F870-458D-AC6D-8DFCF3D9C04C}" type="datetimeFigureOut">
              <a:rPr lang="tr-TR" smtClean="0"/>
              <a:pPr/>
              <a:t>5.02.2018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5F0ABA4-CA92-48E2-A28F-BB4A5A31FC0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8714F24-F870-458D-AC6D-8DFCF3D9C04C}" type="datetimeFigureOut">
              <a:rPr lang="tr-TR" smtClean="0"/>
              <a:pPr/>
              <a:t>5.02.2018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5F0ABA4-CA92-48E2-A28F-BB4A5A31FC0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8714F24-F870-458D-AC6D-8DFCF3D9C04C}" type="datetimeFigureOut">
              <a:rPr lang="tr-TR" smtClean="0"/>
              <a:pPr/>
              <a:t>5.02.2018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5F0ABA4-CA92-48E2-A28F-BB4A5A31FC0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28714F24-F870-458D-AC6D-8DFCF3D9C04C}" type="datetimeFigureOut">
              <a:rPr lang="tr-TR" smtClean="0"/>
              <a:pPr/>
              <a:t>5.02.2018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5F0ABA4-CA92-48E2-A28F-BB4A5A31FC0A}"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28714F24-F870-458D-AC6D-8DFCF3D9C04C}" type="datetimeFigureOut">
              <a:rPr lang="tr-TR" smtClean="0"/>
              <a:pPr/>
              <a:t>5.02.2018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5F0ABA4-CA92-48E2-A28F-BB4A5A31FC0A}"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28714F24-F870-458D-AC6D-8DFCF3D9C04C}" type="datetimeFigureOut">
              <a:rPr lang="tr-TR" smtClean="0"/>
              <a:pPr/>
              <a:t>5.02.2018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75F0ABA4-CA92-48E2-A28F-BB4A5A31FC0A}"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28714F24-F870-458D-AC6D-8DFCF3D9C04C}" type="datetimeFigureOut">
              <a:rPr lang="tr-TR" smtClean="0"/>
              <a:pPr/>
              <a:t>5.02.2018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75F0ABA4-CA92-48E2-A28F-BB4A5A31FC0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8714F24-F870-458D-AC6D-8DFCF3D9C04C}" type="datetimeFigureOut">
              <a:rPr lang="tr-TR" smtClean="0"/>
              <a:pPr/>
              <a:t>5.02.2018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75F0ABA4-CA92-48E2-A28F-BB4A5A31FC0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28714F24-F870-458D-AC6D-8DFCF3D9C04C}" type="datetimeFigureOut">
              <a:rPr lang="tr-TR" smtClean="0"/>
              <a:pPr/>
              <a:t>5.02.2018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5F0ABA4-CA92-48E2-A28F-BB4A5A31FC0A}"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28714F24-F870-458D-AC6D-8DFCF3D9C04C}" type="datetimeFigureOut">
              <a:rPr lang="tr-TR" smtClean="0"/>
              <a:pPr/>
              <a:t>5.02.2018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75F0ABA4-CA92-48E2-A28F-BB4A5A31FC0A}"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8714F24-F870-458D-AC6D-8DFCF3D9C04C}" type="datetimeFigureOut">
              <a:rPr lang="tr-TR" smtClean="0"/>
              <a:pPr/>
              <a:t>5.02.2018</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5F0ABA4-CA92-48E2-A28F-BB4A5A31FC0A}"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1923-1960 Dönemi </a:t>
            </a:r>
            <a:endParaRPr lang="tr-TR" dirty="0"/>
          </a:p>
        </p:txBody>
      </p:sp>
      <p:sp>
        <p:nvSpPr>
          <p:cNvPr id="3" name="2 Alt Başlık"/>
          <p:cNvSpPr>
            <a:spLocks noGrp="1"/>
          </p:cNvSpPr>
          <p:nvPr>
            <p:ph type="subTitle" idx="1"/>
          </p:nvPr>
        </p:nvSpPr>
        <p:spPr/>
        <p:txBody>
          <a:bodyPr/>
          <a:lstStyle/>
          <a:p>
            <a:r>
              <a:rPr lang="tr-TR" dirty="0" smtClean="0"/>
              <a:t>İdari Islahattan İdari Reforma</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İnsan Neden Reform İster?</a:t>
            </a:r>
            <a:endParaRPr lang="tr-TR" dirty="0"/>
          </a:p>
        </p:txBody>
      </p:sp>
      <p:sp>
        <p:nvSpPr>
          <p:cNvPr id="3" name="2 İçerik Yer Tutucusu"/>
          <p:cNvSpPr>
            <a:spLocks noGrp="1"/>
          </p:cNvSpPr>
          <p:nvPr>
            <p:ph idx="1"/>
          </p:nvPr>
        </p:nvSpPr>
        <p:spPr/>
        <p:txBody>
          <a:bodyPr/>
          <a:lstStyle/>
          <a:p>
            <a:pPr algn="just"/>
            <a:r>
              <a:rPr lang="tr-TR" dirty="0" smtClean="0"/>
              <a:t>Reform sadece yapılara ilişkin mi?</a:t>
            </a:r>
          </a:p>
          <a:p>
            <a:pPr algn="just"/>
            <a:r>
              <a:rPr lang="tr-TR" dirty="0" smtClean="0"/>
              <a:t>İnsan: Araç/Özne</a:t>
            </a:r>
          </a:p>
          <a:p>
            <a:pPr algn="just"/>
            <a:r>
              <a:rPr lang="tr-TR" dirty="0" smtClean="0"/>
              <a:t>Tutum: Reform iyi mi, kötü mü? Sosyal yargılar, motivasyon</a:t>
            </a:r>
          </a:p>
          <a:p>
            <a:pPr algn="just"/>
            <a:r>
              <a:rPr lang="tr-TR" dirty="0" smtClean="0"/>
              <a:t>Reformlar özgül irade ile mi baskıyla mı olur?</a:t>
            </a:r>
          </a:p>
          <a:p>
            <a:pPr algn="just"/>
            <a:r>
              <a:rPr lang="tr-TR" dirty="0" smtClean="0"/>
              <a:t>John </a:t>
            </a:r>
            <a:r>
              <a:rPr lang="tr-TR" dirty="0" err="1" smtClean="0"/>
              <a:t>Kingdon</a:t>
            </a:r>
            <a:r>
              <a:rPr lang="tr-TR" dirty="0" smtClean="0"/>
              <a:t>: </a:t>
            </a:r>
          </a:p>
          <a:p>
            <a:pPr algn="just"/>
            <a:r>
              <a:rPr lang="tr-TR" dirty="0" smtClean="0"/>
              <a:t>Politika penceresi: Problem akışı, politika akışı ve siyaset akışı</a:t>
            </a:r>
          </a:p>
          <a:p>
            <a:endParaRPr lang="tr-TR" dirty="0" smtClean="0"/>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Resim"/>
          <p:cNvPicPr/>
          <p:nvPr/>
        </p:nvPicPr>
        <p:blipFill>
          <a:blip r:embed="rId2" cstate="print"/>
          <a:srcRect l="15057" t="2751" r="14069"/>
          <a:stretch>
            <a:fillRect/>
          </a:stretch>
        </p:blipFill>
        <p:spPr bwMode="auto">
          <a:xfrm>
            <a:off x="755576" y="620688"/>
            <a:ext cx="7416824" cy="6048672"/>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Politika Penceresi</a:t>
            </a:r>
            <a:endParaRPr lang="tr-TR" dirty="0"/>
          </a:p>
        </p:txBody>
      </p:sp>
      <p:sp>
        <p:nvSpPr>
          <p:cNvPr id="3" name="2 İçerik Yer Tutucusu"/>
          <p:cNvSpPr>
            <a:spLocks noGrp="1"/>
          </p:cNvSpPr>
          <p:nvPr>
            <p:ph idx="1"/>
          </p:nvPr>
        </p:nvSpPr>
        <p:spPr/>
        <p:txBody>
          <a:bodyPr>
            <a:normAutofit lnSpcReduction="10000"/>
          </a:bodyPr>
          <a:lstStyle/>
          <a:p>
            <a:pPr algn="just"/>
            <a:r>
              <a:rPr lang="tr-TR" dirty="0" smtClean="0"/>
              <a:t>Örneğin, eğer parlamenter sistemde köklü değişiklikler yapılması planlanıyorsa vatandaşların parlamenter sistemin kendileri için çeşitli sıkıntılar yarattığına inanması (</a:t>
            </a:r>
            <a:r>
              <a:rPr lang="tr-TR" dirty="0" smtClean="0">
                <a:solidFill>
                  <a:srgbClr val="FF0000"/>
                </a:solidFill>
              </a:rPr>
              <a:t>problem akışı</a:t>
            </a:r>
            <a:r>
              <a:rPr lang="tr-TR" dirty="0" smtClean="0"/>
              <a:t>), değişiklik sonucu yerine konacak yeni sistemin kendileri için daha iyi olacağına kanaat getirmeleri, ikna edici argümanlarla inandırılmaları (</a:t>
            </a:r>
            <a:r>
              <a:rPr lang="tr-TR" dirty="0" smtClean="0">
                <a:solidFill>
                  <a:srgbClr val="FF0000"/>
                </a:solidFill>
              </a:rPr>
              <a:t>politika akışı</a:t>
            </a:r>
            <a:r>
              <a:rPr lang="tr-TR" dirty="0" smtClean="0"/>
              <a:t>) ve kamuoyu yoklamaları, baskı gruplarının kampanyaları, seçimlerin yaklaşması, konuya ilişkin siyasi iradenin hazır bulunması vb koşullar (</a:t>
            </a:r>
            <a:r>
              <a:rPr lang="tr-TR" dirty="0" smtClean="0">
                <a:solidFill>
                  <a:srgbClr val="FF0000"/>
                </a:solidFill>
              </a:rPr>
              <a:t>siyaset akışı</a:t>
            </a:r>
            <a:r>
              <a:rPr lang="tr-TR" dirty="0" smtClean="0"/>
              <a:t>) gerekmektedir.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solidFill>
                  <a:srgbClr val="FF0000"/>
                </a:solidFill>
              </a:rPr>
              <a:t>Ne Değişmeli?</a:t>
            </a:r>
            <a:endParaRPr lang="tr-TR" dirty="0">
              <a:solidFill>
                <a:srgbClr val="FF0000"/>
              </a:solidFill>
            </a:endParaRPr>
          </a:p>
        </p:txBody>
      </p:sp>
      <p:sp>
        <p:nvSpPr>
          <p:cNvPr id="3" name="2 İçerik Yer Tutucusu"/>
          <p:cNvSpPr>
            <a:spLocks noGrp="1"/>
          </p:cNvSpPr>
          <p:nvPr>
            <p:ph idx="1"/>
          </p:nvPr>
        </p:nvSpPr>
        <p:spPr/>
        <p:txBody>
          <a:bodyPr>
            <a:normAutofit/>
          </a:bodyPr>
          <a:lstStyle/>
          <a:p>
            <a:pPr algn="just"/>
            <a:r>
              <a:rPr lang="tr-TR" sz="3200" dirty="0" smtClean="0"/>
              <a:t>“</a:t>
            </a:r>
            <a:r>
              <a:rPr lang="tr-TR" sz="3200" dirty="0" err="1" smtClean="0"/>
              <a:t>Bâb</a:t>
            </a:r>
            <a:r>
              <a:rPr lang="tr-TR" sz="3200" dirty="0" smtClean="0"/>
              <a:t>-ı </a:t>
            </a:r>
            <a:r>
              <a:rPr lang="tr-TR" sz="3200" dirty="0" err="1" smtClean="0"/>
              <a:t>Âlî</a:t>
            </a:r>
            <a:r>
              <a:rPr lang="tr-TR" sz="3200" dirty="0" smtClean="0"/>
              <a:t> </a:t>
            </a:r>
            <a:r>
              <a:rPr lang="tr-TR" sz="3200" dirty="0" err="1" smtClean="0"/>
              <a:t>sivilizasyonu</a:t>
            </a:r>
            <a:r>
              <a:rPr lang="tr-TR" sz="3200" dirty="0" smtClean="0"/>
              <a:t> (medeniyeti) ters taraftan alıyor… Biz de Türk’üz; fakat biz, bize yön verecek güçte olan uzmanların tavsiyelerini dinleriz.”</a:t>
            </a:r>
          </a:p>
          <a:p>
            <a:pPr algn="just"/>
            <a:r>
              <a:rPr lang="tr-TR" sz="3200" dirty="0" smtClean="0"/>
              <a:t>“Asıl gereken başa giyileni değiştirmek değil, başın içini değiştirmektir”</a:t>
            </a:r>
          </a:p>
          <a:p>
            <a:pPr algn="just"/>
            <a:r>
              <a:rPr lang="tr-TR" sz="3200" dirty="0" smtClean="0"/>
              <a:t>(Mısır Valisi </a:t>
            </a:r>
            <a:r>
              <a:rPr lang="tr-TR" sz="3200" dirty="0" err="1" smtClean="0"/>
              <a:t>Kavalalı</a:t>
            </a:r>
            <a:r>
              <a:rPr lang="tr-TR" sz="3200" dirty="0" smtClean="0"/>
              <a:t> Mehmet Ali Paşa’nın oğlu İbrahim Paşa) </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Reformda Amaç</a:t>
            </a:r>
            <a:endParaRPr lang="tr-TR" dirty="0"/>
          </a:p>
        </p:txBody>
      </p:sp>
      <p:sp>
        <p:nvSpPr>
          <p:cNvPr id="3" name="İçerik Yer Tutucusu 2"/>
          <p:cNvSpPr>
            <a:spLocks noGrp="1"/>
          </p:cNvSpPr>
          <p:nvPr>
            <p:ph idx="1"/>
          </p:nvPr>
        </p:nvSpPr>
        <p:spPr/>
        <p:txBody>
          <a:bodyPr>
            <a:normAutofit/>
          </a:bodyPr>
          <a:lstStyle/>
          <a:p>
            <a:pPr algn="just"/>
            <a:r>
              <a:rPr lang="tr-TR" sz="3200" dirty="0"/>
              <a:t>M</a:t>
            </a:r>
            <a:r>
              <a:rPr lang="tr-TR" sz="3200" dirty="0" smtClean="0"/>
              <a:t>aliyet</a:t>
            </a:r>
            <a:r>
              <a:rPr lang="tr-TR" sz="3200" dirty="0"/>
              <a:t>, kalite, hizmet ve hız gibi çağımızın en önemli performans </a:t>
            </a:r>
            <a:r>
              <a:rPr lang="tr-TR" sz="3200" dirty="0" smtClean="0"/>
              <a:t>ölçütlerinde </a:t>
            </a:r>
            <a:r>
              <a:rPr lang="tr-TR" sz="3200" dirty="0"/>
              <a:t>çarpıcı geliştirmeler </a:t>
            </a:r>
            <a:r>
              <a:rPr lang="tr-TR" sz="3200" dirty="0" smtClean="0"/>
              <a:t>yapmak.</a:t>
            </a:r>
          </a:p>
          <a:p>
            <a:pPr algn="just"/>
            <a:r>
              <a:rPr lang="tr-TR" sz="3200" dirty="0"/>
              <a:t> </a:t>
            </a:r>
            <a:r>
              <a:rPr lang="tr-TR" sz="3200" dirty="0" smtClean="0"/>
              <a:t>İşlevlerini </a:t>
            </a:r>
            <a:r>
              <a:rPr lang="tr-TR" sz="3200" dirty="0"/>
              <a:t>daha hızlı nitelikli, verimli ve etkili bir şekilde yapacak düzeye çıkarmak üzere örgütsel yapı ve süreçte, idari yöntem ve tekniklerde ve/veya personel unsurunda </a:t>
            </a:r>
            <a:r>
              <a:rPr lang="tr-TR" sz="3200" dirty="0" smtClean="0"/>
              <a:t>bilinçli değiştirme</a:t>
            </a:r>
            <a:r>
              <a:rPr lang="tr-TR" sz="3200" dirty="0"/>
              <a:t> </a:t>
            </a:r>
            <a:r>
              <a:rPr lang="tr-TR" sz="3200" dirty="0" smtClean="0"/>
              <a:t>yapmak.</a:t>
            </a:r>
          </a:p>
        </p:txBody>
      </p:sp>
    </p:spTree>
    <p:extLst>
      <p:ext uri="{BB962C8B-B14F-4D97-AF65-F5344CB8AC3E}">
        <p14:creationId xmlns:p14="http://schemas.microsoft.com/office/powerpoint/2010/main" val="34802130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Reformda Amaç</a:t>
            </a:r>
          </a:p>
        </p:txBody>
      </p:sp>
      <p:sp>
        <p:nvSpPr>
          <p:cNvPr id="3" name="İçerik Yer Tutucusu 2"/>
          <p:cNvSpPr>
            <a:spLocks noGrp="1"/>
          </p:cNvSpPr>
          <p:nvPr>
            <p:ph idx="1"/>
          </p:nvPr>
        </p:nvSpPr>
        <p:spPr>
          <a:xfrm>
            <a:off x="457200" y="1935480"/>
            <a:ext cx="8229600" cy="4733880"/>
          </a:xfrm>
        </p:spPr>
        <p:txBody>
          <a:bodyPr/>
          <a:lstStyle/>
          <a:p>
            <a:pPr algn="just"/>
            <a:r>
              <a:rPr lang="tr-TR" sz="3000" i="1" dirty="0">
                <a:solidFill>
                  <a:srgbClr val="FF0000"/>
                </a:solidFill>
              </a:rPr>
              <a:t>İdari Reform Danışma Kurulu</a:t>
            </a:r>
            <a:r>
              <a:rPr lang="tr-TR" sz="3000" dirty="0"/>
              <a:t>, yönetimde reform, “kamu kuruluşlarının amaçlarında, görevlerinde, görevlerin bölünüşünde, teşkilat yapısında, personel sisteminde, kaynaklarında ve bunların kullanılış </a:t>
            </a:r>
            <a:r>
              <a:rPr lang="tr-TR" sz="3000" dirty="0" smtClean="0"/>
              <a:t>biçiminde</a:t>
            </a:r>
            <a:r>
              <a:rPr lang="tr-TR" sz="3000" dirty="0"/>
              <a:t>, metotlarında, mevzuatında, haberleşme ve halkla ilişkiler sisteminde mevcut aksaklıkları, </a:t>
            </a:r>
            <a:r>
              <a:rPr lang="tr-TR" sz="3000" dirty="0" smtClean="0"/>
              <a:t>bozuklukları </a:t>
            </a:r>
            <a:r>
              <a:rPr lang="tr-TR" sz="3000" dirty="0"/>
              <a:t>ve eksiklikleri düzeltmek amacını güden kısa ve uzun vadeli, geçici ve sürekli nitelikteki düzenlemelerin tümüdür.</a:t>
            </a:r>
          </a:p>
          <a:p>
            <a:endParaRPr lang="tr-TR" dirty="0"/>
          </a:p>
        </p:txBody>
      </p:sp>
    </p:spTree>
    <p:extLst>
      <p:ext uri="{BB962C8B-B14F-4D97-AF65-F5344CB8AC3E}">
        <p14:creationId xmlns:p14="http://schemas.microsoft.com/office/powerpoint/2010/main" val="38177728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solidFill>
                  <a:srgbClr val="FF0000"/>
                </a:solidFill>
              </a:rPr>
              <a:t>Devlette Reform</a:t>
            </a:r>
            <a:endParaRPr lang="tr-TR" dirty="0">
              <a:solidFill>
                <a:srgbClr val="FF0000"/>
              </a:solidFill>
            </a:endParaRPr>
          </a:p>
        </p:txBody>
      </p:sp>
      <p:sp>
        <p:nvSpPr>
          <p:cNvPr id="3" name="İçerik Yer Tutucusu 2"/>
          <p:cNvSpPr>
            <a:spLocks noGrp="1"/>
          </p:cNvSpPr>
          <p:nvPr>
            <p:ph idx="1"/>
          </p:nvPr>
        </p:nvSpPr>
        <p:spPr/>
        <p:txBody>
          <a:bodyPr>
            <a:normAutofit/>
          </a:bodyPr>
          <a:lstStyle/>
          <a:p>
            <a:pPr algn="just"/>
            <a:r>
              <a:rPr lang="tr-TR" sz="4000" dirty="0"/>
              <a:t>R</a:t>
            </a:r>
            <a:r>
              <a:rPr lang="tr-TR" sz="4000" dirty="0" smtClean="0"/>
              <a:t>eform, devletin </a:t>
            </a:r>
            <a:r>
              <a:rPr lang="tr-TR" sz="4000" dirty="0"/>
              <a:t>niteliğinde, işlevlerinde, rolünde, </a:t>
            </a:r>
            <a:r>
              <a:rPr lang="tr-TR" sz="4000" dirty="0" smtClean="0"/>
              <a:t>bürokrasi-siyaset </a:t>
            </a:r>
            <a:r>
              <a:rPr lang="tr-TR" sz="4000" dirty="0"/>
              <a:t>ilişkilerinde, karar alma süreçlerinde yeni bir denge arayışını yansıtmaktadır. </a:t>
            </a:r>
          </a:p>
        </p:txBody>
      </p:sp>
    </p:spTree>
    <p:extLst>
      <p:ext uri="{BB962C8B-B14F-4D97-AF65-F5344CB8AC3E}">
        <p14:creationId xmlns:p14="http://schemas.microsoft.com/office/powerpoint/2010/main" val="22634788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dirty="0" smtClean="0"/>
              <a:t>E. G. </a:t>
            </a:r>
            <a:r>
              <a:rPr lang="tr-TR" sz="3600" dirty="0" err="1" smtClean="0"/>
              <a:t>Mears</a:t>
            </a:r>
            <a:r>
              <a:rPr lang="tr-TR" sz="3600" dirty="0" smtClean="0"/>
              <a:t>/" Modern Türkiye“/1924</a:t>
            </a:r>
            <a:endParaRPr lang="tr-TR" sz="3600" dirty="0"/>
          </a:p>
        </p:txBody>
      </p:sp>
      <p:sp>
        <p:nvSpPr>
          <p:cNvPr id="3" name="2 İçerik Yer Tutucusu"/>
          <p:cNvSpPr>
            <a:spLocks noGrp="1"/>
          </p:cNvSpPr>
          <p:nvPr>
            <p:ph idx="1"/>
          </p:nvPr>
        </p:nvSpPr>
        <p:spPr/>
        <p:txBody>
          <a:bodyPr/>
          <a:lstStyle/>
          <a:p>
            <a:pPr algn="ctr"/>
            <a:r>
              <a:rPr lang="tr-TR" dirty="0" smtClean="0"/>
              <a:t>"Yabancı sermayenin etki alanının Osmanlı İmparatorluğu'ndan daha geniş olduğu bağımsız bir devlet herhalde yoktur.</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solidFill>
                  <a:srgbClr val="FF0000"/>
                </a:solidFill>
              </a:rPr>
              <a:t>Reformun Aktörleri</a:t>
            </a:r>
            <a:endParaRPr lang="tr-TR" dirty="0">
              <a:solidFill>
                <a:srgbClr val="FF0000"/>
              </a:solidFill>
            </a:endParaRPr>
          </a:p>
        </p:txBody>
      </p:sp>
      <p:sp>
        <p:nvSpPr>
          <p:cNvPr id="3" name="2 İçerik Yer Tutucusu"/>
          <p:cNvSpPr>
            <a:spLocks noGrp="1"/>
          </p:cNvSpPr>
          <p:nvPr>
            <p:ph idx="1"/>
          </p:nvPr>
        </p:nvSpPr>
        <p:spPr>
          <a:xfrm>
            <a:off x="457200" y="1935480"/>
            <a:ext cx="8229600" cy="4661872"/>
          </a:xfrm>
        </p:spPr>
        <p:txBody>
          <a:bodyPr>
            <a:noAutofit/>
          </a:bodyPr>
          <a:lstStyle/>
          <a:p>
            <a:r>
              <a:rPr lang="tr-TR" sz="3600" dirty="0" smtClean="0"/>
              <a:t>Yasama</a:t>
            </a:r>
          </a:p>
          <a:p>
            <a:r>
              <a:rPr lang="tr-TR" sz="3600" dirty="0" smtClean="0"/>
              <a:t>Bürokrasi</a:t>
            </a:r>
          </a:p>
          <a:p>
            <a:r>
              <a:rPr lang="tr-TR" sz="3600" dirty="0" smtClean="0"/>
              <a:t>Düşünce kuruluşları</a:t>
            </a:r>
          </a:p>
          <a:p>
            <a:r>
              <a:rPr lang="tr-TR" sz="3600" dirty="0" smtClean="0"/>
              <a:t>Medya</a:t>
            </a:r>
          </a:p>
          <a:p>
            <a:r>
              <a:rPr lang="tr-TR" sz="3600" dirty="0" smtClean="0"/>
              <a:t>Sivil toplum örgütleri</a:t>
            </a:r>
          </a:p>
          <a:p>
            <a:r>
              <a:rPr lang="tr-TR" sz="3600" dirty="0" smtClean="0"/>
              <a:t>Yabancı devletler</a:t>
            </a:r>
          </a:p>
          <a:p>
            <a:r>
              <a:rPr lang="tr-TR" sz="3600" dirty="0" smtClean="0"/>
              <a:t>Uluslararası örgütler</a:t>
            </a:r>
            <a:endParaRPr lang="tr-TR" sz="3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Kamu Yönetimi Reformun Özellikleri</a:t>
            </a:r>
            <a:endParaRPr lang="tr-TR" sz="3600" dirty="0"/>
          </a:p>
        </p:txBody>
      </p:sp>
      <p:sp>
        <p:nvSpPr>
          <p:cNvPr id="3" name="İçerik Yer Tutucusu 2"/>
          <p:cNvSpPr>
            <a:spLocks noGrp="1"/>
          </p:cNvSpPr>
          <p:nvPr>
            <p:ph idx="1"/>
          </p:nvPr>
        </p:nvSpPr>
        <p:spPr>
          <a:xfrm>
            <a:off x="457200" y="1935480"/>
            <a:ext cx="8229600" cy="4733880"/>
          </a:xfrm>
        </p:spPr>
        <p:txBody>
          <a:bodyPr>
            <a:normAutofit/>
          </a:bodyPr>
          <a:lstStyle/>
          <a:p>
            <a:pPr algn="just"/>
            <a:r>
              <a:rPr lang="tr-TR" dirty="0"/>
              <a:t>Kamu yönetimi reformu, mevcut kamu yönetim sistemi ile yeni ekonomik ve siyasal yapı arasında bir uyuşmazlık durumunda ortaya </a:t>
            </a:r>
            <a:r>
              <a:rPr lang="tr-TR" dirty="0" smtClean="0"/>
              <a:t>çıkar. </a:t>
            </a:r>
          </a:p>
          <a:p>
            <a:pPr algn="just"/>
            <a:r>
              <a:rPr lang="tr-TR" dirty="0" smtClean="0"/>
              <a:t>Kamu </a:t>
            </a:r>
            <a:r>
              <a:rPr lang="tr-TR" dirty="0"/>
              <a:t>yönetimi reformu;  ekonomik, toplumsal, siyasal ve teknolojik değişimin bir fonksiyonudur. </a:t>
            </a:r>
            <a:endParaRPr lang="tr-TR" dirty="0" smtClean="0"/>
          </a:p>
          <a:p>
            <a:pPr algn="just"/>
            <a:r>
              <a:rPr lang="tr-TR" dirty="0" smtClean="0"/>
              <a:t>Bilinçli (planlı), </a:t>
            </a:r>
            <a:r>
              <a:rPr lang="tr-TR" dirty="0"/>
              <a:t>iradi ve suni bir </a:t>
            </a:r>
            <a:r>
              <a:rPr lang="tr-TR" dirty="0" smtClean="0"/>
              <a:t>faaliyettir.</a:t>
            </a:r>
          </a:p>
          <a:p>
            <a:pPr algn="just"/>
            <a:r>
              <a:rPr lang="tr-TR" dirty="0" smtClean="0"/>
              <a:t>Kazananları ve kaybedenleri barındırır. Bu nedenle politiktir.</a:t>
            </a:r>
          </a:p>
          <a:p>
            <a:pPr algn="just"/>
            <a:r>
              <a:rPr lang="tr-TR" dirty="0"/>
              <a:t>Kamu yönetimi reformu, sadece idari ve teknik değil; aynı zamanda bir kamu </a:t>
            </a:r>
            <a:r>
              <a:rPr lang="tr-TR" dirty="0" smtClean="0"/>
              <a:t>politikasıdır.</a:t>
            </a:r>
          </a:p>
          <a:p>
            <a:pPr algn="just"/>
            <a:endParaRPr lang="tr-TR" dirty="0" smtClean="0"/>
          </a:p>
          <a:p>
            <a:pPr algn="just"/>
            <a:endParaRPr lang="tr-TR" dirty="0" smtClean="0"/>
          </a:p>
          <a:p>
            <a:endParaRPr lang="tr-TR" dirty="0"/>
          </a:p>
        </p:txBody>
      </p:sp>
    </p:spTree>
    <p:extLst>
      <p:ext uri="{BB962C8B-B14F-4D97-AF65-F5344CB8AC3E}">
        <p14:creationId xmlns:p14="http://schemas.microsoft.com/office/powerpoint/2010/main" val="37846620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Dönüşüm ve Diğer Kavramlar </a:t>
            </a:r>
            <a:endParaRPr lang="tr-TR" dirty="0"/>
          </a:p>
        </p:txBody>
      </p:sp>
      <p:sp>
        <p:nvSpPr>
          <p:cNvPr id="3" name="2 İçerik Yer Tutucusu"/>
          <p:cNvSpPr>
            <a:spLocks noGrp="1"/>
          </p:cNvSpPr>
          <p:nvPr>
            <p:ph idx="1"/>
          </p:nvPr>
        </p:nvSpPr>
        <p:spPr>
          <a:xfrm>
            <a:off x="457200" y="1935480"/>
            <a:ext cx="8229600" cy="4805888"/>
          </a:xfrm>
        </p:spPr>
        <p:txBody>
          <a:bodyPr>
            <a:normAutofit/>
          </a:bodyPr>
          <a:lstStyle/>
          <a:p>
            <a:pPr algn="just"/>
            <a:r>
              <a:rPr lang="tr-TR" sz="3000" dirty="0" smtClean="0">
                <a:solidFill>
                  <a:srgbClr val="FF0000"/>
                </a:solidFill>
              </a:rPr>
              <a:t>Dönüşüm</a:t>
            </a:r>
            <a:r>
              <a:rPr lang="tr-TR" sz="3000" dirty="0" smtClean="0"/>
              <a:t> kelimesi etimolojik olarak incelendiğinde kökün “dön-“ mastarlı fiilden oluştuğu görülmektedir. “Dön” mastarı eski </a:t>
            </a:r>
            <a:r>
              <a:rPr lang="tr-TR" sz="3000" dirty="0" err="1" smtClean="0"/>
              <a:t>Türkçe’de</a:t>
            </a:r>
            <a:r>
              <a:rPr lang="tr-TR" sz="3000" dirty="0" smtClean="0"/>
              <a:t> “</a:t>
            </a:r>
            <a:r>
              <a:rPr lang="tr-TR" sz="3000" dirty="0" err="1" smtClean="0"/>
              <a:t>tön</a:t>
            </a:r>
            <a:r>
              <a:rPr lang="tr-TR" sz="3000" dirty="0" smtClean="0"/>
              <a:t>” olarak bilinmektedir. Anlam olarak; değişme, başkalaşma, çevrilme, geçme, bırakma, atma, aktarma, geri çevirme gibi bildirilerde bulunmaktadır. Gece anlamındaki “tün” kelimesi, günün bitmesi, aydınlığın karanlığa dönüşmesi, dönmesi olayını içermektedir.</a:t>
            </a:r>
          </a:p>
          <a:p>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t>Kamu Yönetimi Reformun Özellikleri</a:t>
            </a:r>
            <a:endParaRPr lang="tr-TR" sz="3200" dirty="0"/>
          </a:p>
        </p:txBody>
      </p:sp>
      <p:sp>
        <p:nvSpPr>
          <p:cNvPr id="3" name="2 İçerik Yer Tutucusu"/>
          <p:cNvSpPr>
            <a:spLocks noGrp="1"/>
          </p:cNvSpPr>
          <p:nvPr>
            <p:ph idx="1"/>
          </p:nvPr>
        </p:nvSpPr>
        <p:spPr/>
        <p:txBody>
          <a:bodyPr/>
          <a:lstStyle/>
          <a:p>
            <a:r>
              <a:rPr lang="tr-TR" dirty="0" smtClean="0"/>
              <a:t>Amaçlar herkes tarafından paylaşılmalı.</a:t>
            </a:r>
          </a:p>
          <a:p>
            <a:r>
              <a:rPr lang="tr-TR" dirty="0" smtClean="0"/>
              <a:t>Amaçlar  arasında her zaman uyum olmayabilir. (Verimlilik/kamu hizmeti)</a:t>
            </a:r>
          </a:p>
          <a:p>
            <a:r>
              <a:rPr lang="tr-TR" dirty="0" err="1" smtClean="0"/>
              <a:t>Sosyo</a:t>
            </a:r>
            <a:r>
              <a:rPr lang="tr-TR" dirty="0" smtClean="0"/>
              <a:t>-ekonomik koşullar göz ardı edilmemeli.</a:t>
            </a:r>
          </a:p>
          <a:p>
            <a:r>
              <a:rPr lang="tr-TR" dirty="0" smtClean="0"/>
              <a:t>Neden sadece yönetim/devlet? (</a:t>
            </a:r>
            <a:r>
              <a:rPr lang="tr-TR" smtClean="0"/>
              <a:t>siyasi partiler ?)</a:t>
            </a:r>
            <a:endParaRPr lang="tr-TR" dirty="0" smtClean="0"/>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Kamu Yönetimi Reformun Özellikleri</a:t>
            </a:r>
          </a:p>
        </p:txBody>
      </p:sp>
      <p:sp>
        <p:nvSpPr>
          <p:cNvPr id="3" name="İçerik Yer Tutucusu 2"/>
          <p:cNvSpPr>
            <a:spLocks noGrp="1"/>
          </p:cNvSpPr>
          <p:nvPr>
            <p:ph idx="1"/>
          </p:nvPr>
        </p:nvSpPr>
        <p:spPr>
          <a:xfrm>
            <a:off x="457200" y="1935480"/>
            <a:ext cx="8229600" cy="4589864"/>
          </a:xfrm>
        </p:spPr>
        <p:txBody>
          <a:bodyPr>
            <a:normAutofit lnSpcReduction="10000"/>
          </a:bodyPr>
          <a:lstStyle/>
          <a:p>
            <a:pPr algn="just"/>
            <a:r>
              <a:rPr lang="tr-TR" sz="3600" dirty="0" smtClean="0"/>
              <a:t>Reform </a:t>
            </a:r>
            <a:r>
              <a:rPr lang="tr-TR" sz="3600" dirty="0"/>
              <a:t>mevzuat hazırlamak ya da mevzuatta değişiklik yapmaktan ibaret değildir</a:t>
            </a:r>
            <a:endParaRPr lang="tr-TR" sz="3600" dirty="0" smtClean="0"/>
          </a:p>
          <a:p>
            <a:pPr algn="just"/>
            <a:r>
              <a:rPr lang="tr-TR" sz="3600" dirty="0" smtClean="0"/>
              <a:t>Amaç ve ulaşılan nokta farklı olabilir.</a:t>
            </a:r>
          </a:p>
          <a:p>
            <a:pPr algn="just"/>
            <a:r>
              <a:rPr lang="tr-TR" sz="3600" dirty="0" smtClean="0"/>
              <a:t>Sübjektif olduğu için iyi/kötü denemez.</a:t>
            </a:r>
          </a:p>
          <a:p>
            <a:pPr algn="just"/>
            <a:r>
              <a:rPr lang="tr-TR" sz="3600" dirty="0"/>
              <a:t>Kamu reformu asıl amaçların bir </a:t>
            </a:r>
            <a:r>
              <a:rPr lang="tr-TR" sz="3600" dirty="0" smtClean="0"/>
              <a:t>fonksiyonudur.</a:t>
            </a:r>
          </a:p>
          <a:p>
            <a:pPr algn="just"/>
            <a:endParaRPr lang="tr-TR" dirty="0" smtClean="0"/>
          </a:p>
          <a:p>
            <a:endParaRPr lang="tr-TR" dirty="0" smtClean="0"/>
          </a:p>
          <a:p>
            <a:endParaRPr lang="tr-TR" dirty="0"/>
          </a:p>
        </p:txBody>
      </p:sp>
    </p:spTree>
    <p:extLst>
      <p:ext uri="{BB962C8B-B14F-4D97-AF65-F5344CB8AC3E}">
        <p14:creationId xmlns:p14="http://schemas.microsoft.com/office/powerpoint/2010/main" val="10485777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Reformda Çözüm Yolları</a:t>
            </a:r>
            <a:endParaRPr lang="tr-TR" dirty="0"/>
          </a:p>
        </p:txBody>
      </p:sp>
      <p:sp>
        <p:nvSpPr>
          <p:cNvPr id="3" name="İçerik Yer Tutucusu 2"/>
          <p:cNvSpPr>
            <a:spLocks noGrp="1"/>
          </p:cNvSpPr>
          <p:nvPr>
            <p:ph idx="1"/>
          </p:nvPr>
        </p:nvSpPr>
        <p:spPr/>
        <p:txBody>
          <a:bodyPr>
            <a:normAutofit/>
          </a:bodyPr>
          <a:lstStyle/>
          <a:p>
            <a:r>
              <a:rPr lang="tr-TR" sz="3600" dirty="0" smtClean="0"/>
              <a:t>Kurumsal reform yöntemi: Reform devamlı bir sorundur.</a:t>
            </a:r>
          </a:p>
          <a:p>
            <a:r>
              <a:rPr lang="tr-TR" sz="3600" dirty="0" smtClean="0"/>
              <a:t>Zorlayıcı </a:t>
            </a:r>
            <a:r>
              <a:rPr lang="tr-TR" sz="3600" dirty="0"/>
              <a:t>reform </a:t>
            </a:r>
            <a:r>
              <a:rPr lang="tr-TR" sz="3600" dirty="0" smtClean="0"/>
              <a:t>yöntemi</a:t>
            </a:r>
          </a:p>
          <a:p>
            <a:r>
              <a:rPr lang="tr-TR" sz="3600" dirty="0" smtClean="0"/>
              <a:t>Deneysel </a:t>
            </a:r>
            <a:r>
              <a:rPr lang="tr-TR" sz="3600" dirty="0"/>
              <a:t>reform yöntemi</a:t>
            </a:r>
          </a:p>
        </p:txBody>
      </p:sp>
    </p:spTree>
    <p:extLst>
      <p:ext uri="{BB962C8B-B14F-4D97-AF65-F5344CB8AC3E}">
        <p14:creationId xmlns:p14="http://schemas.microsoft.com/office/powerpoint/2010/main" val="31159791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Reformu </a:t>
            </a:r>
            <a:r>
              <a:rPr lang="tr-TR" dirty="0" err="1" smtClean="0"/>
              <a:t>Dönemleştirmek</a:t>
            </a:r>
            <a:endParaRPr lang="tr-TR" dirty="0"/>
          </a:p>
        </p:txBody>
      </p:sp>
      <p:sp>
        <p:nvSpPr>
          <p:cNvPr id="3" name="İçerik Yer Tutucusu 2"/>
          <p:cNvSpPr>
            <a:spLocks noGrp="1"/>
          </p:cNvSpPr>
          <p:nvPr>
            <p:ph idx="1"/>
          </p:nvPr>
        </p:nvSpPr>
        <p:spPr>
          <a:xfrm>
            <a:off x="457200" y="1935480"/>
            <a:ext cx="8229600" cy="4805888"/>
          </a:xfrm>
        </p:spPr>
        <p:txBody>
          <a:bodyPr>
            <a:noAutofit/>
          </a:bodyPr>
          <a:lstStyle/>
          <a:p>
            <a:r>
              <a:rPr lang="tr-TR" sz="3300" dirty="0" smtClean="0"/>
              <a:t>Lale </a:t>
            </a:r>
            <a:r>
              <a:rPr lang="tr-TR" sz="3300" dirty="0"/>
              <a:t>devri reformları </a:t>
            </a:r>
            <a:r>
              <a:rPr lang="tr-TR" sz="3300" dirty="0" smtClean="0"/>
              <a:t>1718-1730. </a:t>
            </a:r>
            <a:endParaRPr lang="tr-TR" sz="3300" dirty="0"/>
          </a:p>
          <a:p>
            <a:r>
              <a:rPr lang="tr-TR" sz="3300" dirty="0"/>
              <a:t>Nizamı </a:t>
            </a:r>
            <a:r>
              <a:rPr lang="tr-TR" sz="3300" dirty="0" err="1"/>
              <a:t>Cedid</a:t>
            </a:r>
            <a:r>
              <a:rPr lang="tr-TR" sz="3300" dirty="0"/>
              <a:t> reformları </a:t>
            </a:r>
            <a:r>
              <a:rPr lang="tr-TR" sz="3300" dirty="0" smtClean="0"/>
              <a:t>1789-1808</a:t>
            </a:r>
            <a:endParaRPr lang="tr-TR" sz="3300" dirty="0"/>
          </a:p>
          <a:p>
            <a:r>
              <a:rPr lang="tr-TR" sz="3300" dirty="0"/>
              <a:t>Tanzimat reformları 1839-1856</a:t>
            </a:r>
          </a:p>
          <a:p>
            <a:r>
              <a:rPr lang="tr-TR" sz="3300" dirty="0"/>
              <a:t>Islahat reformları 1856 – </a:t>
            </a:r>
            <a:r>
              <a:rPr lang="tr-TR" sz="3300" dirty="0" smtClean="0"/>
              <a:t>1920</a:t>
            </a:r>
            <a:endParaRPr lang="tr-TR" sz="3300" dirty="0"/>
          </a:p>
          <a:p>
            <a:r>
              <a:rPr lang="tr-TR" sz="3300" dirty="0"/>
              <a:t>İnkılâp(</a:t>
            </a:r>
            <a:r>
              <a:rPr lang="tr-TR" sz="3300" dirty="0" err="1"/>
              <a:t>lar</a:t>
            </a:r>
            <a:r>
              <a:rPr lang="tr-TR" sz="3300" dirty="0"/>
              <a:t>) –1923 – 1939</a:t>
            </a:r>
          </a:p>
          <a:p>
            <a:r>
              <a:rPr lang="tr-TR" sz="3300" dirty="0"/>
              <a:t>İdari reform –1945-1980</a:t>
            </a:r>
          </a:p>
          <a:p>
            <a:r>
              <a:rPr lang="tr-TR" sz="3300" dirty="0"/>
              <a:t>Yapısal reform –1980 </a:t>
            </a:r>
            <a:r>
              <a:rPr lang="tr-TR" sz="3300" dirty="0" smtClean="0"/>
              <a:t>sonrası</a:t>
            </a:r>
          </a:p>
          <a:p>
            <a:r>
              <a:rPr lang="tr-TR" sz="3300" dirty="0" smtClean="0"/>
              <a:t>Devlette reform-2000 sonrası</a:t>
            </a:r>
            <a:endParaRPr lang="tr-TR" sz="3300" dirty="0"/>
          </a:p>
        </p:txBody>
      </p:sp>
    </p:spTree>
    <p:extLst>
      <p:ext uri="{BB962C8B-B14F-4D97-AF65-F5344CB8AC3E}">
        <p14:creationId xmlns:p14="http://schemas.microsoft.com/office/powerpoint/2010/main" val="902181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İlk Adımlar</a:t>
            </a:r>
            <a:endParaRPr lang="tr-TR" dirty="0"/>
          </a:p>
        </p:txBody>
      </p:sp>
      <p:sp>
        <p:nvSpPr>
          <p:cNvPr id="3" name="2 İçerik Yer Tutucusu"/>
          <p:cNvSpPr>
            <a:spLocks noGrp="1"/>
          </p:cNvSpPr>
          <p:nvPr>
            <p:ph idx="1"/>
          </p:nvPr>
        </p:nvSpPr>
        <p:spPr>
          <a:xfrm>
            <a:off x="457200" y="1935480"/>
            <a:ext cx="8229600" cy="4733880"/>
          </a:xfrm>
        </p:spPr>
        <p:txBody>
          <a:bodyPr>
            <a:noAutofit/>
          </a:bodyPr>
          <a:lstStyle/>
          <a:p>
            <a:pPr algn="just"/>
            <a:r>
              <a:rPr lang="es-ES" sz="3600" dirty="0"/>
              <a:t>1070’li yıllarda Yusuf Has </a:t>
            </a:r>
            <a:r>
              <a:rPr lang="es-ES" sz="3600" dirty="0" smtClean="0"/>
              <a:t>Hacib</a:t>
            </a:r>
            <a:r>
              <a:rPr lang="tr-TR" sz="3600" dirty="0" smtClean="0"/>
              <a:t> “</a:t>
            </a:r>
            <a:r>
              <a:rPr lang="tr-TR" sz="3600" i="1" dirty="0" smtClean="0"/>
              <a:t>Kutadgu Bilig (Mutluluk </a:t>
            </a:r>
            <a:r>
              <a:rPr lang="tr-TR" sz="3600" i="1" dirty="0"/>
              <a:t>Veren Bilgi</a:t>
            </a:r>
            <a:r>
              <a:rPr lang="tr-TR" sz="3600" dirty="0" smtClean="0"/>
              <a:t>)” </a:t>
            </a:r>
          </a:p>
          <a:p>
            <a:pPr algn="just"/>
            <a:r>
              <a:rPr lang="tr-TR" sz="3600" dirty="0" err="1" smtClean="0"/>
              <a:t>Karahanlılar</a:t>
            </a:r>
            <a:r>
              <a:rPr lang="tr-TR" sz="3600" dirty="0" smtClean="0"/>
              <a:t>. Dört ana bölüm, 6645 beyit.</a:t>
            </a:r>
            <a:r>
              <a:rPr lang="tr-TR" sz="3600" dirty="0"/>
              <a:t> </a:t>
            </a:r>
            <a:r>
              <a:rPr lang="tr-TR" sz="3600" dirty="0" smtClean="0"/>
              <a:t>‘Yönetim ve devletin mahiyeti, ‘devlet ve ordu’, “paranın </a:t>
            </a:r>
            <a:r>
              <a:rPr lang="tr-TR" sz="3600" dirty="0"/>
              <a:t>ayarının korunması”, “</a:t>
            </a:r>
            <a:r>
              <a:rPr lang="tr-TR" sz="3600" dirty="0" smtClean="0"/>
              <a:t>adil yasalarla </a:t>
            </a:r>
            <a:r>
              <a:rPr lang="tr-TR" sz="3600" dirty="0"/>
              <a:t>yönetilme” ve “ticaret yollarının güvenli ve işler halde tutulması”</a:t>
            </a:r>
            <a:endParaRPr lang="tr-TR" sz="3600" dirty="0" smtClean="0"/>
          </a:p>
          <a:p>
            <a:pPr algn="just"/>
            <a:endParaRPr lang="tr-TR" sz="2300" dirty="0" smtClean="0"/>
          </a:p>
          <a:p>
            <a:pPr algn="just"/>
            <a:endParaRPr lang="tr-TR" sz="24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İlk Adımlar</a:t>
            </a:r>
          </a:p>
        </p:txBody>
      </p:sp>
      <p:sp>
        <p:nvSpPr>
          <p:cNvPr id="3" name="İçerik Yer Tutucusu 2"/>
          <p:cNvSpPr>
            <a:spLocks noGrp="1"/>
          </p:cNvSpPr>
          <p:nvPr>
            <p:ph idx="1"/>
          </p:nvPr>
        </p:nvSpPr>
        <p:spPr/>
        <p:txBody>
          <a:bodyPr>
            <a:normAutofit lnSpcReduction="10000"/>
          </a:bodyPr>
          <a:lstStyle/>
          <a:p>
            <a:pPr algn="just"/>
            <a:r>
              <a:rPr lang="es-ES" sz="3600" dirty="0"/>
              <a:t>1078’de Nizam-ül Mülk tarafından yazılan</a:t>
            </a:r>
            <a:r>
              <a:rPr lang="tr-TR" sz="3600" dirty="0"/>
              <a:t> “</a:t>
            </a:r>
            <a:r>
              <a:rPr lang="tr-TR" sz="3600" i="1" dirty="0"/>
              <a:t>Siyasetname</a:t>
            </a:r>
            <a:r>
              <a:rPr lang="tr-TR" sz="3600" dirty="0" smtClean="0"/>
              <a:t>”. </a:t>
            </a:r>
            <a:r>
              <a:rPr lang="tr-TR" sz="3600" dirty="0"/>
              <a:t>Selçuklular</a:t>
            </a:r>
            <a:r>
              <a:rPr lang="tr-TR" sz="3600" dirty="0" smtClean="0"/>
              <a:t>. </a:t>
            </a:r>
            <a:r>
              <a:rPr lang="tr-TR" sz="3600" dirty="0"/>
              <a:t>51 fasıl.</a:t>
            </a:r>
          </a:p>
          <a:p>
            <a:pPr algn="just"/>
            <a:r>
              <a:rPr lang="tr-TR" sz="3600" dirty="0"/>
              <a:t>Padişahın devlet işlerini bilginlere danışarak yürütmesinin, haftada iki gün halkın şikayetlerini doğrudan dinlenmesinin ve yönetimde adaletli olmasının öğütlenmesi.</a:t>
            </a:r>
          </a:p>
          <a:p>
            <a:endParaRPr lang="tr-TR" dirty="0"/>
          </a:p>
        </p:txBody>
      </p:sp>
    </p:spTree>
    <p:extLst>
      <p:ext uri="{BB962C8B-B14F-4D97-AF65-F5344CB8AC3E}">
        <p14:creationId xmlns:p14="http://schemas.microsoft.com/office/powerpoint/2010/main" val="17090127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55576" y="908720"/>
            <a:ext cx="7272808" cy="6093976"/>
          </a:xfrm>
          <a:prstGeom prst="rect">
            <a:avLst/>
          </a:prstGeom>
        </p:spPr>
        <p:txBody>
          <a:bodyPr wrap="square">
            <a:spAutoFit/>
          </a:bodyPr>
          <a:lstStyle/>
          <a:p>
            <a:pPr algn="just"/>
            <a:r>
              <a:rPr lang="tr-TR" sz="2600" dirty="0"/>
              <a:t>“Her biriniz memleketimiz hakkında düşününüz ve zamanımızda iyi olmayanın ne olduğunu, divan ve bargâhımızda o şartları yerine getirmeyenlere veya bizden gizlenmiş olana, bizden önceki padişahların şartlarını yerine getirdikleri (bizim ise) tedbir almadığımız hangi meşguliyetler bulunduğuna bakınız. Selçuklu sultanları ve başkaları devrinde geçmiş meliklerin her ne kanun ve adetleri varsa, onlar üzerinde düşününüz, açık bir şekilde yazınız ve bize arz ediniz ki, biz onlar üzerinde düşünelim; bundan sonra din ve dünya işlerimizin düzgün yürümesi için emir verelim; gerçekleştirilmesi gerekeni gerçekleştirelim ve her meşguliyet şartı kendi prensibine göre yürüsün... ”</a:t>
            </a:r>
          </a:p>
        </p:txBody>
      </p:sp>
    </p:spTree>
    <p:extLst>
      <p:ext uri="{BB962C8B-B14F-4D97-AF65-F5344CB8AC3E}">
        <p14:creationId xmlns:p14="http://schemas.microsoft.com/office/powerpoint/2010/main" val="312767810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İdari Islahat</a:t>
            </a:r>
            <a:endParaRPr lang="tr-TR" dirty="0"/>
          </a:p>
        </p:txBody>
      </p:sp>
      <p:sp>
        <p:nvSpPr>
          <p:cNvPr id="3" name="İçerik Yer Tutucusu 2"/>
          <p:cNvSpPr>
            <a:spLocks noGrp="1"/>
          </p:cNvSpPr>
          <p:nvPr>
            <p:ph idx="1"/>
          </p:nvPr>
        </p:nvSpPr>
        <p:spPr>
          <a:xfrm>
            <a:off x="457200" y="1935480"/>
            <a:ext cx="8229600" cy="4805888"/>
          </a:xfrm>
        </p:spPr>
        <p:txBody>
          <a:bodyPr>
            <a:normAutofit fontScale="77500" lnSpcReduction="20000"/>
          </a:bodyPr>
          <a:lstStyle/>
          <a:p>
            <a:pPr algn="just"/>
            <a:r>
              <a:rPr lang="tr-TR" sz="3600" dirty="0"/>
              <a:t>“Osmanlı Batılılaşması, batıya hayranlıktan değil, zorunluluktan dolayı tercih edilmiştir.” Askeri yenilgilerle başlayan kurumsal düzenlemeler, Osmanlı toprak yönetim sisteminde ve bürokraside yaşanan yozlaşmalar nedeniyle diğer idari alanlara sıçramıştır</a:t>
            </a:r>
            <a:r>
              <a:rPr lang="tr-TR" sz="3600" dirty="0" smtClean="0"/>
              <a:t>.</a:t>
            </a:r>
          </a:p>
          <a:p>
            <a:pPr algn="just"/>
            <a:r>
              <a:rPr lang="tr-TR" sz="3600" dirty="0"/>
              <a:t>Genel olarak tüm alanlarda yapılan bu yenilik hareketleri ıslahat olarak adlandırılırken sadece yönetsel alanda yapılan yenilik hareketleriyse “idari ıslahat”  olarak adlandırılmıştır. </a:t>
            </a:r>
            <a:endParaRPr lang="tr-TR" sz="3600" dirty="0" smtClean="0"/>
          </a:p>
          <a:p>
            <a:pPr algn="just"/>
            <a:r>
              <a:rPr lang="tr-TR" sz="3600" dirty="0"/>
              <a:t>Y</a:t>
            </a:r>
            <a:r>
              <a:rPr lang="tr-TR" sz="3600" dirty="0" smtClean="0"/>
              <a:t>apılan </a:t>
            </a:r>
            <a:r>
              <a:rPr lang="tr-TR" sz="3600" dirty="0"/>
              <a:t>ıslahlarda ordu, maliye gibi alanlarla sınırlı kalmış,  toplumun bütün </a:t>
            </a:r>
            <a:r>
              <a:rPr lang="tr-TR" sz="3600" dirty="0" smtClean="0"/>
              <a:t>kesimine </a:t>
            </a:r>
            <a:r>
              <a:rPr lang="tr-TR" sz="3600" dirty="0"/>
              <a:t>dokunan köklü ıslahatlar </a:t>
            </a:r>
            <a:r>
              <a:rPr lang="tr-TR" sz="3600" dirty="0" smtClean="0"/>
              <a:t>yapılmamıştır.</a:t>
            </a:r>
            <a:endParaRPr lang="tr-TR" sz="3600" dirty="0"/>
          </a:p>
          <a:p>
            <a:pPr algn="just"/>
            <a:endParaRPr lang="tr-TR" sz="2800" dirty="0"/>
          </a:p>
          <a:p>
            <a:endParaRPr lang="tr-TR" dirty="0"/>
          </a:p>
        </p:txBody>
      </p:sp>
    </p:spTree>
    <p:extLst>
      <p:ext uri="{BB962C8B-B14F-4D97-AF65-F5344CB8AC3E}">
        <p14:creationId xmlns:p14="http://schemas.microsoft.com/office/powerpoint/2010/main" val="16859746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Eski Düzen Arayışları</a:t>
            </a:r>
            <a:endParaRPr lang="tr-TR" dirty="0"/>
          </a:p>
        </p:txBody>
      </p:sp>
      <p:sp>
        <p:nvSpPr>
          <p:cNvPr id="3" name="2 İçerik Yer Tutucusu"/>
          <p:cNvSpPr>
            <a:spLocks noGrp="1"/>
          </p:cNvSpPr>
          <p:nvPr>
            <p:ph idx="1"/>
          </p:nvPr>
        </p:nvSpPr>
        <p:spPr>
          <a:xfrm>
            <a:off x="457200" y="1935480"/>
            <a:ext cx="8229600" cy="4733880"/>
          </a:xfrm>
        </p:spPr>
        <p:txBody>
          <a:bodyPr>
            <a:normAutofit lnSpcReduction="10000"/>
          </a:bodyPr>
          <a:lstStyle/>
          <a:p>
            <a:pPr algn="just"/>
            <a:r>
              <a:rPr lang="tr-TR" sz="3200" dirty="0" smtClean="0"/>
              <a:t>1541 Lütfi Paşa-</a:t>
            </a:r>
            <a:r>
              <a:rPr lang="tr-TR" sz="3200" i="1" dirty="0" err="1" smtClean="0"/>
              <a:t>Asafname</a:t>
            </a:r>
            <a:endParaRPr lang="tr-TR" sz="3200" i="1" dirty="0" smtClean="0"/>
          </a:p>
          <a:p>
            <a:pPr algn="just"/>
            <a:r>
              <a:rPr lang="tr-TR" sz="3200" dirty="0" smtClean="0">
                <a:solidFill>
                  <a:srgbClr val="FF0000"/>
                </a:solidFill>
              </a:rPr>
              <a:t>Nasihatname/siyasetname</a:t>
            </a:r>
            <a:r>
              <a:rPr lang="tr-TR" sz="3200" dirty="0" smtClean="0"/>
              <a:t>, eski düzenin inşası...</a:t>
            </a:r>
          </a:p>
          <a:p>
            <a:pPr algn="just"/>
            <a:r>
              <a:rPr lang="tr-TR" sz="3200" dirty="0" smtClean="0"/>
              <a:t>‘En </a:t>
            </a:r>
            <a:r>
              <a:rPr lang="tr-TR" sz="3200" dirty="0"/>
              <a:t>iyi devlet idaresi nasıl </a:t>
            </a:r>
            <a:r>
              <a:rPr lang="tr-TR" sz="3200" dirty="0" smtClean="0"/>
              <a:t>olmalıdır?’ </a:t>
            </a:r>
            <a:r>
              <a:rPr lang="tr-TR" sz="3200" dirty="0"/>
              <a:t>sorusuna yanıt arayan, halkın sıkıntılarını yansıtan, başta hükümdar olmak üzere devletin üst yöneticilerine ve memurlarına ‘</a:t>
            </a:r>
            <a:r>
              <a:rPr lang="tr-TR" sz="3200" dirty="0" err="1"/>
              <a:t>adalet’i</a:t>
            </a:r>
            <a:r>
              <a:rPr lang="tr-TR" sz="3200" dirty="0"/>
              <a:t> salık veren ilim ve kalem adamlarının yazdıkları uyarıcı, nasihat edici ve yol gösterici nitelikte…</a:t>
            </a:r>
          </a:p>
          <a:p>
            <a:pPr algn="just"/>
            <a:endParaRPr lang="tr-TR" sz="3200" dirty="0" smtClean="0"/>
          </a:p>
          <a:p>
            <a:endParaRPr lang="tr-T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Eski Düzen Arayışları</a:t>
            </a:r>
            <a:endParaRPr lang="tr-TR" dirty="0"/>
          </a:p>
        </p:txBody>
      </p:sp>
      <p:sp>
        <p:nvSpPr>
          <p:cNvPr id="3" name="2 İçerik Yer Tutucusu"/>
          <p:cNvSpPr>
            <a:spLocks noGrp="1"/>
          </p:cNvSpPr>
          <p:nvPr>
            <p:ph idx="1"/>
          </p:nvPr>
        </p:nvSpPr>
        <p:spPr>
          <a:xfrm>
            <a:off x="457200" y="1935480"/>
            <a:ext cx="8229600" cy="4877896"/>
          </a:xfrm>
        </p:spPr>
        <p:txBody>
          <a:bodyPr>
            <a:normAutofit lnSpcReduction="10000"/>
          </a:bodyPr>
          <a:lstStyle/>
          <a:p>
            <a:pPr algn="just"/>
            <a:r>
              <a:rPr lang="tr-TR" sz="2400" dirty="0" smtClean="0"/>
              <a:t>Katip Çelebi’nin 1627 </a:t>
            </a:r>
            <a:r>
              <a:rPr lang="tr-TR" sz="2400" dirty="0" smtClean="0">
                <a:solidFill>
                  <a:srgbClr val="FF0000"/>
                </a:solidFill>
              </a:rPr>
              <a:t>“</a:t>
            </a:r>
            <a:r>
              <a:rPr lang="tr-TR" sz="2400" i="1" dirty="0" smtClean="0">
                <a:solidFill>
                  <a:srgbClr val="FF0000"/>
                </a:solidFill>
              </a:rPr>
              <a:t>Bozuklukların Düzeltilmesinde Tutulacak Yollar</a:t>
            </a:r>
            <a:r>
              <a:rPr lang="tr-TR" sz="2400" dirty="0" smtClean="0"/>
              <a:t>”. Eser</a:t>
            </a:r>
            <a:r>
              <a:rPr lang="tr-TR" sz="2400" dirty="0"/>
              <a:t>, devletin umumi vaziyetini </a:t>
            </a:r>
            <a:r>
              <a:rPr lang="tr-TR" sz="2400" dirty="0" smtClean="0"/>
              <a:t>ortaya koyan </a:t>
            </a:r>
            <a:r>
              <a:rPr lang="tr-TR" sz="2400" dirty="0"/>
              <a:t>bir </a:t>
            </a:r>
            <a:r>
              <a:rPr lang="tr-TR" sz="2400" i="1" dirty="0"/>
              <a:t>mukaddime ile reayanın, askerin ve maliyenin ne halde </a:t>
            </a:r>
            <a:r>
              <a:rPr lang="tr-TR" sz="2400" i="1" dirty="0" smtClean="0"/>
              <a:t>bulunduğunu </a:t>
            </a:r>
            <a:r>
              <a:rPr lang="tr-TR" sz="2400" dirty="0" smtClean="0"/>
              <a:t>gösteren </a:t>
            </a:r>
            <a:r>
              <a:rPr lang="tr-TR" sz="2400" dirty="0"/>
              <a:t>üç bölümü ihtiva etmekte ve en sonundaki neticeler kısmında da </a:t>
            </a:r>
            <a:r>
              <a:rPr lang="tr-TR" sz="2400" dirty="0" smtClean="0"/>
              <a:t>alınacak tedbirleri </a:t>
            </a:r>
            <a:r>
              <a:rPr lang="tr-TR" sz="2400" dirty="0"/>
              <a:t>göstermekte ve ümitsizliğe </a:t>
            </a:r>
            <a:r>
              <a:rPr lang="tr-TR" sz="2400" dirty="0" smtClean="0"/>
              <a:t>düşmemek </a:t>
            </a:r>
            <a:r>
              <a:rPr lang="tr-TR" sz="2400" dirty="0"/>
              <a:t>gerektiğini belirtmektedir.”</a:t>
            </a:r>
          </a:p>
          <a:p>
            <a:pPr algn="just"/>
            <a:r>
              <a:rPr lang="tr-TR" sz="2400" dirty="0" smtClean="0"/>
              <a:t> Yönetimdeki bozulmanın kaynağı olarak halkın ekonomik bakımdan güçsüzlüğü, bütçe açıkları ve askerin çokluğu gösterilmiş ve çözüm olarak halktan alınan vergilerin ve devlet harcamalarının azaltılmasının, maliyede ehil, dürüst ve dindar kişilerin görevlendirilmesi önerilmiştir.</a:t>
            </a:r>
          </a:p>
          <a:p>
            <a:pPr algn="just"/>
            <a:r>
              <a:rPr lang="tr-TR" sz="2400" dirty="0" smtClean="0"/>
              <a:t>Bu sorunları da ancak bir </a:t>
            </a:r>
            <a:r>
              <a:rPr lang="tr-TR" sz="2400" dirty="0" smtClean="0">
                <a:solidFill>
                  <a:srgbClr val="FF0000"/>
                </a:solidFill>
              </a:rPr>
              <a:t>diktatör</a:t>
            </a:r>
            <a:r>
              <a:rPr lang="tr-TR" sz="2400" dirty="0" smtClean="0"/>
              <a:t> (</a:t>
            </a:r>
            <a:r>
              <a:rPr lang="tr-TR" sz="2400" dirty="0" err="1" smtClean="0"/>
              <a:t>sahib</a:t>
            </a:r>
            <a:r>
              <a:rPr lang="tr-TR" sz="2400" dirty="0" smtClean="0"/>
              <a:t>-i </a:t>
            </a:r>
            <a:r>
              <a:rPr lang="tr-TR" sz="2400" dirty="0" err="1" smtClean="0"/>
              <a:t>seyf</a:t>
            </a:r>
            <a:r>
              <a:rPr lang="tr-TR" sz="2400" dirty="0" smtClean="0"/>
              <a:t>) çözebilir.</a:t>
            </a:r>
          </a:p>
          <a:p>
            <a:pPr algn="just"/>
            <a:endParaRPr lang="tr-TR" dirty="0" smtClean="0"/>
          </a:p>
          <a:p>
            <a:pPr algn="just"/>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Dönüşüm ve Diğer Kavramlar </a:t>
            </a:r>
            <a:endParaRPr lang="tr-TR" dirty="0"/>
          </a:p>
        </p:txBody>
      </p:sp>
      <p:sp>
        <p:nvSpPr>
          <p:cNvPr id="3" name="İçerik Yer Tutucusu 2"/>
          <p:cNvSpPr>
            <a:spLocks noGrp="1"/>
          </p:cNvSpPr>
          <p:nvPr>
            <p:ph idx="1"/>
          </p:nvPr>
        </p:nvSpPr>
        <p:spPr>
          <a:xfrm>
            <a:off x="457200" y="1935480"/>
            <a:ext cx="8229600" cy="4922520"/>
          </a:xfrm>
        </p:spPr>
        <p:txBody>
          <a:bodyPr>
            <a:normAutofit/>
          </a:bodyPr>
          <a:lstStyle/>
          <a:p>
            <a:pPr algn="just"/>
            <a:r>
              <a:rPr lang="tr-TR" sz="2800" dirty="0">
                <a:solidFill>
                  <a:srgbClr val="FF0000"/>
                </a:solidFill>
              </a:rPr>
              <a:t>Reform: </a:t>
            </a:r>
            <a:r>
              <a:rPr lang="tr-TR" sz="2800" dirty="0"/>
              <a:t>İsim Fransızca </a:t>
            </a:r>
            <a:r>
              <a:rPr lang="tr-TR" sz="2800" dirty="0" err="1"/>
              <a:t>réforme</a:t>
            </a:r>
            <a:r>
              <a:rPr lang="tr-TR" sz="2800" dirty="0"/>
              <a:t>, düzeltme anlamına gelmektedir</a:t>
            </a:r>
            <a:r>
              <a:rPr lang="tr-TR" sz="2800" dirty="0" smtClean="0"/>
              <a:t>. </a:t>
            </a:r>
            <a:r>
              <a:rPr lang="tr-TR" sz="2800" dirty="0"/>
              <a:t>A</a:t>
            </a:r>
            <a:r>
              <a:rPr lang="tr-TR" sz="2800" dirty="0" smtClean="0"/>
              <a:t>ksaklık </a:t>
            </a:r>
            <a:r>
              <a:rPr lang="tr-TR" sz="2800" dirty="0"/>
              <a:t>ve hataları giderme, düzeltme, iyileştirme ve yeni bir biçim verme şeklinde olumlu bir anlamda kullanılmaktadır. </a:t>
            </a:r>
            <a:endParaRPr lang="tr-TR" sz="2800" dirty="0" smtClean="0"/>
          </a:p>
          <a:p>
            <a:pPr algn="just"/>
            <a:r>
              <a:rPr lang="tr-TR" sz="2800" dirty="0" smtClean="0">
                <a:solidFill>
                  <a:srgbClr val="FF0000"/>
                </a:solidFill>
              </a:rPr>
              <a:t>Değişme: </a:t>
            </a:r>
            <a:r>
              <a:rPr lang="tr-TR" sz="2800" dirty="0" smtClean="0"/>
              <a:t>Dönüşüm sürecinin içinde ve onun parçasıdır; birden fazla değişim, dönüşümü oluşturmaktadır.</a:t>
            </a:r>
            <a:endParaRPr lang="tr-TR" sz="2800" dirty="0" smtClean="0">
              <a:solidFill>
                <a:srgbClr val="FF0000"/>
              </a:solidFill>
            </a:endParaRPr>
          </a:p>
          <a:p>
            <a:pPr algn="just"/>
            <a:r>
              <a:rPr lang="tr-TR" sz="2800" dirty="0" smtClean="0">
                <a:solidFill>
                  <a:srgbClr val="FF0000"/>
                </a:solidFill>
              </a:rPr>
              <a:t>Gelişme: </a:t>
            </a:r>
            <a:r>
              <a:rPr lang="tr-TR" sz="2800" dirty="0"/>
              <a:t>Olumlu bir içeriğe sahiptir</a:t>
            </a:r>
            <a:r>
              <a:rPr lang="tr-TR" sz="2800" dirty="0" smtClean="0"/>
              <a:t>.</a:t>
            </a:r>
            <a:endParaRPr lang="tr-TR" sz="2800" dirty="0"/>
          </a:p>
        </p:txBody>
      </p:sp>
    </p:spTree>
    <p:extLst>
      <p:ext uri="{BB962C8B-B14F-4D97-AF65-F5344CB8AC3E}">
        <p14:creationId xmlns:p14="http://schemas.microsoft.com/office/powerpoint/2010/main" val="252817658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Eski Düzen Arayışları</a:t>
            </a:r>
            <a:endParaRPr lang="tr-TR" dirty="0"/>
          </a:p>
        </p:txBody>
      </p:sp>
      <p:sp>
        <p:nvSpPr>
          <p:cNvPr id="3" name="2 İçerik Yer Tutucusu"/>
          <p:cNvSpPr>
            <a:spLocks noGrp="1"/>
          </p:cNvSpPr>
          <p:nvPr>
            <p:ph idx="1"/>
          </p:nvPr>
        </p:nvSpPr>
        <p:spPr>
          <a:xfrm>
            <a:off x="457200" y="1935480"/>
            <a:ext cx="8229600" cy="4922520"/>
          </a:xfrm>
        </p:spPr>
        <p:txBody>
          <a:bodyPr>
            <a:noAutofit/>
          </a:bodyPr>
          <a:lstStyle/>
          <a:p>
            <a:pPr algn="just"/>
            <a:r>
              <a:rPr lang="tr-TR" sz="2400" dirty="0" smtClean="0"/>
              <a:t>Koçi Bey 1631. IV</a:t>
            </a:r>
            <a:r>
              <a:rPr lang="tr-TR" sz="2400" dirty="0"/>
              <a:t>. Murat’a sunduğu </a:t>
            </a:r>
            <a:r>
              <a:rPr lang="tr-TR" sz="2400" dirty="0" smtClean="0"/>
              <a:t>bir </a:t>
            </a:r>
            <a:r>
              <a:rPr lang="tr-TR" sz="2400" dirty="0" smtClean="0">
                <a:solidFill>
                  <a:srgbClr val="FF0000"/>
                </a:solidFill>
              </a:rPr>
              <a:t>risale</a:t>
            </a:r>
            <a:r>
              <a:rPr lang="tr-TR" sz="2400" dirty="0" smtClean="0"/>
              <a:t>de</a:t>
            </a:r>
            <a:r>
              <a:rPr lang="tr-TR" sz="2400" dirty="0"/>
              <a:t>, </a:t>
            </a:r>
            <a:r>
              <a:rPr lang="tr-TR" sz="2400" dirty="0" smtClean="0"/>
              <a:t>“geçmişteki padişahlar bizzat</a:t>
            </a:r>
            <a:r>
              <a:rPr lang="tr-TR" sz="2400" dirty="0"/>
              <a:t>, adalete </a:t>
            </a:r>
            <a:r>
              <a:rPr lang="tr-TR" sz="2400" dirty="0" smtClean="0"/>
              <a:t>kavuşmuş </a:t>
            </a:r>
            <a:r>
              <a:rPr lang="tr-TR" sz="2400" dirty="0"/>
              <a:t>olan divan-ı </a:t>
            </a:r>
            <a:r>
              <a:rPr lang="tr-TR" sz="2400" dirty="0" smtClean="0"/>
              <a:t>hümayunda hazır </a:t>
            </a:r>
            <a:r>
              <a:rPr lang="tr-TR" sz="2400" dirty="0"/>
              <a:t>olup, memleket ve millet, bütün halk, hazine, para ve diğer büyük küçük </a:t>
            </a:r>
            <a:r>
              <a:rPr lang="tr-TR" sz="2400" dirty="0" smtClean="0"/>
              <a:t>işler ile </a:t>
            </a:r>
            <a:r>
              <a:rPr lang="tr-TR" sz="2400" dirty="0"/>
              <a:t>tam manasıyla </a:t>
            </a:r>
            <a:r>
              <a:rPr lang="tr-TR" sz="2400" dirty="0" smtClean="0"/>
              <a:t>meşgul </a:t>
            </a:r>
            <a:r>
              <a:rPr lang="tr-TR" sz="2400" dirty="0"/>
              <a:t>olurlar idi</a:t>
            </a:r>
            <a:r>
              <a:rPr lang="tr-TR" sz="2400" dirty="0" smtClean="0"/>
              <a:t>”. </a:t>
            </a:r>
            <a:r>
              <a:rPr lang="tr-TR" sz="2400" dirty="0"/>
              <a:t>Koçi Bey, Osmanlı Devleti’nin zayıflamasını öncelikle kamu yönetiminde </a:t>
            </a:r>
            <a:r>
              <a:rPr lang="tr-TR" sz="2400" dirty="0" smtClean="0"/>
              <a:t>gören bir </a:t>
            </a:r>
            <a:r>
              <a:rPr lang="tr-TR" sz="2400" dirty="0"/>
              <a:t>devlet adamıdır. </a:t>
            </a:r>
            <a:r>
              <a:rPr lang="tr-TR" sz="2400" dirty="0" smtClean="0"/>
              <a:t>İdarede </a:t>
            </a:r>
            <a:r>
              <a:rPr lang="tr-TR" sz="2400" dirty="0"/>
              <a:t>bilgi, kıdem ve memur güvencesi ilkelerinin </a:t>
            </a:r>
            <a:r>
              <a:rPr lang="tr-TR" sz="2400" dirty="0" smtClean="0"/>
              <a:t>terk edilerek</a:t>
            </a:r>
            <a:r>
              <a:rPr lang="tr-TR" sz="2400" dirty="0"/>
              <a:t>, </a:t>
            </a:r>
            <a:r>
              <a:rPr lang="tr-TR" sz="2400" dirty="0" smtClean="0"/>
              <a:t>rüşvete </a:t>
            </a:r>
            <a:r>
              <a:rPr lang="tr-TR" sz="2400" dirty="0"/>
              <a:t>ve adam kayırmaya dayalı bir </a:t>
            </a:r>
            <a:r>
              <a:rPr lang="tr-TR" sz="2400" dirty="0" smtClean="0"/>
              <a:t>düzenin </a:t>
            </a:r>
            <a:r>
              <a:rPr lang="tr-TR" sz="2400" dirty="0"/>
              <a:t>getirilmesinin </a:t>
            </a:r>
            <a:r>
              <a:rPr lang="tr-TR" sz="2400" dirty="0" smtClean="0"/>
              <a:t>çözülmeyi başlattığını </a:t>
            </a:r>
            <a:r>
              <a:rPr lang="tr-TR" sz="2400" dirty="0"/>
              <a:t>savunmaktadır</a:t>
            </a:r>
            <a:r>
              <a:rPr lang="tr-TR" sz="2400" dirty="0" smtClean="0"/>
              <a:t>.</a:t>
            </a:r>
          </a:p>
          <a:p>
            <a:pPr algn="just"/>
            <a:r>
              <a:rPr lang="tr-TR" sz="2400" dirty="0"/>
              <a:t>Koçi Bey’in kötü </a:t>
            </a:r>
            <a:r>
              <a:rPr lang="tr-TR" sz="2400" dirty="0" smtClean="0"/>
              <a:t>gidişi </a:t>
            </a:r>
            <a:r>
              <a:rPr lang="tr-TR" sz="2400" dirty="0"/>
              <a:t>durdurmak için ileri sürdüğü ıslahat </a:t>
            </a:r>
            <a:r>
              <a:rPr lang="tr-TR" sz="2400" dirty="0" smtClean="0"/>
              <a:t>düşüncesi ise oldukça geniş </a:t>
            </a:r>
            <a:r>
              <a:rPr lang="tr-TR" sz="2400" dirty="0"/>
              <a:t>kapsamlıdır. </a:t>
            </a:r>
            <a:r>
              <a:rPr lang="tr-TR" sz="2400" dirty="0" smtClean="0"/>
              <a:t>Padişahın </a:t>
            </a:r>
            <a:r>
              <a:rPr lang="tr-TR" sz="2400" dirty="0"/>
              <a:t>devlet ve toplum </a:t>
            </a:r>
            <a:r>
              <a:rPr lang="tr-TR" sz="2400" dirty="0" smtClean="0"/>
              <a:t>işleri </a:t>
            </a:r>
            <a:r>
              <a:rPr lang="tr-TR" sz="2400" dirty="0"/>
              <a:t>ile bizzat ilgilenmesi</a:t>
            </a:r>
            <a:r>
              <a:rPr lang="tr-TR" sz="2400" dirty="0" smtClean="0"/>
              <a:t>,</a:t>
            </a:r>
            <a:endParaRPr lang="tr-TR" sz="24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Eski Düzen Arayışları</a:t>
            </a:r>
            <a:endParaRPr lang="tr-TR" dirty="0"/>
          </a:p>
        </p:txBody>
      </p:sp>
      <p:sp>
        <p:nvSpPr>
          <p:cNvPr id="3" name="2 İçerik Yer Tutucusu"/>
          <p:cNvSpPr>
            <a:spLocks noGrp="1"/>
          </p:cNvSpPr>
          <p:nvPr>
            <p:ph idx="1"/>
          </p:nvPr>
        </p:nvSpPr>
        <p:spPr>
          <a:xfrm>
            <a:off x="457200" y="1935480"/>
            <a:ext cx="8229600" cy="4922520"/>
          </a:xfrm>
        </p:spPr>
        <p:txBody>
          <a:bodyPr>
            <a:normAutofit lnSpcReduction="10000"/>
          </a:bodyPr>
          <a:lstStyle/>
          <a:p>
            <a:pPr algn="just"/>
            <a:r>
              <a:rPr lang="tr-TR" sz="3000" dirty="0" smtClean="0"/>
              <a:t>Sadrazamlık makamının müstakil hale gelmesi, tımar sisteminin etkin bir şekilde uygulanması, ıslahı, Kapıkulu askerlerinin sayısının azaltılması, eyaletlere ehil yöneticilerin atanması, rüşvet ve iltimasın önlenmesi gibi idari, siyasi ve mali tedbirleri içermektedir. Bu tedbirler, idareyi bütün olarak gören bir yaklaşımı sergilemektedir.</a:t>
            </a:r>
          </a:p>
          <a:p>
            <a:pPr algn="just"/>
            <a:r>
              <a:rPr lang="tr-TR" sz="3000" dirty="0" smtClean="0"/>
              <a:t>Defterdar Sarı Mehmet Paşa tarafından 1714 yılında kaleme alınan </a:t>
            </a:r>
            <a:r>
              <a:rPr lang="tr-TR" sz="3000" dirty="0" smtClean="0">
                <a:solidFill>
                  <a:srgbClr val="FF0000"/>
                </a:solidFill>
              </a:rPr>
              <a:t>“</a:t>
            </a:r>
            <a:r>
              <a:rPr lang="tr-TR" sz="3000" i="1" dirty="0" err="1" smtClean="0">
                <a:solidFill>
                  <a:srgbClr val="FF0000"/>
                </a:solidFill>
              </a:rPr>
              <a:t>Nesayih</a:t>
            </a:r>
            <a:r>
              <a:rPr lang="tr-TR" sz="3000" i="1" dirty="0" smtClean="0">
                <a:solidFill>
                  <a:srgbClr val="FF0000"/>
                </a:solidFill>
              </a:rPr>
              <a:t>-</a:t>
            </a:r>
            <a:r>
              <a:rPr lang="tr-TR" sz="3000" i="1" dirty="0" err="1" smtClean="0">
                <a:solidFill>
                  <a:srgbClr val="FF0000"/>
                </a:solidFill>
              </a:rPr>
              <a:t>ül</a:t>
            </a:r>
            <a:r>
              <a:rPr lang="tr-TR" sz="3000" i="1" dirty="0" smtClean="0">
                <a:solidFill>
                  <a:srgbClr val="FF0000"/>
                </a:solidFill>
              </a:rPr>
              <a:t> Vüzera </a:t>
            </a:r>
            <a:r>
              <a:rPr lang="tr-TR" sz="3000" i="1" dirty="0" err="1" smtClean="0">
                <a:solidFill>
                  <a:srgbClr val="FF0000"/>
                </a:solidFill>
              </a:rPr>
              <a:t>vel</a:t>
            </a:r>
            <a:r>
              <a:rPr lang="tr-TR" sz="3000" i="1" dirty="0" smtClean="0">
                <a:solidFill>
                  <a:srgbClr val="FF0000"/>
                </a:solidFill>
              </a:rPr>
              <a:t> Ümera (Devlet Adamlarına Öğütler</a:t>
            </a:r>
            <a:r>
              <a:rPr lang="tr-TR" sz="3000" dirty="0" smtClean="0"/>
              <a:t>).</a:t>
            </a:r>
          </a:p>
          <a:p>
            <a:endParaRPr lang="tr-T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Eski Düzen Arayışları</a:t>
            </a:r>
            <a:endParaRPr lang="tr-TR" dirty="0"/>
          </a:p>
        </p:txBody>
      </p:sp>
      <p:sp>
        <p:nvSpPr>
          <p:cNvPr id="3" name="2 İçerik Yer Tutucusu"/>
          <p:cNvSpPr>
            <a:spLocks noGrp="1"/>
          </p:cNvSpPr>
          <p:nvPr>
            <p:ph idx="1"/>
          </p:nvPr>
        </p:nvSpPr>
        <p:spPr>
          <a:xfrm>
            <a:off x="457200" y="1772816"/>
            <a:ext cx="8229600" cy="4968552"/>
          </a:xfrm>
        </p:spPr>
        <p:txBody>
          <a:bodyPr>
            <a:noAutofit/>
          </a:bodyPr>
          <a:lstStyle/>
          <a:p>
            <a:pPr algn="just"/>
            <a:r>
              <a:rPr lang="tr-TR" sz="2800" dirty="0">
                <a:latin typeface="Times New Roman" pitchFamily="18" charset="0"/>
                <a:cs typeface="Times New Roman" pitchFamily="18" charset="0"/>
              </a:rPr>
              <a:t>Defterdar Sarı Mehmet </a:t>
            </a:r>
            <a:r>
              <a:rPr lang="tr-TR" sz="2800" dirty="0" smtClean="0">
                <a:latin typeface="Times New Roman" pitchFamily="18" charset="0"/>
                <a:cs typeface="Times New Roman" pitchFamily="18" charset="0"/>
              </a:rPr>
              <a:t>Paşa</a:t>
            </a:r>
            <a:r>
              <a:rPr lang="tr-TR" sz="2800" dirty="0">
                <a:latin typeface="Times New Roman" pitchFamily="18" charset="0"/>
                <a:cs typeface="Times New Roman" pitchFamily="18" charset="0"/>
              </a:rPr>
              <a:t>, yönetimde liyakat ilkesi gereği istihdam </a:t>
            </a:r>
            <a:r>
              <a:rPr lang="tr-TR" sz="2800" dirty="0" smtClean="0">
                <a:latin typeface="Times New Roman" pitchFamily="18" charset="0"/>
                <a:cs typeface="Times New Roman" pitchFamily="18" charset="0"/>
              </a:rPr>
              <a:t>edilen kişilerin </a:t>
            </a:r>
            <a:r>
              <a:rPr lang="tr-TR" sz="2800" dirty="0">
                <a:latin typeface="Times New Roman" pitchFamily="18" charset="0"/>
                <a:cs typeface="Times New Roman" pitchFamily="18" charset="0"/>
              </a:rPr>
              <a:t>gereksiz azli ile ortaya çıkan </a:t>
            </a:r>
            <a:r>
              <a:rPr lang="tr-TR" sz="2800" dirty="0" smtClean="0">
                <a:latin typeface="Times New Roman" pitchFamily="18" charset="0"/>
                <a:cs typeface="Times New Roman" pitchFamily="18" charset="0"/>
              </a:rPr>
              <a:t>boşluğun </a:t>
            </a:r>
            <a:r>
              <a:rPr lang="tr-TR" sz="2800" dirty="0">
                <a:latin typeface="Times New Roman" pitchFamily="18" charset="0"/>
                <a:cs typeface="Times New Roman" pitchFamily="18" charset="0"/>
              </a:rPr>
              <a:t>ehliyetsiz </a:t>
            </a:r>
            <a:r>
              <a:rPr lang="tr-TR" sz="2800" dirty="0" smtClean="0">
                <a:latin typeface="Times New Roman" pitchFamily="18" charset="0"/>
                <a:cs typeface="Times New Roman" pitchFamily="18" charset="0"/>
              </a:rPr>
              <a:t>kişilerce doldurulduğunu belirtmektedir</a:t>
            </a:r>
            <a:r>
              <a:rPr lang="tr-TR" sz="2800" dirty="0">
                <a:latin typeface="Times New Roman" pitchFamily="18" charset="0"/>
                <a:cs typeface="Times New Roman" pitchFamily="18" charset="0"/>
              </a:rPr>
              <a:t>. Yönetimde yükselmenin adam kayırma ve </a:t>
            </a:r>
            <a:r>
              <a:rPr lang="tr-TR" sz="2800" dirty="0" smtClean="0">
                <a:latin typeface="Times New Roman" pitchFamily="18" charset="0"/>
                <a:cs typeface="Times New Roman" pitchFamily="18" charset="0"/>
              </a:rPr>
              <a:t>rüşvet </a:t>
            </a:r>
            <a:r>
              <a:rPr lang="tr-TR" sz="2800" dirty="0">
                <a:latin typeface="Times New Roman" pitchFamily="18" charset="0"/>
                <a:cs typeface="Times New Roman" pitchFamily="18" charset="0"/>
              </a:rPr>
              <a:t>gibi </a:t>
            </a:r>
            <a:r>
              <a:rPr lang="tr-TR" sz="2800" dirty="0" smtClean="0">
                <a:latin typeface="Times New Roman" pitchFamily="18" charset="0"/>
                <a:cs typeface="Times New Roman" pitchFamily="18" charset="0"/>
              </a:rPr>
              <a:t>etkenlerle yapılıyor </a:t>
            </a:r>
            <a:r>
              <a:rPr lang="tr-TR" sz="2800" dirty="0">
                <a:latin typeface="Times New Roman" pitchFamily="18" charset="0"/>
                <a:cs typeface="Times New Roman" pitchFamily="18" charset="0"/>
              </a:rPr>
              <a:t>olmasını da devleti kökünden yıkıcı bir kötülük olarak </a:t>
            </a:r>
            <a:r>
              <a:rPr lang="tr-TR" sz="2800" dirty="0" smtClean="0">
                <a:latin typeface="Times New Roman" pitchFamily="18" charset="0"/>
                <a:cs typeface="Times New Roman" pitchFamily="18" charset="0"/>
              </a:rPr>
              <a:t>nitelendirmektedir. Bu yaklaşım </a:t>
            </a:r>
            <a:r>
              <a:rPr lang="tr-TR" sz="2800" dirty="0">
                <a:latin typeface="Times New Roman" pitchFamily="18" charset="0"/>
                <a:cs typeface="Times New Roman" pitchFamily="18" charset="0"/>
              </a:rPr>
              <a:t>gereği yüksek kamu yöneticilerinin (</a:t>
            </a:r>
            <a:r>
              <a:rPr lang="tr-TR" sz="2800" dirty="0" smtClean="0">
                <a:latin typeface="Times New Roman" pitchFamily="18" charset="0"/>
                <a:cs typeface="Times New Roman" pitchFamily="18" charset="0"/>
              </a:rPr>
              <a:t>Başta </a:t>
            </a:r>
            <a:r>
              <a:rPr lang="tr-TR" sz="2800" dirty="0">
                <a:latin typeface="Times New Roman" pitchFamily="18" charset="0"/>
                <a:cs typeface="Times New Roman" pitchFamily="18" charset="0"/>
              </a:rPr>
              <a:t>Eyalet ve Sancak Beyleri </a:t>
            </a:r>
            <a:r>
              <a:rPr lang="tr-TR" sz="2800" dirty="0" smtClean="0">
                <a:latin typeface="Times New Roman" pitchFamily="18" charset="0"/>
                <a:cs typeface="Times New Roman" pitchFamily="18" charset="0"/>
              </a:rPr>
              <a:t>ile Hakim </a:t>
            </a:r>
            <a:r>
              <a:rPr lang="tr-TR" sz="2800" dirty="0">
                <a:latin typeface="Times New Roman" pitchFamily="18" charset="0"/>
                <a:cs typeface="Times New Roman" pitchFamily="18" charset="0"/>
              </a:rPr>
              <a:t>ve Kadıların olmak üzere) bir sınava tabi tutulmalarını, yetersiz olanların </a:t>
            </a:r>
            <a:r>
              <a:rPr lang="tr-TR" sz="2800" dirty="0" smtClean="0">
                <a:latin typeface="Times New Roman" pitchFamily="18" charset="0"/>
                <a:cs typeface="Times New Roman" pitchFamily="18" charset="0"/>
              </a:rPr>
              <a:t>ise ihraç </a:t>
            </a:r>
            <a:r>
              <a:rPr lang="tr-TR" sz="2800" dirty="0">
                <a:latin typeface="Times New Roman" pitchFamily="18" charset="0"/>
                <a:cs typeface="Times New Roman" pitchFamily="18" charset="0"/>
              </a:rPr>
              <a:t>edilerek yerine bilgi ve fazilet sahibi ehil </a:t>
            </a:r>
            <a:r>
              <a:rPr lang="tr-TR" sz="2800" dirty="0" smtClean="0">
                <a:latin typeface="Times New Roman" pitchFamily="18" charset="0"/>
                <a:cs typeface="Times New Roman" pitchFamily="18" charset="0"/>
              </a:rPr>
              <a:t>kişilerin </a:t>
            </a:r>
            <a:r>
              <a:rPr lang="tr-TR" sz="2800" dirty="0">
                <a:latin typeface="Times New Roman" pitchFamily="18" charset="0"/>
                <a:cs typeface="Times New Roman" pitchFamily="18" charset="0"/>
              </a:rPr>
              <a:t>getirilmesi </a:t>
            </a:r>
            <a:r>
              <a:rPr lang="tr-TR" sz="2800" dirty="0" smtClean="0">
                <a:latin typeface="Times New Roman" pitchFamily="18" charset="0"/>
                <a:cs typeface="Times New Roman" pitchFamily="18" charset="0"/>
              </a:rPr>
              <a:t>gerektiğini belirtmiştir.</a:t>
            </a:r>
            <a:endParaRPr lang="tr-T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Eski Düzen Arayışları</a:t>
            </a:r>
          </a:p>
        </p:txBody>
      </p:sp>
      <p:sp>
        <p:nvSpPr>
          <p:cNvPr id="3" name="İçerik Yer Tutucusu 2"/>
          <p:cNvSpPr>
            <a:spLocks noGrp="1"/>
          </p:cNvSpPr>
          <p:nvPr>
            <p:ph idx="1"/>
          </p:nvPr>
        </p:nvSpPr>
        <p:spPr>
          <a:xfrm>
            <a:off x="457200" y="1935480"/>
            <a:ext cx="8229600" cy="4589864"/>
          </a:xfrm>
        </p:spPr>
        <p:txBody>
          <a:bodyPr>
            <a:normAutofit/>
          </a:bodyPr>
          <a:lstStyle/>
          <a:p>
            <a:pPr algn="just"/>
            <a:r>
              <a:rPr lang="tr-TR" sz="3600" dirty="0" smtClean="0"/>
              <a:t>1595</a:t>
            </a:r>
            <a:r>
              <a:rPr lang="tr-TR" sz="3600" dirty="0"/>
              <a:t>, III. Mehmet’in ‘</a:t>
            </a:r>
            <a:r>
              <a:rPr lang="tr-TR" sz="3600" b="1" dirty="0" err="1">
                <a:solidFill>
                  <a:srgbClr val="FF0000"/>
                </a:solidFill>
              </a:rPr>
              <a:t>adaletname</a:t>
            </a:r>
            <a:r>
              <a:rPr lang="tr-TR" sz="3600" dirty="0" err="1"/>
              <a:t>’si</a:t>
            </a:r>
            <a:r>
              <a:rPr lang="tr-TR" sz="3600" dirty="0"/>
              <a:t>…</a:t>
            </a:r>
          </a:p>
          <a:p>
            <a:pPr algn="just"/>
            <a:r>
              <a:rPr lang="tr-TR" sz="3600" dirty="0"/>
              <a:t>“… </a:t>
            </a:r>
            <a:r>
              <a:rPr lang="tr-TR" sz="3600" i="1" dirty="0"/>
              <a:t>devlet otoritesini temsil edenlerin, reayaya karşı bu otoriteyi kötüye kullanmalarını, kanun, hak ve adalete aykırı tutumlarını olağanüstü önlemlerle yasaklayan beyanname şeklinde padişah hükümleri”</a:t>
            </a:r>
          </a:p>
          <a:p>
            <a:pPr algn="just"/>
            <a:endParaRPr lang="tr-TR" sz="2800" dirty="0"/>
          </a:p>
          <a:p>
            <a:endParaRPr lang="tr-TR" dirty="0"/>
          </a:p>
        </p:txBody>
      </p:sp>
    </p:spTree>
    <p:extLst>
      <p:ext uri="{BB962C8B-B14F-4D97-AF65-F5344CB8AC3E}">
        <p14:creationId xmlns:p14="http://schemas.microsoft.com/office/powerpoint/2010/main" val="32776738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Layihalar Dönemi</a:t>
            </a:r>
            <a:endParaRPr lang="tr-TR" dirty="0"/>
          </a:p>
        </p:txBody>
      </p:sp>
      <p:sp>
        <p:nvSpPr>
          <p:cNvPr id="3" name="2 İçerik Yer Tutucusu"/>
          <p:cNvSpPr>
            <a:spLocks noGrp="1"/>
          </p:cNvSpPr>
          <p:nvPr>
            <p:ph idx="1"/>
          </p:nvPr>
        </p:nvSpPr>
        <p:spPr>
          <a:xfrm>
            <a:off x="457200" y="1935480"/>
            <a:ext cx="8229600" cy="5021912"/>
          </a:xfrm>
        </p:spPr>
        <p:txBody>
          <a:bodyPr>
            <a:normAutofit lnSpcReduction="10000"/>
          </a:bodyPr>
          <a:lstStyle/>
          <a:p>
            <a:pPr algn="just"/>
            <a:r>
              <a:rPr lang="tr-TR" sz="3200" b="1" dirty="0" smtClean="0">
                <a:solidFill>
                  <a:srgbClr val="FF0000"/>
                </a:solidFill>
              </a:rPr>
              <a:t>Layihalar</a:t>
            </a:r>
            <a:r>
              <a:rPr lang="tr-TR" sz="3200" dirty="0" smtClean="0"/>
              <a:t>, askeri ve mülki ıslahat temelinde devlet ricaline hazırlattırılmış ve sorunların saptanması ve çözüm yollarının önerilmesi beklenmiştir. Devletin önde gelenlerinin hazırladığı bu layihalar, askeri sistemdeki bozukluk üzerinde durmakta ve çözüm olarak Avrupalılaşmayı önermektedirler.</a:t>
            </a:r>
          </a:p>
          <a:p>
            <a:pPr algn="just"/>
            <a:r>
              <a:rPr lang="tr-TR" sz="3200" dirty="0" smtClean="0"/>
              <a:t>Layihaların ortak noktası Yeniçeri Ocağı yerine ‘</a:t>
            </a:r>
            <a:r>
              <a:rPr lang="tr-TR" sz="3200" i="1" dirty="0" smtClean="0"/>
              <a:t>Avrupa usulü talim görmüş yeni bir ordunun’ kurulmasıdır.</a:t>
            </a:r>
            <a:endParaRPr lang="tr-TR" sz="32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Layihalar</a:t>
            </a:r>
            <a:r>
              <a:rPr lang="tr-TR" b="1" dirty="0" smtClean="0"/>
              <a:t> Dönemi</a:t>
            </a:r>
            <a:endParaRPr lang="tr-TR" dirty="0"/>
          </a:p>
        </p:txBody>
      </p:sp>
      <p:sp>
        <p:nvSpPr>
          <p:cNvPr id="3" name="2 İçerik Yer Tutucusu"/>
          <p:cNvSpPr>
            <a:spLocks noGrp="1"/>
          </p:cNvSpPr>
          <p:nvPr>
            <p:ph idx="1"/>
          </p:nvPr>
        </p:nvSpPr>
        <p:spPr>
          <a:xfrm>
            <a:off x="457200" y="1935480"/>
            <a:ext cx="8229600" cy="5021912"/>
          </a:xfrm>
        </p:spPr>
        <p:txBody>
          <a:bodyPr>
            <a:normAutofit/>
          </a:bodyPr>
          <a:lstStyle/>
          <a:p>
            <a:pPr algn="just"/>
            <a:r>
              <a:rPr lang="tr-TR" dirty="0" smtClean="0"/>
              <a:t>İ</a:t>
            </a:r>
            <a:r>
              <a:rPr lang="tr-TR" b="1" dirty="0" smtClean="0"/>
              <a:t>brahim Müteferrika: </a:t>
            </a:r>
            <a:r>
              <a:rPr lang="tr-TR" dirty="0"/>
              <a:t>Batıyı tanıtan </a:t>
            </a:r>
            <a:r>
              <a:rPr lang="tr-TR" dirty="0" smtClean="0"/>
              <a:t>ve örnek </a:t>
            </a:r>
            <a:r>
              <a:rPr lang="tr-TR" dirty="0"/>
              <a:t>alınması gerekliliğini ifade eden 1732 tarihli </a:t>
            </a:r>
            <a:r>
              <a:rPr lang="tr-TR" i="1" dirty="0">
                <a:solidFill>
                  <a:srgbClr val="FF0000"/>
                </a:solidFill>
              </a:rPr>
              <a:t>“</a:t>
            </a:r>
            <a:r>
              <a:rPr lang="tr-TR" i="1" dirty="0" err="1">
                <a:solidFill>
                  <a:srgbClr val="FF0000"/>
                </a:solidFill>
              </a:rPr>
              <a:t>Usulü’l</a:t>
            </a:r>
            <a:r>
              <a:rPr lang="tr-TR" i="1" dirty="0">
                <a:solidFill>
                  <a:srgbClr val="FF0000"/>
                </a:solidFill>
              </a:rPr>
              <a:t>-Hikem fi </a:t>
            </a:r>
            <a:r>
              <a:rPr lang="tr-TR" i="1" dirty="0" err="1" smtClean="0">
                <a:solidFill>
                  <a:srgbClr val="FF0000"/>
                </a:solidFill>
              </a:rPr>
              <a:t>Nizami’l</a:t>
            </a:r>
            <a:r>
              <a:rPr lang="tr-TR" i="1" dirty="0" smtClean="0">
                <a:solidFill>
                  <a:srgbClr val="FF0000"/>
                </a:solidFill>
              </a:rPr>
              <a:t> </a:t>
            </a:r>
            <a:r>
              <a:rPr lang="tr-TR" i="1" dirty="0" err="1" smtClean="0">
                <a:solidFill>
                  <a:srgbClr val="FF0000"/>
                </a:solidFill>
              </a:rPr>
              <a:t>Ümem</a:t>
            </a:r>
            <a:r>
              <a:rPr lang="tr-TR" i="1" dirty="0">
                <a:solidFill>
                  <a:srgbClr val="FF0000"/>
                </a:solidFill>
              </a:rPr>
              <a:t>’ </a:t>
            </a:r>
            <a:r>
              <a:rPr lang="tr-TR" i="1" dirty="0"/>
              <a:t>isimli eserinde, ilk ıslahat projelerini Batı kaynaklı </a:t>
            </a:r>
            <a:r>
              <a:rPr lang="tr-TR" i="1" dirty="0" smtClean="0"/>
              <a:t>yorumlar.</a:t>
            </a:r>
          </a:p>
          <a:p>
            <a:pPr algn="just"/>
            <a:r>
              <a:rPr lang="tr-TR" dirty="0" smtClean="0"/>
              <a:t>İbrahim Müteferrika’ya </a:t>
            </a:r>
            <a:r>
              <a:rPr lang="tr-TR" dirty="0"/>
              <a:t>göre devletin eski gücüne </a:t>
            </a:r>
            <a:r>
              <a:rPr lang="tr-TR" dirty="0" smtClean="0"/>
              <a:t>kavuşması </a:t>
            </a:r>
            <a:r>
              <a:rPr lang="tr-TR" dirty="0"/>
              <a:t>iyi bir yönetimle sağlanabilirdi</a:t>
            </a:r>
            <a:r>
              <a:rPr lang="tr-TR" dirty="0" smtClean="0"/>
              <a:t>. “</a:t>
            </a:r>
            <a:r>
              <a:rPr lang="tr-TR" dirty="0"/>
              <a:t>Bu iyi yönetimde ancak, ülkenin kendisini ve </a:t>
            </a:r>
            <a:r>
              <a:rPr lang="tr-TR" dirty="0" smtClean="0"/>
              <a:t>komşularını </a:t>
            </a:r>
            <a:r>
              <a:rPr lang="tr-TR" dirty="0"/>
              <a:t>iyi tanımasını </a:t>
            </a:r>
            <a:r>
              <a:rPr lang="tr-TR" dirty="0" smtClean="0"/>
              <a:t>sağlayacak, vilayet </a:t>
            </a:r>
            <a:r>
              <a:rPr lang="tr-TR" dirty="0"/>
              <a:t>ve askerlik idaresinde düzenlemelere yardımcı olacak bilimsel </a:t>
            </a:r>
            <a:r>
              <a:rPr lang="tr-TR" dirty="0" smtClean="0"/>
              <a:t>coğrafya bilgisi </a:t>
            </a:r>
            <a:r>
              <a:rPr lang="tr-TR" dirty="0"/>
              <a:t>ve Batıdaki teknik ve ona bağlı olarak askeri </a:t>
            </a:r>
            <a:r>
              <a:rPr lang="tr-TR" dirty="0" smtClean="0"/>
              <a:t>gelişmelerin </a:t>
            </a:r>
            <a:r>
              <a:rPr lang="tr-TR" dirty="0"/>
              <a:t>ve tekniklerin </a:t>
            </a:r>
            <a:r>
              <a:rPr lang="tr-TR" dirty="0" smtClean="0"/>
              <a:t>örnek alınması </a:t>
            </a:r>
            <a:r>
              <a:rPr lang="tr-TR" dirty="0"/>
              <a:t>ile mümkün olabilir ve Osmanlı Devleti için yararlı olabilirdi.”</a:t>
            </a:r>
          </a:p>
        </p:txBody>
      </p:sp>
    </p:spTree>
    <p:extLst>
      <p:ext uri="{BB962C8B-B14F-4D97-AF65-F5344CB8AC3E}">
        <p14:creationId xmlns:p14="http://schemas.microsoft.com/office/powerpoint/2010/main" val="209169648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i="1" dirty="0"/>
              <a:t>Nizam-i </a:t>
            </a:r>
            <a:r>
              <a:rPr lang="tr-TR" i="1" dirty="0" smtClean="0"/>
              <a:t>Cedit</a:t>
            </a:r>
            <a:r>
              <a:rPr lang="tr-TR" dirty="0" smtClean="0"/>
              <a:t> Dönemi</a:t>
            </a:r>
            <a:endParaRPr lang="tr-TR" dirty="0"/>
          </a:p>
        </p:txBody>
      </p:sp>
      <p:sp>
        <p:nvSpPr>
          <p:cNvPr id="3" name="2 İçerik Yer Tutucusu"/>
          <p:cNvSpPr>
            <a:spLocks noGrp="1"/>
          </p:cNvSpPr>
          <p:nvPr>
            <p:ph idx="1"/>
          </p:nvPr>
        </p:nvSpPr>
        <p:spPr>
          <a:xfrm>
            <a:off x="457200" y="1935480"/>
            <a:ext cx="8229600" cy="4805888"/>
          </a:xfrm>
        </p:spPr>
        <p:txBody>
          <a:bodyPr>
            <a:noAutofit/>
          </a:bodyPr>
          <a:lstStyle/>
          <a:p>
            <a:pPr algn="just"/>
            <a:r>
              <a:rPr lang="tr-TR" sz="2300" b="1" dirty="0"/>
              <a:t>III. Selim (</a:t>
            </a:r>
            <a:r>
              <a:rPr lang="tr-TR" sz="2300" b="1" dirty="0" err="1"/>
              <a:t>hük</a:t>
            </a:r>
            <a:r>
              <a:rPr lang="tr-TR" sz="2300" b="1" dirty="0"/>
              <a:t>.1789-1807</a:t>
            </a:r>
            <a:r>
              <a:rPr lang="tr-TR" sz="2300" b="1" dirty="0" smtClean="0"/>
              <a:t>): </a:t>
            </a:r>
            <a:r>
              <a:rPr lang="tr-TR" sz="2300" i="1" dirty="0"/>
              <a:t>Nizam-i </a:t>
            </a:r>
            <a:r>
              <a:rPr lang="tr-TR" sz="2300" i="1" dirty="0" smtClean="0"/>
              <a:t>Cedit. </a:t>
            </a:r>
            <a:r>
              <a:rPr lang="tr-TR" sz="2300" dirty="0"/>
              <a:t>Nizam-ı Cedit hareketi temelde disiplinli ve modern bir ordunun kurulması </a:t>
            </a:r>
            <a:r>
              <a:rPr lang="tr-TR" sz="2300" dirty="0" smtClean="0"/>
              <a:t>gibi askeri </a:t>
            </a:r>
            <a:r>
              <a:rPr lang="tr-TR" sz="2300" dirty="0"/>
              <a:t>amaçlı kısmî bir proje olarak ortaya </a:t>
            </a:r>
            <a:r>
              <a:rPr lang="tr-TR" sz="2300" dirty="0" smtClean="0"/>
              <a:t>çıkmıştır. Kumbarahane-</a:t>
            </a:r>
            <a:r>
              <a:rPr lang="tr-TR" sz="2300" dirty="0"/>
              <a:t>Mühendishane-i </a:t>
            </a:r>
            <a:r>
              <a:rPr lang="tr-TR" sz="2300" dirty="0" err="1"/>
              <a:t>Berrî</a:t>
            </a:r>
            <a:r>
              <a:rPr lang="tr-TR" sz="2300" dirty="0"/>
              <a:t>-i Hümayun (Kara Harp Okulu-1794</a:t>
            </a:r>
            <a:r>
              <a:rPr lang="tr-TR" sz="2300" dirty="0" smtClean="0"/>
              <a:t>). </a:t>
            </a:r>
          </a:p>
          <a:p>
            <a:pPr algn="just"/>
            <a:r>
              <a:rPr lang="tr-TR" sz="2300" i="1" dirty="0" smtClean="0"/>
              <a:t>Meclis-i Meşveret…</a:t>
            </a:r>
          </a:p>
          <a:p>
            <a:pPr algn="just"/>
            <a:r>
              <a:rPr lang="tr-TR" sz="2300" dirty="0"/>
              <a:t>Osmanlı sınırlarının Anadolu ve Rumeli olmak üzere iki eyalet ve 28 ile </a:t>
            </a:r>
            <a:r>
              <a:rPr lang="tr-TR" sz="2300" dirty="0" smtClean="0"/>
              <a:t>bölünmesi ile taşra </a:t>
            </a:r>
            <a:r>
              <a:rPr lang="tr-TR" sz="2300" dirty="0"/>
              <a:t>yapısının düzenlenmesidir. Bu illerde görev yapacak memurların </a:t>
            </a:r>
            <a:r>
              <a:rPr lang="tr-TR" sz="2300" dirty="0" smtClean="0"/>
              <a:t>sahip olması </a:t>
            </a:r>
            <a:r>
              <a:rPr lang="tr-TR" sz="2300" dirty="0"/>
              <a:t>gereken niteliklere dair nizamnameler çıkartılarak personel reformu </a:t>
            </a:r>
            <a:r>
              <a:rPr lang="tr-TR" sz="2300" dirty="0" smtClean="0"/>
              <a:t>yapılmak istenmiştir. </a:t>
            </a:r>
            <a:r>
              <a:rPr lang="tr-TR" sz="2300" dirty="0"/>
              <a:t>Çıkartılan adaletnamelerle de devlet-halk </a:t>
            </a:r>
            <a:r>
              <a:rPr lang="tr-TR" sz="2300" dirty="0" smtClean="0"/>
              <a:t>ilişkisinin </a:t>
            </a:r>
            <a:r>
              <a:rPr lang="tr-TR" sz="2300" dirty="0"/>
              <a:t>kurulmaya </a:t>
            </a:r>
            <a:r>
              <a:rPr lang="tr-TR" sz="2300" dirty="0" smtClean="0"/>
              <a:t>çalışıldığı ve </a:t>
            </a:r>
            <a:r>
              <a:rPr lang="tr-TR" sz="2300" dirty="0"/>
              <a:t>yeniliklerin halka indirgenmek istendiği söylenebilir.</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Kurumsal/Yönetsel Dönüştürme</a:t>
            </a:r>
            <a:endParaRPr lang="tr-TR" dirty="0"/>
          </a:p>
        </p:txBody>
      </p:sp>
      <p:sp>
        <p:nvSpPr>
          <p:cNvPr id="3" name="2 İçerik Yer Tutucusu"/>
          <p:cNvSpPr>
            <a:spLocks noGrp="1"/>
          </p:cNvSpPr>
          <p:nvPr>
            <p:ph idx="1"/>
          </p:nvPr>
        </p:nvSpPr>
        <p:spPr>
          <a:xfrm>
            <a:off x="457200" y="1935480"/>
            <a:ext cx="8229600" cy="4922520"/>
          </a:xfrm>
        </p:spPr>
        <p:txBody>
          <a:bodyPr>
            <a:normAutofit fontScale="92500" lnSpcReduction="20000"/>
          </a:bodyPr>
          <a:lstStyle/>
          <a:p>
            <a:pPr algn="just"/>
            <a:r>
              <a:rPr lang="tr-TR" sz="2400" dirty="0" smtClean="0"/>
              <a:t>‘</a:t>
            </a:r>
            <a:r>
              <a:rPr lang="tr-TR" sz="2400" dirty="0" smtClean="0">
                <a:solidFill>
                  <a:srgbClr val="FF0000"/>
                </a:solidFill>
              </a:rPr>
              <a:t>Usul-i Nizam-ı Müstahsene (Beğenilmiş Düzenleme Yöntemi)</a:t>
            </a:r>
            <a:endParaRPr lang="tr-TR" sz="2800" b="1" dirty="0" smtClean="0">
              <a:solidFill>
                <a:srgbClr val="FF0000"/>
              </a:solidFill>
            </a:endParaRPr>
          </a:p>
          <a:p>
            <a:pPr algn="just"/>
            <a:r>
              <a:rPr lang="tr-TR" sz="2800" b="1" dirty="0" smtClean="0"/>
              <a:t>II.Mahmut</a:t>
            </a:r>
            <a:r>
              <a:rPr lang="tr-TR" sz="2800" dirty="0" smtClean="0"/>
              <a:t> döneminde gerçekleştirilen düzenlemelerle önceden memurlar arasında işe dayalı bir ayrım yokken memurlar nazırlıklara göre bölünmüş ve uzmanlaşma başlamıştır. Bu dönemdeki yönetici elit ordudan ve ulemadan değil, Avrupa dillerini ve kurumlarını iyi bilen Tercüme Odası’ndan ve Hariciye Nezareti’nden yetişmeye başlamıştır.</a:t>
            </a:r>
          </a:p>
          <a:p>
            <a:pPr algn="just"/>
            <a:r>
              <a:rPr lang="tr-TR" sz="2800" i="1" dirty="0" err="1"/>
              <a:t>Sened</a:t>
            </a:r>
            <a:r>
              <a:rPr lang="tr-TR" sz="2800" i="1" dirty="0"/>
              <a:t>-î </a:t>
            </a:r>
            <a:r>
              <a:rPr lang="tr-TR" sz="2800" i="1" dirty="0" smtClean="0"/>
              <a:t>İttifak </a:t>
            </a:r>
            <a:r>
              <a:rPr lang="tr-TR" sz="2800" i="1" dirty="0"/>
              <a:t>(1808</a:t>
            </a:r>
            <a:r>
              <a:rPr lang="tr-TR" sz="2800" i="1" dirty="0" smtClean="0"/>
              <a:t>)- </a:t>
            </a:r>
            <a:r>
              <a:rPr lang="tr-TR" sz="2800" i="1" dirty="0" err="1"/>
              <a:t>Vakay</a:t>
            </a:r>
            <a:r>
              <a:rPr lang="tr-TR" sz="2800" i="1" dirty="0"/>
              <a:t>-ı </a:t>
            </a:r>
            <a:r>
              <a:rPr lang="tr-TR" sz="2800" i="1" dirty="0" smtClean="0"/>
              <a:t>Hayriye-(1826)</a:t>
            </a:r>
          </a:p>
          <a:p>
            <a:pPr algn="just"/>
            <a:r>
              <a:rPr lang="tr-TR" sz="2800" i="1" dirty="0"/>
              <a:t>Meclisi </a:t>
            </a:r>
            <a:r>
              <a:rPr lang="tr-TR" sz="2800" i="1" dirty="0" err="1"/>
              <a:t>Valay</a:t>
            </a:r>
            <a:r>
              <a:rPr lang="tr-TR" sz="2800" i="1" dirty="0"/>
              <a:t>-ı Ahkamı </a:t>
            </a:r>
            <a:r>
              <a:rPr lang="tr-TR" sz="2800" i="1" dirty="0" smtClean="0"/>
              <a:t>Adliye (1837). </a:t>
            </a:r>
            <a:r>
              <a:rPr lang="tr-TR" sz="2800" dirty="0"/>
              <a:t>K</a:t>
            </a:r>
            <a:r>
              <a:rPr lang="tr-TR" sz="2800" dirty="0" smtClean="0"/>
              <a:t>amu </a:t>
            </a:r>
            <a:r>
              <a:rPr lang="tr-TR" sz="2800" dirty="0"/>
              <a:t>yönetimine </a:t>
            </a:r>
            <a:r>
              <a:rPr lang="tr-TR" sz="2800" dirty="0" smtClean="0"/>
              <a:t>dair reformların </a:t>
            </a:r>
            <a:r>
              <a:rPr lang="tr-TR" sz="2800" dirty="0"/>
              <a:t>planlandığı ve uygulandığı bir kurumdur</a:t>
            </a:r>
            <a:r>
              <a:rPr lang="tr-TR" sz="2800" dirty="0" smtClean="0"/>
              <a:t>. </a:t>
            </a:r>
            <a:r>
              <a:rPr lang="tr-TR" sz="2800" dirty="0"/>
              <a:t>Bu heyet, 1868 yılında </a:t>
            </a:r>
            <a:r>
              <a:rPr lang="tr-TR" sz="2800" i="1" dirty="0"/>
              <a:t>‘</a:t>
            </a:r>
            <a:r>
              <a:rPr lang="tr-TR" sz="2800" i="1" dirty="0" smtClean="0"/>
              <a:t>Divanı Ahkamı </a:t>
            </a:r>
            <a:r>
              <a:rPr lang="tr-TR" sz="2800" i="1" dirty="0"/>
              <a:t>Adliye’ ve </a:t>
            </a:r>
            <a:r>
              <a:rPr lang="tr-TR" sz="2800" i="1" dirty="0" smtClean="0"/>
              <a:t>‘</a:t>
            </a:r>
            <a:r>
              <a:rPr lang="tr-TR" sz="2800" i="1" dirty="0" err="1"/>
              <a:t>Ş</a:t>
            </a:r>
            <a:r>
              <a:rPr lang="tr-TR" sz="2800" i="1" dirty="0" err="1" smtClean="0"/>
              <a:t>uray</a:t>
            </a:r>
            <a:r>
              <a:rPr lang="tr-TR" sz="2800" i="1" dirty="0" smtClean="0"/>
              <a:t>-ı </a:t>
            </a:r>
            <a:r>
              <a:rPr lang="tr-TR" sz="2800" i="1" dirty="0"/>
              <a:t>Devlet’ olmak üzere iki meclise </a:t>
            </a:r>
            <a:r>
              <a:rPr lang="tr-TR" sz="2800" i="1" dirty="0" smtClean="0"/>
              <a:t>ayrılmıştır.</a:t>
            </a:r>
            <a:endParaRPr lang="tr-TR" sz="2800" dirty="0" smtClean="0"/>
          </a:p>
          <a:p>
            <a:endParaRPr lang="tr-T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Kurumsal/Yönetsel Dönüştürme</a:t>
            </a:r>
            <a:endParaRPr lang="tr-TR" dirty="0"/>
          </a:p>
        </p:txBody>
      </p:sp>
      <p:sp>
        <p:nvSpPr>
          <p:cNvPr id="3" name="2 İçerik Yer Tutucusu"/>
          <p:cNvSpPr>
            <a:spLocks noGrp="1"/>
          </p:cNvSpPr>
          <p:nvPr>
            <p:ph idx="1"/>
          </p:nvPr>
        </p:nvSpPr>
        <p:spPr>
          <a:xfrm>
            <a:off x="457200" y="1935480"/>
            <a:ext cx="8229600" cy="4922520"/>
          </a:xfrm>
        </p:spPr>
        <p:txBody>
          <a:bodyPr>
            <a:noAutofit/>
          </a:bodyPr>
          <a:lstStyle/>
          <a:p>
            <a:pPr algn="just"/>
            <a:r>
              <a:rPr lang="tr-TR" sz="3200" dirty="0"/>
              <a:t>K</a:t>
            </a:r>
            <a:r>
              <a:rPr lang="tr-TR" sz="3200" dirty="0" smtClean="0"/>
              <a:t>amu </a:t>
            </a:r>
            <a:r>
              <a:rPr lang="tr-TR" sz="3200" dirty="0"/>
              <a:t>bürokrasisinin </a:t>
            </a:r>
            <a:r>
              <a:rPr lang="tr-TR" sz="3200" dirty="0" smtClean="0"/>
              <a:t>maaşa bağlanması, miraslarına </a:t>
            </a:r>
            <a:r>
              <a:rPr lang="tr-TR" sz="3200" dirty="0"/>
              <a:t>devletçe el konulması </a:t>
            </a:r>
            <a:r>
              <a:rPr lang="tr-TR" sz="3200" i="1" dirty="0"/>
              <a:t>(müsadere) sisteminin kaldırılması, </a:t>
            </a:r>
            <a:r>
              <a:rPr lang="tr-TR" sz="3200" i="1" dirty="0" smtClean="0"/>
              <a:t>memurların </a:t>
            </a:r>
            <a:r>
              <a:rPr lang="tr-TR" sz="3200" dirty="0" smtClean="0"/>
              <a:t>keyfi </a:t>
            </a:r>
            <a:r>
              <a:rPr lang="tr-TR" sz="3200" dirty="0"/>
              <a:t>olarak cezalandırılmalarını engellemeye yönelik bir Ceza Kanunun </a:t>
            </a:r>
            <a:r>
              <a:rPr lang="tr-TR" sz="3200" dirty="0" smtClean="0"/>
              <a:t>çıkarılması, Takvim-i </a:t>
            </a:r>
            <a:r>
              <a:rPr lang="tr-TR" sz="3200" dirty="0" err="1"/>
              <a:t>Vekayi</a:t>
            </a:r>
            <a:r>
              <a:rPr lang="tr-TR" sz="3200" dirty="0"/>
              <a:t> adlı ilk resmi gazetenin çıkarılmaya </a:t>
            </a:r>
            <a:r>
              <a:rPr lang="tr-TR" sz="3200" dirty="0" smtClean="0"/>
              <a:t>başlanması </a:t>
            </a:r>
            <a:r>
              <a:rPr lang="tr-TR" sz="3200" dirty="0"/>
              <a:t>kamu </a:t>
            </a:r>
            <a:r>
              <a:rPr lang="tr-TR" sz="3200" dirty="0" smtClean="0"/>
              <a:t>yönetimi sahasında gerçekleştirilen </a:t>
            </a:r>
            <a:r>
              <a:rPr lang="tr-TR" sz="3200" dirty="0"/>
              <a:t>diğer yenilik hareketlerindendir</a:t>
            </a:r>
            <a:r>
              <a:rPr lang="tr-TR" sz="3200" dirty="0" smtClean="0"/>
              <a:t>.</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Tanzimat Dönemi</a:t>
            </a:r>
          </a:p>
        </p:txBody>
      </p:sp>
      <p:sp>
        <p:nvSpPr>
          <p:cNvPr id="3" name="İçerik Yer Tutucusu 2"/>
          <p:cNvSpPr>
            <a:spLocks noGrp="1"/>
          </p:cNvSpPr>
          <p:nvPr>
            <p:ph idx="1"/>
          </p:nvPr>
        </p:nvSpPr>
        <p:spPr>
          <a:xfrm>
            <a:off x="457200" y="1935480"/>
            <a:ext cx="8229600" cy="5381952"/>
          </a:xfrm>
        </p:spPr>
        <p:txBody>
          <a:bodyPr>
            <a:noAutofit/>
          </a:bodyPr>
          <a:lstStyle/>
          <a:p>
            <a:pPr algn="just"/>
            <a:r>
              <a:rPr lang="tr-TR" sz="2700" dirty="0" smtClean="0"/>
              <a:t>Mevcut </a:t>
            </a:r>
            <a:r>
              <a:rPr lang="tr-TR" sz="2700" dirty="0"/>
              <a:t>Kapitülasyonlar ve Antlaşmalarla Büyük Britanya'nın </a:t>
            </a:r>
            <a:r>
              <a:rPr lang="tr-TR" sz="2700" dirty="0" err="1" smtClean="0"/>
              <a:t>teb'asına</a:t>
            </a:r>
            <a:r>
              <a:rPr lang="tr-TR" sz="2700" dirty="0" smtClean="0"/>
              <a:t> veya </a:t>
            </a:r>
            <a:r>
              <a:rPr lang="tr-TR" sz="2700" dirty="0"/>
              <a:t>gemilerine tanınan ve işbu sözleşmede özellikle değiştirilenler dışındaki bütün hak, imtiyaz ve muafiyetlerin şimdi ve sonsuza dek süresiz olarak geçerliliği tekrar teyit </a:t>
            </a:r>
            <a:r>
              <a:rPr lang="tr-TR" sz="2700" dirty="0" smtClean="0"/>
              <a:t>olunur…</a:t>
            </a:r>
          </a:p>
          <a:p>
            <a:pPr algn="just"/>
            <a:r>
              <a:rPr lang="tr-TR" dirty="0"/>
              <a:t>Britanya Majestesinin </a:t>
            </a:r>
            <a:r>
              <a:rPr lang="tr-TR" dirty="0" err="1"/>
              <a:t>teb'ası</a:t>
            </a:r>
            <a:r>
              <a:rPr lang="tr-TR" dirty="0"/>
              <a:t> veya bunların mümessillerine Osmanlı </a:t>
            </a:r>
            <a:r>
              <a:rPr lang="tr-TR" dirty="0" err="1"/>
              <a:t>Domiyonlarının</a:t>
            </a:r>
            <a:r>
              <a:rPr lang="tr-TR" dirty="0"/>
              <a:t> her yerinde, (ister iç ticaret isterse ihracat amaçlarıyla olsun) bütün malları, hiçbir istisna tanımaksızın bu Dominyonların üretimi, imalâtı veya mamullerini satın almasına izin verilecektir.</a:t>
            </a:r>
          </a:p>
        </p:txBody>
      </p:sp>
    </p:spTree>
    <p:extLst>
      <p:ext uri="{BB962C8B-B14F-4D97-AF65-F5344CB8AC3E}">
        <p14:creationId xmlns:p14="http://schemas.microsoft.com/office/powerpoint/2010/main" val="7965779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Dönüşüm ve Diğer Kavramlar </a:t>
            </a:r>
            <a:endParaRPr lang="tr-TR" dirty="0"/>
          </a:p>
        </p:txBody>
      </p:sp>
      <p:sp>
        <p:nvSpPr>
          <p:cNvPr id="3" name="2 İçerik Yer Tutucusu"/>
          <p:cNvSpPr>
            <a:spLocks noGrp="1"/>
          </p:cNvSpPr>
          <p:nvPr>
            <p:ph idx="1"/>
          </p:nvPr>
        </p:nvSpPr>
        <p:spPr>
          <a:xfrm>
            <a:off x="457200" y="1935480"/>
            <a:ext cx="8229600" cy="4733880"/>
          </a:xfrm>
        </p:spPr>
        <p:txBody>
          <a:bodyPr/>
          <a:lstStyle/>
          <a:p>
            <a:pPr algn="just"/>
            <a:r>
              <a:rPr lang="tr-TR" sz="3600" dirty="0" smtClean="0">
                <a:solidFill>
                  <a:srgbClr val="FF0000"/>
                </a:solidFill>
              </a:rPr>
              <a:t>Islahat: </a:t>
            </a:r>
            <a:r>
              <a:rPr lang="tr-TR" sz="3600" dirty="0" smtClean="0"/>
              <a:t>Düzeltme, sağaltma, uyum sağlama. Arapça, sulh kelimesinin çoğuludur. "Sulh" ıslah, iyileştirme, düzeltme, eksiklikleri tamamlama, fenalığı giderip iyileştirme demektir.</a:t>
            </a:r>
          </a:p>
          <a:p>
            <a:pPr algn="just"/>
            <a:r>
              <a:rPr lang="tr-TR" sz="3600" dirty="0" smtClean="0">
                <a:solidFill>
                  <a:srgbClr val="FF0000"/>
                </a:solidFill>
              </a:rPr>
              <a:t>Devrim:</a:t>
            </a:r>
            <a:r>
              <a:rPr lang="tr-TR" sz="3600" dirty="0" smtClean="0"/>
              <a:t> Hızlı, köklü ve nitelikli değişiklik; kitle hareketi, alt üst oluş.  </a:t>
            </a:r>
            <a:endParaRPr lang="tr-TR" sz="3600" dirty="0" smtClean="0">
              <a:solidFill>
                <a:srgbClr val="FF0000"/>
              </a:solidFill>
            </a:endParaRPr>
          </a:p>
          <a:p>
            <a:endParaRPr lang="tr-T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Tanzimat Dönemi</a:t>
            </a:r>
          </a:p>
        </p:txBody>
      </p:sp>
      <p:sp>
        <p:nvSpPr>
          <p:cNvPr id="3" name="İçerik Yer Tutucusu 2"/>
          <p:cNvSpPr>
            <a:spLocks noGrp="1"/>
          </p:cNvSpPr>
          <p:nvPr>
            <p:ph idx="1"/>
          </p:nvPr>
        </p:nvSpPr>
        <p:spPr>
          <a:xfrm>
            <a:off x="457200" y="1935480"/>
            <a:ext cx="8229600" cy="5021912"/>
          </a:xfrm>
        </p:spPr>
        <p:txBody>
          <a:bodyPr>
            <a:noAutofit/>
          </a:bodyPr>
          <a:lstStyle/>
          <a:p>
            <a:pPr algn="just"/>
            <a:r>
              <a:rPr lang="tr-TR" sz="2900" dirty="0"/>
              <a:t>Türk üretim, imalât veya </a:t>
            </a:r>
            <a:r>
              <a:rPr lang="tr-TR" sz="2900" dirty="0" smtClean="0"/>
              <a:t>mamullerinden </a:t>
            </a:r>
            <a:r>
              <a:rPr lang="tr-TR" sz="2900" dirty="0"/>
              <a:t>herhangi biri Britanyalı tacir veya onun mümessili tarafından Türkiye'nin iç tüketimi için satılmak amacıyla satın alındığı zaman, Britanyalı tacir veya onun mümessili</a:t>
            </a:r>
            <a:r>
              <a:rPr lang="tr-TR" sz="2900" dirty="0" smtClean="0"/>
              <a:t>, bu </a:t>
            </a:r>
            <a:r>
              <a:rPr lang="tr-TR" sz="2900" dirty="0"/>
              <a:t>emtianın satın alınmasında, satılmasında, veya herhangi bir biçimde ticareti yapıldığında, Müslüman olsun veya olmasın, Türkiye'de iç ticaretle meşgul Türk </a:t>
            </a:r>
            <a:r>
              <a:rPr lang="tr-TR" sz="2900" dirty="0" err="1" smtClean="0"/>
              <a:t>Teb'asının</a:t>
            </a:r>
            <a:r>
              <a:rPr lang="tr-TR" sz="2900" dirty="0" smtClean="0"/>
              <a:t> </a:t>
            </a:r>
            <a:r>
              <a:rPr lang="tr-TR" sz="2900" dirty="0"/>
              <a:t>en çok kayırılan </a:t>
            </a:r>
            <a:r>
              <a:rPr lang="tr-TR" sz="2900" dirty="0" smtClean="0"/>
              <a:t>sınıfının </a:t>
            </a:r>
            <a:r>
              <a:rPr lang="tr-TR" sz="2900" dirty="0"/>
              <a:t>benzer koşullarda ödediği vergilere eş vergi ödeyecektir.</a:t>
            </a:r>
          </a:p>
        </p:txBody>
      </p:sp>
    </p:spTree>
    <p:extLst>
      <p:ext uri="{BB962C8B-B14F-4D97-AF65-F5344CB8AC3E}">
        <p14:creationId xmlns:p14="http://schemas.microsoft.com/office/powerpoint/2010/main" val="228741983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Tanzimat Fermanı</a:t>
            </a:r>
            <a:endParaRPr lang="tr-TR" dirty="0"/>
          </a:p>
        </p:txBody>
      </p:sp>
      <p:sp>
        <p:nvSpPr>
          <p:cNvPr id="3" name="2 İçerik Yer Tutucusu"/>
          <p:cNvSpPr>
            <a:spLocks noGrp="1"/>
          </p:cNvSpPr>
          <p:nvPr>
            <p:ph idx="1"/>
          </p:nvPr>
        </p:nvSpPr>
        <p:spPr>
          <a:xfrm>
            <a:off x="457200" y="1935480"/>
            <a:ext cx="8229600" cy="4922520"/>
          </a:xfrm>
        </p:spPr>
        <p:txBody>
          <a:bodyPr>
            <a:normAutofit lnSpcReduction="10000"/>
          </a:bodyPr>
          <a:lstStyle/>
          <a:p>
            <a:pPr algn="just"/>
            <a:r>
              <a:rPr lang="tr-TR" dirty="0" smtClean="0"/>
              <a:t>Tahta geçtiğimiz mutlu günden bu yana bütün çabalarımız, hep ülkenin kalkınması, ahalimiz ve fakirlerimizin refahı amacına yönelik oldu. Eğer, yüce devletimize dahil ülkelerin coğrafi konumu, verimli toprakları ve halkının yetenekleri göz önünde tutularak gerekli girişimler yapılırsa, yüce Allah'ın yardımı ile, beş-on yılda kalkınabileceğimiz söz götürmez.</a:t>
            </a:r>
          </a:p>
          <a:p>
            <a:pPr algn="just"/>
            <a:r>
              <a:rPr lang="tr-TR" dirty="0" smtClean="0"/>
              <a:t>Yüce Allah'ın yardımına ve Peygamberimiz hazretlerinin ruhaniyetine sığınarak, yüce devletimizin ve ülkemizin iyi bir biçimde yönetilmesi için bundan böyle bazı yeni yasalar çıkarılması gerekli görüldü.</a:t>
            </a:r>
          </a:p>
          <a:p>
            <a:endParaRPr lang="tr-T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83568" y="1340769"/>
            <a:ext cx="7992888" cy="5447645"/>
          </a:xfrm>
          <a:prstGeom prst="rect">
            <a:avLst/>
          </a:prstGeom>
        </p:spPr>
        <p:txBody>
          <a:bodyPr wrap="square">
            <a:spAutoFit/>
          </a:bodyPr>
          <a:lstStyle/>
          <a:p>
            <a:pPr algn="just"/>
            <a:r>
              <a:rPr lang="tr-TR" sz="2900" dirty="0"/>
              <a:t>Söz konusu yasaların başında can güvenliği; ırk, namus ve malın korunması; vergi toplanması; halkın askere alınıp silah altında tutulma süresi gibi hususlar gelmektedir. Şöyle ki; Dünya'da can, ırz ve namustan daha kıymetli </a:t>
            </a:r>
            <a:r>
              <a:rPr lang="tr-TR" sz="2900" dirty="0" err="1"/>
              <a:t>birşey</a:t>
            </a:r>
            <a:r>
              <a:rPr lang="tr-TR" sz="2900" dirty="0"/>
              <a:t> yoktur. Bir insan bunları tehlikede görünce, yaradılıştan kötü olmasa bile, canını ve namusunu korumak için olmadık çarelere başvurur. Bunun devlet ve memlekete zarar vereceği açıktır. Buna karşılık, can ve namustan emin olan bir kimse sadakat ve doğruluktan ayrılmaz, işi ve gücü ile devletine ve milletine yararlı olur.</a:t>
            </a:r>
          </a:p>
        </p:txBody>
      </p:sp>
    </p:spTree>
    <p:extLst>
      <p:ext uri="{BB962C8B-B14F-4D97-AF65-F5344CB8AC3E}">
        <p14:creationId xmlns:p14="http://schemas.microsoft.com/office/powerpoint/2010/main" val="419752945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67544" y="889844"/>
            <a:ext cx="8064896" cy="5909310"/>
          </a:xfrm>
          <a:prstGeom prst="rect">
            <a:avLst/>
          </a:prstGeom>
        </p:spPr>
        <p:txBody>
          <a:bodyPr wrap="square">
            <a:spAutoFit/>
          </a:bodyPr>
          <a:lstStyle/>
          <a:p>
            <a:pPr algn="just"/>
            <a:r>
              <a:rPr lang="tr-TR" sz="2700" dirty="0"/>
              <a:t>Bu nedenle, bundan böyle suç işleyenlerin durumları şeriat yasaları gereğince </a:t>
            </a:r>
            <a:r>
              <a:rPr lang="tr-TR" sz="2700" dirty="0" smtClean="0"/>
              <a:t>açıkça </a:t>
            </a:r>
            <a:r>
              <a:rPr lang="tr-TR" sz="2700" dirty="0"/>
              <a:t>incelenip bir karara bağlanmadıkça kimse hakkında, açık veya gizli, idam ve zehirleme işlemi uygulanmayacaktır. Hiç kimse, başkasının ırz ve namusuna saldırmayacaktır. Herkes malına, mülküne tam sahip olacak, bunları dilediği gibi kullanacak, bunu yaparken de devlet büyüklerinin müdahalesine uğramayacaktır. Birinin suçluluğunun saptanması halinde mirasçıların o işle ilgileri bulunmayacağından, suçlunun malları elinden alınıp varisleri miras hakkından yoksun bırakılmayacaklardır.</a:t>
            </a:r>
          </a:p>
          <a:p>
            <a:pPr algn="just"/>
            <a:r>
              <a:rPr lang="tr-TR" sz="2700" dirty="0"/>
              <a:t>Yüce devletimizin tebaası Müslümanlarla öbür milletler bu haklardan tam yararlanacaklardır.</a:t>
            </a:r>
          </a:p>
        </p:txBody>
      </p:sp>
    </p:spTree>
    <p:extLst>
      <p:ext uri="{BB962C8B-B14F-4D97-AF65-F5344CB8AC3E}">
        <p14:creationId xmlns:p14="http://schemas.microsoft.com/office/powerpoint/2010/main" val="133949197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Tanzimat Dönemi</a:t>
            </a:r>
          </a:p>
        </p:txBody>
      </p:sp>
      <p:sp>
        <p:nvSpPr>
          <p:cNvPr id="3" name="İçerik Yer Tutucusu 2"/>
          <p:cNvSpPr>
            <a:spLocks noGrp="1"/>
          </p:cNvSpPr>
          <p:nvPr>
            <p:ph idx="1"/>
          </p:nvPr>
        </p:nvSpPr>
        <p:spPr>
          <a:xfrm>
            <a:off x="457200" y="1935480"/>
            <a:ext cx="8229600" cy="4922520"/>
          </a:xfrm>
        </p:spPr>
        <p:txBody>
          <a:bodyPr>
            <a:normAutofit lnSpcReduction="10000"/>
          </a:bodyPr>
          <a:lstStyle/>
          <a:p>
            <a:pPr algn="just"/>
            <a:r>
              <a:rPr lang="tr-TR" sz="3000" dirty="0"/>
              <a:t>Tanzimat hareketiyle istenilen, merkeziyetçiliği sağlayarak güçlü ve merkeziyetçi devlet aygıtı oluşturmaktır. Bunun gerçekleştirilmesi güvenlik ve </a:t>
            </a:r>
            <a:r>
              <a:rPr lang="tr-TR" sz="3000" dirty="0" smtClean="0"/>
              <a:t>asayişin </a:t>
            </a:r>
            <a:r>
              <a:rPr lang="tr-TR" sz="3000" dirty="0"/>
              <a:t>sağlanması, vergilerin düzenli toplanması, devlete olan yükümlülüklerin yasal esaslara dayandırılması ve yargı erkinin etkili bir şekilde işlemesiyle mümkündür. </a:t>
            </a:r>
            <a:endParaRPr lang="tr-TR" sz="3000" dirty="0" smtClean="0"/>
          </a:p>
          <a:p>
            <a:pPr algn="just"/>
            <a:r>
              <a:rPr lang="tr-TR" sz="3000" dirty="0"/>
              <a:t>Bürokratik yapı, yönetsel merkezcilik eğilimlerinin de artma isteği </a:t>
            </a:r>
            <a:r>
              <a:rPr lang="tr-TR" sz="3000" dirty="0" smtClean="0"/>
              <a:t>ile </a:t>
            </a:r>
            <a:r>
              <a:rPr lang="tr-TR" sz="3000" dirty="0"/>
              <a:t>büyüme eğilimi göstermiştir.</a:t>
            </a:r>
          </a:p>
          <a:p>
            <a:pPr algn="just"/>
            <a:endParaRPr lang="tr-TR" dirty="0"/>
          </a:p>
        </p:txBody>
      </p:sp>
    </p:spTree>
    <p:extLst>
      <p:ext uri="{BB962C8B-B14F-4D97-AF65-F5344CB8AC3E}">
        <p14:creationId xmlns:p14="http://schemas.microsoft.com/office/powerpoint/2010/main" val="53248071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Tanzimat Dönemi</a:t>
            </a:r>
            <a:endParaRPr lang="tr-TR" dirty="0"/>
          </a:p>
        </p:txBody>
      </p:sp>
      <p:sp>
        <p:nvSpPr>
          <p:cNvPr id="3" name="2 İçerik Yer Tutucusu"/>
          <p:cNvSpPr>
            <a:spLocks noGrp="1"/>
          </p:cNvSpPr>
          <p:nvPr>
            <p:ph idx="1"/>
          </p:nvPr>
        </p:nvSpPr>
        <p:spPr>
          <a:xfrm>
            <a:off x="457200" y="1700808"/>
            <a:ext cx="8229600" cy="5157192"/>
          </a:xfrm>
        </p:spPr>
        <p:txBody>
          <a:bodyPr>
            <a:normAutofit fontScale="92500" lnSpcReduction="10000"/>
          </a:bodyPr>
          <a:lstStyle/>
          <a:p>
            <a:pPr algn="just"/>
            <a:r>
              <a:rPr lang="tr-TR" sz="2900" dirty="0" smtClean="0"/>
              <a:t>Nezaretlere bağlı olarak da çok sayıda alt meclis ve komisyonlar kurulmuştur.</a:t>
            </a:r>
          </a:p>
          <a:p>
            <a:pPr algn="just"/>
            <a:r>
              <a:rPr lang="tr-TR" sz="2900" dirty="0" smtClean="0">
                <a:solidFill>
                  <a:srgbClr val="FF0000"/>
                </a:solidFill>
              </a:rPr>
              <a:t>Önemi: </a:t>
            </a:r>
            <a:r>
              <a:rPr lang="tr-TR" sz="2900" dirty="0" smtClean="0"/>
              <a:t>Bu reformasyon dönemi, sivil bürokrasinin ve yüksek kademeli yönetici elitin siyaset sahnesine çıkmasına neden olmuştur.</a:t>
            </a:r>
          </a:p>
          <a:p>
            <a:pPr algn="just"/>
            <a:r>
              <a:rPr lang="tr-TR" sz="2900" dirty="0" smtClean="0"/>
              <a:t>Mustafa Reşit Paşa… Kendini batılılaşmanın, diğer bir deyişle kültür değişiminin temel aracı olarak seçmiştir. Yeni Ticaret, Ceza ve Arazi Kanunlarını yapmış olması, Fransız okullarından örnek alarak Galatasaray Lisesi’ni (1868) açmış olması ile dönemine bir reform niteliği kazandırmıştır. Geleneksel kurumların yerine yönetim felsefesinde nitelik değişimi için </a:t>
            </a:r>
            <a:r>
              <a:rPr lang="tr-TR" sz="2900" i="1" dirty="0" smtClean="0"/>
              <a:t>‘yeni kurumları’ öngörmüştür.</a:t>
            </a:r>
            <a:endParaRPr lang="tr-TR" sz="2900" dirty="0" smtClean="0"/>
          </a:p>
          <a:p>
            <a:pPr algn="just"/>
            <a:endParaRPr lang="tr-TR"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Reformcu Bürokratlar</a:t>
            </a:r>
            <a:endParaRPr lang="tr-TR" dirty="0"/>
          </a:p>
        </p:txBody>
      </p:sp>
      <p:sp>
        <p:nvSpPr>
          <p:cNvPr id="3" name="2 İçerik Yer Tutucusu"/>
          <p:cNvSpPr>
            <a:spLocks noGrp="1"/>
          </p:cNvSpPr>
          <p:nvPr>
            <p:ph idx="1"/>
          </p:nvPr>
        </p:nvSpPr>
        <p:spPr>
          <a:xfrm>
            <a:off x="457200" y="1935480"/>
            <a:ext cx="8229600" cy="5021912"/>
          </a:xfrm>
        </p:spPr>
        <p:txBody>
          <a:bodyPr>
            <a:normAutofit/>
          </a:bodyPr>
          <a:lstStyle/>
          <a:p>
            <a:pPr algn="just"/>
            <a:r>
              <a:rPr lang="tr-TR" dirty="0" smtClean="0">
                <a:solidFill>
                  <a:srgbClr val="FF0000"/>
                </a:solidFill>
              </a:rPr>
              <a:t>Prens Sabahaddin…</a:t>
            </a:r>
          </a:p>
          <a:p>
            <a:pPr algn="just">
              <a:buNone/>
            </a:pPr>
            <a:r>
              <a:rPr lang="tr-TR" dirty="0" smtClean="0"/>
              <a:t>	1- Federatif bir idareyi ve Batının bütün fikir ve müesseseleriyle Osmanlı ülkesine intikal ettirilmesi gerektiğini,</a:t>
            </a:r>
          </a:p>
          <a:p>
            <a:pPr algn="just"/>
            <a:r>
              <a:rPr lang="tr-TR" dirty="0" smtClean="0"/>
              <a:t>2- Mahalli hükümetler kurulmasını,</a:t>
            </a:r>
          </a:p>
          <a:p>
            <a:pPr algn="just"/>
            <a:r>
              <a:rPr lang="tr-TR" dirty="0" smtClean="0"/>
              <a:t>3- İnzibat teşkilatının tamamen bu hükümetlerin denetimine verilmesi suretiyle bu tür kuvvetlerle halk arasındaki kopuklukların giderilmesini,</a:t>
            </a:r>
          </a:p>
          <a:p>
            <a:pPr algn="just"/>
            <a:r>
              <a:rPr lang="tr-TR" dirty="0" smtClean="0"/>
              <a:t>4- Adliye teşkilatının yeknesak ve bürokratik bir kurum olmaktan çıkarılarak, ihtiyaçlara cevap verecek bir kuruluş durumuna getirilmesi</a:t>
            </a:r>
            <a:endParaRPr lang="tr-TR"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Reformcu Bürokratlar</a:t>
            </a:r>
            <a:endParaRPr lang="tr-TR" dirty="0"/>
          </a:p>
        </p:txBody>
      </p:sp>
      <p:sp>
        <p:nvSpPr>
          <p:cNvPr id="3" name="2 İçerik Yer Tutucusu"/>
          <p:cNvSpPr>
            <a:spLocks noGrp="1"/>
          </p:cNvSpPr>
          <p:nvPr>
            <p:ph idx="1"/>
          </p:nvPr>
        </p:nvSpPr>
        <p:spPr>
          <a:xfrm>
            <a:off x="457200" y="1935480"/>
            <a:ext cx="8229600" cy="4733880"/>
          </a:xfrm>
        </p:spPr>
        <p:txBody>
          <a:bodyPr>
            <a:noAutofit/>
          </a:bodyPr>
          <a:lstStyle/>
          <a:p>
            <a:pPr algn="just"/>
            <a:r>
              <a:rPr lang="tr-TR" sz="3100" dirty="0" smtClean="0">
                <a:solidFill>
                  <a:srgbClr val="FF0000"/>
                </a:solidFill>
              </a:rPr>
              <a:t>Mithat Paşa</a:t>
            </a:r>
          </a:p>
          <a:p>
            <a:pPr algn="just"/>
            <a:r>
              <a:rPr lang="tr-TR" sz="3100" i="1" dirty="0" smtClean="0"/>
              <a:t>‘Vilayet Nizamnamesi’nin uygulanmasına </a:t>
            </a:r>
            <a:r>
              <a:rPr lang="tr-TR" sz="3100" dirty="0" smtClean="0"/>
              <a:t>(1864-67) öncülük etmiştir.</a:t>
            </a:r>
          </a:p>
          <a:p>
            <a:pPr algn="just"/>
            <a:r>
              <a:rPr lang="tr-TR" sz="3100" dirty="0" smtClean="0"/>
              <a:t>Vilayet merkezlerinden köylere kadar yeni meclisler ve bayındırlık, fen ve eğitim işlerine bakacak daire müdürlükleri oluşturulmuştur.</a:t>
            </a:r>
          </a:p>
          <a:p>
            <a:pPr algn="just"/>
            <a:r>
              <a:rPr lang="tr-TR" sz="3100" dirty="0" smtClean="0"/>
              <a:t>Memurların yetki ve görevlerinin tespiti, 1873 tarihli bir kararname ile maaş ve harcırahlarının belirlenmesi</a:t>
            </a:r>
            <a:endParaRPr lang="tr-TR" sz="31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İnkılaplar Dönemi 1923-1945 Dönemi</a:t>
            </a:r>
            <a:endParaRPr lang="tr-TR" dirty="0"/>
          </a:p>
        </p:txBody>
      </p:sp>
      <p:sp>
        <p:nvSpPr>
          <p:cNvPr id="3" name="İçerik Yer Tutucusu 2"/>
          <p:cNvSpPr>
            <a:spLocks noGrp="1"/>
          </p:cNvSpPr>
          <p:nvPr>
            <p:ph idx="1"/>
          </p:nvPr>
        </p:nvSpPr>
        <p:spPr/>
        <p:txBody>
          <a:bodyPr>
            <a:normAutofit/>
          </a:bodyPr>
          <a:lstStyle/>
          <a:p>
            <a:pPr algn="just"/>
            <a:r>
              <a:rPr lang="tr-TR" sz="3200" dirty="0"/>
              <a:t>İ</a:t>
            </a:r>
            <a:r>
              <a:rPr lang="tr-TR" sz="3200" dirty="0" smtClean="0"/>
              <a:t>nkılâplar </a:t>
            </a:r>
            <a:r>
              <a:rPr lang="tr-TR" sz="3200" dirty="0"/>
              <a:t>ıslahatlara göre toplumsal temellere de inmeye çalışan daha köklü bir değişim ve dönüşümü kapsamaktadır.</a:t>
            </a:r>
          </a:p>
        </p:txBody>
      </p:sp>
    </p:spTree>
    <p:extLst>
      <p:ext uri="{BB962C8B-B14F-4D97-AF65-F5344CB8AC3E}">
        <p14:creationId xmlns:p14="http://schemas.microsoft.com/office/powerpoint/2010/main" val="20130091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İzmir İktisat Kongresi</a:t>
            </a:r>
            <a:endParaRPr lang="tr-TR" dirty="0"/>
          </a:p>
        </p:txBody>
      </p:sp>
      <p:sp>
        <p:nvSpPr>
          <p:cNvPr id="3" name="İçerik Yer Tutucusu 2"/>
          <p:cNvSpPr>
            <a:spLocks noGrp="1"/>
          </p:cNvSpPr>
          <p:nvPr>
            <p:ph idx="1"/>
          </p:nvPr>
        </p:nvSpPr>
        <p:spPr>
          <a:xfrm>
            <a:off x="457200" y="1935480"/>
            <a:ext cx="8229600" cy="4922520"/>
          </a:xfrm>
        </p:spPr>
        <p:txBody>
          <a:bodyPr>
            <a:normAutofit fontScale="92500"/>
          </a:bodyPr>
          <a:lstStyle/>
          <a:p>
            <a:pPr algn="just"/>
            <a:r>
              <a:rPr lang="tr-TR" dirty="0" smtClean="0"/>
              <a:t>Aşar kaldırılsın, ticaret bankası kurulsun, sanayi korunsun!</a:t>
            </a:r>
          </a:p>
          <a:p>
            <a:pPr algn="just"/>
            <a:r>
              <a:rPr lang="tr-TR" dirty="0" smtClean="0"/>
              <a:t>Hammaddesi </a:t>
            </a:r>
            <a:r>
              <a:rPr lang="tr-TR" dirty="0"/>
              <a:t>yurt içinde yetişen veya yetiştirilebilen sanayi dalları kurulması gerekmektedir.</a:t>
            </a:r>
          </a:p>
          <a:p>
            <a:pPr algn="just"/>
            <a:r>
              <a:rPr lang="tr-TR" dirty="0"/>
              <a:t>El işçiliğinden ve küçük imalattan süratle fabrikaya veya büyük işletmeye geçilmelidir.</a:t>
            </a:r>
          </a:p>
          <a:p>
            <a:pPr algn="just"/>
            <a:r>
              <a:rPr lang="tr-TR" dirty="0"/>
              <a:t>Devlet yavaş yavaş iktisadi görüşleri de olan bir organ haline gelmeli ve özel </a:t>
            </a:r>
            <a:r>
              <a:rPr lang="tr-TR" dirty="0" smtClean="0"/>
              <a:t>sektör </a:t>
            </a:r>
            <a:r>
              <a:rPr lang="tr-TR" dirty="0"/>
              <a:t>tarafından kurulamayan teşebbüsler devletçe ele alınmalıdır.</a:t>
            </a:r>
          </a:p>
          <a:p>
            <a:pPr algn="just"/>
            <a:r>
              <a:rPr lang="tr-TR" dirty="0"/>
              <a:t>Özel </a:t>
            </a:r>
            <a:r>
              <a:rPr lang="tr-TR" dirty="0" smtClean="0"/>
              <a:t>teşebbüse </a:t>
            </a:r>
            <a:r>
              <a:rPr lang="tr-TR" dirty="0"/>
              <a:t>kredi sağlayacak bir Devlet Bankası kurulmalıdır.</a:t>
            </a:r>
          </a:p>
          <a:p>
            <a:pPr algn="just"/>
            <a:r>
              <a:rPr lang="tr-TR" dirty="0"/>
              <a:t>Dış rekabete dayanabilmek için sanayinin toplu ve bütün olarak kurulması gerekir.</a:t>
            </a:r>
          </a:p>
          <a:p>
            <a:endParaRPr lang="tr-TR" dirty="0"/>
          </a:p>
        </p:txBody>
      </p:sp>
    </p:spTree>
    <p:extLst>
      <p:ext uri="{BB962C8B-B14F-4D97-AF65-F5344CB8AC3E}">
        <p14:creationId xmlns:p14="http://schemas.microsoft.com/office/powerpoint/2010/main" val="29277233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Dönüşüm ve Diğer Kavramlar </a:t>
            </a:r>
            <a:endParaRPr lang="tr-TR" dirty="0"/>
          </a:p>
        </p:txBody>
      </p:sp>
      <p:sp>
        <p:nvSpPr>
          <p:cNvPr id="3" name="İçerik Yer Tutucusu 2"/>
          <p:cNvSpPr>
            <a:spLocks noGrp="1"/>
          </p:cNvSpPr>
          <p:nvPr>
            <p:ph idx="1"/>
          </p:nvPr>
        </p:nvSpPr>
        <p:spPr>
          <a:xfrm>
            <a:off x="457200" y="1935480"/>
            <a:ext cx="8229600" cy="4661872"/>
          </a:xfrm>
        </p:spPr>
        <p:txBody>
          <a:bodyPr>
            <a:normAutofit/>
          </a:bodyPr>
          <a:lstStyle/>
          <a:p>
            <a:pPr algn="just"/>
            <a:r>
              <a:rPr lang="tr-TR" sz="2800" b="1" dirty="0" smtClean="0">
                <a:solidFill>
                  <a:srgbClr val="FF0000"/>
                </a:solidFill>
              </a:rPr>
              <a:t>İnkılâp: </a:t>
            </a:r>
            <a:r>
              <a:rPr lang="tr-TR" sz="2800" dirty="0"/>
              <a:t>A</a:t>
            </a:r>
            <a:r>
              <a:rPr lang="tr-TR" sz="2800" dirty="0" smtClean="0"/>
              <a:t>ltüst </a:t>
            </a:r>
            <a:r>
              <a:rPr lang="tr-TR" sz="2800" dirty="0"/>
              <a:t>olma, tersine dönme, tepetaklak </a:t>
            </a:r>
            <a:r>
              <a:rPr lang="tr-TR" sz="2800" dirty="0" smtClean="0"/>
              <a:t>olma. Toplum düzenine </a:t>
            </a:r>
            <a:r>
              <a:rPr lang="tr-TR" sz="2800" dirty="0"/>
              <a:t>ve </a:t>
            </a:r>
            <a:r>
              <a:rPr lang="tr-TR" sz="2800" dirty="0" smtClean="0"/>
              <a:t>yapısına dönük köklü değişiklik. Ekonomik ve toplumsal temelli.</a:t>
            </a:r>
          </a:p>
          <a:p>
            <a:pPr algn="just"/>
            <a:r>
              <a:rPr lang="tr-TR" sz="2800" b="1" dirty="0" smtClean="0">
                <a:solidFill>
                  <a:srgbClr val="FF0000"/>
                </a:solidFill>
              </a:rPr>
              <a:t>Reorganizasyon:</a:t>
            </a:r>
            <a:r>
              <a:rPr lang="tr-TR" sz="2800" dirty="0">
                <a:solidFill>
                  <a:srgbClr val="FF0000"/>
                </a:solidFill>
              </a:rPr>
              <a:t> </a:t>
            </a:r>
            <a:r>
              <a:rPr lang="tr-TR" sz="2800" dirty="0" smtClean="0"/>
              <a:t>Örgütlerin </a:t>
            </a:r>
            <a:r>
              <a:rPr lang="tr-TR" sz="2800" dirty="0"/>
              <a:t>amaçlarında, fonksiyonlarında, görev ve ilişkilerinde bilinçli değişiklikler yapmak. </a:t>
            </a:r>
            <a:endParaRPr lang="tr-TR" sz="2800" dirty="0" smtClean="0"/>
          </a:p>
          <a:p>
            <a:pPr algn="just"/>
            <a:r>
              <a:rPr lang="tr-TR" sz="2800" b="1" dirty="0" smtClean="0">
                <a:solidFill>
                  <a:srgbClr val="FF0000"/>
                </a:solidFill>
              </a:rPr>
              <a:t>Rasyonalizasyon: </a:t>
            </a:r>
            <a:r>
              <a:rPr lang="tr-TR" sz="2800" dirty="0" smtClean="0"/>
              <a:t>Çalışmayan yapıların yerine etkin yapılar kurmak, personel sisteminde uzmanlaşma sağlamak ve kırtasiyeciliğin önlenmesi anlamına gelmektedir. </a:t>
            </a:r>
          </a:p>
        </p:txBody>
      </p:sp>
    </p:spTree>
    <p:extLst>
      <p:ext uri="{BB962C8B-B14F-4D97-AF65-F5344CB8AC3E}">
        <p14:creationId xmlns:p14="http://schemas.microsoft.com/office/powerpoint/2010/main" val="419798221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İzmir İktisat Kongresi</a:t>
            </a:r>
          </a:p>
        </p:txBody>
      </p:sp>
      <p:sp>
        <p:nvSpPr>
          <p:cNvPr id="3" name="İçerik Yer Tutucusu 2"/>
          <p:cNvSpPr>
            <a:spLocks noGrp="1"/>
          </p:cNvSpPr>
          <p:nvPr>
            <p:ph idx="1"/>
          </p:nvPr>
        </p:nvSpPr>
        <p:spPr/>
        <p:txBody>
          <a:bodyPr/>
          <a:lstStyle/>
          <a:p>
            <a:pPr algn="just"/>
            <a:r>
              <a:rPr lang="tr-TR" sz="2800" dirty="0"/>
              <a:t>Yabancıların kurdukları tekellerden kaçınılmalıdır.</a:t>
            </a:r>
          </a:p>
          <a:p>
            <a:pPr algn="just"/>
            <a:r>
              <a:rPr lang="tr-TR" sz="2800" dirty="0"/>
              <a:t>Sanayinin teşviki ve milli </a:t>
            </a:r>
            <a:r>
              <a:rPr lang="tr-TR" sz="2800" dirty="0" smtClean="0"/>
              <a:t>bankaların kurulması </a:t>
            </a:r>
            <a:r>
              <a:rPr lang="tr-TR" sz="2800" dirty="0"/>
              <a:t>sağlanmalıdır</a:t>
            </a:r>
            <a:r>
              <a:rPr lang="tr-TR" sz="2800" dirty="0" smtClean="0"/>
              <a:t>.</a:t>
            </a:r>
            <a:endParaRPr lang="tr-TR" sz="2800" dirty="0"/>
          </a:p>
          <a:p>
            <a:pPr algn="just"/>
            <a:r>
              <a:rPr lang="tr-TR" sz="2800" dirty="0"/>
              <a:t>Demiryolu inşaat programına bağlanmalıdır.</a:t>
            </a:r>
          </a:p>
          <a:p>
            <a:pPr algn="just"/>
            <a:r>
              <a:rPr lang="tr-TR" sz="2800" dirty="0"/>
              <a:t>İş erbabına amele değil, işçi denmelidir.</a:t>
            </a:r>
          </a:p>
          <a:p>
            <a:pPr algn="just"/>
            <a:r>
              <a:rPr lang="tr-TR" sz="2800" dirty="0"/>
              <a:t>Sendika hakkı tanınmalıdır.</a:t>
            </a:r>
          </a:p>
          <a:p>
            <a:r>
              <a:rPr lang="tr-TR" dirty="0" smtClean="0"/>
              <a:t>1924- İş Bankası//1925 Sanayi ve </a:t>
            </a:r>
            <a:r>
              <a:rPr lang="tr-TR" dirty="0" err="1" smtClean="0"/>
              <a:t>Maadin</a:t>
            </a:r>
            <a:r>
              <a:rPr lang="tr-TR" dirty="0" smtClean="0"/>
              <a:t> Bankası</a:t>
            </a:r>
            <a:endParaRPr lang="tr-TR" dirty="0"/>
          </a:p>
        </p:txBody>
      </p:sp>
    </p:spTree>
    <p:extLst>
      <p:ext uri="{BB962C8B-B14F-4D97-AF65-F5344CB8AC3E}">
        <p14:creationId xmlns:p14="http://schemas.microsoft.com/office/powerpoint/2010/main" val="302741707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Teşvik-i Sanayi Kanunu</a:t>
            </a:r>
            <a:endParaRPr lang="tr-TR" dirty="0"/>
          </a:p>
        </p:txBody>
      </p:sp>
      <p:sp>
        <p:nvSpPr>
          <p:cNvPr id="3" name="İçerik Yer Tutucusu 2"/>
          <p:cNvSpPr>
            <a:spLocks noGrp="1"/>
          </p:cNvSpPr>
          <p:nvPr>
            <p:ph idx="1"/>
          </p:nvPr>
        </p:nvSpPr>
        <p:spPr>
          <a:xfrm>
            <a:off x="457200" y="1935480"/>
            <a:ext cx="8229600" cy="4733880"/>
          </a:xfrm>
        </p:spPr>
        <p:txBody>
          <a:bodyPr>
            <a:normAutofit lnSpcReduction="10000"/>
          </a:bodyPr>
          <a:lstStyle/>
          <a:p>
            <a:pPr algn="just"/>
            <a:r>
              <a:rPr lang="tr-TR" sz="2800" dirty="0" smtClean="0"/>
              <a:t>Fabrikaların </a:t>
            </a:r>
            <a:r>
              <a:rPr lang="tr-TR" sz="2800" dirty="0"/>
              <a:t>kurulması için gerekli </a:t>
            </a:r>
            <a:r>
              <a:rPr lang="tr-TR" sz="2800" dirty="0">
                <a:solidFill>
                  <a:srgbClr val="FF0000"/>
                </a:solidFill>
              </a:rPr>
              <a:t>5 dönüm kadar </a:t>
            </a:r>
            <a:r>
              <a:rPr lang="tr-TR" sz="2800" dirty="0"/>
              <a:t>arazi </a:t>
            </a:r>
            <a:r>
              <a:rPr lang="tr-TR" sz="2800" dirty="0">
                <a:solidFill>
                  <a:srgbClr val="FF0000"/>
                </a:solidFill>
              </a:rPr>
              <a:t>bedava</a:t>
            </a:r>
            <a:r>
              <a:rPr lang="tr-TR" sz="2800" dirty="0"/>
              <a:t> </a:t>
            </a:r>
            <a:r>
              <a:rPr lang="tr-TR" sz="2800" dirty="0" smtClean="0"/>
              <a:t>verilecek.</a:t>
            </a:r>
            <a:endParaRPr lang="tr-TR" sz="2800" dirty="0"/>
          </a:p>
          <a:p>
            <a:pPr algn="just"/>
            <a:r>
              <a:rPr lang="tr-TR" sz="2800" dirty="0" smtClean="0"/>
              <a:t>Fabrikaların </a:t>
            </a:r>
            <a:r>
              <a:rPr lang="tr-TR" sz="2800" dirty="0"/>
              <a:t>kurulduğu arazi ve fabrika </a:t>
            </a:r>
            <a:r>
              <a:rPr lang="tr-TR" sz="2800" dirty="0">
                <a:solidFill>
                  <a:srgbClr val="FF0000"/>
                </a:solidFill>
              </a:rPr>
              <a:t>tesisatı emlak ve temettü </a:t>
            </a:r>
            <a:r>
              <a:rPr lang="tr-TR" sz="2800" dirty="0"/>
              <a:t>vergilerinden ve </a:t>
            </a:r>
            <a:r>
              <a:rPr lang="tr-TR" sz="2800" dirty="0">
                <a:solidFill>
                  <a:srgbClr val="FF0000"/>
                </a:solidFill>
              </a:rPr>
              <a:t>belediye harçlarından </a:t>
            </a:r>
            <a:r>
              <a:rPr lang="tr-TR" sz="2800" dirty="0"/>
              <a:t>muaf </a:t>
            </a:r>
            <a:r>
              <a:rPr lang="tr-TR" sz="2800" dirty="0" smtClean="0"/>
              <a:t>tutulacak.</a:t>
            </a:r>
            <a:endParaRPr lang="tr-TR" sz="2800" dirty="0"/>
          </a:p>
          <a:p>
            <a:pPr algn="just"/>
            <a:r>
              <a:rPr lang="tr-TR" sz="2800" dirty="0" smtClean="0"/>
              <a:t>Fabrikaların </a:t>
            </a:r>
            <a:r>
              <a:rPr lang="tr-TR" sz="2800" dirty="0"/>
              <a:t>imalatta kullanacağı </a:t>
            </a:r>
            <a:r>
              <a:rPr lang="tr-TR" sz="2800" dirty="0">
                <a:solidFill>
                  <a:srgbClr val="FF0000"/>
                </a:solidFill>
              </a:rPr>
              <a:t>hammaddeler</a:t>
            </a:r>
            <a:r>
              <a:rPr lang="tr-TR" sz="2800" dirty="0"/>
              <a:t>, yerlisi yoksa </a:t>
            </a:r>
            <a:r>
              <a:rPr lang="tr-TR" sz="2800" dirty="0">
                <a:solidFill>
                  <a:srgbClr val="FF0000"/>
                </a:solidFill>
              </a:rPr>
              <a:t>gümrük resminden </a:t>
            </a:r>
            <a:r>
              <a:rPr lang="tr-TR" sz="2800" dirty="0"/>
              <a:t>muaf </a:t>
            </a:r>
            <a:r>
              <a:rPr lang="tr-TR" sz="2800" dirty="0" smtClean="0"/>
              <a:t>tutulacak.</a:t>
            </a:r>
            <a:endParaRPr lang="tr-TR" sz="2800" dirty="0"/>
          </a:p>
          <a:p>
            <a:pPr algn="just"/>
            <a:r>
              <a:rPr lang="tr-TR" sz="2800" dirty="0" smtClean="0"/>
              <a:t>Fabrikaların </a:t>
            </a:r>
            <a:r>
              <a:rPr lang="tr-TR" sz="2800" dirty="0">
                <a:solidFill>
                  <a:srgbClr val="FF0000"/>
                </a:solidFill>
              </a:rPr>
              <a:t>dışarı yapacağı satışlardan </a:t>
            </a:r>
            <a:r>
              <a:rPr lang="tr-TR" sz="2800" dirty="0"/>
              <a:t>gümrük </a:t>
            </a:r>
            <a:r>
              <a:rPr lang="tr-TR" sz="2800" dirty="0" smtClean="0"/>
              <a:t>resmi alınmayacak.</a:t>
            </a:r>
            <a:endParaRPr lang="tr-TR" sz="2800" dirty="0"/>
          </a:p>
          <a:p>
            <a:pPr algn="just"/>
            <a:r>
              <a:rPr lang="tr-TR" sz="2800" dirty="0" smtClean="0"/>
              <a:t>Hükümet </a:t>
            </a:r>
            <a:r>
              <a:rPr lang="tr-TR" sz="2800" dirty="0"/>
              <a:t>kendi ihtiyacı için mümkün olduğunca </a:t>
            </a:r>
            <a:r>
              <a:rPr lang="tr-TR" sz="2800" dirty="0">
                <a:solidFill>
                  <a:srgbClr val="FF0000"/>
                </a:solidFill>
              </a:rPr>
              <a:t>yerli </a:t>
            </a:r>
            <a:r>
              <a:rPr lang="tr-TR" sz="2800" dirty="0" smtClean="0">
                <a:solidFill>
                  <a:srgbClr val="FF0000"/>
                </a:solidFill>
              </a:rPr>
              <a:t>mamulleri </a:t>
            </a:r>
            <a:r>
              <a:rPr lang="tr-TR" sz="2800" dirty="0"/>
              <a:t>tercih </a:t>
            </a:r>
            <a:r>
              <a:rPr lang="tr-TR" sz="2800" dirty="0" smtClean="0"/>
              <a:t>edecek.</a:t>
            </a:r>
            <a:endParaRPr lang="tr-TR" sz="2800" dirty="0"/>
          </a:p>
          <a:p>
            <a:endParaRPr lang="tr-TR" dirty="0"/>
          </a:p>
        </p:txBody>
      </p:sp>
    </p:spTree>
    <p:extLst>
      <p:ext uri="{BB962C8B-B14F-4D97-AF65-F5344CB8AC3E}">
        <p14:creationId xmlns:p14="http://schemas.microsoft.com/office/powerpoint/2010/main" val="153246132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1923-1945 Dönemi</a:t>
            </a:r>
            <a:endParaRPr lang="tr-TR" dirty="0"/>
          </a:p>
        </p:txBody>
      </p:sp>
      <p:sp>
        <p:nvSpPr>
          <p:cNvPr id="3" name="2 İçerik Yer Tutucusu"/>
          <p:cNvSpPr>
            <a:spLocks noGrp="1"/>
          </p:cNvSpPr>
          <p:nvPr>
            <p:ph idx="1"/>
          </p:nvPr>
        </p:nvSpPr>
        <p:spPr>
          <a:xfrm>
            <a:off x="457200" y="1935480"/>
            <a:ext cx="8229600" cy="5021912"/>
          </a:xfrm>
        </p:spPr>
        <p:txBody>
          <a:bodyPr>
            <a:normAutofit/>
          </a:bodyPr>
          <a:lstStyle/>
          <a:p>
            <a:pPr algn="just"/>
            <a:r>
              <a:rPr lang="tr-TR" sz="3200" dirty="0"/>
              <a:t>R</a:t>
            </a:r>
            <a:r>
              <a:rPr lang="tr-TR" sz="3200" dirty="0" smtClean="0"/>
              <a:t>eformların </a:t>
            </a:r>
            <a:r>
              <a:rPr lang="tr-TR" sz="3200" dirty="0"/>
              <a:t>uygulanmasında büyük ölçüde </a:t>
            </a:r>
            <a:r>
              <a:rPr lang="tr-TR" sz="3200" dirty="0" smtClean="0"/>
              <a:t>İçişleri Bakanlığı </a:t>
            </a:r>
            <a:r>
              <a:rPr lang="tr-TR" sz="3200" dirty="0"/>
              <a:t>bürokrasisinden yararlanılmış, devlet-parti bütünleşmesinin </a:t>
            </a:r>
            <a:r>
              <a:rPr lang="tr-TR" sz="3200" dirty="0" smtClean="0"/>
              <a:t>sonucu olarak </a:t>
            </a:r>
            <a:r>
              <a:rPr lang="tr-TR" sz="3200" dirty="0"/>
              <a:t>İçişleri Bakanı partinin genel sekreteri, valiler de il başkanları </a:t>
            </a:r>
            <a:r>
              <a:rPr lang="tr-TR" sz="3200" dirty="0" smtClean="0"/>
              <a:t>olmuşlar, ilçelerde </a:t>
            </a:r>
            <a:r>
              <a:rPr lang="tr-TR" sz="3200" dirty="0"/>
              <a:t>ise kaymakamlar bu noktada önemli görevler </a:t>
            </a:r>
            <a:r>
              <a:rPr lang="tr-TR" sz="3200" dirty="0" smtClean="0"/>
              <a:t>üstlenmiştir.</a:t>
            </a:r>
            <a:endParaRPr lang="tr-TR" sz="32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smtClean="0"/>
              <a:t>Bir Soru</a:t>
            </a:r>
            <a:endParaRPr lang="tr-TR" dirty="0"/>
          </a:p>
        </p:txBody>
      </p:sp>
      <p:sp>
        <p:nvSpPr>
          <p:cNvPr id="3" name="2 İçerik Yer Tutucusu"/>
          <p:cNvSpPr>
            <a:spLocks noGrp="1"/>
          </p:cNvSpPr>
          <p:nvPr>
            <p:ph idx="1"/>
          </p:nvPr>
        </p:nvSpPr>
        <p:spPr/>
        <p:txBody>
          <a:bodyPr/>
          <a:lstStyle/>
          <a:p>
            <a:r>
              <a:rPr lang="tr-TR" dirty="0" smtClean="0"/>
              <a:t>Sanayi burjuvazisi mi yoksa ticaret burjuvazisi mi?</a:t>
            </a:r>
            <a:endParaRPr lang="tr-T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t>Türkiye Pamuk, Keten, Kendir, Kimya, Demir Sanayi Hakkında Rapor</a:t>
            </a:r>
            <a:endParaRPr lang="tr-TR" sz="3200" dirty="0"/>
          </a:p>
        </p:txBody>
      </p:sp>
      <p:sp>
        <p:nvSpPr>
          <p:cNvPr id="3" name="2 İçerik Yer Tutucusu"/>
          <p:cNvSpPr>
            <a:spLocks noGrp="1"/>
          </p:cNvSpPr>
          <p:nvPr>
            <p:ph idx="1"/>
          </p:nvPr>
        </p:nvSpPr>
        <p:spPr>
          <a:xfrm>
            <a:off x="457200" y="1935480"/>
            <a:ext cx="8229600" cy="4661872"/>
          </a:xfrm>
        </p:spPr>
        <p:txBody>
          <a:bodyPr>
            <a:normAutofit lnSpcReduction="10000"/>
          </a:bodyPr>
          <a:lstStyle/>
          <a:p>
            <a:pPr algn="just"/>
            <a:r>
              <a:rPr lang="tr-TR" dirty="0" smtClean="0"/>
              <a:t>Profesör </a:t>
            </a:r>
            <a:r>
              <a:rPr lang="tr-TR" dirty="0" err="1" smtClean="0"/>
              <a:t>Orloff</a:t>
            </a:r>
            <a:r>
              <a:rPr lang="tr-TR" dirty="0" smtClean="0"/>
              <a:t>, 1932, Sovyet proje tröstü yöneticisi Profesör </a:t>
            </a:r>
            <a:r>
              <a:rPr lang="tr-TR" dirty="0" err="1" smtClean="0"/>
              <a:t>Orloff</a:t>
            </a:r>
            <a:r>
              <a:rPr lang="tr-TR" dirty="0" smtClean="0"/>
              <a:t> (İktisatçı), Prof. </a:t>
            </a:r>
            <a:r>
              <a:rPr lang="tr-TR" dirty="0" err="1" smtClean="0"/>
              <a:t>Kovalefski</a:t>
            </a:r>
            <a:r>
              <a:rPr lang="tr-TR" dirty="0" smtClean="0"/>
              <a:t> (İktisatçı), </a:t>
            </a:r>
            <a:r>
              <a:rPr lang="tr-TR" dirty="0" err="1" smtClean="0"/>
              <a:t>Mamurin</a:t>
            </a:r>
            <a:r>
              <a:rPr lang="tr-TR" dirty="0" smtClean="0"/>
              <a:t> (Tekstil Mühendisi), </a:t>
            </a:r>
            <a:r>
              <a:rPr lang="tr-TR" dirty="0" err="1" smtClean="0"/>
              <a:t>Gogolin</a:t>
            </a:r>
            <a:r>
              <a:rPr lang="tr-TR" dirty="0" smtClean="0"/>
              <a:t> (Kimyager), Prof. B. </a:t>
            </a:r>
            <a:r>
              <a:rPr lang="tr-TR" dirty="0" err="1" smtClean="0"/>
              <a:t>Volinski</a:t>
            </a:r>
            <a:r>
              <a:rPr lang="tr-TR" dirty="0" smtClean="0"/>
              <a:t> (Enerji Uzmanı), </a:t>
            </a:r>
            <a:r>
              <a:rPr lang="tr-TR" dirty="0" err="1" smtClean="0"/>
              <a:t>Troyanski</a:t>
            </a:r>
            <a:r>
              <a:rPr lang="tr-TR" dirty="0" smtClean="0"/>
              <a:t> (Maden Mühendisi), Prof. </a:t>
            </a:r>
            <a:r>
              <a:rPr lang="tr-TR" dirty="0" err="1" smtClean="0"/>
              <a:t>Nikolayef</a:t>
            </a:r>
            <a:r>
              <a:rPr lang="tr-TR" dirty="0" smtClean="0"/>
              <a:t> (Mimar), Prof. A. </a:t>
            </a:r>
            <a:r>
              <a:rPr lang="tr-TR" dirty="0" err="1" smtClean="0"/>
              <a:t>Samgin</a:t>
            </a:r>
            <a:r>
              <a:rPr lang="tr-TR" dirty="0" smtClean="0"/>
              <a:t> (Mühendis, Su ve Kanalizasyon Uzmanı), Mark(İnşaat Mühendisi) </a:t>
            </a:r>
          </a:p>
          <a:p>
            <a:pPr algn="just"/>
            <a:r>
              <a:rPr lang="tr-TR" dirty="0" smtClean="0"/>
              <a:t>Sanayileşmeye önem verilmeli, yerli hammadde kullanımına dikkat edilmeli, savaş mühimmatları ülke içinde üretilmeli, kimya ve demir sanayinin kurulmasına önem verilmeli ve bu kolları bizzat devlet kurmalı, </a:t>
            </a:r>
          </a:p>
          <a:p>
            <a:endParaRPr lang="tr-TR"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b="1" dirty="0" smtClean="0">
                <a:solidFill>
                  <a:srgbClr val="FF0000"/>
                </a:solidFill>
              </a:rPr>
              <a:t>“Türkiye’nin İktisadi Bakımdan Bir Tetkiki”</a:t>
            </a:r>
            <a:endParaRPr lang="tr-TR" sz="3600" dirty="0"/>
          </a:p>
        </p:txBody>
      </p:sp>
      <p:sp>
        <p:nvSpPr>
          <p:cNvPr id="3" name="2 İçerik Yer Tutucusu"/>
          <p:cNvSpPr>
            <a:spLocks noGrp="1"/>
          </p:cNvSpPr>
          <p:nvPr>
            <p:ph idx="1"/>
          </p:nvPr>
        </p:nvSpPr>
        <p:spPr>
          <a:xfrm>
            <a:off x="457200" y="1935480"/>
            <a:ext cx="8229600" cy="5237936"/>
          </a:xfrm>
        </p:spPr>
        <p:txBody>
          <a:bodyPr>
            <a:normAutofit lnSpcReduction="10000"/>
          </a:bodyPr>
          <a:lstStyle/>
          <a:p>
            <a:pPr algn="just"/>
            <a:r>
              <a:rPr lang="tr-TR" b="1" dirty="0" smtClean="0">
                <a:solidFill>
                  <a:srgbClr val="FF0000"/>
                </a:solidFill>
              </a:rPr>
              <a:t>Dorr Raporu, 1933 :</a:t>
            </a:r>
          </a:p>
          <a:p>
            <a:pPr algn="just"/>
            <a:r>
              <a:rPr lang="tr-TR" dirty="0" err="1" smtClean="0"/>
              <a:t>Goldthwaite</a:t>
            </a:r>
            <a:r>
              <a:rPr lang="tr-TR" dirty="0" smtClean="0"/>
              <a:t> H. </a:t>
            </a:r>
            <a:r>
              <a:rPr lang="tr-TR" dirty="0" err="1" smtClean="0"/>
              <a:t>Dorr</a:t>
            </a:r>
            <a:r>
              <a:rPr lang="tr-TR" dirty="0" smtClean="0"/>
              <a:t>. </a:t>
            </a:r>
            <a:r>
              <a:rPr lang="tr-TR" dirty="0"/>
              <a:t>T</a:t>
            </a:r>
            <a:r>
              <a:rPr lang="tr-TR" dirty="0" smtClean="0"/>
              <a:t>oplam üç cilt, altı kitap ve 1661 sayfadan oluşmaktadır. </a:t>
            </a:r>
          </a:p>
          <a:p>
            <a:pPr algn="just"/>
            <a:r>
              <a:rPr lang="tr-TR" dirty="0" smtClean="0"/>
              <a:t>Yeraltı kaynakları, madenler, su kaynakları ve debileri, mali yapı, para ve bankacılık sektörü, idare gibi akla gelebilecek her konuda bir bilgi bankası hazırlanmış durumdadır. </a:t>
            </a:r>
          </a:p>
          <a:p>
            <a:pPr algn="just"/>
            <a:r>
              <a:rPr lang="tr-TR" dirty="0" smtClean="0"/>
              <a:t>Tarıma dayalı bir kalkınma reçetesi tavsiye edilmektedir.  </a:t>
            </a:r>
          </a:p>
          <a:p>
            <a:pPr algn="just"/>
            <a:r>
              <a:rPr lang="tr-TR" dirty="0" smtClean="0"/>
              <a:t>Henüz kurulma aşamasında olan demir-çelik, kağıt, kimya sanayi alanlarında yatırımlar yapılmasını rasyonel görmemekte ve bu yatırımların iktisadi bakımdan faydalı olmadıklarını öne sürmektedir. </a:t>
            </a:r>
          </a:p>
          <a:p>
            <a:pPr algn="just"/>
            <a:endParaRPr lang="tr-TR" dirty="0" smtClean="0"/>
          </a:p>
          <a:p>
            <a:endParaRPr lang="tr-TR"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Dorr</a:t>
            </a:r>
            <a:r>
              <a:rPr lang="tr-TR" dirty="0" smtClean="0"/>
              <a:t> Raporu’nun Alt Başlıkları</a:t>
            </a:r>
            <a:endParaRPr lang="tr-TR" dirty="0"/>
          </a:p>
        </p:txBody>
      </p:sp>
      <p:sp>
        <p:nvSpPr>
          <p:cNvPr id="3" name="İçerik Yer Tutucusu 2"/>
          <p:cNvSpPr>
            <a:spLocks noGrp="1"/>
          </p:cNvSpPr>
          <p:nvPr>
            <p:ph idx="1"/>
          </p:nvPr>
        </p:nvSpPr>
        <p:spPr>
          <a:xfrm>
            <a:off x="457200" y="1772816"/>
            <a:ext cx="8229600" cy="5184576"/>
          </a:xfrm>
        </p:spPr>
        <p:txBody>
          <a:bodyPr>
            <a:normAutofit fontScale="85000" lnSpcReduction="20000"/>
          </a:bodyPr>
          <a:lstStyle/>
          <a:p>
            <a:endParaRPr lang="tr-TR" dirty="0"/>
          </a:p>
          <a:p>
            <a:r>
              <a:rPr lang="tr-TR" sz="2800" dirty="0"/>
              <a:t>I. Ziraat </a:t>
            </a:r>
          </a:p>
          <a:p>
            <a:r>
              <a:rPr lang="tr-TR" sz="2800" dirty="0"/>
              <a:t>II. Orman Servetleri </a:t>
            </a:r>
          </a:p>
          <a:p>
            <a:r>
              <a:rPr lang="tr-TR" sz="2800" dirty="0"/>
              <a:t>III. Maden Servetleri </a:t>
            </a:r>
          </a:p>
          <a:p>
            <a:r>
              <a:rPr lang="tr-TR" sz="2800" dirty="0"/>
              <a:t>IV. Su Servetleri </a:t>
            </a:r>
          </a:p>
          <a:p>
            <a:r>
              <a:rPr lang="tr-TR" sz="2800" dirty="0"/>
              <a:t>V. Mahrukat ve Muharrik Kuvvet </a:t>
            </a:r>
          </a:p>
          <a:p>
            <a:r>
              <a:rPr lang="tr-TR" sz="2800" dirty="0"/>
              <a:t>VI. Sanayii </a:t>
            </a:r>
          </a:p>
          <a:p>
            <a:r>
              <a:rPr lang="tr-TR" sz="2800" dirty="0"/>
              <a:t>VII. Münakalat </a:t>
            </a:r>
          </a:p>
          <a:p>
            <a:r>
              <a:rPr lang="tr-TR" sz="2800" dirty="0"/>
              <a:t>VIII. Dahili Ticaret </a:t>
            </a:r>
          </a:p>
          <a:p>
            <a:r>
              <a:rPr lang="tr-TR" sz="2800" dirty="0"/>
              <a:t>IX. Harici Ticaret </a:t>
            </a:r>
          </a:p>
          <a:p>
            <a:r>
              <a:rPr lang="tr-TR" sz="2800" dirty="0"/>
              <a:t>X. Mali İşler </a:t>
            </a:r>
          </a:p>
          <a:p>
            <a:r>
              <a:rPr lang="tr-TR" sz="2800" dirty="0"/>
              <a:t>XI. Evkaf </a:t>
            </a:r>
          </a:p>
          <a:p>
            <a:r>
              <a:rPr lang="tr-TR" sz="2800" dirty="0"/>
              <a:t>XII. Mesai işleri </a:t>
            </a:r>
          </a:p>
          <a:p>
            <a:r>
              <a:rPr lang="tr-TR" sz="2800" dirty="0"/>
              <a:t>XIII. Sıhhat ve Maarif </a:t>
            </a:r>
          </a:p>
          <a:p>
            <a:endParaRPr lang="tr-TR" dirty="0"/>
          </a:p>
        </p:txBody>
      </p:sp>
    </p:spTree>
    <p:extLst>
      <p:ext uri="{BB962C8B-B14F-4D97-AF65-F5344CB8AC3E}">
        <p14:creationId xmlns:p14="http://schemas.microsoft.com/office/powerpoint/2010/main" val="1074890025"/>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Dorr</a:t>
            </a:r>
            <a:r>
              <a:rPr lang="tr-TR" dirty="0"/>
              <a:t> </a:t>
            </a:r>
            <a:r>
              <a:rPr lang="tr-TR" dirty="0" smtClean="0"/>
              <a:t>Raporu</a:t>
            </a:r>
            <a:endParaRPr lang="tr-TR" dirty="0"/>
          </a:p>
        </p:txBody>
      </p:sp>
      <p:sp>
        <p:nvSpPr>
          <p:cNvPr id="3" name="İçerik Yer Tutucusu 2"/>
          <p:cNvSpPr>
            <a:spLocks noGrp="1"/>
          </p:cNvSpPr>
          <p:nvPr>
            <p:ph idx="1"/>
          </p:nvPr>
        </p:nvSpPr>
        <p:spPr/>
        <p:txBody>
          <a:bodyPr/>
          <a:lstStyle/>
          <a:p>
            <a:pPr algn="just"/>
            <a:r>
              <a:rPr lang="tr-TR" sz="3200" dirty="0"/>
              <a:t>Münakalat ve Muvasalat(Taşıma ve Ulaşım) başlığı altında, Türkiye’nin büyük paralar ve büyük bedeller ödeyerek yurdu çelik ağlarla ördüğü belirtilerek bundan sonra otomobil ve kamyon nakliyatının geliştirilmesi gerektiği belirtilmektedir. Demir yolu ağının daha ileri götürülmesinin iktisadi olmayacağı öne sürülmektedir.</a:t>
            </a:r>
          </a:p>
          <a:p>
            <a:endParaRPr lang="tr-TR" dirty="0"/>
          </a:p>
        </p:txBody>
      </p:sp>
    </p:spTree>
    <p:extLst>
      <p:ext uri="{BB962C8B-B14F-4D97-AF65-F5344CB8AC3E}">
        <p14:creationId xmlns:p14="http://schemas.microsoft.com/office/powerpoint/2010/main" val="134678197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XIV. Bölüm «İdare»</a:t>
            </a:r>
            <a:endParaRPr lang="tr-TR" dirty="0"/>
          </a:p>
        </p:txBody>
      </p:sp>
      <p:sp>
        <p:nvSpPr>
          <p:cNvPr id="3" name="İçerik Yer Tutucusu 2"/>
          <p:cNvSpPr>
            <a:spLocks noGrp="1"/>
          </p:cNvSpPr>
          <p:nvPr>
            <p:ph idx="1"/>
          </p:nvPr>
        </p:nvSpPr>
        <p:spPr>
          <a:xfrm>
            <a:off x="457200" y="1935480"/>
            <a:ext cx="8229600" cy="4922520"/>
          </a:xfrm>
        </p:spPr>
        <p:txBody>
          <a:bodyPr>
            <a:normAutofit/>
          </a:bodyPr>
          <a:lstStyle/>
          <a:p>
            <a:r>
              <a:rPr lang="tr-TR" sz="3000" dirty="0"/>
              <a:t>I. Müessir Bir İdarenin Ehemmiyeti </a:t>
            </a:r>
          </a:p>
          <a:p>
            <a:r>
              <a:rPr lang="tr-TR" sz="3000" dirty="0"/>
              <a:t>II. İdarenin Muhtelif </a:t>
            </a:r>
            <a:r>
              <a:rPr lang="tr-TR" sz="3000" dirty="0" err="1"/>
              <a:t>Vecheleri</a:t>
            </a:r>
            <a:r>
              <a:rPr lang="tr-TR" sz="3000" dirty="0"/>
              <a:t> </a:t>
            </a:r>
          </a:p>
          <a:p>
            <a:r>
              <a:rPr lang="tr-TR" sz="3000" dirty="0"/>
              <a:t>III. Teşkilat </a:t>
            </a:r>
          </a:p>
          <a:p>
            <a:r>
              <a:rPr lang="tr-TR" sz="3000" dirty="0"/>
              <a:t>IV. Personel </a:t>
            </a:r>
          </a:p>
          <a:p>
            <a:r>
              <a:rPr lang="tr-TR" sz="3000" dirty="0"/>
              <a:t>V. İktisadi </a:t>
            </a:r>
            <a:r>
              <a:rPr lang="tr-TR" sz="3000" dirty="0" err="1"/>
              <a:t>Mesailde</a:t>
            </a:r>
            <a:r>
              <a:rPr lang="tr-TR" sz="3000" dirty="0"/>
              <a:t> Kifayetli Malumata Lüzum </a:t>
            </a:r>
          </a:p>
          <a:p>
            <a:r>
              <a:rPr lang="tr-TR" sz="3000" dirty="0"/>
              <a:t>VI. Kanunlar </a:t>
            </a:r>
          </a:p>
          <a:p>
            <a:r>
              <a:rPr lang="tr-TR" sz="3000" dirty="0"/>
              <a:t>VII. Mütehassıslardan Yardım </a:t>
            </a:r>
          </a:p>
          <a:p>
            <a:r>
              <a:rPr lang="tr-TR" sz="3000" dirty="0"/>
              <a:t>VIII. </a:t>
            </a:r>
            <a:r>
              <a:rPr lang="tr-TR" sz="3000" dirty="0" err="1"/>
              <a:t>Konklüsyon</a:t>
            </a:r>
            <a:r>
              <a:rPr lang="tr-TR" sz="3000" dirty="0"/>
              <a:t> ve Tavsiyeler </a:t>
            </a:r>
          </a:p>
        </p:txBody>
      </p:sp>
    </p:spTree>
    <p:extLst>
      <p:ext uri="{BB962C8B-B14F-4D97-AF65-F5344CB8AC3E}">
        <p14:creationId xmlns:p14="http://schemas.microsoft.com/office/powerpoint/2010/main" val="78800770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Dorr</a:t>
            </a:r>
            <a:r>
              <a:rPr lang="tr-TR" dirty="0" smtClean="0"/>
              <a:t> Raporu</a:t>
            </a:r>
            <a:endParaRPr lang="tr-TR" dirty="0"/>
          </a:p>
        </p:txBody>
      </p:sp>
      <p:sp>
        <p:nvSpPr>
          <p:cNvPr id="3" name="2 İçerik Yer Tutucusu"/>
          <p:cNvSpPr>
            <a:spLocks noGrp="1"/>
          </p:cNvSpPr>
          <p:nvPr>
            <p:ph idx="1"/>
          </p:nvPr>
        </p:nvSpPr>
        <p:spPr>
          <a:xfrm>
            <a:off x="457200" y="1772816"/>
            <a:ext cx="8229600" cy="5085184"/>
          </a:xfrm>
        </p:spPr>
        <p:txBody>
          <a:bodyPr>
            <a:normAutofit/>
          </a:bodyPr>
          <a:lstStyle/>
          <a:p>
            <a:pPr algn="just"/>
            <a:r>
              <a:rPr lang="tr-TR" sz="3000" dirty="0" smtClean="0"/>
              <a:t>İyi bir idarenin ölçüsünün yöneticilerin merkeziyetçi bir anlayışının sonucu olarak yetkileri kendi ellerinde toplamalarının değil yetkileri devretmek sureti ile zamanlarını daha önemli sorunlara ayırmaları gerektiği üzerinde durulmaktadır.</a:t>
            </a:r>
            <a:endParaRPr lang="tr-TR" sz="3200" dirty="0"/>
          </a:p>
          <a:p>
            <a:pPr algn="just"/>
            <a:r>
              <a:rPr lang="tr-TR" sz="3200" dirty="0"/>
              <a:t>Çalışanlara yetki devredilmesi hususunda ısrar edilmeli ve yetki devri için gereken bürokratik süreçler sadeleştirilmelidir. </a:t>
            </a:r>
          </a:p>
          <a:p>
            <a:pPr algn="just"/>
            <a:endParaRPr lang="tr-TR" sz="3000" dirty="0" smtClean="0"/>
          </a:p>
          <a:p>
            <a:pPr algn="just"/>
            <a:endParaRPr lang="tr-TR"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Dönüşüm ve Diğer Kavramlar </a:t>
            </a:r>
            <a:endParaRPr lang="tr-TR" dirty="0"/>
          </a:p>
        </p:txBody>
      </p:sp>
      <p:sp>
        <p:nvSpPr>
          <p:cNvPr id="3" name="2 İçerik Yer Tutucusu"/>
          <p:cNvSpPr>
            <a:spLocks noGrp="1"/>
          </p:cNvSpPr>
          <p:nvPr>
            <p:ph idx="1"/>
          </p:nvPr>
        </p:nvSpPr>
        <p:spPr>
          <a:xfrm>
            <a:off x="457200" y="1935480"/>
            <a:ext cx="8229600" cy="4805888"/>
          </a:xfrm>
        </p:spPr>
        <p:txBody>
          <a:bodyPr/>
          <a:lstStyle/>
          <a:p>
            <a:pPr algn="just"/>
            <a:r>
              <a:rPr lang="tr-TR" sz="3000" b="1" dirty="0" smtClean="0">
                <a:solidFill>
                  <a:srgbClr val="FF0000"/>
                </a:solidFill>
              </a:rPr>
              <a:t>Yönetimi Geliştirme: </a:t>
            </a:r>
            <a:r>
              <a:rPr lang="tr-TR" sz="3000" dirty="0" smtClean="0"/>
              <a:t>Amaçlardan başlayarak, insan, yapı, teknoloji (para, zaman, araç, gereç, metot, mevzuat) ve bu amaçlara eşgüdüm içinde gitme yönlerinden inceleyerek, sosyal gereksinme ve günün koşullarına, gelişmelere uygun yeni bir yapı, işleyiş ve davranış getirme amacı ile girişilen çabaların tümünü kapsar.“</a:t>
            </a:r>
          </a:p>
          <a:p>
            <a:pPr algn="just"/>
            <a:r>
              <a:rPr lang="tr-TR" sz="3000" dirty="0" smtClean="0"/>
              <a:t>Personel hangi birimlerde çalışacak, yükselme nasıl olacak, hangi görevlerde kimler çalışacak?</a:t>
            </a:r>
          </a:p>
          <a:p>
            <a:endParaRPr lang="tr-TR" b="1" dirty="0" smtClean="0">
              <a:solidFill>
                <a:srgbClr val="FF0000"/>
              </a:solidFill>
            </a:endParaRPr>
          </a:p>
          <a:p>
            <a:endParaRPr lang="tr-T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Dorr</a:t>
            </a:r>
            <a:r>
              <a:rPr lang="tr-TR" dirty="0"/>
              <a:t> Raporu</a:t>
            </a:r>
          </a:p>
        </p:txBody>
      </p:sp>
      <p:sp>
        <p:nvSpPr>
          <p:cNvPr id="3" name="İçerik Yer Tutucusu 2"/>
          <p:cNvSpPr>
            <a:spLocks noGrp="1"/>
          </p:cNvSpPr>
          <p:nvPr>
            <p:ph idx="1"/>
          </p:nvPr>
        </p:nvSpPr>
        <p:spPr>
          <a:xfrm>
            <a:off x="457200" y="1772816"/>
            <a:ext cx="8229600" cy="4551784"/>
          </a:xfrm>
        </p:spPr>
        <p:txBody>
          <a:bodyPr/>
          <a:lstStyle/>
          <a:p>
            <a:pPr marL="0" indent="0">
              <a:buNone/>
            </a:pPr>
            <a:endParaRPr lang="tr-TR" dirty="0" smtClean="0"/>
          </a:p>
          <a:p>
            <a:pPr algn="just"/>
            <a:r>
              <a:rPr lang="tr-TR" sz="3200" dirty="0"/>
              <a:t>Nitelikli kamu personelinden azami ölçüde faydalanabilmek için işe elverişli olmayan memurların işten uzaklaştırılması elzemdir. </a:t>
            </a:r>
          </a:p>
          <a:p>
            <a:pPr algn="just"/>
            <a:r>
              <a:rPr lang="tr-TR" sz="3200" dirty="0"/>
              <a:t>Mevcut kanunlarda birbiri ile çelişen aykırılıklar gözden geçirilerek ortadan kaldırılmalıdır. </a:t>
            </a:r>
          </a:p>
          <a:p>
            <a:endParaRPr lang="tr-TR" dirty="0"/>
          </a:p>
          <a:p>
            <a:endParaRPr lang="tr-TR" dirty="0"/>
          </a:p>
        </p:txBody>
      </p:sp>
    </p:spTree>
    <p:extLst>
      <p:ext uri="{BB962C8B-B14F-4D97-AF65-F5344CB8AC3E}">
        <p14:creationId xmlns:p14="http://schemas.microsoft.com/office/powerpoint/2010/main" val="97318106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1923-1945 Dönemi</a:t>
            </a:r>
            <a:endParaRPr lang="tr-TR" dirty="0"/>
          </a:p>
        </p:txBody>
      </p:sp>
      <p:sp>
        <p:nvSpPr>
          <p:cNvPr id="3" name="2 İçerik Yer Tutucusu"/>
          <p:cNvSpPr>
            <a:spLocks noGrp="1"/>
          </p:cNvSpPr>
          <p:nvPr>
            <p:ph idx="1"/>
          </p:nvPr>
        </p:nvSpPr>
        <p:spPr>
          <a:xfrm>
            <a:off x="457200" y="1935480"/>
            <a:ext cx="8229600" cy="4922520"/>
          </a:xfrm>
        </p:spPr>
        <p:txBody>
          <a:bodyPr>
            <a:normAutofit/>
          </a:bodyPr>
          <a:lstStyle/>
          <a:p>
            <a:pPr algn="just"/>
            <a:r>
              <a:rPr lang="tr-TR" sz="2800" dirty="0" smtClean="0"/>
              <a:t>İktisat Vekili Celal Bayar: 1932</a:t>
            </a:r>
          </a:p>
          <a:p>
            <a:pPr algn="just"/>
            <a:r>
              <a:rPr lang="tr-TR" sz="2800" dirty="0" smtClean="0"/>
              <a:t>“...Memleketin iktisadi bünyesini tetkik ettirmek üzere meşhur iktisatçılardan birkaç ecnebi mütehassıs getirmeye karar verilmiştir. Bu mütehassıslar heyeti memleketimizin iktisadiyatının inkişaf ve terakkisi için alınması gereken tedbirler hakkında ilmi ve ameli bir rapor verecekler ve vekalet bu rapora göre hareket edecektir. İktisat vekaletine daimi bir müşavir vekalette her şubenin başına bir ecnebi mütehassıs getirilecektir.” </a:t>
            </a:r>
          </a:p>
          <a:p>
            <a:pPr algn="just"/>
            <a:endParaRPr lang="tr-TR" dirty="0" smtClean="0"/>
          </a:p>
          <a:p>
            <a:endParaRPr lang="tr-TR"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5400" dirty="0" smtClean="0"/>
              <a:t>1923-1945 Dönemi/Celal Bayar</a:t>
            </a:r>
            <a:endParaRPr lang="tr-TR" dirty="0"/>
          </a:p>
        </p:txBody>
      </p:sp>
      <p:sp>
        <p:nvSpPr>
          <p:cNvPr id="3" name="2 İçerik Yer Tutucusu"/>
          <p:cNvSpPr>
            <a:spLocks noGrp="1"/>
          </p:cNvSpPr>
          <p:nvPr>
            <p:ph idx="1"/>
          </p:nvPr>
        </p:nvSpPr>
        <p:spPr>
          <a:xfrm>
            <a:off x="457200" y="1935480"/>
            <a:ext cx="8229600" cy="4922520"/>
          </a:xfrm>
        </p:spPr>
        <p:txBody>
          <a:bodyPr>
            <a:normAutofit fontScale="92500"/>
          </a:bodyPr>
          <a:lstStyle/>
          <a:p>
            <a:pPr algn="just"/>
            <a:r>
              <a:rPr lang="tr-TR" dirty="0" smtClean="0"/>
              <a:t>"Serbest sermayenin çalışmasına müsaade etmeyen ve bütün iktisadî faaliyetleri benimseyen aşırı devletçilik fikrine [cevaz yoktur]… İktisadî saha[da]…. fertlerin…. şirketlerin, münhasıran devletin yahut millî iktisat kuvvetleriyle müştereken devletin mesaisiyle… yapılacak sayısız işler vardır… Bu millî kuvvetlerin arasında ahenk temin etmek [lâzımdır]…. </a:t>
            </a:r>
            <a:r>
              <a:rPr lang="tr-TR" dirty="0" err="1" smtClean="0"/>
              <a:t>Namuskârane</a:t>
            </a:r>
            <a:r>
              <a:rPr lang="tr-TR" dirty="0" smtClean="0"/>
              <a:t>, liyakatle, </a:t>
            </a:r>
            <a:r>
              <a:rPr lang="tr-TR" dirty="0" err="1" smtClean="0"/>
              <a:t>sây</a:t>
            </a:r>
            <a:r>
              <a:rPr lang="tr-TR" dirty="0" smtClean="0"/>
              <a:t> ile temin edilecek kazançlar içtimaî bir şaibe değildir…. Şayi telâkkilerin prensiplerimizle alâkası yoktur. Millî servete bir zerre dahi ilave edebilmek muvaffakiyeti…. sevinç vesilesi olmalıdır… Nerde iş hayatı, sanayi hayatı, kazançlı ticari hayatı, ziraî faaliyet varsa o muhitte mutlaka </a:t>
            </a:r>
            <a:r>
              <a:rPr lang="tr-TR" dirty="0" err="1" smtClean="0"/>
              <a:t>nisbî</a:t>
            </a:r>
            <a:r>
              <a:rPr lang="tr-TR" dirty="0" smtClean="0"/>
              <a:t> bir refah ve huzur fazlalığı vardır."</a:t>
            </a:r>
            <a:endParaRPr lang="tr-T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1923-1945 Dönemi</a:t>
            </a:r>
            <a:endParaRPr lang="tr-TR" dirty="0"/>
          </a:p>
        </p:txBody>
      </p:sp>
      <p:sp>
        <p:nvSpPr>
          <p:cNvPr id="3" name="2 İçerik Yer Tutucusu"/>
          <p:cNvSpPr>
            <a:spLocks noGrp="1"/>
          </p:cNvSpPr>
          <p:nvPr>
            <p:ph idx="1"/>
          </p:nvPr>
        </p:nvSpPr>
        <p:spPr>
          <a:xfrm>
            <a:off x="457200" y="1935480"/>
            <a:ext cx="8229600" cy="4922520"/>
          </a:xfrm>
        </p:spPr>
        <p:txBody>
          <a:bodyPr>
            <a:noAutofit/>
          </a:bodyPr>
          <a:lstStyle/>
          <a:p>
            <a:pPr algn="just"/>
            <a:r>
              <a:rPr lang="tr-TR" sz="2900" dirty="0" smtClean="0"/>
              <a:t>Başvekil İsmet İnönü , 1932</a:t>
            </a:r>
          </a:p>
          <a:p>
            <a:pPr algn="just"/>
            <a:r>
              <a:rPr lang="tr-TR" sz="2900" dirty="0" smtClean="0"/>
              <a:t>“...Bu memleketin her işleri gibi mali ve iktisadi işlerinin de düzelmesi de biz kendimiz düşünmeğe mecbur olduğumuz kadar başka birinin bizden evvel ve bizden ziyade düşünmesine müsaade edemeyiz. Bu o kadar hem bizim hakkımız hem de bizim mecburiyetimizdir. Sonra dahası da var nefsimize güvenerek söyleyebiliriz ki Türkiye’ye taalluk eden işlerin ana ve temel esaslarının ne olduğunu en doğru olarak biz Türkler biliriz.” </a:t>
            </a:r>
            <a:endParaRPr lang="tr-TR" sz="2900"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Sanayi Programları</a:t>
            </a:r>
            <a:endParaRPr lang="tr-TR" dirty="0"/>
          </a:p>
        </p:txBody>
      </p:sp>
      <p:sp>
        <p:nvSpPr>
          <p:cNvPr id="3" name="İçerik Yer Tutucusu 2"/>
          <p:cNvSpPr>
            <a:spLocks noGrp="1"/>
          </p:cNvSpPr>
          <p:nvPr>
            <p:ph idx="1"/>
          </p:nvPr>
        </p:nvSpPr>
        <p:spPr>
          <a:xfrm>
            <a:off x="457200" y="1935480"/>
            <a:ext cx="8229600" cy="4922520"/>
          </a:xfrm>
        </p:spPr>
        <p:txBody>
          <a:bodyPr>
            <a:normAutofit/>
          </a:bodyPr>
          <a:lstStyle/>
          <a:p>
            <a:pPr algn="just"/>
            <a:r>
              <a:rPr lang="tr-TR" dirty="0"/>
              <a:t>Dokuma (pamuk, kendir, yün), Maden (demir, kömür, bakır vb.), Selüloz (kâğıt, </a:t>
            </a:r>
            <a:r>
              <a:rPr lang="tr-TR" dirty="0" smtClean="0"/>
              <a:t>suni </a:t>
            </a:r>
            <a:r>
              <a:rPr lang="tr-TR" dirty="0"/>
              <a:t>ipek), Seramik (cam, porselen) ve </a:t>
            </a:r>
            <a:r>
              <a:rPr lang="tr-TR" dirty="0" smtClean="0"/>
              <a:t>Kimya </a:t>
            </a:r>
            <a:r>
              <a:rPr lang="tr-TR" dirty="0"/>
              <a:t>(klor, fosfat, </a:t>
            </a:r>
            <a:r>
              <a:rPr lang="tr-TR" dirty="0" err="1"/>
              <a:t>sudkostik</a:t>
            </a:r>
            <a:r>
              <a:rPr lang="tr-TR" dirty="0" smtClean="0"/>
              <a:t>…)</a:t>
            </a:r>
          </a:p>
          <a:p>
            <a:pPr algn="just"/>
            <a:r>
              <a:rPr lang="tr-TR" dirty="0"/>
              <a:t>B</a:t>
            </a:r>
            <a:r>
              <a:rPr lang="tr-TR" dirty="0" smtClean="0"/>
              <a:t>ir </a:t>
            </a:r>
            <a:r>
              <a:rPr lang="tr-TR" dirty="0"/>
              <a:t>sektör (sanayi) planı özelliği </a:t>
            </a:r>
            <a:r>
              <a:rPr lang="tr-TR" dirty="0" smtClean="0"/>
              <a:t>taşır </a:t>
            </a:r>
            <a:r>
              <a:rPr lang="tr-TR" dirty="0"/>
              <a:t>ve tüm sektörleri </a:t>
            </a:r>
            <a:r>
              <a:rPr lang="tr-TR" dirty="0" smtClean="0"/>
              <a:t> içeren </a:t>
            </a:r>
            <a:r>
              <a:rPr lang="tr-TR" dirty="0"/>
              <a:t>bir makro (ulusal) plan olarak </a:t>
            </a:r>
            <a:r>
              <a:rPr lang="tr-TR" dirty="0" smtClean="0"/>
              <a:t>hazırlanmamıştır.</a:t>
            </a:r>
          </a:p>
          <a:p>
            <a:pPr algn="just"/>
            <a:r>
              <a:rPr lang="tr-TR" dirty="0" smtClean="0"/>
              <a:t>Hammaddesi Türkiye’de olan sanayi kolları…</a:t>
            </a:r>
          </a:p>
          <a:p>
            <a:pPr algn="just"/>
            <a:r>
              <a:rPr lang="tr-TR" dirty="0" smtClean="0"/>
              <a:t>Önemli olan </a:t>
            </a:r>
          </a:p>
          <a:p>
            <a:pPr algn="just">
              <a:buNone/>
            </a:pPr>
            <a:r>
              <a:rPr lang="tr-TR" dirty="0" smtClean="0"/>
              <a:t>	1- iç tüketimin karşılanması.</a:t>
            </a:r>
          </a:p>
          <a:p>
            <a:pPr algn="just">
              <a:buNone/>
            </a:pPr>
            <a:r>
              <a:rPr lang="tr-TR" dirty="0" smtClean="0"/>
              <a:t>	2-ihraç unsuru olan hammaddeleri işlenmiş hale getirmek</a:t>
            </a:r>
          </a:p>
          <a:p>
            <a:pPr algn="just"/>
            <a:endParaRPr lang="tr-TR" dirty="0"/>
          </a:p>
        </p:txBody>
      </p:sp>
    </p:spTree>
    <p:extLst>
      <p:ext uri="{BB962C8B-B14F-4D97-AF65-F5344CB8AC3E}">
        <p14:creationId xmlns:p14="http://schemas.microsoft.com/office/powerpoint/2010/main" val="265869103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Sanayi Programları</a:t>
            </a:r>
          </a:p>
        </p:txBody>
      </p:sp>
      <p:sp>
        <p:nvSpPr>
          <p:cNvPr id="3" name="İçerik Yer Tutucusu 2"/>
          <p:cNvSpPr>
            <a:spLocks noGrp="1"/>
          </p:cNvSpPr>
          <p:nvPr>
            <p:ph idx="1"/>
          </p:nvPr>
        </p:nvSpPr>
        <p:spPr/>
        <p:txBody>
          <a:bodyPr/>
          <a:lstStyle/>
          <a:p>
            <a:pPr algn="just"/>
            <a:r>
              <a:rPr lang="tr-TR" dirty="0"/>
              <a:t>Plan çerçevesinde öngörülen fabrika sayısı 20,gerekli kaynak ise 45 milyon lira olarak hesaplanmıştır. </a:t>
            </a:r>
            <a:endParaRPr lang="tr-TR" dirty="0" smtClean="0"/>
          </a:p>
          <a:p>
            <a:pPr algn="just"/>
            <a:r>
              <a:rPr lang="tr-TR" dirty="0" smtClean="0"/>
              <a:t>SSCB’den 8 milyon altın dolar alındı. </a:t>
            </a:r>
          </a:p>
          <a:p>
            <a:pPr algn="just"/>
            <a:r>
              <a:rPr lang="tr-TR" dirty="0"/>
              <a:t>Planı yürütme ve </a:t>
            </a:r>
            <a:r>
              <a:rPr lang="tr-TR" dirty="0" smtClean="0"/>
              <a:t>koordinasyon </a:t>
            </a:r>
            <a:r>
              <a:rPr lang="tr-TR" dirty="0"/>
              <a:t>sağlama görevi Sümerbank'a </a:t>
            </a:r>
            <a:r>
              <a:rPr lang="tr-TR" dirty="0" smtClean="0"/>
              <a:t>verilmiştir.</a:t>
            </a:r>
          </a:p>
          <a:p>
            <a:pPr algn="just"/>
            <a:endParaRPr lang="tr-TR" dirty="0" smtClean="0"/>
          </a:p>
          <a:p>
            <a:endParaRPr lang="tr-TR" dirty="0"/>
          </a:p>
        </p:txBody>
      </p:sp>
    </p:spTree>
    <p:extLst>
      <p:ext uri="{BB962C8B-B14F-4D97-AF65-F5344CB8AC3E}">
        <p14:creationId xmlns:p14="http://schemas.microsoft.com/office/powerpoint/2010/main" val="3693178210"/>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Devletçilik</a:t>
            </a:r>
            <a:endParaRPr lang="tr-TR" dirty="0"/>
          </a:p>
        </p:txBody>
      </p:sp>
      <p:sp>
        <p:nvSpPr>
          <p:cNvPr id="3" name="2 İçerik Yer Tutucusu"/>
          <p:cNvSpPr>
            <a:spLocks noGrp="1"/>
          </p:cNvSpPr>
          <p:nvPr>
            <p:ph idx="1"/>
          </p:nvPr>
        </p:nvSpPr>
        <p:spPr/>
        <p:txBody>
          <a:bodyPr/>
          <a:lstStyle/>
          <a:p>
            <a:r>
              <a:rPr lang="tr-TR" dirty="0" smtClean="0"/>
              <a:t>Amaç değil, geçiş dönemidir.</a:t>
            </a:r>
          </a:p>
          <a:p>
            <a:r>
              <a:rPr lang="tr-TR" dirty="0" smtClean="0"/>
              <a:t>Sanayi sektörü hedeflidir.</a:t>
            </a:r>
          </a:p>
          <a:p>
            <a:r>
              <a:rPr lang="tr-TR" dirty="0" smtClean="0"/>
              <a:t>Özel sektör de yatırımlara dahil edilmiştir.</a:t>
            </a:r>
            <a:endParaRPr lang="tr-TR"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548680"/>
            <a:ext cx="8229600" cy="1298408"/>
          </a:xfrm>
        </p:spPr>
        <p:txBody>
          <a:bodyPr>
            <a:normAutofit fontScale="90000"/>
          </a:bodyPr>
          <a:lstStyle/>
          <a:p>
            <a:r>
              <a:rPr lang="tr-TR" dirty="0" smtClean="0"/>
              <a:t>Reformun Sürükleyici İsimleri ve Örgütlenme</a:t>
            </a:r>
            <a:endParaRPr lang="tr-TR" dirty="0"/>
          </a:p>
        </p:txBody>
      </p:sp>
      <p:sp>
        <p:nvSpPr>
          <p:cNvPr id="3" name="İçerik Yer Tutucusu 2"/>
          <p:cNvSpPr>
            <a:spLocks noGrp="1"/>
          </p:cNvSpPr>
          <p:nvPr>
            <p:ph idx="1"/>
          </p:nvPr>
        </p:nvSpPr>
        <p:spPr/>
        <p:txBody>
          <a:bodyPr/>
          <a:lstStyle/>
          <a:p>
            <a:pPr algn="just"/>
            <a:r>
              <a:rPr lang="tr-TR" dirty="0" smtClean="0"/>
              <a:t>Mustafa Şeref Özkan ve Celal Bayar</a:t>
            </a:r>
          </a:p>
          <a:p>
            <a:pPr algn="just"/>
            <a:r>
              <a:rPr lang="tr-TR" dirty="0" smtClean="0"/>
              <a:t>Türkiye </a:t>
            </a:r>
            <a:r>
              <a:rPr lang="tr-TR" dirty="0"/>
              <a:t>Sanayi ve </a:t>
            </a:r>
            <a:r>
              <a:rPr lang="tr-TR" dirty="0" err="1"/>
              <a:t>Maadin</a:t>
            </a:r>
            <a:r>
              <a:rPr lang="tr-TR" dirty="0"/>
              <a:t> Bankası (1925) yerine </a:t>
            </a:r>
            <a:r>
              <a:rPr lang="tr-TR" dirty="0" smtClean="0"/>
              <a:t>Devlet </a:t>
            </a:r>
            <a:r>
              <a:rPr lang="tr-TR" dirty="0"/>
              <a:t>Sanayi Ofisi ve Türkiye Sanayi Kredi </a:t>
            </a:r>
            <a:r>
              <a:rPr lang="tr-TR" dirty="0" smtClean="0"/>
              <a:t>Bankası (1932) kurulmuştur.</a:t>
            </a:r>
          </a:p>
          <a:p>
            <a:pPr algn="just"/>
            <a:r>
              <a:rPr lang="tr-TR" dirty="0"/>
              <a:t>1933 yılında ise bu iki kuruluş, Sümerbank adı </a:t>
            </a:r>
            <a:r>
              <a:rPr lang="tr-TR" dirty="0" smtClean="0"/>
              <a:t>altında birleştirilmiştir.</a:t>
            </a:r>
          </a:p>
          <a:p>
            <a:pPr algn="just"/>
            <a:r>
              <a:rPr lang="tr-TR" dirty="0" smtClean="0"/>
              <a:t>1935 Etibank (Maden)</a:t>
            </a:r>
            <a:endParaRPr lang="tr-TR" dirty="0"/>
          </a:p>
        </p:txBody>
      </p:sp>
    </p:spTree>
    <p:extLst>
      <p:ext uri="{BB962C8B-B14F-4D97-AF65-F5344CB8AC3E}">
        <p14:creationId xmlns:p14="http://schemas.microsoft.com/office/powerpoint/2010/main" val="4226263894"/>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Sümerbank</a:t>
            </a:r>
            <a:endParaRPr lang="tr-TR" dirty="0"/>
          </a:p>
        </p:txBody>
      </p:sp>
      <p:sp>
        <p:nvSpPr>
          <p:cNvPr id="3" name="İçerik Yer Tutucusu 2"/>
          <p:cNvSpPr>
            <a:spLocks noGrp="1"/>
          </p:cNvSpPr>
          <p:nvPr>
            <p:ph idx="1"/>
          </p:nvPr>
        </p:nvSpPr>
        <p:spPr>
          <a:xfrm>
            <a:off x="457200" y="1935480"/>
            <a:ext cx="8229600" cy="5021912"/>
          </a:xfrm>
        </p:spPr>
        <p:txBody>
          <a:bodyPr>
            <a:normAutofit/>
          </a:bodyPr>
          <a:lstStyle/>
          <a:p>
            <a:pPr algn="just"/>
            <a:r>
              <a:rPr lang="tr-TR" sz="2800" dirty="0"/>
              <a:t>Devlet Sanayi Ofisi milli sanayimizin inkişafına amil </a:t>
            </a:r>
            <a:r>
              <a:rPr lang="tr-TR" sz="2800" dirty="0" smtClean="0"/>
              <a:t>olmaktan </a:t>
            </a:r>
            <a:r>
              <a:rPr lang="sv-SE" sz="2800" dirty="0" smtClean="0"/>
              <a:t>ziyade </a:t>
            </a:r>
            <a:r>
              <a:rPr lang="sv-SE" sz="2800" dirty="0"/>
              <a:t>(gelişmesinde etkili olmaktan cok), </a:t>
            </a:r>
            <a:r>
              <a:rPr lang="sv-SE" sz="2800" dirty="0" smtClean="0"/>
              <a:t>sanayi</a:t>
            </a:r>
            <a:r>
              <a:rPr lang="tr-TR" sz="2800" dirty="0" smtClean="0"/>
              <a:t> erbabımızı (özel </a:t>
            </a:r>
            <a:r>
              <a:rPr lang="tr-TR" sz="2800" dirty="0"/>
              <a:t>kesim sanayicilerini) endişeye </a:t>
            </a:r>
            <a:r>
              <a:rPr lang="tr-TR" sz="2800" dirty="0" smtClean="0"/>
              <a:t>düşüren bir müessese </a:t>
            </a:r>
            <a:r>
              <a:rPr lang="tr-TR" sz="2800" dirty="0"/>
              <a:t>tesiri yapmıştır. (Şimdi) istihsal </a:t>
            </a:r>
            <a:r>
              <a:rPr lang="tr-TR" sz="2800" dirty="0" smtClean="0"/>
              <a:t>(üretim) faaliyetleri üzerinde </a:t>
            </a:r>
            <a:r>
              <a:rPr lang="tr-TR" sz="2800" dirty="0"/>
              <a:t>menfi (olumsuz) tesirler yapabilecek </a:t>
            </a:r>
            <a:r>
              <a:rPr lang="tr-TR" sz="2800" dirty="0" smtClean="0"/>
              <a:t>bütün</a:t>
            </a:r>
            <a:r>
              <a:rPr lang="tr-TR" sz="2800" dirty="0"/>
              <a:t> </a:t>
            </a:r>
            <a:r>
              <a:rPr lang="tr-TR" sz="2800" dirty="0" smtClean="0"/>
              <a:t>amiller </a:t>
            </a:r>
            <a:r>
              <a:rPr lang="tr-TR" sz="2800" dirty="0"/>
              <a:t>(etkenler) ortadan kaldırılmış ve benzerleri </a:t>
            </a:r>
            <a:r>
              <a:rPr lang="tr-TR" sz="2800" dirty="0" smtClean="0"/>
              <a:t>hususi müesseselerin </a:t>
            </a:r>
            <a:r>
              <a:rPr lang="tr-TR" sz="2800" dirty="0"/>
              <a:t>rasyonel </a:t>
            </a:r>
            <a:r>
              <a:rPr lang="tr-TR" sz="2800" dirty="0" smtClean="0"/>
              <a:t>çalışma </a:t>
            </a:r>
            <a:r>
              <a:rPr lang="tr-TR" sz="2800" dirty="0"/>
              <a:t>usulleri kabul edilerek, </a:t>
            </a:r>
            <a:r>
              <a:rPr lang="tr-TR" sz="2800" dirty="0" smtClean="0"/>
              <a:t>ticari bir </a:t>
            </a:r>
            <a:r>
              <a:rPr lang="tr-TR" sz="2800" dirty="0"/>
              <a:t>serbesti ile inkişaf edebilmesi </a:t>
            </a:r>
            <a:r>
              <a:rPr lang="tr-TR" sz="2800" dirty="0" smtClean="0"/>
              <a:t>için, müesseseye (Sümerbank'a)</a:t>
            </a:r>
            <a:r>
              <a:rPr lang="tr-TR" sz="2800" dirty="0"/>
              <a:t> </a:t>
            </a:r>
            <a:r>
              <a:rPr lang="tr-TR" sz="2800" dirty="0" smtClean="0"/>
              <a:t>anonim </a:t>
            </a:r>
            <a:r>
              <a:rPr lang="tr-TR" sz="2800" dirty="0"/>
              <a:t>şirket karakteri verilmiştir.</a:t>
            </a:r>
          </a:p>
        </p:txBody>
      </p:sp>
    </p:spTree>
    <p:extLst>
      <p:ext uri="{BB962C8B-B14F-4D97-AF65-F5344CB8AC3E}">
        <p14:creationId xmlns:p14="http://schemas.microsoft.com/office/powerpoint/2010/main" val="2888116804"/>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İdari Reform 1945-1980</a:t>
            </a:r>
            <a:endParaRPr lang="tr-TR" dirty="0"/>
          </a:p>
        </p:txBody>
      </p:sp>
      <p:sp>
        <p:nvSpPr>
          <p:cNvPr id="3" name="İçerik Yer Tutucusu 2"/>
          <p:cNvSpPr>
            <a:spLocks noGrp="1"/>
          </p:cNvSpPr>
          <p:nvPr>
            <p:ph idx="1"/>
          </p:nvPr>
        </p:nvSpPr>
        <p:spPr/>
        <p:txBody>
          <a:bodyPr>
            <a:normAutofit/>
          </a:bodyPr>
          <a:lstStyle/>
          <a:p>
            <a:pPr algn="just"/>
            <a:r>
              <a:rPr lang="tr-TR" sz="3000" dirty="0">
                <a:solidFill>
                  <a:srgbClr val="FF0000"/>
                </a:solidFill>
              </a:rPr>
              <a:t>İ</a:t>
            </a:r>
            <a:r>
              <a:rPr lang="tr-TR" sz="3000" dirty="0" smtClean="0">
                <a:solidFill>
                  <a:srgbClr val="FF0000"/>
                </a:solidFill>
              </a:rPr>
              <a:t>dari reform, </a:t>
            </a:r>
            <a:r>
              <a:rPr lang="tr-TR" sz="3000" dirty="0"/>
              <a:t>“bir yönetim sisteminin (bu bir bakanlık, bir genel müdürlük, bir daire ya da tüm kamu yönetimi mekanizması olabilir) amaçlarına yönelik olarak işlevlerini daha hızlı, nitelikli, verimli ve etkili bir şekilde yapacak düzeye çıkarmak üzere örgütsel yapı ve süreçte, idari yöntem ve tekniklerde ve/veya personel unsurunda yapılan bilinçli değiştirme, yeniden düzenleme </a:t>
            </a:r>
            <a:r>
              <a:rPr lang="tr-TR" sz="3000" dirty="0" smtClean="0"/>
              <a:t>girişimleridir.</a:t>
            </a:r>
            <a:endParaRPr lang="tr-TR" sz="3000" dirty="0"/>
          </a:p>
        </p:txBody>
      </p:sp>
    </p:spTree>
    <p:extLst>
      <p:ext uri="{BB962C8B-B14F-4D97-AF65-F5344CB8AC3E}">
        <p14:creationId xmlns:p14="http://schemas.microsoft.com/office/powerpoint/2010/main" val="22047757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Dönüşüm ve Diğer Kavramlar </a:t>
            </a:r>
            <a:endParaRPr lang="tr-TR" dirty="0"/>
          </a:p>
        </p:txBody>
      </p:sp>
      <p:sp>
        <p:nvSpPr>
          <p:cNvPr id="3" name="İçerik Yer Tutucusu 2"/>
          <p:cNvSpPr>
            <a:spLocks noGrp="1"/>
          </p:cNvSpPr>
          <p:nvPr>
            <p:ph idx="1"/>
          </p:nvPr>
        </p:nvSpPr>
        <p:spPr>
          <a:xfrm>
            <a:off x="457200" y="1935480"/>
            <a:ext cx="8229600" cy="4922520"/>
          </a:xfrm>
        </p:spPr>
        <p:txBody>
          <a:bodyPr>
            <a:normAutofit/>
          </a:bodyPr>
          <a:lstStyle/>
          <a:p>
            <a:pPr algn="just"/>
            <a:r>
              <a:rPr lang="tr-TR" sz="2800" dirty="0" smtClean="0">
                <a:solidFill>
                  <a:srgbClr val="FF0000"/>
                </a:solidFill>
              </a:rPr>
              <a:t>Örgüt </a:t>
            </a:r>
            <a:r>
              <a:rPr lang="tr-TR" sz="2800" dirty="0">
                <a:solidFill>
                  <a:srgbClr val="FF0000"/>
                </a:solidFill>
              </a:rPr>
              <a:t>G</a:t>
            </a:r>
            <a:r>
              <a:rPr lang="tr-TR" sz="2800" dirty="0" smtClean="0">
                <a:solidFill>
                  <a:srgbClr val="FF0000"/>
                </a:solidFill>
              </a:rPr>
              <a:t>eliştirme:</a:t>
            </a:r>
            <a:r>
              <a:rPr lang="tr-TR" sz="2800" dirty="0" smtClean="0"/>
              <a:t> </a:t>
            </a:r>
            <a:r>
              <a:rPr lang="tr-TR" sz="2800" dirty="0"/>
              <a:t>Değişen koşullarla gereksinmelere yanıt vermek amacıyla örgütlerde sürekli olarak yapılan, ancak yeniden düzenleme boyutunda olmayan küçük değişikliklerle ayarlamalardır. </a:t>
            </a:r>
            <a:endParaRPr lang="tr-TR" sz="2800" dirty="0" smtClean="0"/>
          </a:p>
          <a:p>
            <a:pPr algn="just"/>
            <a:r>
              <a:rPr lang="tr-TR" sz="2800" dirty="0" smtClean="0"/>
              <a:t>Örgütsel kültüre odaklanma. Amaç, yönetici ve çalışanlar arasında birliktelik yaratarak sorunlara hızlı çözüm bulabilmek. 1960’lı yıllar. O-M çalışmaları</a:t>
            </a:r>
            <a:endParaRPr lang="tr-TR" sz="2800" dirty="0">
              <a:solidFill>
                <a:srgbClr val="FF0000"/>
              </a:solidFill>
            </a:endParaRPr>
          </a:p>
          <a:p>
            <a:endParaRPr lang="tr-TR" dirty="0"/>
          </a:p>
        </p:txBody>
      </p:sp>
    </p:spTree>
    <p:extLst>
      <p:ext uri="{BB962C8B-B14F-4D97-AF65-F5344CB8AC3E}">
        <p14:creationId xmlns:p14="http://schemas.microsoft.com/office/powerpoint/2010/main" val="276654414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r>
              <a:rPr lang="tr-TR" dirty="0" smtClean="0"/>
              <a:t>İdari Reform</a:t>
            </a:r>
            <a:endParaRPr lang="tr-TR" dirty="0"/>
          </a:p>
        </p:txBody>
      </p:sp>
      <p:sp>
        <p:nvSpPr>
          <p:cNvPr id="3" name="İçerik Yer Tutucusu 2"/>
          <p:cNvSpPr>
            <a:spLocks noGrp="1"/>
          </p:cNvSpPr>
          <p:nvPr>
            <p:ph idx="1"/>
          </p:nvPr>
        </p:nvSpPr>
        <p:spPr>
          <a:xfrm>
            <a:off x="457200" y="1935480"/>
            <a:ext cx="8229600" cy="4517856"/>
          </a:xfrm>
        </p:spPr>
        <p:txBody>
          <a:bodyPr/>
          <a:lstStyle/>
          <a:p>
            <a:pPr algn="just"/>
            <a:r>
              <a:rPr lang="tr-TR" sz="3200" dirty="0" smtClean="0"/>
              <a:t>“Yönetimin </a:t>
            </a:r>
            <a:r>
              <a:rPr lang="tr-TR" sz="3200" dirty="0">
                <a:solidFill>
                  <a:srgbClr val="FF0000"/>
                </a:solidFill>
              </a:rPr>
              <a:t>milli</a:t>
            </a:r>
            <a:r>
              <a:rPr lang="tr-TR" sz="3200" dirty="0"/>
              <a:t> amaçların gerçekleştirilmesine yardımcı olacak süratli, tasarruf sağlayıcı, verimli ve kaliteli hizmet görülmesini sağlayacak bir düzene kavuşturulmasını ve böylece iyi işleyen bir sistem içinde faaliyet görmesini sağlayacak çabaların bütünüdür.”  Kenan Sürgit, </a:t>
            </a:r>
            <a:r>
              <a:rPr lang="tr-TR" sz="3200" i="1" dirty="0"/>
              <a:t>Türkiye’de İdari Reform</a:t>
            </a:r>
            <a:r>
              <a:rPr lang="tr-TR" sz="3200" dirty="0"/>
              <a:t>, TODAİE, No:128, Sevinç Matbaası, Ankara, 1972, </a:t>
            </a:r>
            <a:r>
              <a:rPr lang="tr-TR" sz="3200" dirty="0" smtClean="0"/>
              <a:t>s.9</a:t>
            </a:r>
            <a:r>
              <a:rPr lang="tr-TR" sz="3200" dirty="0"/>
              <a:t>.</a:t>
            </a:r>
          </a:p>
          <a:p>
            <a:endParaRPr lang="tr-TR" dirty="0"/>
          </a:p>
        </p:txBody>
      </p:sp>
    </p:spTree>
    <p:extLst>
      <p:ext uri="{BB962C8B-B14F-4D97-AF65-F5344CB8AC3E}">
        <p14:creationId xmlns:p14="http://schemas.microsoft.com/office/powerpoint/2010/main" val="3318185969"/>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1945-1960</a:t>
            </a:r>
            <a:endParaRPr lang="tr-TR"/>
          </a:p>
        </p:txBody>
      </p:sp>
      <p:sp>
        <p:nvSpPr>
          <p:cNvPr id="3" name="İçerik Yer Tutucusu 2"/>
          <p:cNvSpPr>
            <a:spLocks noGrp="1"/>
          </p:cNvSpPr>
          <p:nvPr>
            <p:ph idx="1"/>
          </p:nvPr>
        </p:nvSpPr>
        <p:spPr>
          <a:xfrm>
            <a:off x="457200" y="1935480"/>
            <a:ext cx="8229600" cy="4805888"/>
          </a:xfrm>
        </p:spPr>
        <p:txBody>
          <a:bodyPr>
            <a:normAutofit fontScale="62500" lnSpcReduction="20000"/>
          </a:bodyPr>
          <a:lstStyle/>
          <a:p>
            <a:pPr algn="just"/>
            <a:r>
              <a:rPr lang="tr-TR" sz="4500" dirty="0"/>
              <a:t>“</a:t>
            </a:r>
            <a:r>
              <a:rPr lang="tr-TR" sz="4500" dirty="0">
                <a:solidFill>
                  <a:srgbClr val="FF0000"/>
                </a:solidFill>
              </a:rPr>
              <a:t>idari rasyonalizasyon</a:t>
            </a:r>
            <a:r>
              <a:rPr lang="tr-TR" sz="4500" dirty="0"/>
              <a:t>” ve “</a:t>
            </a:r>
            <a:r>
              <a:rPr lang="tr-TR" sz="4500" dirty="0">
                <a:solidFill>
                  <a:srgbClr val="FF0000"/>
                </a:solidFill>
              </a:rPr>
              <a:t>reorganizasyon</a:t>
            </a:r>
            <a:r>
              <a:rPr lang="tr-TR" sz="4500" dirty="0"/>
              <a:t>” </a:t>
            </a:r>
            <a:endParaRPr lang="tr-TR" sz="4500" dirty="0" smtClean="0"/>
          </a:p>
          <a:p>
            <a:pPr algn="just"/>
            <a:r>
              <a:rPr lang="tr-TR" sz="4500" dirty="0">
                <a:solidFill>
                  <a:srgbClr val="FF0000"/>
                </a:solidFill>
              </a:rPr>
              <a:t>İdari rasyonalizasyon</a:t>
            </a:r>
            <a:r>
              <a:rPr lang="tr-TR" sz="4500" dirty="0"/>
              <a:t>, bir kamu kuruluşu veya işletmesinin daha iyi, daha verimli, daha etkin ve daha ekonomik çalışmasını sağlayacak tedbirlerin alınmasıdır. İdari rasyonalizasyonun temel amacı, maliyeti düşürmek, verimi ve üretimin kalitesini </a:t>
            </a:r>
            <a:r>
              <a:rPr lang="tr-TR" sz="4500" dirty="0" smtClean="0"/>
              <a:t>arttırmaktır.</a:t>
            </a:r>
          </a:p>
          <a:p>
            <a:pPr algn="just"/>
            <a:r>
              <a:rPr lang="tr-TR" sz="4500" dirty="0"/>
              <a:t>İngilizceden gelen ve Türkçe karşılığı yeniden düzenleme anlamını taşıyan</a:t>
            </a:r>
            <a:r>
              <a:rPr lang="tr-TR" sz="4500" dirty="0">
                <a:solidFill>
                  <a:srgbClr val="FF0000"/>
                </a:solidFill>
              </a:rPr>
              <a:t> reorganizasyon </a:t>
            </a:r>
            <a:r>
              <a:rPr lang="tr-TR" sz="4500" dirty="0"/>
              <a:t>kelimesi; kurulmuş ve çalışmakta olan bir örgütün değişen iç ve dış örgütsel çevre koşullarına göre yeniden düzenlenmesini ve değiştirilmesini ifade </a:t>
            </a:r>
            <a:r>
              <a:rPr lang="tr-TR" sz="4500" dirty="0" smtClean="0"/>
              <a:t>etmektedir.</a:t>
            </a:r>
            <a:endParaRPr lang="tr-TR" sz="4500" dirty="0"/>
          </a:p>
          <a:p>
            <a:pPr marL="0" indent="0">
              <a:buNone/>
            </a:pPr>
            <a:endParaRPr lang="tr-TR" dirty="0"/>
          </a:p>
          <a:p>
            <a:pPr algn="just"/>
            <a:endParaRPr lang="tr-TR" dirty="0"/>
          </a:p>
        </p:txBody>
      </p:sp>
    </p:spTree>
    <p:extLst>
      <p:ext uri="{BB962C8B-B14F-4D97-AF65-F5344CB8AC3E}">
        <p14:creationId xmlns:p14="http://schemas.microsoft.com/office/powerpoint/2010/main" val="2567513312"/>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1428768"/>
          </a:xfrm>
        </p:spPr>
        <p:txBody>
          <a:bodyPr>
            <a:normAutofit/>
          </a:bodyPr>
          <a:lstStyle/>
          <a:p>
            <a:r>
              <a:rPr lang="tr-TR" sz="4000" dirty="0"/>
              <a:t>1945-1960 Dönemi (İdari Reformun İlk Dönemi)</a:t>
            </a:r>
          </a:p>
        </p:txBody>
      </p:sp>
      <p:sp>
        <p:nvSpPr>
          <p:cNvPr id="3" name="İçerik Yer Tutucusu 2"/>
          <p:cNvSpPr>
            <a:spLocks noGrp="1"/>
          </p:cNvSpPr>
          <p:nvPr>
            <p:ph idx="1"/>
          </p:nvPr>
        </p:nvSpPr>
        <p:spPr>
          <a:xfrm>
            <a:off x="457200" y="1935480"/>
            <a:ext cx="8229600" cy="4805888"/>
          </a:xfrm>
        </p:spPr>
        <p:txBody>
          <a:bodyPr>
            <a:normAutofit lnSpcReduction="10000"/>
          </a:bodyPr>
          <a:lstStyle/>
          <a:p>
            <a:pPr algn="just"/>
            <a:r>
              <a:rPr lang="tr-TR" sz="3200" b="1" dirty="0" err="1"/>
              <a:t>Thornburg</a:t>
            </a:r>
            <a:r>
              <a:rPr lang="tr-TR" sz="3200" b="1" dirty="0"/>
              <a:t> Raporu: </a:t>
            </a:r>
            <a:r>
              <a:rPr lang="tr-TR" sz="3200" dirty="0" err="1"/>
              <a:t>Max</a:t>
            </a:r>
            <a:r>
              <a:rPr lang="tr-TR" sz="3200" dirty="0"/>
              <a:t> Veston </a:t>
            </a:r>
            <a:r>
              <a:rPr lang="tr-TR" sz="3200" dirty="0" err="1"/>
              <a:t>Thornburg</a:t>
            </a:r>
            <a:r>
              <a:rPr lang="tr-TR" sz="3200" dirty="0"/>
              <a:t>, </a:t>
            </a:r>
            <a:r>
              <a:rPr lang="tr-TR" sz="3200" dirty="0" smtClean="0"/>
              <a:t>«Türkiye </a:t>
            </a:r>
            <a:r>
              <a:rPr lang="tr-TR" sz="3200" dirty="0"/>
              <a:t>Nasıl Yükselir</a:t>
            </a:r>
            <a:r>
              <a:rPr lang="tr-TR" sz="3200" dirty="0" smtClean="0"/>
              <a:t>?» </a:t>
            </a:r>
            <a:r>
              <a:rPr lang="tr-TR" sz="3200" dirty="0"/>
              <a:t>1949, “Türkiye’nin Ekonomik Durumunun Tenkidi”, 1950</a:t>
            </a:r>
            <a:r>
              <a:rPr lang="tr-TR" sz="3200" dirty="0" smtClean="0"/>
              <a:t>.</a:t>
            </a:r>
          </a:p>
          <a:p>
            <a:pPr algn="just"/>
            <a:r>
              <a:rPr lang="tr-TR" sz="3200" dirty="0" err="1"/>
              <a:t>American</a:t>
            </a:r>
            <a:r>
              <a:rPr lang="tr-TR" sz="3200" dirty="0"/>
              <a:t> Standart </a:t>
            </a:r>
            <a:r>
              <a:rPr lang="tr-TR" sz="3200" dirty="0" err="1"/>
              <a:t>Oil</a:t>
            </a:r>
            <a:r>
              <a:rPr lang="tr-TR" sz="3200" dirty="0"/>
              <a:t> </a:t>
            </a:r>
            <a:r>
              <a:rPr lang="tr-TR" sz="3200" dirty="0" err="1"/>
              <a:t>şirketi’nden</a:t>
            </a:r>
            <a:r>
              <a:rPr lang="tr-TR" sz="3200" dirty="0"/>
              <a:t> </a:t>
            </a:r>
            <a:r>
              <a:rPr lang="tr-TR" sz="3200" dirty="0" err="1"/>
              <a:t>Max</a:t>
            </a:r>
            <a:r>
              <a:rPr lang="tr-TR" sz="3200" dirty="0"/>
              <a:t> </a:t>
            </a:r>
            <a:r>
              <a:rPr lang="tr-TR" sz="3200" dirty="0" err="1"/>
              <a:t>Weston</a:t>
            </a:r>
            <a:r>
              <a:rPr lang="tr-TR" sz="3200" dirty="0"/>
              <a:t> </a:t>
            </a:r>
            <a:r>
              <a:rPr lang="tr-TR" sz="3200" dirty="0" err="1" smtClean="0"/>
              <a:t>Thornburg’un</a:t>
            </a:r>
            <a:r>
              <a:rPr lang="tr-TR" sz="3200" dirty="0" smtClean="0"/>
              <a:t> (</a:t>
            </a:r>
            <a:r>
              <a:rPr lang="tr-TR" sz="3200" dirty="0"/>
              <a:t>ABD Dış İşleri Bakanlığının Petrol </a:t>
            </a:r>
            <a:r>
              <a:rPr lang="tr-TR" sz="3200" dirty="0" smtClean="0"/>
              <a:t>Müşaviri) , </a:t>
            </a:r>
            <a:r>
              <a:rPr lang="tr-TR" sz="3200" dirty="0" err="1"/>
              <a:t>Graham</a:t>
            </a:r>
            <a:r>
              <a:rPr lang="tr-TR" sz="3200" dirty="0"/>
              <a:t> </a:t>
            </a:r>
            <a:r>
              <a:rPr lang="tr-TR" sz="3200" dirty="0" err="1"/>
              <a:t>Spry</a:t>
            </a:r>
            <a:r>
              <a:rPr lang="tr-TR" sz="3200" dirty="0"/>
              <a:t> ve George </a:t>
            </a:r>
            <a:r>
              <a:rPr lang="tr-TR" sz="3200" dirty="0" err="1"/>
              <a:t>Soule</a:t>
            </a:r>
            <a:r>
              <a:rPr lang="tr-TR" sz="3200" dirty="0"/>
              <a:t> ile birlikte 1949-1950 yıllarında yaptığı </a:t>
            </a:r>
            <a:r>
              <a:rPr lang="tr-TR" sz="3200" dirty="0" smtClean="0"/>
              <a:t>incelemeler.</a:t>
            </a:r>
          </a:p>
          <a:p>
            <a:pPr algn="just"/>
            <a:r>
              <a:rPr lang="tr-TR" sz="3200" dirty="0" err="1"/>
              <a:t>Twentieth</a:t>
            </a:r>
            <a:r>
              <a:rPr lang="tr-TR" sz="3200" dirty="0"/>
              <a:t> Century </a:t>
            </a:r>
            <a:r>
              <a:rPr lang="tr-TR" sz="3200" dirty="0" smtClean="0"/>
              <a:t>Vakfı</a:t>
            </a:r>
            <a:endParaRPr lang="tr-TR" sz="3200" dirty="0"/>
          </a:p>
        </p:txBody>
      </p:sp>
    </p:spTree>
    <p:extLst>
      <p:ext uri="{BB962C8B-B14F-4D97-AF65-F5344CB8AC3E}">
        <p14:creationId xmlns:p14="http://schemas.microsoft.com/office/powerpoint/2010/main" val="1210803310"/>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5400" b="1" dirty="0" err="1"/>
              <a:t>Thornburg</a:t>
            </a:r>
            <a:r>
              <a:rPr lang="tr-TR" sz="5400" b="1" dirty="0"/>
              <a:t> </a:t>
            </a:r>
            <a:r>
              <a:rPr lang="tr-TR" sz="5400" b="1" dirty="0" smtClean="0"/>
              <a:t>Raporu</a:t>
            </a:r>
            <a:br>
              <a:rPr lang="tr-TR" sz="5400" b="1" dirty="0" smtClean="0"/>
            </a:br>
            <a:r>
              <a:rPr lang="tr-TR" sz="5400" b="1" dirty="0" smtClean="0"/>
              <a:t>«</a:t>
            </a:r>
            <a:r>
              <a:rPr lang="tr-TR" dirty="0" smtClean="0"/>
              <a:t>Düşman </a:t>
            </a:r>
            <a:r>
              <a:rPr lang="tr-TR" dirty="0"/>
              <a:t>güldürür, dost </a:t>
            </a:r>
            <a:r>
              <a:rPr lang="tr-TR" dirty="0" smtClean="0"/>
              <a:t>ağlatır.»</a:t>
            </a:r>
            <a:endParaRPr lang="tr-TR" dirty="0"/>
          </a:p>
        </p:txBody>
      </p:sp>
      <p:sp>
        <p:nvSpPr>
          <p:cNvPr id="3" name="İçerik Yer Tutucusu 2"/>
          <p:cNvSpPr>
            <a:spLocks noGrp="1"/>
          </p:cNvSpPr>
          <p:nvPr>
            <p:ph idx="1"/>
          </p:nvPr>
        </p:nvSpPr>
        <p:spPr>
          <a:xfrm>
            <a:off x="457200" y="1935480"/>
            <a:ext cx="8229600" cy="4877896"/>
          </a:xfrm>
        </p:spPr>
        <p:txBody>
          <a:bodyPr>
            <a:normAutofit/>
          </a:bodyPr>
          <a:lstStyle/>
          <a:p>
            <a:pPr marL="0" indent="0">
              <a:buNone/>
            </a:pPr>
            <a:endParaRPr lang="tr-TR" dirty="0"/>
          </a:p>
          <a:p>
            <a:r>
              <a:rPr lang="tr-TR" dirty="0"/>
              <a:t>I. Memleket ve Halk, </a:t>
            </a:r>
          </a:p>
          <a:p>
            <a:r>
              <a:rPr lang="tr-TR" dirty="0"/>
              <a:t>II. Türk İnkılabı, </a:t>
            </a:r>
          </a:p>
          <a:p>
            <a:r>
              <a:rPr lang="tr-TR" dirty="0"/>
              <a:t>III. Ziraat, </a:t>
            </a:r>
          </a:p>
          <a:p>
            <a:r>
              <a:rPr lang="tr-TR" dirty="0"/>
              <a:t>IV. Taşıt ve Ulaştırma, </a:t>
            </a:r>
          </a:p>
          <a:p>
            <a:r>
              <a:rPr lang="tr-TR" dirty="0"/>
              <a:t>V. Madencilik ve İstihsal, </a:t>
            </a:r>
          </a:p>
          <a:p>
            <a:r>
              <a:rPr lang="da-DK" dirty="0"/>
              <a:t>VI. Enerji Kaynakları ve Gelişme, </a:t>
            </a:r>
          </a:p>
          <a:p>
            <a:r>
              <a:rPr lang="tr-TR" dirty="0"/>
              <a:t>VII. Ekonomi ve Maliye, </a:t>
            </a:r>
          </a:p>
          <a:p>
            <a:r>
              <a:rPr lang="tr-TR" dirty="0"/>
              <a:t>VIII. Hulasa ve Tenkidi Kıymet Takdiri </a:t>
            </a:r>
          </a:p>
          <a:p>
            <a:r>
              <a:rPr lang="tr-TR" dirty="0"/>
              <a:t>IX. Tavsiyeler </a:t>
            </a:r>
          </a:p>
        </p:txBody>
      </p:sp>
    </p:spTree>
    <p:extLst>
      <p:ext uri="{BB962C8B-B14F-4D97-AF65-F5344CB8AC3E}">
        <p14:creationId xmlns:p14="http://schemas.microsoft.com/office/powerpoint/2010/main" val="3654799069"/>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4800" b="1" dirty="0" err="1"/>
              <a:t>Thornburg</a:t>
            </a:r>
            <a:r>
              <a:rPr lang="tr-TR" sz="4800" b="1" dirty="0"/>
              <a:t> Raporu</a:t>
            </a:r>
            <a:endParaRPr lang="tr-TR" dirty="0"/>
          </a:p>
        </p:txBody>
      </p:sp>
      <p:sp>
        <p:nvSpPr>
          <p:cNvPr id="3" name="İçerik Yer Tutucusu 2"/>
          <p:cNvSpPr>
            <a:spLocks noGrp="1"/>
          </p:cNvSpPr>
          <p:nvPr>
            <p:ph idx="1"/>
          </p:nvPr>
        </p:nvSpPr>
        <p:spPr>
          <a:xfrm>
            <a:off x="457200" y="1935480"/>
            <a:ext cx="8229600" cy="4733880"/>
          </a:xfrm>
        </p:spPr>
        <p:txBody>
          <a:bodyPr>
            <a:normAutofit fontScale="85000" lnSpcReduction="20000"/>
          </a:bodyPr>
          <a:lstStyle/>
          <a:p>
            <a:pPr algn="just"/>
            <a:r>
              <a:rPr lang="tr-TR" sz="3700" dirty="0" smtClean="0"/>
              <a:t>Türkiye'nin </a:t>
            </a:r>
            <a:r>
              <a:rPr lang="tr-TR" sz="3700" dirty="0"/>
              <a:t>ağır sanayi kurması gerekli </a:t>
            </a:r>
            <a:r>
              <a:rPr lang="tr-TR" sz="3700" dirty="0" smtClean="0"/>
              <a:t>değildir.</a:t>
            </a:r>
          </a:p>
          <a:p>
            <a:pPr algn="just"/>
            <a:r>
              <a:rPr lang="tr-TR" sz="3700" dirty="0" smtClean="0"/>
              <a:t>Karabük </a:t>
            </a:r>
            <a:r>
              <a:rPr lang="tr-TR" sz="3700" dirty="0"/>
              <a:t>demir çelik fabrikası tasfiye edilmelidir. </a:t>
            </a:r>
            <a:endParaRPr lang="tr-TR" sz="3700" dirty="0" smtClean="0"/>
          </a:p>
          <a:p>
            <a:pPr algn="just"/>
            <a:r>
              <a:rPr lang="tr-TR" sz="3700" dirty="0" smtClean="0"/>
              <a:t>Türkiye; </a:t>
            </a:r>
            <a:r>
              <a:rPr lang="tr-TR" sz="3700" dirty="0"/>
              <a:t>uçak, makine, motor projelerini iptal etmeli, bu tür yatırımlara girmemelidir. </a:t>
            </a:r>
            <a:r>
              <a:rPr lang="tr-TR" sz="3700" dirty="0" smtClean="0"/>
              <a:t>Sanayi </a:t>
            </a:r>
            <a:r>
              <a:rPr lang="tr-TR" sz="3700" dirty="0"/>
              <a:t>bırakılmalı, tarımla kalkınmaya </a:t>
            </a:r>
            <a:r>
              <a:rPr lang="tr-TR" sz="3700" dirty="0" err="1"/>
              <a:t>yönelinmelidir</a:t>
            </a:r>
            <a:r>
              <a:rPr lang="tr-TR" sz="3700" dirty="0"/>
              <a:t>. </a:t>
            </a:r>
            <a:endParaRPr lang="tr-TR" sz="3700" dirty="0" smtClean="0"/>
          </a:p>
          <a:p>
            <a:pPr algn="just"/>
            <a:r>
              <a:rPr lang="tr-TR" sz="3700" dirty="0"/>
              <a:t>D</a:t>
            </a:r>
            <a:r>
              <a:rPr lang="tr-TR" sz="3700" dirty="0" smtClean="0"/>
              <a:t>emiryolları </a:t>
            </a:r>
            <a:r>
              <a:rPr lang="tr-TR" sz="3700" dirty="0"/>
              <a:t>yerine karayolları yapılmalıdır. </a:t>
            </a:r>
            <a:endParaRPr lang="tr-TR" sz="3700" dirty="0" smtClean="0"/>
          </a:p>
          <a:p>
            <a:pPr algn="just"/>
            <a:r>
              <a:rPr lang="tr-TR" sz="3700" dirty="0"/>
              <a:t>T</a:t>
            </a:r>
            <a:r>
              <a:rPr lang="tr-TR" sz="3700" dirty="0" smtClean="0"/>
              <a:t>üm </a:t>
            </a:r>
            <a:r>
              <a:rPr lang="tr-TR" sz="3700" dirty="0"/>
              <a:t>bunlar için gerekli sermaye </a:t>
            </a:r>
            <a:r>
              <a:rPr lang="tr-TR" sz="3700" dirty="0" smtClean="0"/>
              <a:t>ABD </a:t>
            </a:r>
            <a:r>
              <a:rPr lang="tr-TR" sz="3700" dirty="0"/>
              <a:t>tarafından verilecektir.</a:t>
            </a:r>
          </a:p>
        </p:txBody>
      </p:sp>
    </p:spTree>
    <p:extLst>
      <p:ext uri="{BB962C8B-B14F-4D97-AF65-F5344CB8AC3E}">
        <p14:creationId xmlns:p14="http://schemas.microsoft.com/office/powerpoint/2010/main" val="651375721"/>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Ekonomik Baskı</a:t>
            </a:r>
            <a:endParaRPr lang="tr-TR" dirty="0"/>
          </a:p>
        </p:txBody>
      </p:sp>
      <p:sp>
        <p:nvSpPr>
          <p:cNvPr id="3" name="2 İçerik Yer Tutucusu"/>
          <p:cNvSpPr>
            <a:spLocks noGrp="1"/>
          </p:cNvSpPr>
          <p:nvPr>
            <p:ph idx="1"/>
          </p:nvPr>
        </p:nvSpPr>
        <p:spPr/>
        <p:txBody>
          <a:bodyPr/>
          <a:lstStyle/>
          <a:p>
            <a:r>
              <a:rPr lang="tr-TR" dirty="0" smtClean="0"/>
              <a:t>1946 Devalüasyonu </a:t>
            </a:r>
          </a:p>
          <a:p>
            <a:r>
              <a:rPr lang="tr-TR" dirty="0" smtClean="0"/>
              <a:t>Bir dolar karşılığı Türk lirası l.28'den 2.80'e çıkarıldı.</a:t>
            </a:r>
          </a:p>
          <a:p>
            <a:r>
              <a:rPr lang="tr-TR" dirty="0" smtClean="0"/>
              <a:t>ithalatta miktar kontrollerinin (kotaların) uygulanmasını sınırlayan liberasyon listelerinin yayımlandı.</a:t>
            </a:r>
            <a:endParaRPr lang="tr-TR"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76672"/>
            <a:ext cx="8229600" cy="1370416"/>
          </a:xfrm>
        </p:spPr>
        <p:txBody>
          <a:bodyPr>
            <a:normAutofit fontScale="90000"/>
          </a:bodyPr>
          <a:lstStyle/>
          <a:p>
            <a:r>
              <a:rPr lang="tr-TR" dirty="0" smtClean="0"/>
              <a:t>Türkiye’de Yansımalar 1946 ve 1947 Planları</a:t>
            </a:r>
            <a:endParaRPr lang="tr-TR" dirty="0"/>
          </a:p>
        </p:txBody>
      </p:sp>
      <p:sp>
        <p:nvSpPr>
          <p:cNvPr id="3" name="İçerik Yer Tutucusu 2"/>
          <p:cNvSpPr>
            <a:spLocks noGrp="1"/>
          </p:cNvSpPr>
          <p:nvPr>
            <p:ph idx="1"/>
          </p:nvPr>
        </p:nvSpPr>
        <p:spPr>
          <a:xfrm>
            <a:off x="457200" y="1935480"/>
            <a:ext cx="8229600" cy="4805888"/>
          </a:xfrm>
        </p:spPr>
        <p:txBody>
          <a:bodyPr>
            <a:noAutofit/>
          </a:bodyPr>
          <a:lstStyle/>
          <a:p>
            <a:pPr algn="just"/>
            <a:r>
              <a:rPr lang="tr-TR" dirty="0"/>
              <a:t>İvedili Kalkınma </a:t>
            </a:r>
            <a:r>
              <a:rPr lang="tr-TR" dirty="0" smtClean="0"/>
              <a:t>Planı’ </a:t>
            </a:r>
            <a:r>
              <a:rPr lang="tr-TR" dirty="0"/>
              <a:t>(</a:t>
            </a:r>
            <a:r>
              <a:rPr lang="tr-TR" dirty="0" smtClean="0"/>
              <a:t>Umumi Kalkınma Planı)</a:t>
            </a:r>
          </a:p>
          <a:p>
            <a:pPr algn="just"/>
            <a:r>
              <a:rPr lang="tr-TR" dirty="0"/>
              <a:t>İktisadi Kalkınma Planı ya da </a:t>
            </a:r>
            <a:r>
              <a:rPr lang="tr-TR" dirty="0" smtClean="0"/>
              <a:t>Vaner Planı</a:t>
            </a:r>
          </a:p>
          <a:p>
            <a:pPr algn="just"/>
            <a:r>
              <a:rPr lang="tr-TR" dirty="0"/>
              <a:t>Ulaştırma, tarım, enerji gibi altyapı yatırımlarına ve kırsal kesime öncelik verilmesini, madencilik, enerji, demir-çelik ve demiryolları dışında kalan devlete ait iktisadi girişimlerin zamanla özelleştirilmesini öngören, resmen uygulanmamakla birlikte devletçi korumacı sanayileşme anlayışı yerine özel kesime öncelik veren ve büyük ölçüde dış finansmana dayanan ve komisyon başkanı </a:t>
            </a:r>
            <a:r>
              <a:rPr lang="tr-TR" dirty="0" err="1"/>
              <a:t>Vanerin</a:t>
            </a:r>
            <a:r>
              <a:rPr lang="tr-TR" dirty="0"/>
              <a:t> adıyla </a:t>
            </a:r>
            <a:r>
              <a:rPr lang="tr-TR" b="1" dirty="0">
                <a:solidFill>
                  <a:srgbClr val="FF0000"/>
                </a:solidFill>
              </a:rPr>
              <a:t>Vaner </a:t>
            </a:r>
            <a:r>
              <a:rPr lang="tr-TR" b="1" dirty="0" smtClean="0">
                <a:solidFill>
                  <a:srgbClr val="FF0000"/>
                </a:solidFill>
              </a:rPr>
              <a:t>planı </a:t>
            </a:r>
            <a:r>
              <a:rPr lang="tr-TR" dirty="0" smtClean="0"/>
              <a:t>olarak </a:t>
            </a:r>
            <a:r>
              <a:rPr lang="tr-TR" dirty="0"/>
              <a:t>da anılan plan.</a:t>
            </a:r>
          </a:p>
          <a:p>
            <a:pPr algn="just"/>
            <a:endParaRPr lang="tr-TR" sz="3000" dirty="0" smtClean="0"/>
          </a:p>
        </p:txBody>
      </p:sp>
    </p:spTree>
    <p:extLst>
      <p:ext uri="{BB962C8B-B14F-4D97-AF65-F5344CB8AC3E}">
        <p14:creationId xmlns:p14="http://schemas.microsoft.com/office/powerpoint/2010/main" val="4206966518"/>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5400"/>
              <a:t>CHP</a:t>
            </a:r>
            <a:endParaRPr lang="tr-TR"/>
          </a:p>
        </p:txBody>
      </p:sp>
      <p:sp>
        <p:nvSpPr>
          <p:cNvPr id="3" name="İçerik Yer Tutucusu 2"/>
          <p:cNvSpPr>
            <a:spLocks noGrp="1"/>
          </p:cNvSpPr>
          <p:nvPr>
            <p:ph idx="1"/>
          </p:nvPr>
        </p:nvSpPr>
        <p:spPr/>
        <p:txBody>
          <a:bodyPr>
            <a:normAutofit/>
          </a:bodyPr>
          <a:lstStyle/>
          <a:p>
            <a:pPr algn="just"/>
            <a:r>
              <a:rPr lang="tr-TR" sz="2800" dirty="0" smtClean="0"/>
              <a:t>«</a:t>
            </a:r>
            <a:r>
              <a:rPr lang="tr-TR" sz="2800" dirty="0"/>
              <a:t>Devletin büyük maden işletmeleri ve enerji santralleri ile savunma ve ağır endüstri alanlarında yatırım yapması gerekir ve bu alanlar dışındaki sektörlerde özel teşebbüsün teşvik edilmesi ve devletin de bu konuda özel sektöre yardımcı olması gerekir.» (CHP’nin yedinci büyük kurultayı, 1947)</a:t>
            </a:r>
          </a:p>
          <a:p>
            <a:pPr algn="just"/>
            <a:endParaRPr lang="tr-TR" dirty="0"/>
          </a:p>
        </p:txBody>
      </p:sp>
    </p:spTree>
    <p:extLst>
      <p:ext uri="{BB962C8B-B14F-4D97-AF65-F5344CB8AC3E}">
        <p14:creationId xmlns:p14="http://schemas.microsoft.com/office/powerpoint/2010/main" val="1714935424"/>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1945-1960 Dönemi</a:t>
            </a:r>
            <a:endParaRPr lang="tr-TR" dirty="0"/>
          </a:p>
        </p:txBody>
      </p:sp>
      <p:sp>
        <p:nvSpPr>
          <p:cNvPr id="3" name="2 İçerik Yer Tutucusu"/>
          <p:cNvSpPr>
            <a:spLocks noGrp="1"/>
          </p:cNvSpPr>
          <p:nvPr>
            <p:ph idx="1"/>
          </p:nvPr>
        </p:nvSpPr>
        <p:spPr>
          <a:xfrm>
            <a:off x="457200" y="1935480"/>
            <a:ext cx="8229600" cy="5021912"/>
          </a:xfrm>
        </p:spPr>
        <p:txBody>
          <a:bodyPr>
            <a:normAutofit fontScale="92500"/>
          </a:bodyPr>
          <a:lstStyle/>
          <a:p>
            <a:pPr algn="just"/>
            <a:r>
              <a:rPr lang="tr-TR" b="1" dirty="0" err="1">
                <a:solidFill>
                  <a:srgbClr val="FF0000"/>
                </a:solidFill>
              </a:rPr>
              <a:t>Neumark</a:t>
            </a:r>
            <a:r>
              <a:rPr lang="tr-TR" b="1" dirty="0">
                <a:solidFill>
                  <a:srgbClr val="FF0000"/>
                </a:solidFill>
              </a:rPr>
              <a:t> </a:t>
            </a:r>
            <a:r>
              <a:rPr lang="tr-TR" b="1" dirty="0" smtClean="0">
                <a:solidFill>
                  <a:srgbClr val="FF0000"/>
                </a:solidFill>
              </a:rPr>
              <a:t>Raporu</a:t>
            </a:r>
            <a:r>
              <a:rPr lang="tr-TR" b="1" dirty="0" smtClean="0"/>
              <a:t>: </a:t>
            </a:r>
            <a:r>
              <a:rPr lang="tr-TR" dirty="0"/>
              <a:t>İstanbul Üniversitesi Profesörlerinden </a:t>
            </a:r>
            <a:r>
              <a:rPr lang="tr-TR" dirty="0" err="1"/>
              <a:t>Fritz</a:t>
            </a:r>
            <a:r>
              <a:rPr lang="tr-TR" dirty="0"/>
              <a:t> </a:t>
            </a:r>
            <a:r>
              <a:rPr lang="tr-TR" dirty="0" err="1"/>
              <a:t>Neumark</a:t>
            </a:r>
            <a:r>
              <a:rPr lang="tr-TR" dirty="0"/>
              <a:t> 1949 </a:t>
            </a:r>
            <a:r>
              <a:rPr lang="tr-TR" dirty="0" smtClean="0"/>
              <a:t>yılında Başbakanlığın </a:t>
            </a:r>
            <a:r>
              <a:rPr lang="tr-TR" dirty="0"/>
              <a:t>isteği üzerine “</a:t>
            </a:r>
            <a:r>
              <a:rPr lang="tr-TR" i="1" dirty="0"/>
              <a:t>Devlet Daire ve Müesseselerinde </a:t>
            </a:r>
            <a:r>
              <a:rPr lang="tr-TR" i="1" dirty="0" smtClean="0"/>
              <a:t>Rasyonel Çalışma </a:t>
            </a:r>
            <a:r>
              <a:rPr lang="tr-TR" i="1" dirty="0"/>
              <a:t>Esasları </a:t>
            </a:r>
            <a:r>
              <a:rPr lang="tr-TR" i="1" dirty="0" smtClean="0"/>
              <a:t>Hakkında </a:t>
            </a:r>
            <a:r>
              <a:rPr lang="tr-TR" i="1" dirty="0"/>
              <a:t>Rapor</a:t>
            </a:r>
            <a:r>
              <a:rPr lang="tr-TR" dirty="0"/>
              <a:t>” adıyla bir rapor hazırlamıştır</a:t>
            </a:r>
            <a:r>
              <a:rPr lang="tr-TR" dirty="0" smtClean="0"/>
              <a:t>.</a:t>
            </a:r>
          </a:p>
          <a:p>
            <a:pPr algn="just"/>
            <a:r>
              <a:rPr lang="tr-TR" dirty="0"/>
              <a:t>Yedi bölümden oluşan raporun dört bölümü tamamen </a:t>
            </a:r>
            <a:r>
              <a:rPr lang="tr-TR" dirty="0" smtClean="0"/>
              <a:t>memur sorunu </a:t>
            </a:r>
            <a:r>
              <a:rPr lang="tr-TR" dirty="0"/>
              <a:t>ve bunların çözümüne ilişkin öneriler hakkındadır</a:t>
            </a:r>
            <a:r>
              <a:rPr lang="tr-TR" dirty="0" smtClean="0"/>
              <a:t>.</a:t>
            </a:r>
          </a:p>
          <a:p>
            <a:pPr algn="just"/>
            <a:r>
              <a:rPr lang="tr-TR" dirty="0"/>
              <a:t>Denetim sistemi ve mevzuatın yeniden düzenlenmesi, yönetsel </a:t>
            </a:r>
            <a:r>
              <a:rPr lang="tr-TR" dirty="0" smtClean="0"/>
              <a:t>işlem ve </a:t>
            </a:r>
            <a:r>
              <a:rPr lang="tr-TR" dirty="0"/>
              <a:t>yöntemlerin basitleştirilmesi, mali yapıda şeffaflık ve açıklığın </a:t>
            </a:r>
            <a:r>
              <a:rPr lang="tr-TR" dirty="0" smtClean="0"/>
              <a:t>sağlanması ve </a:t>
            </a:r>
            <a:r>
              <a:rPr lang="tr-TR" dirty="0"/>
              <a:t>reform çalışmalarının halka anlatılmasının önemi nedeniyle b</a:t>
            </a:r>
            <a:r>
              <a:rPr lang="tr-TR" dirty="0" smtClean="0"/>
              <a:t>aşbakanlığa bağlı </a:t>
            </a:r>
            <a:r>
              <a:rPr lang="tr-TR" dirty="0"/>
              <a:t>bir enformasyon biriminin kurulması gereksinimi raporda yapılan </a:t>
            </a:r>
            <a:r>
              <a:rPr lang="tr-TR" dirty="0" smtClean="0"/>
              <a:t>diğer tespitlerdir.</a:t>
            </a:r>
            <a:endParaRPr lang="tr-TR"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1945-1960 Dönemi</a:t>
            </a:r>
            <a:endParaRPr lang="tr-TR" dirty="0"/>
          </a:p>
        </p:txBody>
      </p:sp>
      <p:sp>
        <p:nvSpPr>
          <p:cNvPr id="3" name="2 İçerik Yer Tutucusu"/>
          <p:cNvSpPr>
            <a:spLocks noGrp="1"/>
          </p:cNvSpPr>
          <p:nvPr>
            <p:ph idx="1"/>
          </p:nvPr>
        </p:nvSpPr>
        <p:spPr>
          <a:xfrm>
            <a:off x="457200" y="1935480"/>
            <a:ext cx="8229600" cy="5021912"/>
          </a:xfrm>
        </p:spPr>
        <p:txBody>
          <a:bodyPr>
            <a:normAutofit/>
          </a:bodyPr>
          <a:lstStyle/>
          <a:p>
            <a:r>
              <a:rPr lang="tr-TR" sz="2800" b="1" dirty="0" err="1">
                <a:solidFill>
                  <a:srgbClr val="FF0000"/>
                </a:solidFill>
              </a:rPr>
              <a:t>Barker</a:t>
            </a:r>
            <a:r>
              <a:rPr lang="tr-TR" sz="2800" b="1" dirty="0">
                <a:solidFill>
                  <a:srgbClr val="FF0000"/>
                </a:solidFill>
              </a:rPr>
              <a:t> </a:t>
            </a:r>
            <a:r>
              <a:rPr lang="tr-TR" sz="2800" b="1" dirty="0" smtClean="0">
                <a:solidFill>
                  <a:srgbClr val="FF0000"/>
                </a:solidFill>
              </a:rPr>
              <a:t>Raporu: </a:t>
            </a:r>
            <a:r>
              <a:rPr lang="tr-TR" sz="2800" dirty="0" smtClean="0"/>
              <a:t>James </a:t>
            </a:r>
            <a:r>
              <a:rPr lang="tr-TR" sz="2800" dirty="0" err="1" smtClean="0"/>
              <a:t>M.Barker</a:t>
            </a:r>
            <a:r>
              <a:rPr lang="tr-TR" sz="2800" dirty="0" smtClean="0"/>
              <a:t>, 1950.</a:t>
            </a:r>
          </a:p>
          <a:p>
            <a:pPr algn="just"/>
            <a:r>
              <a:rPr lang="tr-TR" sz="2800" dirty="0"/>
              <a:t>Hazırlanan raporda yönetim süreçlerinin gözden geçirilmesi, </a:t>
            </a:r>
            <a:r>
              <a:rPr lang="tr-TR" sz="2800" dirty="0" smtClean="0"/>
              <a:t>yetki genişliğinin </a:t>
            </a:r>
            <a:r>
              <a:rPr lang="tr-TR" sz="2800" dirty="0"/>
              <a:t>yaygınlaştırılması, ihtiyaçlar göz önünde bulundurulmadan </a:t>
            </a:r>
            <a:r>
              <a:rPr lang="tr-TR" sz="2800" dirty="0" smtClean="0"/>
              <a:t>alınan personel </a:t>
            </a:r>
            <a:r>
              <a:rPr lang="tr-TR" sz="2800" dirty="0"/>
              <a:t>sayısının azaltılması, hizmetlerin sınıflandırılması, </a:t>
            </a:r>
            <a:r>
              <a:rPr lang="tr-TR" sz="2800" dirty="0" smtClean="0"/>
              <a:t>yükselmelerin kıdeme </a:t>
            </a:r>
            <a:r>
              <a:rPr lang="tr-TR" sz="2800" dirty="0"/>
              <a:t>değil yeterliğe göre yapılması, memurların </a:t>
            </a:r>
            <a:r>
              <a:rPr lang="tr-TR" sz="2800" dirty="0" err="1"/>
              <a:t>satınalma</a:t>
            </a:r>
            <a:r>
              <a:rPr lang="tr-TR" sz="2800" dirty="0"/>
              <a:t> </a:t>
            </a:r>
            <a:r>
              <a:rPr lang="tr-TR" sz="2800" dirty="0" smtClean="0"/>
              <a:t>gücündeki sürekli </a:t>
            </a:r>
            <a:r>
              <a:rPr lang="tr-TR" sz="2800" dirty="0"/>
              <a:t>düşüşün önlenmesi, bu çerçevede merkezi bir personel </a:t>
            </a:r>
            <a:r>
              <a:rPr lang="tr-TR" sz="2800" dirty="0" smtClean="0"/>
              <a:t>idaresinin kurulması </a:t>
            </a:r>
            <a:r>
              <a:rPr lang="tr-TR" sz="2800" dirty="0"/>
              <a:t>ve personel rejiminin yeniden ele alınması yönünde </a:t>
            </a:r>
            <a:r>
              <a:rPr lang="tr-TR" sz="2800" dirty="0" smtClean="0"/>
              <a:t>öneriler yapılmıştır.</a:t>
            </a:r>
            <a:endParaRPr lang="tr-TR"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Dönüşüm ve Diğer Kavramlar </a:t>
            </a:r>
            <a:endParaRPr lang="tr-TR" dirty="0"/>
          </a:p>
        </p:txBody>
      </p:sp>
      <p:sp>
        <p:nvSpPr>
          <p:cNvPr id="3" name="İçerik Yer Tutucusu 2"/>
          <p:cNvSpPr>
            <a:spLocks noGrp="1"/>
          </p:cNvSpPr>
          <p:nvPr>
            <p:ph idx="1"/>
          </p:nvPr>
        </p:nvSpPr>
        <p:spPr/>
        <p:txBody>
          <a:bodyPr/>
          <a:lstStyle/>
          <a:p>
            <a:pPr algn="just"/>
            <a:r>
              <a:rPr lang="tr-TR" sz="3600" dirty="0" smtClean="0">
                <a:solidFill>
                  <a:srgbClr val="FF0000"/>
                </a:solidFill>
              </a:rPr>
              <a:t>Transformasyon: </a:t>
            </a:r>
            <a:r>
              <a:rPr lang="tr-TR" sz="3600" dirty="0"/>
              <a:t>1980 sonrası en az gelişmiş ülkelerde kamu </a:t>
            </a:r>
            <a:r>
              <a:rPr lang="tr-TR" sz="3600" dirty="0" smtClean="0"/>
              <a:t>reformu</a:t>
            </a:r>
          </a:p>
          <a:p>
            <a:pPr algn="just"/>
            <a:r>
              <a:rPr lang="tr-TR" sz="3600" dirty="0" err="1" smtClean="0">
                <a:solidFill>
                  <a:srgbClr val="FF0000"/>
                </a:solidFill>
              </a:rPr>
              <a:t>Adjustment</a:t>
            </a:r>
            <a:r>
              <a:rPr lang="tr-TR" sz="3600" dirty="0" smtClean="0">
                <a:solidFill>
                  <a:srgbClr val="FF0000"/>
                </a:solidFill>
              </a:rPr>
              <a:t>: </a:t>
            </a:r>
            <a:r>
              <a:rPr lang="tr-TR" sz="3600" dirty="0"/>
              <a:t>1980 sonrası azgelişmiş ülkelerde kamu reformudur.</a:t>
            </a:r>
            <a:endParaRPr lang="tr-TR" sz="3600" dirty="0" smtClean="0"/>
          </a:p>
          <a:p>
            <a:pPr algn="just"/>
            <a:r>
              <a:rPr lang="tr-TR" sz="3600" dirty="0" err="1" smtClean="0">
                <a:solidFill>
                  <a:srgbClr val="FF0000"/>
                </a:solidFill>
              </a:rPr>
              <a:t>Transition</a:t>
            </a:r>
            <a:r>
              <a:rPr lang="tr-TR" sz="3600" dirty="0" smtClean="0">
                <a:solidFill>
                  <a:srgbClr val="FF0000"/>
                </a:solidFill>
              </a:rPr>
              <a:t>: </a:t>
            </a:r>
            <a:r>
              <a:rPr lang="tr-TR" sz="3600" dirty="0"/>
              <a:t>1990’lı yılardan başlayarak eski sosyalist ülkelerde kamu </a:t>
            </a:r>
            <a:r>
              <a:rPr lang="tr-TR" sz="3600" dirty="0" smtClean="0"/>
              <a:t>reformu.</a:t>
            </a:r>
          </a:p>
          <a:p>
            <a:pPr algn="just"/>
            <a:endParaRPr lang="tr-TR" dirty="0"/>
          </a:p>
        </p:txBody>
      </p:sp>
    </p:spTree>
    <p:extLst>
      <p:ext uri="{BB962C8B-B14F-4D97-AF65-F5344CB8AC3E}">
        <p14:creationId xmlns:p14="http://schemas.microsoft.com/office/powerpoint/2010/main" val="3649067501"/>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İlk Etkiler</a:t>
            </a:r>
            <a:endParaRPr lang="tr-TR" dirty="0"/>
          </a:p>
        </p:txBody>
      </p:sp>
      <p:sp>
        <p:nvSpPr>
          <p:cNvPr id="3" name="2 İçerik Yer Tutucusu"/>
          <p:cNvSpPr>
            <a:spLocks noGrp="1"/>
          </p:cNvSpPr>
          <p:nvPr>
            <p:ph idx="1"/>
          </p:nvPr>
        </p:nvSpPr>
        <p:spPr/>
        <p:txBody>
          <a:bodyPr/>
          <a:lstStyle/>
          <a:p>
            <a:r>
              <a:rPr lang="tr-TR" dirty="0" smtClean="0"/>
              <a:t>1 1704 sayılı Bakanlar Kurulu Kararı 1950, üç yıl boyunca gümrük tarifeleri dışındaki koruma önlemleri büyük </a:t>
            </a:r>
            <a:r>
              <a:rPr lang="tr-TR" smtClean="0"/>
              <a:t>ölçüde kaldırılmıştır.</a:t>
            </a:r>
            <a:endParaRPr lang="tr-TR" dirty="0" smtClean="0"/>
          </a:p>
          <a:p>
            <a:r>
              <a:rPr lang="tr-TR" dirty="0" smtClean="0"/>
              <a:t>1 95 1 'de Yabancı Sermaye Yatırımlarını Teşvik Kanunu,</a:t>
            </a:r>
          </a:p>
          <a:p>
            <a:r>
              <a:rPr lang="tr-TR" dirty="0" smtClean="0"/>
              <a:t>1 954 başlarında ise Yabancı Sermayeyi Teşvik</a:t>
            </a:r>
          </a:p>
          <a:p>
            <a:r>
              <a:rPr lang="tr-TR" dirty="0" smtClean="0"/>
              <a:t>Kanunu</a:t>
            </a:r>
            <a:endParaRPr lang="tr-TR"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1945-1960 Dönemi</a:t>
            </a:r>
            <a:endParaRPr lang="tr-TR" dirty="0"/>
          </a:p>
        </p:txBody>
      </p:sp>
      <p:sp>
        <p:nvSpPr>
          <p:cNvPr id="3" name="2 İçerik Yer Tutucusu"/>
          <p:cNvSpPr>
            <a:spLocks noGrp="1"/>
          </p:cNvSpPr>
          <p:nvPr>
            <p:ph idx="1"/>
          </p:nvPr>
        </p:nvSpPr>
        <p:spPr>
          <a:xfrm>
            <a:off x="457200" y="1935480"/>
            <a:ext cx="8229600" cy="4922520"/>
          </a:xfrm>
        </p:spPr>
        <p:txBody>
          <a:bodyPr>
            <a:normAutofit/>
          </a:bodyPr>
          <a:lstStyle/>
          <a:p>
            <a:r>
              <a:rPr lang="tr-TR" sz="2800" b="1" dirty="0" smtClean="0">
                <a:solidFill>
                  <a:srgbClr val="FF0000"/>
                </a:solidFill>
              </a:rPr>
              <a:t>Martin </a:t>
            </a:r>
            <a:r>
              <a:rPr lang="tr-TR" sz="2800" b="1" dirty="0">
                <a:solidFill>
                  <a:srgbClr val="FF0000"/>
                </a:solidFill>
              </a:rPr>
              <a:t>ve </a:t>
            </a:r>
            <a:r>
              <a:rPr lang="tr-TR" sz="2800" b="1" dirty="0" err="1">
                <a:solidFill>
                  <a:srgbClr val="FF0000"/>
                </a:solidFill>
              </a:rPr>
              <a:t>Cush</a:t>
            </a:r>
            <a:r>
              <a:rPr lang="tr-TR" sz="2800" b="1" dirty="0">
                <a:solidFill>
                  <a:srgbClr val="FF0000"/>
                </a:solidFill>
              </a:rPr>
              <a:t> </a:t>
            </a:r>
            <a:r>
              <a:rPr lang="tr-TR" sz="2800" b="1" dirty="0" smtClean="0">
                <a:solidFill>
                  <a:srgbClr val="FF0000"/>
                </a:solidFill>
              </a:rPr>
              <a:t>Raporu: </a:t>
            </a:r>
            <a:r>
              <a:rPr lang="tr-TR" sz="2800" dirty="0" smtClean="0"/>
              <a:t>1951, </a:t>
            </a:r>
          </a:p>
          <a:p>
            <a:pPr algn="just"/>
            <a:r>
              <a:rPr lang="tr-TR" sz="2800" dirty="0"/>
              <a:t>Yöneticilerin rutin işlerden kurtarılarak </a:t>
            </a:r>
            <a:r>
              <a:rPr lang="tr-TR" sz="2800" dirty="0" smtClean="0"/>
              <a:t>planlamaya yoğunlaşmaları, çalışma </a:t>
            </a:r>
            <a:r>
              <a:rPr lang="tr-TR" sz="2800" dirty="0"/>
              <a:t>yöntemlerinin geliştirilmesi, çalışanların işe alınma, </a:t>
            </a:r>
            <a:r>
              <a:rPr lang="tr-TR" sz="2800" dirty="0" smtClean="0"/>
              <a:t>sınıflandırılma, eğitim</a:t>
            </a:r>
            <a:r>
              <a:rPr lang="tr-TR" sz="2800" dirty="0"/>
              <a:t>, emeklilik işlemlerinin yeniden düzenlenmesi ve </a:t>
            </a:r>
            <a:r>
              <a:rPr lang="tr-TR" sz="2800" dirty="0">
                <a:solidFill>
                  <a:srgbClr val="00B0F0"/>
                </a:solidFill>
              </a:rPr>
              <a:t>merkezi bir </a:t>
            </a:r>
            <a:r>
              <a:rPr lang="tr-TR" sz="2800" dirty="0" smtClean="0">
                <a:solidFill>
                  <a:srgbClr val="00B0F0"/>
                </a:solidFill>
              </a:rPr>
              <a:t>sınav sistemiyle </a:t>
            </a:r>
            <a:r>
              <a:rPr lang="tr-TR" sz="2800" dirty="0">
                <a:solidFill>
                  <a:srgbClr val="00B0F0"/>
                </a:solidFill>
              </a:rPr>
              <a:t>yapılması</a:t>
            </a:r>
            <a:r>
              <a:rPr lang="tr-TR" sz="2800" dirty="0"/>
              <a:t>, personel kayıt sisteminin oluşturulması, kamuda adil </a:t>
            </a:r>
            <a:r>
              <a:rPr lang="tr-TR" sz="2800" dirty="0" smtClean="0"/>
              <a:t>bir ücret </a:t>
            </a:r>
            <a:r>
              <a:rPr lang="tr-TR" sz="2800" dirty="0"/>
              <a:t>sisteminin oluşturulması, bu amaçla bir devlet personel </a:t>
            </a:r>
            <a:r>
              <a:rPr lang="tr-TR" sz="2800" dirty="0" smtClean="0"/>
              <a:t>dairesinin kurulması </a:t>
            </a:r>
            <a:r>
              <a:rPr lang="tr-TR" sz="2800" dirty="0"/>
              <a:t>önerileri bunlardan </a:t>
            </a:r>
            <a:r>
              <a:rPr lang="tr-TR" sz="2800" dirty="0" smtClean="0"/>
              <a:t>bazılarıdır.</a:t>
            </a:r>
            <a:endParaRPr lang="tr-TR" sz="2800"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1945-1960 Dönemi</a:t>
            </a:r>
            <a:endParaRPr lang="tr-TR" dirty="0"/>
          </a:p>
        </p:txBody>
      </p:sp>
      <p:sp>
        <p:nvSpPr>
          <p:cNvPr id="3" name="2 İçerik Yer Tutucusu"/>
          <p:cNvSpPr>
            <a:spLocks noGrp="1"/>
          </p:cNvSpPr>
          <p:nvPr>
            <p:ph idx="1"/>
          </p:nvPr>
        </p:nvSpPr>
        <p:spPr>
          <a:xfrm>
            <a:off x="457200" y="1935480"/>
            <a:ext cx="8229600" cy="4922520"/>
          </a:xfrm>
        </p:spPr>
        <p:txBody>
          <a:bodyPr>
            <a:noAutofit/>
          </a:bodyPr>
          <a:lstStyle/>
          <a:p>
            <a:pPr algn="just"/>
            <a:r>
              <a:rPr lang="tr-TR" sz="2900" b="1" dirty="0" err="1" smtClean="0">
                <a:solidFill>
                  <a:srgbClr val="FF0000"/>
                </a:solidFill>
              </a:rPr>
              <a:t>Leimgruber</a:t>
            </a:r>
            <a:r>
              <a:rPr lang="tr-TR" sz="2900" b="1" dirty="0" smtClean="0">
                <a:solidFill>
                  <a:srgbClr val="FF0000"/>
                </a:solidFill>
              </a:rPr>
              <a:t> Raporu: </a:t>
            </a:r>
            <a:r>
              <a:rPr lang="tr-TR" sz="2900" dirty="0" smtClean="0"/>
              <a:t>1951, </a:t>
            </a:r>
            <a:r>
              <a:rPr lang="tr-TR" sz="2900" dirty="0"/>
              <a:t>Raporda merkezi ve yerel yönetimler personelinin hukuksal </a:t>
            </a:r>
            <a:r>
              <a:rPr lang="tr-TR" sz="2900" dirty="0" smtClean="0"/>
              <a:t>statüleri, ücret </a:t>
            </a:r>
            <a:r>
              <a:rPr lang="tr-TR" sz="2900" dirty="0"/>
              <a:t>rejimi, çalışma saatleri, personel kadrolarındaki şişkinlik, </a:t>
            </a:r>
            <a:r>
              <a:rPr lang="tr-TR" sz="2900" dirty="0" smtClean="0"/>
              <a:t>personelin sınıflandırılması </a:t>
            </a:r>
            <a:r>
              <a:rPr lang="tr-TR" sz="2900" dirty="0"/>
              <a:t>konularına değinilmiş ve </a:t>
            </a:r>
            <a:r>
              <a:rPr lang="tr-TR" sz="2900" dirty="0">
                <a:solidFill>
                  <a:schemeClr val="accent5"/>
                </a:solidFill>
              </a:rPr>
              <a:t>merkezi bir personel </a:t>
            </a:r>
            <a:r>
              <a:rPr lang="tr-TR" sz="2900" dirty="0" smtClean="0">
                <a:solidFill>
                  <a:schemeClr val="accent5"/>
                </a:solidFill>
              </a:rPr>
              <a:t>dairesinin kurulması </a:t>
            </a:r>
            <a:r>
              <a:rPr lang="tr-TR" sz="2900" dirty="0" smtClean="0"/>
              <a:t>önerilmiştir.</a:t>
            </a:r>
          </a:p>
          <a:p>
            <a:pPr algn="just"/>
            <a:r>
              <a:rPr lang="tr-TR" sz="2900" b="1" dirty="0" err="1">
                <a:solidFill>
                  <a:srgbClr val="FF0000"/>
                </a:solidFill>
              </a:rPr>
              <a:t>Baade</a:t>
            </a:r>
            <a:r>
              <a:rPr lang="tr-TR" sz="2900" b="1" dirty="0">
                <a:solidFill>
                  <a:srgbClr val="FF0000"/>
                </a:solidFill>
              </a:rPr>
              <a:t> </a:t>
            </a:r>
            <a:r>
              <a:rPr lang="tr-TR" sz="2900" b="1" dirty="0" smtClean="0">
                <a:solidFill>
                  <a:srgbClr val="FF0000"/>
                </a:solidFill>
              </a:rPr>
              <a:t>Raporu: </a:t>
            </a:r>
            <a:r>
              <a:rPr lang="tr-TR" sz="2900" dirty="0"/>
              <a:t>1959 yılında BM Gıda ve Tarım Örgütü (FAO) uzmanlarınca tarım </a:t>
            </a:r>
            <a:r>
              <a:rPr lang="tr-TR" sz="2900" dirty="0" smtClean="0"/>
              <a:t>ve sulama </a:t>
            </a:r>
            <a:r>
              <a:rPr lang="tr-TR" sz="2900" dirty="0"/>
              <a:t>konularında hazırlanmış olan Rapor’da dolaylı biçimde </a:t>
            </a:r>
            <a:r>
              <a:rPr lang="tr-TR" sz="2900" dirty="0" smtClean="0"/>
              <a:t>personel sorunlarına </a:t>
            </a:r>
            <a:r>
              <a:rPr lang="tr-TR" sz="2900" dirty="0"/>
              <a:t>değinilmiştir.</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1945-1960 Dönemi</a:t>
            </a:r>
            <a:endParaRPr lang="tr-TR" dirty="0"/>
          </a:p>
        </p:txBody>
      </p:sp>
      <p:sp>
        <p:nvSpPr>
          <p:cNvPr id="3" name="2 İçerik Yer Tutucusu"/>
          <p:cNvSpPr>
            <a:spLocks noGrp="1"/>
          </p:cNvSpPr>
          <p:nvPr>
            <p:ph idx="1"/>
          </p:nvPr>
        </p:nvSpPr>
        <p:spPr>
          <a:xfrm>
            <a:off x="467544" y="1700808"/>
            <a:ext cx="8229600" cy="5040560"/>
          </a:xfrm>
        </p:spPr>
        <p:txBody>
          <a:bodyPr>
            <a:noAutofit/>
          </a:bodyPr>
          <a:lstStyle/>
          <a:p>
            <a:pPr algn="just"/>
            <a:r>
              <a:rPr lang="tr-TR" sz="2300" b="1" dirty="0" err="1">
                <a:solidFill>
                  <a:srgbClr val="FF0000"/>
                </a:solidFill>
              </a:rPr>
              <a:t>Mook</a:t>
            </a:r>
            <a:r>
              <a:rPr lang="tr-TR" sz="2300" b="1" dirty="0">
                <a:solidFill>
                  <a:srgbClr val="FF0000"/>
                </a:solidFill>
              </a:rPr>
              <a:t> </a:t>
            </a:r>
            <a:r>
              <a:rPr lang="tr-TR" sz="2300" b="1" dirty="0" smtClean="0">
                <a:solidFill>
                  <a:srgbClr val="FF0000"/>
                </a:solidFill>
              </a:rPr>
              <a:t>Raporları: </a:t>
            </a:r>
            <a:r>
              <a:rPr lang="tr-TR" sz="2300" dirty="0"/>
              <a:t>OECD Uzmanı </a:t>
            </a:r>
            <a:r>
              <a:rPr lang="tr-TR" sz="2300" dirty="0" err="1"/>
              <a:t>Mook’un</a:t>
            </a:r>
            <a:r>
              <a:rPr lang="tr-TR" sz="2300" dirty="0"/>
              <a:t> 1962 yılında hazırladığı raporlardan </a:t>
            </a:r>
            <a:r>
              <a:rPr lang="tr-TR" sz="2300" dirty="0" smtClean="0"/>
              <a:t>birincisi “</a:t>
            </a:r>
            <a:r>
              <a:rPr lang="tr-TR" sz="2300" i="1" dirty="0" smtClean="0"/>
              <a:t>Türkiye’de </a:t>
            </a:r>
            <a:r>
              <a:rPr lang="tr-TR" sz="2300" i="1" dirty="0"/>
              <a:t>Memuriyet Rejimi Alanında Reform</a:t>
            </a:r>
            <a:r>
              <a:rPr lang="tr-TR" sz="2300" dirty="0"/>
              <a:t>”, ikincisi ise “</a:t>
            </a:r>
            <a:r>
              <a:rPr lang="tr-TR" sz="2300" i="1" dirty="0" smtClean="0"/>
              <a:t>Personel İdaresinde </a:t>
            </a:r>
            <a:r>
              <a:rPr lang="tr-TR" sz="2300" i="1" dirty="0"/>
              <a:t>Yapılacak Reformun Prensipleri ve Gayeleri</a:t>
            </a:r>
            <a:r>
              <a:rPr lang="tr-TR" sz="2300" dirty="0"/>
              <a:t>” adını taşımaktadır</a:t>
            </a:r>
            <a:r>
              <a:rPr lang="tr-TR" sz="2300" dirty="0" smtClean="0"/>
              <a:t>.</a:t>
            </a:r>
          </a:p>
          <a:p>
            <a:pPr algn="just"/>
            <a:r>
              <a:rPr lang="tr-TR" sz="2300" b="1" dirty="0" err="1">
                <a:solidFill>
                  <a:srgbClr val="FF0000"/>
                </a:solidFill>
              </a:rPr>
              <a:t>Fisher</a:t>
            </a:r>
            <a:r>
              <a:rPr lang="tr-TR" sz="2300" b="1" dirty="0">
                <a:solidFill>
                  <a:srgbClr val="FF0000"/>
                </a:solidFill>
              </a:rPr>
              <a:t> </a:t>
            </a:r>
            <a:r>
              <a:rPr lang="tr-TR" sz="2300" b="1" dirty="0" smtClean="0">
                <a:solidFill>
                  <a:srgbClr val="FF0000"/>
                </a:solidFill>
              </a:rPr>
              <a:t>Raporları: </a:t>
            </a:r>
            <a:r>
              <a:rPr lang="tr-TR" sz="2300" dirty="0"/>
              <a:t>John F. </a:t>
            </a:r>
            <a:r>
              <a:rPr lang="tr-TR" sz="2300" dirty="0" err="1"/>
              <a:t>Fisher</a:t>
            </a:r>
            <a:r>
              <a:rPr lang="tr-TR" sz="2300" dirty="0"/>
              <a:t> 1962 yılında “</a:t>
            </a:r>
            <a:r>
              <a:rPr lang="tr-TR" sz="2300" i="1" dirty="0"/>
              <a:t>Türkiye’de Devlet Hizmetlerine </a:t>
            </a:r>
            <a:r>
              <a:rPr lang="tr-TR" sz="2300" i="1" dirty="0" smtClean="0"/>
              <a:t>Memur Seçme </a:t>
            </a:r>
            <a:r>
              <a:rPr lang="tr-TR" sz="2300" i="1" dirty="0"/>
              <a:t>Hakkında Program</a:t>
            </a:r>
            <a:r>
              <a:rPr lang="tr-TR" sz="2300" dirty="0"/>
              <a:t>”, “</a:t>
            </a:r>
            <a:r>
              <a:rPr lang="tr-TR" sz="2300" i="1" dirty="0"/>
              <a:t>Devlet Personel Dairesinde Sınavı </a:t>
            </a:r>
            <a:r>
              <a:rPr lang="tr-TR" sz="2300" i="1" dirty="0" smtClean="0"/>
              <a:t>Yapılacak Olan </a:t>
            </a:r>
            <a:r>
              <a:rPr lang="tr-TR" sz="2300" i="1" dirty="0"/>
              <a:t>Teşkilata Dair Görüşler</a:t>
            </a:r>
            <a:r>
              <a:rPr lang="tr-TR" sz="2300" dirty="0"/>
              <a:t>” ve “</a:t>
            </a:r>
            <a:r>
              <a:rPr lang="tr-TR" sz="2300" i="1" dirty="0"/>
              <a:t>Türk Personel Sistemi-Türk </a:t>
            </a:r>
            <a:r>
              <a:rPr lang="tr-TR" sz="2300" i="1" dirty="0" smtClean="0"/>
              <a:t>Hükümeti Personel </a:t>
            </a:r>
            <a:r>
              <a:rPr lang="tr-TR" sz="2300" i="1" dirty="0"/>
              <a:t>İdaresinin Ana Hatlarına Taalluk Eden Politika ve Tatbikatına </a:t>
            </a:r>
            <a:r>
              <a:rPr lang="tr-TR" sz="2300" i="1" dirty="0" smtClean="0"/>
              <a:t>Dair Rapor</a:t>
            </a:r>
            <a:r>
              <a:rPr lang="tr-TR" sz="2300" dirty="0"/>
              <a:t>” adlarını taşıyan üç rapor hazırlamıştır</a:t>
            </a:r>
            <a:r>
              <a:rPr lang="tr-TR" sz="2300" dirty="0" smtClean="0"/>
              <a:t>.</a:t>
            </a:r>
          </a:p>
          <a:p>
            <a:pPr algn="just"/>
            <a:r>
              <a:rPr lang="tr-TR" sz="2300" b="1" dirty="0" err="1">
                <a:solidFill>
                  <a:srgbClr val="FF0000"/>
                </a:solidFill>
              </a:rPr>
              <a:t>Podol</a:t>
            </a:r>
            <a:r>
              <a:rPr lang="tr-TR" sz="2300" b="1" dirty="0">
                <a:solidFill>
                  <a:srgbClr val="FF0000"/>
                </a:solidFill>
              </a:rPr>
              <a:t> </a:t>
            </a:r>
            <a:r>
              <a:rPr lang="tr-TR" sz="2300" b="1" dirty="0" smtClean="0">
                <a:solidFill>
                  <a:srgbClr val="FF0000"/>
                </a:solidFill>
              </a:rPr>
              <a:t>Raporu:</a:t>
            </a:r>
            <a:r>
              <a:rPr lang="tr-TR" sz="2300" b="1" dirty="0" smtClean="0"/>
              <a:t> </a:t>
            </a:r>
            <a:r>
              <a:rPr lang="tr-TR" sz="2300" dirty="0"/>
              <a:t>1963 tarihinde “</a:t>
            </a:r>
            <a:r>
              <a:rPr lang="tr-TR" sz="2300" i="1" dirty="0"/>
              <a:t>Bir Yabancı Gözüyle Yirminci Yüzyıl Ortasında </a:t>
            </a:r>
            <a:r>
              <a:rPr lang="tr-TR" sz="2300" i="1" dirty="0" smtClean="0"/>
              <a:t>Türk Kamu </a:t>
            </a:r>
            <a:r>
              <a:rPr lang="tr-TR" sz="2300" i="1" dirty="0"/>
              <a:t>Yöneticisi</a:t>
            </a:r>
            <a:r>
              <a:rPr lang="tr-TR" sz="2300" dirty="0"/>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Neden Reform?</a:t>
            </a:r>
          </a:p>
        </p:txBody>
      </p:sp>
      <p:sp>
        <p:nvSpPr>
          <p:cNvPr id="3" name="İçerik Yer Tutucusu 2"/>
          <p:cNvSpPr>
            <a:spLocks noGrp="1"/>
          </p:cNvSpPr>
          <p:nvPr>
            <p:ph idx="1"/>
          </p:nvPr>
        </p:nvSpPr>
        <p:spPr/>
        <p:txBody>
          <a:bodyPr/>
          <a:lstStyle/>
          <a:p>
            <a:pPr algn="ctr"/>
            <a:r>
              <a:rPr lang="tr-TR" dirty="0">
                <a:solidFill>
                  <a:srgbClr val="FF0000"/>
                </a:solidFill>
              </a:rPr>
              <a:t>Dört </a:t>
            </a:r>
            <a:r>
              <a:rPr lang="tr-TR" dirty="0" smtClean="0">
                <a:solidFill>
                  <a:srgbClr val="FF0000"/>
                </a:solidFill>
              </a:rPr>
              <a:t>Açık</a:t>
            </a:r>
          </a:p>
          <a:p>
            <a:pPr algn="just"/>
            <a:r>
              <a:rPr lang="tr-TR" sz="4000" dirty="0" smtClean="0">
                <a:solidFill>
                  <a:srgbClr val="FF0000"/>
                </a:solidFill>
              </a:rPr>
              <a:t>Bütçe Açığı</a:t>
            </a:r>
          </a:p>
          <a:p>
            <a:pPr algn="just"/>
            <a:r>
              <a:rPr lang="tr-TR" sz="4000" dirty="0" smtClean="0">
                <a:solidFill>
                  <a:srgbClr val="FF0000"/>
                </a:solidFill>
              </a:rPr>
              <a:t>Güven Açığı</a:t>
            </a:r>
          </a:p>
          <a:p>
            <a:pPr algn="just"/>
            <a:r>
              <a:rPr lang="tr-TR" sz="4000" dirty="0" smtClean="0">
                <a:solidFill>
                  <a:srgbClr val="FF0000"/>
                </a:solidFill>
              </a:rPr>
              <a:t>Performans Açığı</a:t>
            </a:r>
          </a:p>
          <a:p>
            <a:pPr algn="just"/>
            <a:r>
              <a:rPr lang="tr-TR" sz="4000" dirty="0" smtClean="0">
                <a:solidFill>
                  <a:srgbClr val="FF0000"/>
                </a:solidFill>
              </a:rPr>
              <a:t>Stratejik Açık</a:t>
            </a:r>
            <a:endParaRPr lang="tr-TR" sz="4000" dirty="0">
              <a:solidFill>
                <a:srgbClr val="FF0000"/>
              </a:solidFill>
            </a:endParaRPr>
          </a:p>
        </p:txBody>
      </p:sp>
    </p:spTree>
    <p:extLst>
      <p:ext uri="{BB962C8B-B14F-4D97-AF65-F5344CB8AC3E}">
        <p14:creationId xmlns:p14="http://schemas.microsoft.com/office/powerpoint/2010/main" val="1648878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3929</TotalTime>
  <Words>4723</Words>
  <Application>Microsoft Office PowerPoint</Application>
  <PresentationFormat>Ekran Gösterisi (4:3)</PresentationFormat>
  <Paragraphs>327</Paragraphs>
  <Slides>83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83</vt:i4>
      </vt:variant>
    </vt:vector>
  </HeadingPairs>
  <TitlesOfParts>
    <vt:vector size="88" baseType="lpstr">
      <vt:lpstr>Calibri</vt:lpstr>
      <vt:lpstr>Constantia</vt:lpstr>
      <vt:lpstr>Times New Roman</vt:lpstr>
      <vt:lpstr>Wingdings 2</vt:lpstr>
      <vt:lpstr>Akış</vt:lpstr>
      <vt:lpstr>1923-1960 Dönemi </vt:lpstr>
      <vt:lpstr>Dönüşüm ve Diğer Kavramlar </vt:lpstr>
      <vt:lpstr>Dönüşüm ve Diğer Kavramlar </vt:lpstr>
      <vt:lpstr>Dönüşüm ve Diğer Kavramlar </vt:lpstr>
      <vt:lpstr>Dönüşüm ve Diğer Kavramlar </vt:lpstr>
      <vt:lpstr>Dönüşüm ve Diğer Kavramlar </vt:lpstr>
      <vt:lpstr>Dönüşüm ve Diğer Kavramlar </vt:lpstr>
      <vt:lpstr>Dönüşüm ve Diğer Kavramlar </vt:lpstr>
      <vt:lpstr>Neden Reform?</vt:lpstr>
      <vt:lpstr>İnsan Neden Reform İster?</vt:lpstr>
      <vt:lpstr>PowerPoint Sunusu</vt:lpstr>
      <vt:lpstr>Politika Penceresi</vt:lpstr>
      <vt:lpstr>Ne Değişmeli?</vt:lpstr>
      <vt:lpstr>Reformda Amaç</vt:lpstr>
      <vt:lpstr>Reformda Amaç</vt:lpstr>
      <vt:lpstr>Devlette Reform</vt:lpstr>
      <vt:lpstr>E. G. Mears/" Modern Türkiye“/1924</vt:lpstr>
      <vt:lpstr>Reformun Aktörleri</vt:lpstr>
      <vt:lpstr>Kamu Yönetimi Reformun Özellikleri</vt:lpstr>
      <vt:lpstr>Kamu Yönetimi Reformun Özellikleri</vt:lpstr>
      <vt:lpstr>Kamu Yönetimi Reformun Özellikleri</vt:lpstr>
      <vt:lpstr>Reformda Çözüm Yolları</vt:lpstr>
      <vt:lpstr>Reformu Dönemleştirmek</vt:lpstr>
      <vt:lpstr>İlk Adımlar</vt:lpstr>
      <vt:lpstr>İlk Adımlar</vt:lpstr>
      <vt:lpstr>PowerPoint Sunusu</vt:lpstr>
      <vt:lpstr>İdari Islahat</vt:lpstr>
      <vt:lpstr>Eski Düzen Arayışları</vt:lpstr>
      <vt:lpstr>Eski Düzen Arayışları</vt:lpstr>
      <vt:lpstr>Eski Düzen Arayışları</vt:lpstr>
      <vt:lpstr>Eski Düzen Arayışları</vt:lpstr>
      <vt:lpstr>Eski Düzen Arayışları</vt:lpstr>
      <vt:lpstr>Eski Düzen Arayışları</vt:lpstr>
      <vt:lpstr>Layihalar Dönemi</vt:lpstr>
      <vt:lpstr>Layihalar Dönemi</vt:lpstr>
      <vt:lpstr>Nizam-i Cedit Dönemi</vt:lpstr>
      <vt:lpstr>Kurumsal/Yönetsel Dönüştürme</vt:lpstr>
      <vt:lpstr>Kurumsal/Yönetsel Dönüştürme</vt:lpstr>
      <vt:lpstr>Tanzimat Dönemi</vt:lpstr>
      <vt:lpstr>Tanzimat Dönemi</vt:lpstr>
      <vt:lpstr>Tanzimat Fermanı</vt:lpstr>
      <vt:lpstr>PowerPoint Sunusu</vt:lpstr>
      <vt:lpstr>PowerPoint Sunusu</vt:lpstr>
      <vt:lpstr>Tanzimat Dönemi</vt:lpstr>
      <vt:lpstr>Tanzimat Dönemi</vt:lpstr>
      <vt:lpstr>Reformcu Bürokratlar</vt:lpstr>
      <vt:lpstr>Reformcu Bürokratlar</vt:lpstr>
      <vt:lpstr>İnkılaplar Dönemi 1923-1945 Dönemi</vt:lpstr>
      <vt:lpstr>İzmir İktisat Kongresi</vt:lpstr>
      <vt:lpstr>İzmir İktisat Kongresi</vt:lpstr>
      <vt:lpstr>Teşvik-i Sanayi Kanunu</vt:lpstr>
      <vt:lpstr>1923-1945 Dönemi</vt:lpstr>
      <vt:lpstr>Bir Soru</vt:lpstr>
      <vt:lpstr>Türkiye Pamuk, Keten, Kendir, Kimya, Demir Sanayi Hakkında Rapor</vt:lpstr>
      <vt:lpstr>“Türkiye’nin İktisadi Bakımdan Bir Tetkiki”</vt:lpstr>
      <vt:lpstr>Dorr Raporu’nun Alt Başlıkları</vt:lpstr>
      <vt:lpstr>Dorr Raporu</vt:lpstr>
      <vt:lpstr>XIV. Bölüm «İdare»</vt:lpstr>
      <vt:lpstr>Dorr Raporu</vt:lpstr>
      <vt:lpstr>Dorr Raporu</vt:lpstr>
      <vt:lpstr>1923-1945 Dönemi</vt:lpstr>
      <vt:lpstr>1923-1945 Dönemi/Celal Bayar</vt:lpstr>
      <vt:lpstr>1923-1945 Dönemi</vt:lpstr>
      <vt:lpstr>Sanayi Programları</vt:lpstr>
      <vt:lpstr>Sanayi Programları</vt:lpstr>
      <vt:lpstr>Devletçilik</vt:lpstr>
      <vt:lpstr>Reformun Sürükleyici İsimleri ve Örgütlenme</vt:lpstr>
      <vt:lpstr>Sümerbank</vt:lpstr>
      <vt:lpstr>İdari Reform 1945-1980</vt:lpstr>
      <vt:lpstr>İdari Reform</vt:lpstr>
      <vt:lpstr>1945-1960</vt:lpstr>
      <vt:lpstr>1945-1960 Dönemi (İdari Reformun İlk Dönemi)</vt:lpstr>
      <vt:lpstr>Thornburg Raporu «Düşman güldürür, dost ağlatır.»</vt:lpstr>
      <vt:lpstr>Thornburg Raporu</vt:lpstr>
      <vt:lpstr>Ekonomik Baskı</vt:lpstr>
      <vt:lpstr>Türkiye’de Yansımalar 1946 ve 1947 Planları</vt:lpstr>
      <vt:lpstr>CHP</vt:lpstr>
      <vt:lpstr>1945-1960 Dönemi</vt:lpstr>
      <vt:lpstr>1945-1960 Dönemi</vt:lpstr>
      <vt:lpstr>İlk Etkiler</vt:lpstr>
      <vt:lpstr>1945-1960 Dönemi</vt:lpstr>
      <vt:lpstr>1945-1960 Dönemi</vt:lpstr>
      <vt:lpstr>1945-1960 Dönemi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BARIS OVGUN</dc:creator>
  <cp:lastModifiedBy>BARIS OVGUN</cp:lastModifiedBy>
  <cp:revision>454</cp:revision>
  <dcterms:created xsi:type="dcterms:W3CDTF">2012-10-30T07:41:30Z</dcterms:created>
  <dcterms:modified xsi:type="dcterms:W3CDTF">2018-02-05T13:05:37Z</dcterms:modified>
</cp:coreProperties>
</file>