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6" r:id="rId15"/>
    <p:sldId id="277" r:id="rId16"/>
    <p:sldId id="278" r:id="rId17"/>
    <p:sldId id="279" r:id="rId1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3786738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2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5875079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1pPr>
            <a:lvl2pPr marL="914400" lvl="1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2pPr>
            <a:lvl3pPr marL="1371600" lvl="2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3pPr>
            <a:lvl4pPr marL="1828800" lvl="3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4pPr>
            <a:lvl5pPr marL="2286000" lvl="4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5pPr>
            <a:lvl6pPr marL="2743200" lvl="5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6pPr>
            <a:lvl7pPr marL="3200400" lvl="6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7pPr>
            <a:lvl8pPr marL="3657600" lvl="7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8pPr>
            <a:lvl9pPr marL="4114800" lvl="8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●"/>
              <a:defRPr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○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ctrTitle"/>
          </p:nvPr>
        </p:nvSpPr>
        <p:spPr>
          <a:xfrm>
            <a:off x="815250" y="3785080"/>
            <a:ext cx="7513500" cy="15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90000"/>
                </a:solidFill>
              </a:rPr>
              <a:t>Egzersize Giriş </a:t>
            </a:r>
            <a:endParaRPr>
              <a:solidFill>
                <a:srgbClr val="990000"/>
              </a:solidFill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90000"/>
                </a:solidFill>
              </a:rPr>
              <a:t>ve </a:t>
            </a:r>
            <a:endParaRPr>
              <a:solidFill>
                <a:srgbClr val="990000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990000"/>
                </a:solidFill>
              </a:rPr>
              <a:t>Egzersiz Fizyolojisi</a:t>
            </a:r>
            <a:endParaRPr>
              <a:solidFill>
                <a:srgbClr val="990000"/>
              </a:solidFill>
            </a:endParaRPr>
          </a:p>
        </p:txBody>
      </p:sp>
      <p:sp>
        <p:nvSpPr>
          <p:cNvPr id="29" name="Shape 29"/>
          <p:cNvSpPr txBox="1">
            <a:spLocks noGrp="1"/>
          </p:cNvSpPr>
          <p:nvPr>
            <p:ph type="subTitle" idx="1"/>
          </p:nvPr>
        </p:nvSpPr>
        <p:spPr>
          <a:xfrm>
            <a:off x="56550" y="6075485"/>
            <a:ext cx="9030900" cy="50995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 smtClean="0">
                <a:solidFill>
                  <a:srgbClr val="073763"/>
                </a:solidFill>
              </a:rPr>
              <a:t>Öğrt</a:t>
            </a:r>
            <a:r>
              <a:rPr lang="en" sz="2400" b="1" dirty="0">
                <a:solidFill>
                  <a:srgbClr val="073763"/>
                </a:solidFill>
              </a:rPr>
              <a:t>. Gör</a:t>
            </a:r>
            <a:r>
              <a:rPr lang="en" sz="2400" b="1" dirty="0" smtClean="0">
                <a:solidFill>
                  <a:srgbClr val="073763"/>
                </a:solidFill>
              </a:rPr>
              <a:t>.</a:t>
            </a:r>
            <a:r>
              <a:rPr lang="tr-TR" sz="2400" b="1" dirty="0" smtClean="0">
                <a:solidFill>
                  <a:srgbClr val="073763"/>
                </a:solidFill>
              </a:rPr>
              <a:t> Şeyda CANDENİZ</a:t>
            </a:r>
            <a:endParaRPr sz="2400" b="1" dirty="0">
              <a:solidFill>
                <a:srgbClr val="073763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Kas kasılma çeşitleri </a:t>
            </a:r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chemeClr val="accent1"/>
                </a:solidFill>
              </a:rPr>
              <a:t>Konsentrik kasılma:</a:t>
            </a:r>
            <a:endParaRPr sz="2400" b="1" dirty="0">
              <a:solidFill>
                <a:schemeClr val="accent1"/>
              </a:solidFill>
            </a:endParaRPr>
          </a:p>
          <a:p>
            <a:pPr marL="457200" lvl="0" indent="-381000" rtl="0">
              <a:spcBef>
                <a:spcPts val="60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Dinamik bir kasılma tipidir. Yeterli gerginliğe ulaştığında kasın boyu kısalır ve eklemde hareket meydana gelir. Kas bir yükü hareket ettirirken bu tür kasılma meydana gelir. </a:t>
            </a:r>
            <a:endParaRPr sz="2400" dirty="0"/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En az kuvvet artışı oluşturan kasılma tipidir. </a:t>
            </a:r>
            <a:endParaRPr sz="2400" dirty="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chemeClr val="accent1"/>
                </a:solidFill>
              </a:rPr>
              <a:t>Ekzentrik kasılma:</a:t>
            </a:r>
            <a:endParaRPr sz="2400" b="1" dirty="0">
              <a:solidFill>
                <a:schemeClr val="accent1"/>
              </a:solidFill>
            </a:endParaRP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 dirty="0"/>
              <a:t>Kasın boyu uzarken gerilimin artması söz konusudur. Eksantrik egzersizlerle daha fazla güç kazanılır. Kasta ağrı ve hassasiyet oluşma riski yüksektir. </a:t>
            </a:r>
            <a:r>
              <a:rPr lang="en" sz="2400" dirty="0" smtClean="0"/>
              <a:t>Konsantrik </a:t>
            </a:r>
            <a:r>
              <a:rPr lang="en" sz="2400" dirty="0"/>
              <a:t>ve eksantrik kasılma dinamik kasılma tipleridir. </a:t>
            </a:r>
            <a:endParaRPr sz="2400" dirty="0"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Kas kasılma çeşitleri </a:t>
            </a:r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accent1"/>
                </a:solidFill>
              </a:rPr>
              <a:t>İzokinetik kasılma:</a:t>
            </a:r>
            <a:endParaRPr b="1" dirty="0">
              <a:solidFill>
                <a:schemeClr val="accent1"/>
              </a:solidFill>
            </a:endParaRPr>
          </a:p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 dirty="0"/>
              <a:t>Tüm hareket açıklığı içinde sabit açısal hızda değişken kuvvete karşı olan kasılma tipidir. </a:t>
            </a:r>
            <a:r>
              <a:rPr lang="en" dirty="0" smtClean="0"/>
              <a:t>Kas </a:t>
            </a:r>
            <a:r>
              <a:rPr lang="en" dirty="0"/>
              <a:t>kuvvetini ve dayanıklılığı geliştiren en iyi yöntemdir.   </a:t>
            </a:r>
            <a:endParaRPr dirty="0"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Kaslarda enerji kaynakları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İstirahat halinde en düşük seviyede olan enerji ihtiyacı, maksimal kassal aktivite esnasında maksimum düzeye çıkar. 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Vücudun tüm organları gibi iskelet kası da enerji gereksinimini ATP molekülünden sağlar. 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Kaslardaki ATP depoları düşük seviyededir. Bu depo sadece birkaç saniye süren kas kasılmaları için yeterlidir. Kas hücresi bu amaçla 3 değişik yolla ATP sentezler.</a:t>
            </a: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Kaslarda enerji kaynakları</a:t>
            </a:r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AutoNum type="arabicPeriod"/>
            </a:pPr>
            <a:r>
              <a:rPr lang="en" sz="1800" b="1">
                <a:solidFill>
                  <a:schemeClr val="accent1"/>
                </a:solidFill>
              </a:rPr>
              <a:t>Kreatin fosfat molekülü:</a:t>
            </a:r>
            <a:r>
              <a:rPr lang="en" sz="1800"/>
              <a:t> Kasılma sırasında ilk kullanılan enerji kaynağıdır. Kas lifinin kreatin fosfat içeriği sınırlı olup 8-10 saniyede tükenir. </a:t>
            </a:r>
            <a:endParaRPr sz="1800"/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sz="1800" b="1">
                <a:solidFill>
                  <a:schemeClr val="accent1"/>
                </a:solidFill>
              </a:rPr>
              <a:t>Glikoliz: </a:t>
            </a:r>
            <a:r>
              <a:rPr lang="en" sz="1800"/>
              <a:t>Direkt dolaşımdan veya kendi depolarından kullanılan glikoz glikoliz yolu ile parçalanır ve 2 molekül ATP, 2 molekül pirüvik asit oluşur. Ortamda yeterli miktarda oksijen yoksa veya aerobik yolun hızı hücrenin ATP kullanımından düşükse kas hücresi pirüvik asiti anaerobik yolla laktik site dönüştürür.</a:t>
            </a:r>
            <a:endParaRPr sz="1800"/>
          </a:p>
          <a:p>
            <a: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sz="1800" b="1">
                <a:solidFill>
                  <a:schemeClr val="accent1"/>
                </a:solidFill>
              </a:rPr>
              <a:t>Aerobik yol (Krebs döngüsü-oksidatif fosforilasyon):</a:t>
            </a:r>
            <a:r>
              <a:rPr lang="en" sz="1800"/>
              <a:t> Ortamda yeterli oksijen varsa pirüvik asit sarkoplazmik retikulumda laktik aside dönüşmek yerine mitokondride Krebs siklusuna girer. Bu yolla 1 glikozdan 36 ATP elde edilir. Lipid ve proteinler de ATP elde etmek için aerobik yolla metabolize edilirler. Kasılmanın ilk 5-10 dakikasında kas kendi glikojen depolarını kullanır. İzleyen yarım saat boyunca dolaşımdan glikoz ve yağ asidi eşit oranda kullanılır. Daha uzun süren kasılmalarda yağ asitlerinin kullanımı giderek artarken glikoz kullanımı azalır.    </a:t>
            </a:r>
            <a:endParaRPr sz="1800"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150454" y="274638"/>
            <a:ext cx="88758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Egzersizle meydana gelen değişiklikler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Kalp atım hacmi artar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Kalp hızı artar.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Kalp dakika volümü ve kan basıncı artar.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Kan akımı dağılımında değişiklik olur. </a:t>
            </a:r>
            <a:endParaRPr/>
          </a:p>
          <a:p>
            <a: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İskelet kaslarına kan akımı artar.</a:t>
            </a:r>
            <a:endParaRPr/>
          </a:p>
          <a:p>
            <a: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Koroner kan akımının kalp dakika volümüne oranı sabit kalır.</a:t>
            </a:r>
            <a:endParaRPr/>
          </a:p>
          <a:p>
            <a: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Splanknik alana kan akımı azalır.</a:t>
            </a:r>
            <a:endParaRPr/>
          </a:p>
          <a:p>
            <a: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Deri kan akımı şartlara bağlı olarak artabilir veya azalabilir.  </a:t>
            </a: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Arteriovenöz oksijen farkı artar.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Solunum hacmi artar.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Solunum frekansı artar.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Solunum dakika hacmi artar.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Akciğer difüzyon kapasitesi artar.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Arteriyel oksijen ve karbondioksit parsiyel basınçları ve Ph genellikle değişmez. </a:t>
            </a: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Shape 157"/>
          <p:cNvSpPr txBox="1">
            <a:spLocks noGrp="1"/>
          </p:cNvSpPr>
          <p:nvPr>
            <p:ph type="title"/>
          </p:nvPr>
        </p:nvSpPr>
        <p:spPr>
          <a:xfrm>
            <a:off x="150454" y="274638"/>
            <a:ext cx="88758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Egzersizle meydana gelen değişiklikler</a:t>
            </a:r>
            <a:endParaRPr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title"/>
          </p:nvPr>
        </p:nvSpPr>
        <p:spPr>
          <a:xfrm>
            <a:off x="106629" y="274638"/>
            <a:ext cx="8985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İskelet kasının egzersize adaptif cevabı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4744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Oksijen kullanımındaki artmaya paralel olarak iskelet kasında kapiller dansite, mitokondri ve enzim miktarları artar.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İskelet kasının glikojen depolama potansiyeli de artar.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Maksimal kuvvete yakın çalışan kasların kuvveti artar.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Tip II liflerinde hipertrofi gelişir.  </a:t>
            </a: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İyi bir kuvvet antrenmanı programı için antrenmanların % 15’i ekzantrik, % 10’u izometrik, % 75’i konsantrik olmalıdır. 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Kasılmanın yaklaşık 6 saniye devam ettirilmesi tavsiye edilir. 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Tekrar sayısının fazla olması da kuvvet artışında rol alır.    </a:t>
            </a: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Hareket sisteminin temel yapı taşları iskelet ve kaslardır.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Kaslar; çizgili kaslar ve düz kaslardan oluşur.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Kalp kası gösterdiği farklılıklar nedeniyle ayrı bir grupta incelenir. 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Çizgili kaslar istemli kasılırken, kalp kası ve düz kaslar istemsiz kasılırlar.</a:t>
            </a: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Kas kasılmasının mekanizması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60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Motor sinirlerle gelen aksiyon potansiyeli, motor son plaktan kasa asetilkolin yolu ile geçer. </a:t>
            </a:r>
            <a:endParaRPr sz="2400" dirty="0"/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 smtClean="0"/>
              <a:t>Motor </a:t>
            </a:r>
            <a:r>
              <a:rPr lang="en" sz="2400" dirty="0"/>
              <a:t>son plaktan geçen aksiyon potansiyeli ile depolarizasyon gerçekleşir. Bu depolarizasyon dalgası sarkolemma yolu ile uzunluğuna, T tübülleri yolu ile de fibril içine doğru yayılır. </a:t>
            </a:r>
            <a:endParaRPr sz="2400" dirty="0"/>
          </a:p>
          <a:p>
            <a:pPr marL="457200" lvl="0" indent="-381000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Yayılan impuls, sarkoplazmik retikulumdan Ca++ açığa çıkarır. Ca++  kasılma ile ilgili fizyolojik süreci başlatır. </a:t>
            </a:r>
            <a:endParaRPr sz="2400" dirty="0"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Kas kasılmasının mekanizması</a:t>
            </a:r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457200" y="1311650"/>
            <a:ext cx="8229600" cy="525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 dirty="0"/>
              <a:t>Ca++ iyonları troponine bağlandığında, tropomiyozin molekülünün pozisyonu değişir ve miyozinin aktinle ilişki kuracağı bölge serbest kalır ve miyozin başları aktinle ilişki kurar. </a:t>
            </a:r>
            <a:endParaRPr dirty="0"/>
          </a:p>
          <a:p>
            <a:pPr marL="457200" lvl="0" indent="-4191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dirty="0" smtClean="0"/>
              <a:t>Kasılma </a:t>
            </a:r>
            <a:r>
              <a:rPr lang="en" dirty="0"/>
              <a:t>için gerekli enerji ATP’den elde edilir. Kasılma başlamadan önce miyozin başı ATP bağlar ve sahip olduğu ATPaz aktivitesi ile ATP’yi parçalar. 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Kas kasılmasının mekanizması</a:t>
            </a:r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299150"/>
            <a:ext cx="8229600" cy="526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dirty="0" smtClean="0"/>
              <a:t>Ca</a:t>
            </a:r>
            <a:r>
              <a:rPr lang="en" dirty="0"/>
              <a:t>++ un sarkoplazmik retikuluma aktif transportu için gerekli enerji ATP’den sağlanır.</a:t>
            </a:r>
            <a:endParaRPr dirty="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dirty="0"/>
              <a:t>Hem kasılma hem gevşeme için ATP gereklidir. </a:t>
            </a:r>
            <a:endParaRPr dirty="0"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Kas fibril tipleri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60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Miyozin başının ATPaz aktivitesine göre Tip I ve Tip II olarak ikiye ayrılır. </a:t>
            </a:r>
            <a:endParaRPr sz="2400" dirty="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 sz="2400" dirty="0"/>
          </a:p>
          <a:p>
            <a:pPr marL="457200" lvl="0" indent="-381000" rtl="0">
              <a:spcBef>
                <a:spcPts val="600"/>
              </a:spcBef>
              <a:spcAft>
                <a:spcPts val="0"/>
              </a:spcAft>
              <a:buSzPts val="2400"/>
              <a:buChar char="●"/>
            </a:pPr>
            <a:r>
              <a:rPr lang="en" sz="2400" b="1" dirty="0">
                <a:solidFill>
                  <a:schemeClr val="accent2"/>
                </a:solidFill>
              </a:rPr>
              <a:t>Tip I lifler (yavaş oksidatif):</a:t>
            </a:r>
            <a:r>
              <a:rPr lang="en" sz="2400" dirty="0"/>
              <a:t> Düşük miyozin ATPaz aktivitesi gösterirler. Kasılmaları yavaş, kasılma süreleri uzundur. </a:t>
            </a:r>
            <a:r>
              <a:rPr lang="en" sz="2400" dirty="0" smtClean="0"/>
              <a:t>Yorgunluğa </a:t>
            </a:r>
            <a:r>
              <a:rPr lang="en" sz="2400" dirty="0"/>
              <a:t>dirençlidirler. Dayanıklılık gerektiren hareket ve egzersizlerde kullanılır.Anaerobik kapasiteleri düşük, aerobik kapasiteleri yüksektir. 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Kas fibril tipleri</a:t>
            </a:r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 b="1">
                <a:solidFill>
                  <a:schemeClr val="accent2"/>
                </a:solidFill>
              </a:rPr>
              <a:t>Tip IIa lifler (hızlı oksidatif-glikolitik):</a:t>
            </a:r>
            <a:r>
              <a:rPr lang="en"/>
              <a:t> Yüksek miyozin ATPaz aktiviteleri vardır. Süratli kasılırlar ve kasılma süreleri kısadır. Yavaş oksidatif liflerden önce, hızlı glikolitik liflerden sonra yorulurlar. 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b="1">
                <a:solidFill>
                  <a:schemeClr val="accent2"/>
                </a:solidFill>
              </a:rPr>
              <a:t>Tip IIb lifler (hızlı glikolitik):</a:t>
            </a:r>
            <a:r>
              <a:rPr lang="en"/>
              <a:t> Çapları yavaş oksidatif liflerin iki katıdır. Hızlı kasılırlar, kasılma süreleri kısadır. Anaerobik metabolik yolla ATP sentezlerler. </a:t>
            </a: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Vücudumuzdaki kaslarda her 3 tip lif de mevcuttur. Ancak kas içindeki lif tipi oranları kasın işlevine göre farklılık gösterir. 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Vücut postürünü korumakla görevli sırt ve bacak kasları sürekli kasılmalarını çok sayıda yavaş oksidatif lif içermelerine borçludurlar.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Çok hızlı kasılma ve güç gerektiren kaslarda ise hızlı glikolitik lifler fazla bulunur.   </a:t>
            </a: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Kas kasılma çeşitleri 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dirty="0">
                <a:solidFill>
                  <a:schemeClr val="accent1"/>
                </a:solidFill>
              </a:rPr>
              <a:t>İzometrik Kasılma:</a:t>
            </a:r>
            <a:endParaRPr b="1" dirty="0">
              <a:solidFill>
                <a:schemeClr val="accent1"/>
              </a:solidFill>
            </a:endParaRPr>
          </a:p>
          <a:p>
            <a: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 dirty="0"/>
              <a:t>Kas kasılırken boyu değişmez. Tonusu artar. Bir cismi sabit pozisyonda tutarken izometrik kasılma meydana gelir </a:t>
            </a:r>
            <a:r>
              <a:rPr lang="en" dirty="0" smtClean="0"/>
              <a:t>Ayakta </a:t>
            </a:r>
            <a:r>
              <a:rPr lang="en" dirty="0"/>
              <a:t>durma esnasında antigravite kasları izometrik kasılma oluşturur. 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ight 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889</Words>
  <Application>Microsoft Office PowerPoint</Application>
  <PresentationFormat>Ekran Gösterisi (4:3)</PresentationFormat>
  <Paragraphs>72</Paragraphs>
  <Slides>17</Slides>
  <Notes>17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9" baseType="lpstr">
      <vt:lpstr>Arial</vt:lpstr>
      <vt:lpstr>Light Gradient</vt:lpstr>
      <vt:lpstr>Egzersize Giriş  ve  Egzersiz Fizyolojisi</vt:lpstr>
      <vt:lpstr>PowerPoint Sunusu</vt:lpstr>
      <vt:lpstr>Kas kasılmasının mekanizması</vt:lpstr>
      <vt:lpstr>Kas kasılmasının mekanizması</vt:lpstr>
      <vt:lpstr>Kas kasılmasının mekanizması</vt:lpstr>
      <vt:lpstr>Kas fibril tipleri</vt:lpstr>
      <vt:lpstr>Kas fibril tipleri</vt:lpstr>
      <vt:lpstr>PowerPoint Sunusu</vt:lpstr>
      <vt:lpstr>Kas kasılma çeşitleri </vt:lpstr>
      <vt:lpstr>Kas kasılma çeşitleri </vt:lpstr>
      <vt:lpstr>Kas kasılma çeşitleri </vt:lpstr>
      <vt:lpstr>Kaslarda enerji kaynakları</vt:lpstr>
      <vt:lpstr>Kaslarda enerji kaynakları</vt:lpstr>
      <vt:lpstr>Egzersizle meydana gelen değişiklikler</vt:lpstr>
      <vt:lpstr>Egzersizle meydana gelen değişiklikler</vt:lpstr>
      <vt:lpstr>İskelet kasının egzersize adaptif cevabı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Egzersize Giriş  ve  Egzersiz Fizyolojisi</dc:title>
  <dc:creator>kmyo2</dc:creator>
  <cp:lastModifiedBy>kmyo2</cp:lastModifiedBy>
  <cp:revision>4</cp:revision>
  <dcterms:modified xsi:type="dcterms:W3CDTF">2018-03-15T08:17:51Z</dcterms:modified>
</cp:coreProperties>
</file>