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64" r:id="rId2"/>
    <p:sldId id="274" r:id="rId3"/>
    <p:sldId id="276" r:id="rId4"/>
    <p:sldId id="285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601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2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92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2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7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558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22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56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68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78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14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57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701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7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6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4D5C-6043-4569-9888-3265F751EDC6}" type="datetimeFigureOut">
              <a:rPr lang="hu-HU" smtClean="0"/>
              <a:t>2020. 05. 13.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4449" y="5532403"/>
            <a:ext cx="10068183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2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Meséljük el a történetet </a:t>
            </a:r>
            <a:r>
              <a:rPr lang="hu-HU" sz="2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együtt magyarul, jelen időben! </a:t>
            </a:r>
            <a:r>
              <a:rPr lang="hu-HU" sz="20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Zárja azzal a mondatát, hogy „aztán...” és adja tovább a labdát!</a:t>
            </a:r>
            <a:endParaRPr lang="hu-H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picture containing food&#10;&#10;Description automatically generated">
            <a:extLst>
              <a:ext uri="{FF2B5EF4-FFF2-40B4-BE49-F238E27FC236}">
                <a16:creationId xmlns="" xmlns:a16="http://schemas.microsoft.com/office/drawing/2014/main" id="{9E9A35F1-F42D-4B26-9569-C8D4B6C40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350" y="261164"/>
            <a:ext cx="4727299" cy="472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923" y="6568320"/>
            <a:ext cx="1120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accent1">
                    <a:lumMod val="50000"/>
                  </a:schemeClr>
                </a:solidFill>
              </a:rPr>
              <a:t>Kép: Freepic</a:t>
            </a:r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60619" y="1056067"/>
            <a:ext cx="893793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3000" dirty="0" smtClean="0"/>
              <a:t>A szegény fiúk általában </a:t>
            </a:r>
            <a:r>
              <a:rPr lang="hu-HU" sz="3000" i="1" dirty="0" smtClean="0"/>
              <a:t>szerencsét próbálni </a:t>
            </a:r>
            <a:r>
              <a:rPr lang="hu-HU" sz="3000" dirty="0" smtClean="0"/>
              <a:t>mennek egy </a:t>
            </a:r>
            <a:r>
              <a:rPr lang="hu-HU" sz="3000" i="1" dirty="0" smtClean="0"/>
              <a:t>batyu</a:t>
            </a:r>
            <a:r>
              <a:rPr lang="hu-HU" sz="3000" dirty="0" smtClean="0"/>
              <a:t>val / </a:t>
            </a:r>
            <a:r>
              <a:rPr lang="hu-HU" sz="3000" i="1" dirty="0" smtClean="0"/>
              <a:t>tarisznyá</a:t>
            </a:r>
            <a:r>
              <a:rPr lang="hu-HU" sz="3000" dirty="0" smtClean="0"/>
              <a:t>val, és benne </a:t>
            </a:r>
            <a:r>
              <a:rPr lang="hu-HU" sz="3000" i="1" dirty="0" smtClean="0"/>
              <a:t>hamubasült pogácsá</a:t>
            </a:r>
            <a:r>
              <a:rPr lang="hu-HU" sz="3000" dirty="0" smtClean="0"/>
              <a:t>val.</a:t>
            </a:r>
          </a:p>
          <a:p>
            <a:pPr algn="just"/>
            <a:endParaRPr lang="hu-HU" sz="3000" dirty="0"/>
          </a:p>
          <a:p>
            <a:pPr algn="just"/>
            <a:r>
              <a:rPr lang="hu-HU" sz="3000" dirty="0" smtClean="0"/>
              <a:t>Az út során </a:t>
            </a:r>
            <a:r>
              <a:rPr lang="hu-HU" sz="3000" i="1" dirty="0" smtClean="0"/>
              <a:t>fogadó</a:t>
            </a:r>
            <a:r>
              <a:rPr lang="hu-HU" sz="3000" dirty="0" smtClean="0"/>
              <a:t>ban alszanak.</a:t>
            </a:r>
          </a:p>
        </p:txBody>
      </p:sp>
    </p:spTree>
    <p:extLst>
      <p:ext uri="{BB962C8B-B14F-4D97-AF65-F5344CB8AC3E}">
        <p14:creationId xmlns:p14="http://schemas.microsoft.com/office/powerpoint/2010/main" val="425532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923" y="6568320"/>
            <a:ext cx="1120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accent1">
                    <a:lumMod val="50000"/>
                  </a:schemeClr>
                </a:solidFill>
              </a:rPr>
              <a:t>Kép: Freepic</a:t>
            </a:r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03841" y="1142852"/>
            <a:ext cx="348588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boszorkány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tündér</a:t>
            </a:r>
            <a:endParaRPr lang="hu-HU" sz="3000" dirty="0" smtClean="0"/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/>
              <a:t>f</a:t>
            </a:r>
            <a:r>
              <a:rPr lang="hu-HU" sz="3000" dirty="0" smtClean="0"/>
              <a:t>ekete macska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tündér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/>
              <a:t>b</a:t>
            </a:r>
            <a:r>
              <a:rPr lang="hu-HU" sz="3000" dirty="0" smtClean="0"/>
              <a:t>eszélő fa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/>
              <a:t>b</a:t>
            </a:r>
            <a:r>
              <a:rPr lang="hu-HU" sz="3000" dirty="0" smtClean="0"/>
              <a:t>eszélő kút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varázspálca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állatok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endParaRPr lang="hu-HU" sz="3000" dirty="0" smtClean="0"/>
          </a:p>
          <a:p>
            <a:pPr marL="571500" indent="-571500">
              <a:buFont typeface="Webdings" panose="05030102010509060703" pitchFamily="18" charset="2"/>
              <a:buChar char=""/>
            </a:pPr>
            <a:endParaRPr lang="hu-HU" sz="3000" dirty="0" smtClean="0"/>
          </a:p>
        </p:txBody>
      </p:sp>
      <p:pic>
        <p:nvPicPr>
          <p:cNvPr id="5122" name="Picture 2" descr="Moon and witch background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6845319" cy="684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0713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923" y="6568320"/>
            <a:ext cx="1120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accent1">
                    <a:lumMod val="50000"/>
                  </a:schemeClr>
                </a:solidFill>
              </a:rPr>
              <a:t>Kép: Freepic</a:t>
            </a:r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4113" y="3103807"/>
            <a:ext cx="89379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0000" dirty="0" smtClean="0"/>
              <a:t>VARÁZS-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04114" y="1234224"/>
            <a:ext cx="89379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/>
              <a:t>Gyűjtsünk utótagokat!</a:t>
            </a:r>
          </a:p>
        </p:txBody>
      </p:sp>
    </p:spTree>
    <p:extLst>
      <p:ext uri="{BB962C8B-B14F-4D97-AF65-F5344CB8AC3E}">
        <p14:creationId xmlns:p14="http://schemas.microsoft.com/office/powerpoint/2010/main" val="231890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923" y="6568320"/>
            <a:ext cx="1120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accent1">
                    <a:lumMod val="50000"/>
                  </a:schemeClr>
                </a:solidFill>
              </a:rPr>
              <a:t>Kép: Freepic</a:t>
            </a:r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4113" y="3103807"/>
            <a:ext cx="89379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0000" dirty="0" smtClean="0"/>
              <a:t>VARÁZS-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04114" y="1234224"/>
            <a:ext cx="89379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/>
              <a:t>Gyűjtsünk utótagokat!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49307" y="4458024"/>
            <a:ext cx="15830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pálca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63825" y="2157210"/>
            <a:ext cx="15830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erő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71988" y="5453785"/>
            <a:ext cx="15830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ige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41701" y="2189511"/>
            <a:ext cx="15830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ital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54121" y="6050608"/>
            <a:ext cx="15830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szó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87921" y="5398081"/>
            <a:ext cx="27174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gránátalma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47611" y="2157210"/>
            <a:ext cx="15830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köpeny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63825" y="3138250"/>
            <a:ext cx="15830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gömb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70359" y="4732771"/>
            <a:ext cx="15830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doboz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352208" y="5524651"/>
            <a:ext cx="18062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>
                <a:solidFill>
                  <a:schemeClr val="bg1">
                    <a:lumMod val="65000"/>
                  </a:schemeClr>
                </a:solidFill>
              </a:rPr>
              <a:t>f</a:t>
            </a:r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uvola</a:t>
            </a:r>
            <a:b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hegy </a:t>
            </a:r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  <a:sym typeface="Wingdings" panose="05000000000000000000" pitchFamily="2" charset="2"/>
              </a:rPr>
              <a:t></a:t>
            </a:r>
            <a:endParaRPr lang="hu-HU" sz="30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9257" y="3429970"/>
            <a:ext cx="15830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könyv</a:t>
            </a:r>
          </a:p>
        </p:txBody>
      </p:sp>
    </p:spTree>
    <p:extLst>
      <p:ext uri="{BB962C8B-B14F-4D97-AF65-F5344CB8AC3E}">
        <p14:creationId xmlns:p14="http://schemas.microsoft.com/office/powerpoint/2010/main" val="296116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Knight and dragon of fairytale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08180" y="6461425"/>
            <a:ext cx="1120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accent1">
                    <a:lumMod val="50000"/>
                  </a:schemeClr>
                </a:solidFill>
              </a:rPr>
              <a:t>Kép: Freepic</a:t>
            </a:r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63509" y="612844"/>
            <a:ext cx="52284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200" dirty="0" smtClean="0"/>
              <a:t>Hogyan kezdődnek a </a:t>
            </a:r>
          </a:p>
          <a:p>
            <a:r>
              <a:rPr lang="hu-HU" sz="7200" dirty="0"/>
              <a:t>m</a:t>
            </a:r>
            <a:r>
              <a:rPr lang="hu-HU" sz="7200" dirty="0" smtClean="0"/>
              <a:t>esék?</a:t>
            </a:r>
            <a:endParaRPr lang="tr-TR" sz="7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809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17139" y="6581001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163859"/>
            <a:ext cx="478932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0" dirty="0" smtClean="0">
                <a:solidFill>
                  <a:srgbClr val="C00000"/>
                </a:solidFill>
              </a:rPr>
              <a:t>Egyszer volt, hol nem volt, volt egyszer egy </a:t>
            </a:r>
            <a:r>
              <a:rPr lang="hu-HU" sz="6000" dirty="0" smtClean="0"/>
              <a:t>lány. Úgy hívták, hogy Piroska.</a:t>
            </a:r>
            <a:endParaRPr lang="tr-TR" sz="6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920" y="2821740"/>
            <a:ext cx="4198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9220" name="Picture 4" descr="Hand drawn little red riding hood elements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30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17139" y="6581001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920" y="2821740"/>
            <a:ext cx="4198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3316" name="Picture 4" descr="Hand drawn princess background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881078" y="420484"/>
            <a:ext cx="5310922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500" dirty="0" smtClean="0">
                <a:solidFill>
                  <a:srgbClr val="C00000"/>
                </a:solidFill>
              </a:rPr>
              <a:t>Egyszer volt, hol nem volt, volt egyszer egy </a:t>
            </a:r>
            <a:r>
              <a:rPr lang="tr-TR" sz="5500" dirty="0" smtClean="0"/>
              <a:t>hercegn</a:t>
            </a:r>
            <a:r>
              <a:rPr lang="hu-HU" sz="5500" dirty="0" smtClean="0"/>
              <a:t>ő, aki még a napnál is szebb volt.</a:t>
            </a:r>
            <a:endParaRPr lang="tr-TR" sz="55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99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17139" y="6581001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920" y="2821740"/>
            <a:ext cx="4198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0" y="-20807"/>
            <a:ext cx="478932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0" dirty="0" smtClean="0">
                <a:solidFill>
                  <a:srgbClr val="C00000"/>
                </a:solidFill>
              </a:rPr>
              <a:t>Egyszer volt, hol nem volt, volt egyszer egy </a:t>
            </a:r>
            <a:r>
              <a:rPr lang="hu-HU" sz="6000" dirty="0" smtClean="0"/>
              <a:t>lány</a:t>
            </a:r>
            <a:r>
              <a:rPr lang="hu-HU" sz="6000" dirty="0" smtClean="0"/>
              <a:t>. A lány édesapja meghalt.</a:t>
            </a:r>
            <a:endParaRPr lang="tr-TR" sz="6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5364" name="Picture 4" descr="Cinderella wearing maid outfit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6581000"/>
            <a:ext cx="1120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rgbClr val="0070C0"/>
                </a:solidFill>
              </a:rPr>
              <a:t>Kép: Freepic</a:t>
            </a:r>
            <a:endParaRPr lang="tr-TR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remen Town Musicians, Donkey, Dog, Cat, Hah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9585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17139" y="6581001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920" y="2821740"/>
            <a:ext cx="4198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64586" y="213561"/>
            <a:ext cx="478932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0" dirty="0" smtClean="0">
                <a:solidFill>
                  <a:srgbClr val="C00000"/>
                </a:solidFill>
              </a:rPr>
              <a:t>?</a:t>
            </a:r>
            <a:endParaRPr lang="tr-TR" sz="40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530" y="6581001"/>
            <a:ext cx="1159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accent1">
                    <a:lumMod val="50000"/>
                  </a:schemeClr>
                </a:solidFill>
              </a:rPr>
              <a:t>Kép: </a:t>
            </a:r>
            <a:r>
              <a:rPr lang="hu-HU" sz="1200" dirty="0" smtClean="0">
                <a:solidFill>
                  <a:schemeClr val="accent1">
                    <a:lumMod val="50000"/>
                  </a:schemeClr>
                </a:solidFill>
              </a:rPr>
              <a:t>Pixabay</a:t>
            </a:r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34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08180" y="6461425"/>
            <a:ext cx="1120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accent1">
                    <a:lumMod val="50000"/>
                  </a:schemeClr>
                </a:solidFill>
              </a:rPr>
              <a:t>Kép: Freepic</a:t>
            </a:r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10659" y="612844"/>
            <a:ext cx="418134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000" dirty="0" smtClean="0"/>
              <a:t>Milyen szereplőkkel találkoz-</a:t>
            </a:r>
          </a:p>
          <a:p>
            <a:r>
              <a:rPr lang="hu-HU" sz="5000" dirty="0"/>
              <a:t>h</a:t>
            </a:r>
            <a:r>
              <a:rPr lang="hu-HU" sz="5000" dirty="0" smtClean="0"/>
              <a:t>atunk </a:t>
            </a:r>
          </a:p>
          <a:p>
            <a:r>
              <a:rPr lang="hu-HU" sz="5000" dirty="0"/>
              <a:t>a</a:t>
            </a:r>
            <a:r>
              <a:rPr lang="hu-HU" sz="5000" dirty="0" smtClean="0"/>
              <a:t> mesékben?</a:t>
            </a:r>
            <a:endParaRPr lang="tr-TR" sz="5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050" name="Picture 2" descr="Royal characters cartoon set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72141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581000"/>
            <a:ext cx="1120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>
                    <a:lumMod val="65000"/>
                  </a:schemeClr>
                </a:solidFill>
              </a:rPr>
              <a:t>Kép: Freepic</a:t>
            </a:r>
            <a:endParaRPr lang="tr-TR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41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08180" y="6461425"/>
            <a:ext cx="1120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accent1">
                    <a:lumMod val="50000"/>
                  </a:schemeClr>
                </a:solidFill>
              </a:rPr>
              <a:t>Kép: Freepic</a:t>
            </a:r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21416" y="151179"/>
            <a:ext cx="447058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ebdings" panose="05030102010509060703" pitchFamily="18" charset="2"/>
              <a:buChar char=""/>
            </a:pPr>
            <a:r>
              <a:rPr lang="hu-HU" sz="3000" dirty="0" smtClean="0"/>
              <a:t>Az ö</a:t>
            </a:r>
            <a:r>
              <a:rPr lang="hu-HU" sz="3000" dirty="0" smtClean="0"/>
              <a:t>reg király</a:t>
            </a:r>
          </a:p>
          <a:p>
            <a:pPr marL="571500" indent="-571500">
              <a:buFont typeface="Webdings" panose="05030102010509060703" pitchFamily="18" charset="2"/>
              <a:buChar char=""/>
            </a:pPr>
            <a:r>
              <a:rPr lang="hu-HU" sz="3000" dirty="0" smtClean="0"/>
              <a:t>A császár</a:t>
            </a:r>
          </a:p>
          <a:p>
            <a:pPr marL="571500" indent="-571500">
              <a:buFont typeface="Webdings" panose="05030102010509060703" pitchFamily="18" charset="2"/>
              <a:buChar char=""/>
            </a:pPr>
            <a:r>
              <a:rPr lang="hu-HU" sz="3000" dirty="0" smtClean="0"/>
              <a:t>A török császár</a:t>
            </a:r>
          </a:p>
          <a:p>
            <a:pPr marL="571500" indent="-571500">
              <a:buFont typeface="Webdings" panose="05030102010509060703" pitchFamily="18" charset="2"/>
              <a:buChar char=""/>
            </a:pPr>
            <a:r>
              <a:rPr lang="hu-HU" sz="3000" dirty="0" smtClean="0"/>
              <a:t>A (szőke) herceg (a fehér lovon)</a:t>
            </a:r>
          </a:p>
          <a:p>
            <a:pPr marL="571500" indent="-571500">
              <a:buFont typeface="Webdings" panose="05030102010509060703" pitchFamily="18" charset="2"/>
              <a:buChar char=""/>
            </a:pPr>
            <a:r>
              <a:rPr lang="hu-HU" sz="3000" dirty="0" smtClean="0"/>
              <a:t>A (világszép) hercegkisasszony</a:t>
            </a:r>
          </a:p>
          <a:p>
            <a:pPr marL="571500" indent="-571500">
              <a:buFont typeface="Webdings" panose="05030102010509060703" pitchFamily="18" charset="2"/>
              <a:buChar char=""/>
            </a:pPr>
            <a:endParaRPr lang="hu-HU" sz="3000" dirty="0"/>
          </a:p>
          <a:p>
            <a:r>
              <a:rPr lang="hu-HU" sz="3000" dirty="0" smtClean="0"/>
              <a:t>A király gyakran adja lánya kezét és a fele királyságát annak, aki teljesít egy próbát, vagy megmenti a lányt.</a:t>
            </a:r>
            <a:endParaRPr lang="hu-HU" sz="3000" dirty="0" smtClean="0"/>
          </a:p>
        </p:txBody>
      </p:sp>
      <p:pic>
        <p:nvPicPr>
          <p:cNvPr id="2050" name="Picture 2" descr="Royal characters cartoon set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72141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568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edieval peasant household cartoon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8584"/>
            <a:ext cx="8575469" cy="6849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8923" y="6568320"/>
            <a:ext cx="1120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accent1">
                    <a:lumMod val="50000"/>
                  </a:schemeClr>
                </a:solidFill>
              </a:rPr>
              <a:t>Kép: Freepic</a:t>
            </a:r>
            <a:endParaRPr lang="tr-T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706117" y="498908"/>
            <a:ext cx="348588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A szegény ember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A szegény asszony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Az okos lány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A szegény ember 3 lánya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A szegény ember 3 fia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A legkisebb lány</a:t>
            </a:r>
          </a:p>
          <a:p>
            <a:pPr marL="571500" indent="-571500">
              <a:buFont typeface="Webdings" panose="05030102010509060703" pitchFamily="18" charset="2"/>
              <a:buChar char=""/>
            </a:pPr>
            <a:r>
              <a:rPr lang="hu-HU" sz="3000" dirty="0" smtClean="0"/>
              <a:t>A legkisebb fiú</a:t>
            </a:r>
            <a:endParaRPr lang="hu-HU" sz="3000" dirty="0" smtClean="0"/>
          </a:p>
        </p:txBody>
      </p:sp>
    </p:spTree>
    <p:extLst>
      <p:ext uri="{BB962C8B-B14F-4D97-AF65-F5344CB8AC3E}">
        <p14:creationId xmlns:p14="http://schemas.microsoft.com/office/powerpoint/2010/main" val="163056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834</TotalTime>
  <Words>250</Words>
  <Application>Microsoft Office PowerPoint</Application>
  <PresentationFormat>Widescreen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Webdings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Bemutatkozás:  3 mondat: 2 igaz, 1 hamis</dc:title>
  <dc:creator>Éva Tóth</dc:creator>
  <cp:lastModifiedBy>Éva Tóth</cp:lastModifiedBy>
  <cp:revision>52</cp:revision>
  <dcterms:created xsi:type="dcterms:W3CDTF">2018-09-21T17:46:23Z</dcterms:created>
  <dcterms:modified xsi:type="dcterms:W3CDTF">2020-05-13T19:21:02Z</dcterms:modified>
</cp:coreProperties>
</file>