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613" cy="4873625"/>
          </a:xfrm>
        </p:spPr>
        <p:txBody>
          <a:bodyPr/>
          <a:lstStyle/>
          <a:p>
            <a:pPr eaLnBrk="1" hangingPunct="1"/>
            <a:r>
              <a:rPr lang="tr-TR" sz="2000" b="1" smtClean="0"/>
              <a:t>Konjenital hipotiroidi etyolojisinin araştırılması (</a:t>
            </a:r>
            <a:r>
              <a:rPr lang="tr-TR" sz="2000" smtClean="0"/>
              <a:t>agenezi,hemiagenezi, ektopi, dishormonogenezis, geçici hipotiroidi):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Tiroit Sintigrafisi</a:t>
            </a:r>
            <a:endParaRPr lang="tr-TR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565400"/>
            <a:ext cx="496887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İyot-131 sintigrafisi 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Tiroid kanserlerinin takibinde kullanılır.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I-131’in başlıca avantajı aynı zamanda tedavi ajanı olarak da kullanılmasıdır.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/>
              <a:t>Bakiye, nüks ve metastatik tiroid kanserlerinin I-131 ile görüntülenmesi iki şekilde yapılır.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b="1" dirty="0" smtClean="0"/>
              <a:t>Yüksek doz sonrası I-131 sintigrafisi </a:t>
            </a:r>
            <a:r>
              <a:rPr lang="tr-TR" sz="1800" b="1" dirty="0" smtClean="0"/>
              <a:t>(tedavi dozu)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b="1" dirty="0" smtClean="0"/>
              <a:t>Düşük doz sonrası I-131 sintigrafisi </a:t>
            </a:r>
            <a:r>
              <a:rPr lang="tr-TR" sz="1800" b="1" dirty="0" smtClean="0"/>
              <a:t>(tanı dozu)</a:t>
            </a:r>
            <a:endParaRPr lang="tr-TR" sz="1800" dirty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557338"/>
            <a:ext cx="19431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557338"/>
            <a:ext cx="19446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5 Metin kutusu"/>
          <p:cNvSpPr txBox="1">
            <a:spLocks noChangeArrowheads="1"/>
          </p:cNvSpPr>
          <p:nvPr/>
        </p:nvSpPr>
        <p:spPr bwMode="auto">
          <a:xfrm>
            <a:off x="4643438" y="5805488"/>
            <a:ext cx="1606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/>
              <a:t>Tedavi sonrası</a:t>
            </a:r>
          </a:p>
        </p:txBody>
      </p:sp>
      <p:sp>
        <p:nvSpPr>
          <p:cNvPr id="37895" name="6 Metin kutusu"/>
          <p:cNvSpPr txBox="1">
            <a:spLocks noChangeArrowheads="1"/>
          </p:cNvSpPr>
          <p:nvPr/>
        </p:nvSpPr>
        <p:spPr bwMode="auto">
          <a:xfrm>
            <a:off x="6732588" y="5876925"/>
            <a:ext cx="165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/>
              <a:t>Düşük doz-tanı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Paratiroid sintigrafisi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915" name="5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613" cy="4873625"/>
          </a:xfrm>
        </p:spPr>
        <p:txBody>
          <a:bodyPr/>
          <a:lstStyle/>
          <a:p>
            <a:pPr eaLnBrk="1" hangingPunct="1"/>
            <a:r>
              <a:rPr lang="tr-TR" b="1" smtClean="0"/>
              <a:t>Paratiroid sintigrafisinin endikasyonları</a:t>
            </a:r>
            <a:r>
              <a:rPr lang="tr-TR" smtClean="0"/>
              <a:t>; </a:t>
            </a:r>
          </a:p>
          <a:p>
            <a:pPr lvl="1" eaLnBrk="1" hangingPunct="1"/>
            <a:r>
              <a:rPr lang="tr-TR" smtClean="0"/>
              <a:t>primer ve sekonder hiperparatiroidi tanısı konulmuş hastalarda adenom ve hiperplazik dokunun görüntülenmesidir</a:t>
            </a:r>
          </a:p>
          <a:p>
            <a:pPr eaLnBrk="1" hangingPunct="1"/>
            <a:endParaRPr lang="tr-TR" sz="2200" smtClean="0"/>
          </a:p>
          <a:p>
            <a:pPr eaLnBrk="1" hangingPunct="1">
              <a:spcBef>
                <a:spcPct val="0"/>
              </a:spcBef>
            </a:pPr>
            <a:r>
              <a:rPr lang="tr-TR" sz="2000" smtClean="0"/>
              <a:t>Tc-99m’e bağlı ajanlar olan sestamibi ve tetrofosmin ile yapılan paratiroid sintigrafisi rutin olarak kullanılan yöntemlerdir.</a:t>
            </a:r>
          </a:p>
          <a:p>
            <a:pPr eaLnBrk="1" hangingPunct="1">
              <a:spcBef>
                <a:spcPct val="0"/>
              </a:spcBef>
            </a:pPr>
            <a:endParaRPr lang="tr-TR" sz="2000" smtClean="0"/>
          </a:p>
          <a:p>
            <a:pPr eaLnBrk="1" hangingPunct="1">
              <a:spcBef>
                <a:spcPct val="0"/>
              </a:spcBef>
            </a:pPr>
            <a:r>
              <a:rPr lang="tr-TR" sz="2000" smtClean="0"/>
              <a:t>Sestamibi; hem tiroid dokusunda hem de paratiroid adenom ve hiperplazisinde tutulum gösterir. </a:t>
            </a:r>
          </a:p>
          <a:p>
            <a:pPr eaLnBrk="1" hangingPunct="1">
              <a:spcBef>
                <a:spcPct val="0"/>
              </a:spcBef>
            </a:pPr>
            <a:endParaRPr lang="tr-TR" sz="2000" smtClean="0"/>
          </a:p>
          <a:p>
            <a:pPr eaLnBrk="1" hangingPunct="1">
              <a:spcBef>
                <a:spcPct val="0"/>
              </a:spcBef>
            </a:pPr>
            <a:r>
              <a:rPr lang="tr-TR" sz="2000" smtClean="0"/>
              <a:t>Ancak, tiroidden washout olduğu halde paratiroid dokusunda uzun süre kalması nedeniyle çift fazlı yöntem şeklinde uygulanmaktadır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28775"/>
            <a:ext cx="6551612" cy="3465513"/>
          </a:xfr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Paratiroid sintigrafisi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940" name="5 Dikdörtgen"/>
          <p:cNvSpPr>
            <a:spLocks noChangeArrowheads="1"/>
          </p:cNvSpPr>
          <p:nvPr/>
        </p:nvSpPr>
        <p:spPr bwMode="auto">
          <a:xfrm>
            <a:off x="900113" y="5445125"/>
            <a:ext cx="6840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/>
              <a:t>Paratiroid sintigrafisinde erken görüntüde tiroid sol lob alt pol inferiorunda izlenen fokal aktivite tutulumu geç görüntüde belirgin hale geliyor.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Endokrin Sistem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63" name="2 İçerik Yer Tutucusu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3178175" cy="4572000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Adrenal Medulla Sintigrafisi</a:t>
            </a:r>
          </a:p>
          <a:p>
            <a:pPr lvl="1" eaLnBrk="1" hangingPunct="1"/>
            <a:r>
              <a:rPr lang="tr-TR" smtClean="0"/>
              <a:t>I-131 MIBG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Adrenal Korteks Sintigrafisi</a:t>
            </a:r>
          </a:p>
          <a:p>
            <a:pPr lvl="1" eaLnBrk="1" hangingPunct="1"/>
            <a:r>
              <a:rPr lang="tr-TR" smtClean="0"/>
              <a:t>I-131 Iodometil-19-norkolesterol</a:t>
            </a:r>
            <a:r>
              <a:rPr lang="tr-TR" smtClean="0">
                <a:solidFill>
                  <a:srgbClr val="A50021"/>
                </a:solidFill>
              </a:rPr>
              <a:t> </a:t>
            </a:r>
            <a:endParaRPr lang="tr-TR" smtClean="0"/>
          </a:p>
        </p:txBody>
      </p:sp>
      <p:sp>
        <p:nvSpPr>
          <p:cNvPr id="40964" name="4 İçerik Yer Tutucusu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484313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3" descr="http://t1.gstatic.com/images?q=tbn:ANd9GcQGEQmpjeN7fUpZNqAoF5J27v6TRUduykIfcEejDCxcADqt3Vzs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30956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169</Words>
  <Application>Microsoft Office PowerPoint</Application>
  <PresentationFormat>Ekran Gösterisi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Tiroit Sintigrafisi</vt:lpstr>
      <vt:lpstr>İyot-131 sintigrafisi </vt:lpstr>
      <vt:lpstr>Paratiroid sintigrafisi</vt:lpstr>
      <vt:lpstr>Paratiroid sintigrafisi</vt:lpstr>
      <vt:lpstr>Endokrin Sistem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 Nükleer Tıp Uygulamaları Tanı</dc:title>
  <dc:creator>user</dc:creator>
  <cp:lastModifiedBy>user</cp:lastModifiedBy>
  <cp:revision>6</cp:revision>
  <dcterms:created xsi:type="dcterms:W3CDTF">2019-10-23T08:08:06Z</dcterms:created>
  <dcterms:modified xsi:type="dcterms:W3CDTF">2019-10-23T08:17:33Z</dcterms:modified>
</cp:coreProperties>
</file>