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71" r:id="rId9"/>
    <p:sldId id="270" r:id="rId10"/>
    <p:sldId id="264" r:id="rId11"/>
    <p:sldId id="265" r:id="rId12"/>
    <p:sldId id="266"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25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1B36F77-BD9C-4B08-AC8F-5CF65239B94B}" type="datetimeFigureOut">
              <a:rPr lang="tr-TR" smtClean="0"/>
              <a:t>21.11.2017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3441438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1B36F77-BD9C-4B08-AC8F-5CF65239B94B}" type="datetimeFigureOut">
              <a:rPr lang="tr-TR" smtClean="0"/>
              <a:t>21.11.2017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4282092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1B36F77-BD9C-4B08-AC8F-5CF65239B94B}" type="datetimeFigureOut">
              <a:rPr lang="tr-TR" smtClean="0"/>
              <a:t>21.11.2017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4004812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1B36F77-BD9C-4B08-AC8F-5CF65239B94B}" type="datetimeFigureOut">
              <a:rPr lang="tr-TR" smtClean="0"/>
              <a:t>21.11.2017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3757720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1B36F77-BD9C-4B08-AC8F-5CF65239B94B}" type="datetimeFigureOut">
              <a:rPr lang="tr-TR" smtClean="0"/>
              <a:t>21.11.2017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815198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1B36F77-BD9C-4B08-AC8F-5CF65239B94B}" type="datetimeFigureOut">
              <a:rPr lang="tr-TR" smtClean="0"/>
              <a:t>21.11.2017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236134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1B36F77-BD9C-4B08-AC8F-5CF65239B94B}" type="datetimeFigureOut">
              <a:rPr lang="tr-TR" smtClean="0"/>
              <a:t>21.11.2017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166618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1B36F77-BD9C-4B08-AC8F-5CF65239B94B}" type="datetimeFigureOut">
              <a:rPr lang="tr-TR" smtClean="0"/>
              <a:t>21.11.2017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1946299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1B36F77-BD9C-4B08-AC8F-5CF65239B94B}" type="datetimeFigureOut">
              <a:rPr lang="tr-TR" smtClean="0"/>
              <a:t>21.11.2017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2273762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1B36F77-BD9C-4B08-AC8F-5CF65239B94B}" type="datetimeFigureOut">
              <a:rPr lang="tr-TR" smtClean="0"/>
              <a:t>21.11.2017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1019456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1B36F77-BD9C-4B08-AC8F-5CF65239B94B}" type="datetimeFigureOut">
              <a:rPr lang="tr-TR" smtClean="0"/>
              <a:t>21.11.2017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2661331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B36F77-BD9C-4B08-AC8F-5CF65239B94B}" type="datetimeFigureOut">
              <a:rPr lang="tr-TR" smtClean="0"/>
              <a:t>21.11.2017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2AC772-8735-410A-BD3E-90D53FAD52AE}" type="slidenum">
              <a:rPr lang="tr-TR" smtClean="0"/>
              <a:t>‹#›</a:t>
            </a:fld>
            <a:endParaRPr lang="tr-TR"/>
          </a:p>
        </p:txBody>
      </p:sp>
    </p:spTree>
    <p:extLst>
      <p:ext uri="{BB962C8B-B14F-4D97-AF65-F5344CB8AC3E}">
        <p14:creationId xmlns:p14="http://schemas.microsoft.com/office/powerpoint/2010/main" val="1336481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1580271" y="1699138"/>
            <a:ext cx="9144000" cy="2387600"/>
          </a:xfrm>
        </p:spPr>
        <p:txBody>
          <a:bodyPr>
            <a:normAutofit/>
          </a:bodyPr>
          <a:lstStyle/>
          <a:p>
            <a:pPr eaLnBrk="1" hangingPunct="1"/>
            <a:r>
              <a:rPr lang="en-US" altLang="tr-TR" sz="4000" b="1" dirty="0" err="1"/>
              <a:t>Cinsiyet</a:t>
            </a:r>
            <a:r>
              <a:rPr lang="en-US" altLang="tr-TR" sz="4000" b="1" dirty="0"/>
              <a:t> </a:t>
            </a:r>
            <a:r>
              <a:rPr lang="en-US" altLang="tr-TR" sz="4000" b="1" dirty="0" err="1"/>
              <a:t>Rollerinin</a:t>
            </a:r>
            <a:r>
              <a:rPr lang="en-US" altLang="tr-TR" sz="4000" b="1" dirty="0"/>
              <a:t> </a:t>
            </a:r>
            <a:r>
              <a:rPr lang="en-US" altLang="tr-TR" sz="4000" b="1" dirty="0" err="1"/>
              <a:t>ve</a:t>
            </a:r>
            <a:r>
              <a:rPr lang="en-US" altLang="tr-TR" sz="4000" b="1" dirty="0"/>
              <a:t> </a:t>
            </a:r>
            <a:r>
              <a:rPr lang="en-US" altLang="tr-TR" sz="4000" b="1" dirty="0" err="1"/>
              <a:t>Cinsiyet</a:t>
            </a:r>
            <a:r>
              <a:rPr lang="en-US" altLang="tr-TR" sz="4000" b="1" dirty="0"/>
              <a:t> </a:t>
            </a:r>
            <a:r>
              <a:rPr lang="en-US" altLang="tr-TR" sz="4000" b="1" dirty="0" err="1"/>
              <a:t>Ayrımcılığının</a:t>
            </a:r>
            <a:r>
              <a:rPr lang="en-US" altLang="tr-TR" sz="4000" b="1" dirty="0"/>
              <a:t> </a:t>
            </a:r>
            <a:r>
              <a:rPr lang="en-US" altLang="tr-TR" sz="4000" b="1" dirty="0" err="1"/>
              <a:t>Tarihi</a:t>
            </a:r>
            <a:endParaRPr lang="en-US" altLang="tr-TR" sz="4000" b="1" dirty="0"/>
          </a:p>
        </p:txBody>
      </p:sp>
    </p:spTree>
    <p:extLst>
      <p:ext uri="{BB962C8B-B14F-4D97-AF65-F5344CB8AC3E}">
        <p14:creationId xmlns:p14="http://schemas.microsoft.com/office/powerpoint/2010/main" val="2648348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idx="4294967295"/>
          </p:nvPr>
        </p:nvSpPr>
        <p:spPr>
          <a:xfrm>
            <a:off x="1167618" y="2709203"/>
            <a:ext cx="10269416" cy="1143000"/>
          </a:xfrm>
        </p:spPr>
        <p:txBody>
          <a:bodyPr>
            <a:normAutofit fontScale="90000"/>
          </a:bodyPr>
          <a:lstStyle/>
          <a:p>
            <a:pPr algn="just" eaLnBrk="1" hangingPunct="1">
              <a:lnSpc>
                <a:spcPct val="150000"/>
              </a:lnSpc>
            </a:pPr>
            <a:r>
              <a:rPr lang="en-US" altLang="tr-TR" sz="2800" b="1" dirty="0"/>
              <a:t>Kadın, </a:t>
            </a:r>
            <a:r>
              <a:rPr lang="en-US" altLang="tr-TR" sz="2800" b="1" dirty="0" err="1"/>
              <a:t>yetişkinlik</a:t>
            </a:r>
            <a:r>
              <a:rPr lang="en-US" altLang="tr-TR" sz="2800" b="1" dirty="0"/>
              <a:t> </a:t>
            </a:r>
            <a:r>
              <a:rPr lang="en-US" altLang="tr-TR" sz="2800" b="1" dirty="0" err="1"/>
              <a:t>yıllarının</a:t>
            </a:r>
            <a:r>
              <a:rPr lang="en-US" altLang="tr-TR" sz="2800" b="1" dirty="0"/>
              <a:t> </a:t>
            </a:r>
            <a:r>
              <a:rPr lang="en-US" altLang="tr-TR" sz="2800" b="1" dirty="0" err="1"/>
              <a:t>çoğunu</a:t>
            </a:r>
            <a:r>
              <a:rPr lang="en-US" altLang="tr-TR" sz="2800" b="1" dirty="0"/>
              <a:t> </a:t>
            </a:r>
            <a:r>
              <a:rPr lang="en-US" altLang="tr-TR" sz="2800" b="1" dirty="0" err="1"/>
              <a:t>hamile</a:t>
            </a:r>
            <a:r>
              <a:rPr lang="en-US" altLang="tr-TR" sz="2800" b="1" dirty="0"/>
              <a:t> </a:t>
            </a:r>
            <a:r>
              <a:rPr lang="en-US" altLang="tr-TR" sz="2800" b="1" dirty="0" err="1"/>
              <a:t>olarak</a:t>
            </a:r>
            <a:r>
              <a:rPr lang="en-US" altLang="tr-TR" sz="2800" b="1" dirty="0"/>
              <a:t>, </a:t>
            </a:r>
            <a:r>
              <a:rPr lang="en-US" altLang="tr-TR" sz="2800" b="1" dirty="0" err="1"/>
              <a:t>bebek</a:t>
            </a:r>
            <a:r>
              <a:rPr lang="en-US" altLang="tr-TR" sz="2800" b="1" dirty="0"/>
              <a:t> </a:t>
            </a:r>
            <a:r>
              <a:rPr lang="en-US" altLang="tr-TR" sz="2800" b="1" dirty="0" err="1"/>
              <a:t>bakarak</a:t>
            </a:r>
            <a:r>
              <a:rPr lang="en-US" altLang="tr-TR" sz="2800" b="1" dirty="0"/>
              <a:t> </a:t>
            </a:r>
            <a:r>
              <a:rPr lang="en-US" altLang="tr-TR" sz="2800" b="1" dirty="0" err="1"/>
              <a:t>ve</a:t>
            </a:r>
            <a:r>
              <a:rPr lang="en-US" altLang="tr-TR" sz="2800" b="1" dirty="0"/>
              <a:t> </a:t>
            </a:r>
            <a:r>
              <a:rPr lang="en-US" altLang="tr-TR" sz="2800" b="1" dirty="0" err="1"/>
              <a:t>çocuk</a:t>
            </a:r>
            <a:r>
              <a:rPr lang="en-US" altLang="tr-TR" sz="2800" b="1" dirty="0"/>
              <a:t> </a:t>
            </a:r>
            <a:r>
              <a:rPr lang="en-US" altLang="tr-TR" sz="2800" b="1" dirty="0" err="1"/>
              <a:t>yetiştirerek</a:t>
            </a:r>
            <a:r>
              <a:rPr lang="en-US" altLang="tr-TR" sz="2800" b="1" dirty="0"/>
              <a:t> </a:t>
            </a:r>
            <a:r>
              <a:rPr lang="en-US" altLang="tr-TR" sz="2800" b="1" dirty="0" err="1"/>
              <a:t>geçirir</a:t>
            </a:r>
            <a:r>
              <a:rPr lang="en-US" altLang="tr-TR" sz="2800" b="1" dirty="0"/>
              <a:t>. </a:t>
            </a:r>
            <a:r>
              <a:rPr lang="en-US" altLang="tr-TR" sz="2800" b="1" dirty="0" err="1"/>
              <a:t>Çünkü</a:t>
            </a:r>
            <a:r>
              <a:rPr lang="en-US" altLang="tr-TR" sz="2800" b="1" dirty="0"/>
              <a:t> </a:t>
            </a:r>
            <a:r>
              <a:rPr lang="en-US" altLang="tr-TR" sz="2800" b="1" dirty="0" err="1"/>
              <a:t>kadınlar</a:t>
            </a:r>
            <a:r>
              <a:rPr lang="en-US" altLang="tr-TR" sz="2800" b="1" dirty="0"/>
              <a:t> </a:t>
            </a:r>
            <a:r>
              <a:rPr lang="en-US" altLang="tr-TR" sz="2800" b="1" dirty="0" err="1"/>
              <a:t>evin</a:t>
            </a:r>
            <a:r>
              <a:rPr lang="en-US" altLang="tr-TR" sz="2800" b="1" dirty="0"/>
              <a:t> </a:t>
            </a:r>
            <a:r>
              <a:rPr lang="en-US" altLang="tr-TR" sz="2800" b="1" dirty="0" err="1"/>
              <a:t>yakınlarında</a:t>
            </a:r>
            <a:r>
              <a:rPr lang="en-US" altLang="tr-TR" sz="2800" b="1" dirty="0"/>
              <a:t> </a:t>
            </a:r>
            <a:r>
              <a:rPr lang="en-US" altLang="tr-TR" sz="2800" b="1" dirty="0" err="1"/>
              <a:t>kalmaya</a:t>
            </a:r>
            <a:r>
              <a:rPr lang="en-US" altLang="tr-TR" sz="2800" b="1" dirty="0"/>
              <a:t> </a:t>
            </a:r>
            <a:r>
              <a:rPr lang="en-US" altLang="tr-TR" sz="2800" b="1" dirty="0" err="1"/>
              <a:t>zorlanmıştır</a:t>
            </a:r>
            <a:r>
              <a:rPr lang="en-US" altLang="tr-TR" sz="2800" b="1" dirty="0"/>
              <a:t> </a:t>
            </a:r>
            <a:r>
              <a:rPr lang="en-US" altLang="tr-TR" sz="2800" b="1" dirty="0" err="1"/>
              <a:t>ve</a:t>
            </a:r>
            <a:r>
              <a:rPr lang="en-US" altLang="tr-TR" sz="2800" b="1" dirty="0"/>
              <a:t> </a:t>
            </a:r>
            <a:r>
              <a:rPr lang="en-US" altLang="tr-TR" sz="2800" b="1" dirty="0" err="1"/>
              <a:t>ayrıca</a:t>
            </a:r>
            <a:r>
              <a:rPr lang="en-US" altLang="tr-TR" sz="2800" b="1" dirty="0"/>
              <a:t> “</a:t>
            </a:r>
            <a:r>
              <a:rPr lang="en-US" altLang="tr-TR" sz="2800" b="1" dirty="0" err="1"/>
              <a:t>ev</a:t>
            </a:r>
            <a:r>
              <a:rPr lang="en-US" altLang="tr-TR" sz="2800" b="1" dirty="0"/>
              <a:t> </a:t>
            </a:r>
            <a:r>
              <a:rPr lang="en-US" altLang="tr-TR" sz="2800" b="1" dirty="0" err="1"/>
              <a:t>ile</a:t>
            </a:r>
            <a:r>
              <a:rPr lang="en-US" altLang="tr-TR" sz="2800" b="1" dirty="0"/>
              <a:t> </a:t>
            </a:r>
            <a:r>
              <a:rPr lang="en-US" altLang="tr-TR" sz="2800" b="1" dirty="0" err="1"/>
              <a:t>ilgili</a:t>
            </a:r>
            <a:r>
              <a:rPr lang="en-US" altLang="tr-TR" sz="2800" b="1" dirty="0"/>
              <a:t> </a:t>
            </a:r>
            <a:r>
              <a:rPr lang="en-US" altLang="tr-TR" sz="2800" b="1" dirty="0" err="1"/>
              <a:t>görevler</a:t>
            </a:r>
            <a:r>
              <a:rPr lang="en-US" altLang="tr-TR" sz="2800" b="1" dirty="0"/>
              <a:t>” </a:t>
            </a:r>
            <a:r>
              <a:rPr lang="en-US" altLang="tr-TR" sz="2800" b="1" dirty="0" err="1"/>
              <a:t>olan</a:t>
            </a:r>
            <a:r>
              <a:rPr lang="en-US" altLang="tr-TR" sz="2800" b="1" dirty="0"/>
              <a:t> </a:t>
            </a:r>
            <a:r>
              <a:rPr lang="en-US" altLang="tr-TR" sz="2800" b="1" dirty="0" err="1"/>
              <a:t>yemek</a:t>
            </a:r>
            <a:r>
              <a:rPr lang="en-US" altLang="tr-TR" sz="2800" b="1" dirty="0"/>
              <a:t> </a:t>
            </a:r>
            <a:r>
              <a:rPr lang="en-US" altLang="tr-TR" sz="2800" b="1" dirty="0" err="1"/>
              <a:t>pişirme</a:t>
            </a:r>
            <a:r>
              <a:rPr lang="en-US" altLang="tr-TR" sz="2800" b="1" dirty="0"/>
              <a:t>, </a:t>
            </a:r>
            <a:r>
              <a:rPr lang="en-US" altLang="tr-TR" sz="2800" b="1" dirty="0" err="1"/>
              <a:t>hizmet</a:t>
            </a:r>
            <a:r>
              <a:rPr lang="en-US" altLang="tr-TR" sz="2800" b="1" dirty="0"/>
              <a:t> </a:t>
            </a:r>
            <a:r>
              <a:rPr lang="en-US" altLang="tr-TR" sz="2800" b="1" dirty="0" err="1"/>
              <a:t>etme</a:t>
            </a:r>
            <a:r>
              <a:rPr lang="en-US" altLang="tr-TR" sz="2800" b="1" dirty="0"/>
              <a:t> </a:t>
            </a:r>
            <a:r>
              <a:rPr lang="en-US" altLang="tr-TR" sz="2800" b="1" dirty="0" err="1"/>
              <a:t>ve</a:t>
            </a:r>
            <a:r>
              <a:rPr lang="en-US" altLang="tr-TR" sz="2800" b="1" dirty="0"/>
              <a:t> </a:t>
            </a:r>
            <a:r>
              <a:rPr lang="en-US" altLang="tr-TR" sz="2800" b="1" dirty="0" err="1"/>
              <a:t>yıkama</a:t>
            </a:r>
            <a:r>
              <a:rPr lang="en-US" altLang="tr-TR" sz="2800" b="1" dirty="0"/>
              <a:t> </a:t>
            </a:r>
            <a:r>
              <a:rPr lang="en-US" altLang="tr-TR" sz="2800" b="1" dirty="0" err="1"/>
              <a:t>yine</a:t>
            </a:r>
            <a:r>
              <a:rPr lang="en-US" altLang="tr-TR" sz="2800" b="1" dirty="0"/>
              <a:t> </a:t>
            </a:r>
            <a:r>
              <a:rPr lang="en-US" altLang="tr-TR" sz="2800" b="1" dirty="0" err="1"/>
              <a:t>kadına</a:t>
            </a:r>
            <a:r>
              <a:rPr lang="en-US" altLang="tr-TR" sz="2800" b="1" dirty="0"/>
              <a:t> </a:t>
            </a:r>
            <a:r>
              <a:rPr lang="en-US" altLang="tr-TR" sz="2800" b="1" dirty="0" err="1"/>
              <a:t>tahsis</a:t>
            </a:r>
            <a:r>
              <a:rPr lang="en-US" altLang="tr-TR" sz="2800" b="1" dirty="0"/>
              <a:t> </a:t>
            </a:r>
            <a:r>
              <a:rPr lang="en-US" altLang="tr-TR" sz="2800" b="1" dirty="0" err="1"/>
              <a:t>edilmiştir</a:t>
            </a:r>
            <a:r>
              <a:rPr lang="en-US" altLang="tr-TR" sz="2800" b="1" dirty="0"/>
              <a:t>. Bu </a:t>
            </a:r>
            <a:r>
              <a:rPr lang="en-US" altLang="tr-TR" sz="2800" b="1" dirty="0" err="1"/>
              <a:t>cinsiyet</a:t>
            </a:r>
            <a:r>
              <a:rPr lang="en-US" altLang="tr-TR" sz="2800" b="1" dirty="0"/>
              <a:t> </a:t>
            </a:r>
            <a:r>
              <a:rPr lang="en-US" altLang="tr-TR" sz="2800" b="1" dirty="0" err="1"/>
              <a:t>rolleri</a:t>
            </a:r>
            <a:r>
              <a:rPr lang="en-US" altLang="tr-TR" sz="2800" b="1" dirty="0"/>
              <a:t> </a:t>
            </a:r>
            <a:r>
              <a:rPr lang="en-US" altLang="tr-TR" sz="2800" b="1" dirty="0" err="1"/>
              <a:t>geleneğin</a:t>
            </a:r>
            <a:r>
              <a:rPr lang="en-US" altLang="tr-TR" sz="2800" b="1" dirty="0"/>
              <a:t> </a:t>
            </a:r>
            <a:r>
              <a:rPr lang="en-US" altLang="tr-TR" sz="2800" b="1" dirty="0" err="1"/>
              <a:t>bir</a:t>
            </a:r>
            <a:r>
              <a:rPr lang="en-US" altLang="tr-TR" sz="2800" b="1" dirty="0"/>
              <a:t> </a:t>
            </a:r>
            <a:r>
              <a:rPr lang="en-US" altLang="tr-TR" sz="2800" b="1" dirty="0" err="1"/>
              <a:t>parçası</a:t>
            </a:r>
            <a:r>
              <a:rPr lang="en-US" altLang="tr-TR" sz="2800" b="1" dirty="0"/>
              <a:t> </a:t>
            </a:r>
            <a:r>
              <a:rPr lang="en-US" altLang="tr-TR" sz="2800" b="1" dirty="0" err="1"/>
              <a:t>haline</a:t>
            </a:r>
            <a:r>
              <a:rPr lang="en-US" altLang="tr-TR" sz="2800" b="1" dirty="0"/>
              <a:t> </a:t>
            </a:r>
            <a:r>
              <a:rPr lang="en-US" altLang="tr-TR" sz="2800" b="1" dirty="0" err="1"/>
              <a:t>geldiği</a:t>
            </a:r>
            <a:r>
              <a:rPr lang="en-US" altLang="tr-TR" sz="2800" b="1" dirty="0"/>
              <a:t> zaman </a:t>
            </a:r>
            <a:r>
              <a:rPr lang="en-US" altLang="tr-TR" sz="2800" b="1" dirty="0" err="1"/>
              <a:t>bu</a:t>
            </a:r>
            <a:r>
              <a:rPr lang="en-US" altLang="tr-TR" sz="2800" b="1" dirty="0"/>
              <a:t> </a:t>
            </a:r>
            <a:r>
              <a:rPr lang="en-US" altLang="tr-TR" sz="2800" b="1" dirty="0" err="1"/>
              <a:t>ayrım</a:t>
            </a:r>
            <a:r>
              <a:rPr lang="en-US" altLang="tr-TR" sz="2800" b="1" dirty="0"/>
              <a:t> </a:t>
            </a:r>
            <a:r>
              <a:rPr lang="en-US" altLang="tr-TR" sz="2800" b="1" dirty="0" err="1"/>
              <a:t>sadece</a:t>
            </a:r>
            <a:r>
              <a:rPr lang="en-US" altLang="tr-TR" sz="2800" b="1" dirty="0"/>
              <a:t> </a:t>
            </a:r>
            <a:r>
              <a:rPr lang="en-US" altLang="tr-TR" sz="2800" b="1" dirty="0" err="1"/>
              <a:t>pratik</a:t>
            </a:r>
            <a:r>
              <a:rPr lang="en-US" altLang="tr-TR" sz="2800" b="1" dirty="0"/>
              <a:t> </a:t>
            </a:r>
            <a:r>
              <a:rPr lang="en-US" altLang="tr-TR" sz="2800" b="1" dirty="0" err="1"/>
              <a:t>olarak</a:t>
            </a:r>
            <a:r>
              <a:rPr lang="en-US" altLang="tr-TR" sz="2800" b="1" dirty="0"/>
              <a:t> </a:t>
            </a:r>
            <a:r>
              <a:rPr lang="en-US" altLang="tr-TR" sz="2800" b="1" dirty="0" err="1"/>
              <a:t>değil</a:t>
            </a:r>
            <a:r>
              <a:rPr lang="en-US" altLang="tr-TR" sz="2800" b="1" dirty="0"/>
              <a:t> </a:t>
            </a:r>
            <a:r>
              <a:rPr lang="en-US" altLang="tr-TR" sz="2800" b="1" dirty="0" err="1"/>
              <a:t>aynı</a:t>
            </a:r>
            <a:r>
              <a:rPr lang="en-US" altLang="tr-TR" sz="2800" b="1" dirty="0"/>
              <a:t> </a:t>
            </a:r>
            <a:r>
              <a:rPr lang="en-US" altLang="tr-TR" sz="2800" b="1" dirty="0" err="1"/>
              <a:t>zamanda</a:t>
            </a:r>
            <a:r>
              <a:rPr lang="en-US" altLang="tr-TR" sz="2800" b="1" dirty="0"/>
              <a:t> “</a:t>
            </a:r>
            <a:r>
              <a:rPr lang="en-US" altLang="tr-TR" sz="2800" b="1" dirty="0" err="1"/>
              <a:t>doğal</a:t>
            </a:r>
            <a:r>
              <a:rPr lang="en-US" altLang="tr-TR" sz="2800" b="1" dirty="0"/>
              <a:t>” </a:t>
            </a:r>
            <a:r>
              <a:rPr lang="en-US" altLang="tr-TR" sz="2800" b="1" dirty="0" err="1"/>
              <a:t>olarak</a:t>
            </a:r>
            <a:r>
              <a:rPr lang="en-US" altLang="tr-TR" sz="2800" b="1" dirty="0"/>
              <a:t> </a:t>
            </a:r>
            <a:r>
              <a:rPr lang="en-US" altLang="tr-TR" sz="2800" b="1" dirty="0" err="1"/>
              <a:t>algılanmıştır</a:t>
            </a:r>
            <a:r>
              <a:rPr lang="en-US" altLang="tr-TR" sz="2800" b="1" dirty="0"/>
              <a:t>. </a:t>
            </a:r>
          </a:p>
        </p:txBody>
      </p:sp>
    </p:spTree>
    <p:extLst>
      <p:ext uri="{BB962C8B-B14F-4D97-AF65-F5344CB8AC3E}">
        <p14:creationId xmlns:p14="http://schemas.microsoft.com/office/powerpoint/2010/main" val="766207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idx="4294967295"/>
          </p:nvPr>
        </p:nvSpPr>
        <p:spPr>
          <a:xfrm>
            <a:off x="1533379" y="1865141"/>
            <a:ext cx="9324535" cy="3124200"/>
          </a:xfrm>
        </p:spPr>
        <p:txBody>
          <a:bodyPr>
            <a:normAutofit fontScale="90000"/>
          </a:bodyPr>
          <a:lstStyle/>
          <a:p>
            <a:pPr algn="just" eaLnBrk="1" hangingPunct="1">
              <a:lnSpc>
                <a:spcPct val="150000"/>
              </a:lnSpc>
            </a:pPr>
            <a:r>
              <a:rPr lang="en-US" altLang="tr-TR" sz="2800" b="1" dirty="0" err="1"/>
              <a:t>Sanayi</a:t>
            </a:r>
            <a:r>
              <a:rPr lang="en-US" altLang="tr-TR" sz="2800" b="1" dirty="0"/>
              <a:t> </a:t>
            </a:r>
            <a:r>
              <a:rPr lang="en-US" altLang="tr-TR" sz="2800" b="1" dirty="0" err="1"/>
              <a:t>Devrimi</a:t>
            </a:r>
            <a:r>
              <a:rPr lang="en-US" altLang="tr-TR" sz="2800" b="1" dirty="0"/>
              <a:t> </a:t>
            </a:r>
            <a:r>
              <a:rPr lang="en-US" altLang="tr-TR" sz="2800" b="1" dirty="0" err="1"/>
              <a:t>öncesinde</a:t>
            </a:r>
            <a:r>
              <a:rPr lang="en-US" altLang="tr-TR" sz="2800" b="1" dirty="0"/>
              <a:t> </a:t>
            </a:r>
            <a:r>
              <a:rPr lang="en-US" altLang="tr-TR" sz="2800" b="1" dirty="0" err="1"/>
              <a:t>neredeyse</a:t>
            </a:r>
            <a:r>
              <a:rPr lang="en-US" altLang="tr-TR" sz="2800" b="1" dirty="0"/>
              <a:t> </a:t>
            </a:r>
            <a:r>
              <a:rPr lang="en-US" altLang="tr-TR" sz="2800" b="1" dirty="0" err="1"/>
              <a:t>tüm</a:t>
            </a:r>
            <a:r>
              <a:rPr lang="en-US" altLang="tr-TR" sz="2800" b="1" dirty="0"/>
              <a:t> </a:t>
            </a:r>
            <a:r>
              <a:rPr lang="en-US" altLang="tr-TR" sz="2800" b="1" dirty="0" err="1"/>
              <a:t>toplumlar</a:t>
            </a:r>
            <a:r>
              <a:rPr lang="en-US" altLang="tr-TR" sz="2800" b="1" dirty="0"/>
              <a:t> </a:t>
            </a:r>
            <a:r>
              <a:rPr lang="en-US" altLang="tr-TR" sz="2800" b="1" dirty="0" err="1"/>
              <a:t>kadınlara</a:t>
            </a:r>
            <a:r>
              <a:rPr lang="en-US" altLang="tr-TR" sz="2800" b="1" dirty="0"/>
              <a:t> </a:t>
            </a:r>
            <a:r>
              <a:rPr lang="en-US" altLang="tr-TR" sz="2800" b="1" dirty="0" err="1"/>
              <a:t>ve</a:t>
            </a:r>
            <a:r>
              <a:rPr lang="en-US" altLang="tr-TR" sz="2800" b="1" dirty="0"/>
              <a:t> </a:t>
            </a:r>
            <a:r>
              <a:rPr lang="en-US" altLang="tr-TR" sz="2800" b="1" dirty="0" err="1"/>
              <a:t>erkeklere</a:t>
            </a:r>
            <a:r>
              <a:rPr lang="en-US" altLang="tr-TR" sz="2800" b="1" dirty="0"/>
              <a:t> </a:t>
            </a:r>
            <a:r>
              <a:rPr lang="en-US" altLang="tr-TR" sz="2800" b="1" dirty="0" err="1"/>
              <a:t>farklı</a:t>
            </a:r>
            <a:r>
              <a:rPr lang="en-US" altLang="tr-TR" sz="2800" b="1" dirty="0"/>
              <a:t> roller </a:t>
            </a:r>
            <a:r>
              <a:rPr lang="en-US" altLang="tr-TR" sz="2800" b="1" dirty="0" err="1"/>
              <a:t>atfetmişti</a:t>
            </a:r>
            <a:r>
              <a:rPr lang="en-US" altLang="tr-TR" sz="2800" b="1" dirty="0"/>
              <a:t>. </a:t>
            </a:r>
            <a:r>
              <a:rPr lang="en-US" altLang="tr-TR" sz="2800" b="1" dirty="0" err="1"/>
              <a:t>Kadınlar</a:t>
            </a:r>
            <a:r>
              <a:rPr lang="en-US" altLang="tr-TR" sz="2800" b="1" dirty="0"/>
              <a:t> </a:t>
            </a:r>
            <a:r>
              <a:rPr lang="en-US" altLang="tr-TR" sz="2800" b="1" dirty="0" err="1"/>
              <a:t>genellikle</a:t>
            </a:r>
            <a:r>
              <a:rPr lang="en-US" altLang="tr-TR" sz="2800" b="1" dirty="0"/>
              <a:t> </a:t>
            </a:r>
            <a:r>
              <a:rPr lang="en-US" altLang="tr-TR" sz="2800" b="1" dirty="0" err="1"/>
              <a:t>ev</a:t>
            </a:r>
            <a:r>
              <a:rPr lang="en-US" altLang="tr-TR" sz="2800" b="1" dirty="0"/>
              <a:t> </a:t>
            </a:r>
            <a:r>
              <a:rPr lang="en-US" altLang="tr-TR" sz="2800" b="1" dirty="0" err="1"/>
              <a:t>ile</a:t>
            </a:r>
            <a:r>
              <a:rPr lang="en-US" altLang="tr-TR" sz="2800" b="1" dirty="0"/>
              <a:t> </a:t>
            </a:r>
            <a:r>
              <a:rPr lang="en-US" altLang="tr-TR" sz="2800" b="1" dirty="0" err="1"/>
              <a:t>ilgili</a:t>
            </a:r>
            <a:r>
              <a:rPr lang="en-US" altLang="tr-TR" sz="2800" b="1" dirty="0"/>
              <a:t> </a:t>
            </a:r>
            <a:r>
              <a:rPr lang="en-US" altLang="tr-TR" sz="2800" b="1" dirty="0" err="1"/>
              <a:t>ve</a:t>
            </a:r>
            <a:r>
              <a:rPr lang="en-US" altLang="tr-TR" sz="2800" b="1" dirty="0"/>
              <a:t> </a:t>
            </a:r>
            <a:r>
              <a:rPr lang="en-US" altLang="tr-TR" sz="2800" b="1" dirty="0" err="1"/>
              <a:t>çocuk</a:t>
            </a:r>
            <a:r>
              <a:rPr lang="en-US" altLang="tr-TR" sz="2800" b="1" dirty="0"/>
              <a:t> </a:t>
            </a:r>
            <a:r>
              <a:rPr lang="en-US" altLang="tr-TR" sz="2800" b="1" dirty="0" err="1"/>
              <a:t>yetiştirme</a:t>
            </a:r>
            <a:r>
              <a:rPr lang="en-US" altLang="tr-TR" sz="2800" b="1" dirty="0"/>
              <a:t> </a:t>
            </a:r>
            <a:r>
              <a:rPr lang="en-US" altLang="tr-TR" sz="2800" b="1" dirty="0" err="1"/>
              <a:t>konusundaki</a:t>
            </a:r>
            <a:r>
              <a:rPr lang="en-US" altLang="tr-TR" sz="2800" b="1" dirty="0"/>
              <a:t> </a:t>
            </a:r>
            <a:r>
              <a:rPr lang="en-US" altLang="tr-TR" sz="2800" b="1" dirty="0" err="1"/>
              <a:t>rolleri</a:t>
            </a:r>
            <a:r>
              <a:rPr lang="en-US" altLang="tr-TR" sz="2800" b="1" dirty="0"/>
              <a:t> </a:t>
            </a:r>
            <a:r>
              <a:rPr lang="en-US" altLang="tr-TR" sz="2800" b="1" dirty="0" err="1"/>
              <a:t>gerçekleştirirken</a:t>
            </a:r>
            <a:r>
              <a:rPr lang="en-US" altLang="tr-TR" sz="2800" b="1" dirty="0"/>
              <a:t> </a:t>
            </a:r>
            <a:r>
              <a:rPr lang="en-US" altLang="tr-TR" sz="2800" b="1" dirty="0" err="1"/>
              <a:t>erkekler</a:t>
            </a:r>
            <a:r>
              <a:rPr lang="en-US" altLang="tr-TR" sz="2800" b="1" dirty="0"/>
              <a:t> </a:t>
            </a:r>
            <a:r>
              <a:rPr lang="en-US" altLang="tr-TR" sz="2800" b="1" dirty="0" err="1"/>
              <a:t>aile</a:t>
            </a:r>
            <a:r>
              <a:rPr lang="en-US" altLang="tr-TR" sz="2800" b="1" dirty="0"/>
              <a:t> </a:t>
            </a:r>
            <a:r>
              <a:rPr lang="en-US" altLang="tr-TR" sz="2800" b="1" dirty="0" err="1"/>
              <a:t>için</a:t>
            </a:r>
            <a:r>
              <a:rPr lang="en-US" altLang="tr-TR" sz="2800" b="1" dirty="0"/>
              <a:t> </a:t>
            </a:r>
            <a:r>
              <a:rPr lang="en-US" altLang="tr-TR" sz="2800" b="1" dirty="0" err="1"/>
              <a:t>üretici</a:t>
            </a:r>
            <a:r>
              <a:rPr lang="en-US" altLang="tr-TR" sz="2800" b="1" dirty="0"/>
              <a:t> </a:t>
            </a:r>
            <a:r>
              <a:rPr lang="en-US" altLang="tr-TR" sz="2800" b="1" dirty="0" err="1"/>
              <a:t>ve</a:t>
            </a:r>
            <a:r>
              <a:rPr lang="en-US" altLang="tr-TR" sz="2800" b="1" dirty="0"/>
              <a:t> </a:t>
            </a:r>
            <a:r>
              <a:rPr lang="en-US" altLang="tr-TR" sz="2800" b="1" dirty="0" err="1"/>
              <a:t>koruyu</a:t>
            </a:r>
            <a:r>
              <a:rPr lang="en-US" altLang="tr-TR" sz="2800" b="1" dirty="0"/>
              <a:t> </a:t>
            </a:r>
            <a:r>
              <a:rPr lang="en-US" altLang="tr-TR" sz="2800" b="1" dirty="0" err="1"/>
              <a:t>olarak</a:t>
            </a:r>
            <a:r>
              <a:rPr lang="en-US" altLang="tr-TR" sz="2800" b="1" dirty="0"/>
              <a:t> </a:t>
            </a:r>
            <a:r>
              <a:rPr lang="en-US" altLang="tr-TR" sz="2800" b="1" dirty="0" err="1"/>
              <a:t>görülen</a:t>
            </a:r>
            <a:r>
              <a:rPr lang="en-US" altLang="tr-TR" sz="2800" b="1" dirty="0"/>
              <a:t> </a:t>
            </a:r>
            <a:r>
              <a:rPr lang="en-US" altLang="tr-TR" sz="2800" b="1" dirty="0" err="1"/>
              <a:t>aktiviteler</a:t>
            </a:r>
            <a:r>
              <a:rPr lang="en-US" altLang="tr-TR" sz="2800" b="1" dirty="0"/>
              <a:t> (</a:t>
            </a:r>
            <a:r>
              <a:rPr lang="en-US" altLang="tr-TR" sz="2800" b="1" dirty="0" err="1"/>
              <a:t>avlanma</a:t>
            </a:r>
            <a:r>
              <a:rPr lang="en-US" altLang="tr-TR" sz="2800" b="1" dirty="0"/>
              <a:t> </a:t>
            </a:r>
            <a:r>
              <a:rPr lang="en-US" altLang="tr-TR" sz="2800" b="1" dirty="0" err="1"/>
              <a:t>ve</a:t>
            </a:r>
            <a:r>
              <a:rPr lang="en-US" altLang="tr-TR" sz="2800" b="1" dirty="0"/>
              <a:t> </a:t>
            </a:r>
            <a:r>
              <a:rPr lang="en-US" altLang="tr-TR" sz="2800" b="1" dirty="0" err="1"/>
              <a:t>ekonomik</a:t>
            </a:r>
            <a:r>
              <a:rPr lang="en-US" altLang="tr-TR" sz="2800" b="1" dirty="0"/>
              <a:t> </a:t>
            </a:r>
            <a:r>
              <a:rPr lang="en-US" altLang="tr-TR" sz="2800" b="1" dirty="0" err="1"/>
              <a:t>destek</a:t>
            </a:r>
            <a:r>
              <a:rPr lang="en-US" altLang="tr-TR" sz="2800" b="1" dirty="0"/>
              <a:t> </a:t>
            </a:r>
            <a:r>
              <a:rPr lang="en-US" altLang="tr-TR" sz="2800" b="1" dirty="0" err="1"/>
              <a:t>gibi</a:t>
            </a:r>
            <a:r>
              <a:rPr lang="en-US" altLang="tr-TR" sz="2800" b="1" dirty="0"/>
              <a:t>) </a:t>
            </a:r>
            <a:r>
              <a:rPr lang="en-US" altLang="tr-TR" sz="2800" b="1" dirty="0" err="1"/>
              <a:t>ile</a:t>
            </a:r>
            <a:r>
              <a:rPr lang="en-US" altLang="tr-TR" sz="2800" b="1" dirty="0"/>
              <a:t> </a:t>
            </a:r>
            <a:r>
              <a:rPr lang="en-US" altLang="tr-TR" sz="2800" b="1" dirty="0" err="1"/>
              <a:t>meşguldü</a:t>
            </a:r>
            <a:r>
              <a:rPr lang="en-US" altLang="tr-TR" sz="2800" b="1" dirty="0"/>
              <a:t>. </a:t>
            </a:r>
            <a:endParaRPr lang="tr-TR" altLang="tr-TR" sz="2800" b="1" dirty="0"/>
          </a:p>
        </p:txBody>
      </p:sp>
    </p:spTree>
    <p:extLst>
      <p:ext uri="{BB962C8B-B14F-4D97-AF65-F5344CB8AC3E}">
        <p14:creationId xmlns:p14="http://schemas.microsoft.com/office/powerpoint/2010/main" val="3974650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1533379" y="1678745"/>
            <a:ext cx="9748910" cy="3352800"/>
          </a:xfrm>
        </p:spPr>
        <p:txBody>
          <a:bodyPr/>
          <a:lstStyle/>
          <a:p>
            <a:pPr algn="just" eaLnBrk="1" hangingPunct="1">
              <a:lnSpc>
                <a:spcPct val="150000"/>
              </a:lnSpc>
            </a:pPr>
            <a:r>
              <a:rPr lang="en-US" altLang="tr-TR" sz="2800" b="1" dirty="0"/>
              <a:t>19.Yüzyıl </a:t>
            </a:r>
            <a:r>
              <a:rPr lang="en-US" altLang="tr-TR" sz="2800" b="1" dirty="0" err="1"/>
              <a:t>Sanayi</a:t>
            </a:r>
            <a:r>
              <a:rPr lang="en-US" altLang="tr-TR" sz="2800" b="1" dirty="0"/>
              <a:t> </a:t>
            </a:r>
            <a:r>
              <a:rPr lang="en-US" altLang="tr-TR" sz="2800" b="1" dirty="0" err="1"/>
              <a:t>Devrimi</a:t>
            </a:r>
            <a:r>
              <a:rPr lang="en-US" altLang="tr-TR" sz="2800" b="1" dirty="0"/>
              <a:t> </a:t>
            </a:r>
            <a:r>
              <a:rPr lang="en-US" altLang="tr-TR" sz="2800" b="1" dirty="0" err="1"/>
              <a:t>cinsiyet</a:t>
            </a:r>
            <a:r>
              <a:rPr lang="en-US" altLang="tr-TR" sz="2800" b="1" dirty="0"/>
              <a:t> </a:t>
            </a:r>
            <a:r>
              <a:rPr lang="en-US" altLang="tr-TR" sz="2800" b="1" dirty="0" err="1"/>
              <a:t>rollerinde</a:t>
            </a:r>
            <a:r>
              <a:rPr lang="en-US" altLang="tr-TR" sz="2800" b="1" dirty="0"/>
              <a:t> </a:t>
            </a:r>
            <a:r>
              <a:rPr lang="en-US" altLang="tr-TR" sz="2800" b="1" dirty="0" err="1"/>
              <a:t>önemli</a:t>
            </a:r>
            <a:r>
              <a:rPr lang="en-US" altLang="tr-TR" sz="2800" b="1" dirty="0"/>
              <a:t> </a:t>
            </a:r>
            <a:r>
              <a:rPr lang="en-US" altLang="tr-TR" sz="2800" b="1" dirty="0" err="1"/>
              <a:t>değişmelere</a:t>
            </a:r>
            <a:r>
              <a:rPr lang="en-US" altLang="tr-TR" sz="2800" b="1" dirty="0"/>
              <a:t> </a:t>
            </a:r>
            <a:r>
              <a:rPr lang="en-US" altLang="tr-TR" sz="2800" b="1" dirty="0" err="1"/>
              <a:t>sebep</a:t>
            </a:r>
            <a:r>
              <a:rPr lang="en-US" altLang="tr-TR" sz="2800" b="1" dirty="0"/>
              <a:t> </a:t>
            </a:r>
            <a:r>
              <a:rPr lang="en-US" altLang="tr-TR" sz="2800" b="1" dirty="0" err="1"/>
              <a:t>olmuştur</a:t>
            </a:r>
            <a:r>
              <a:rPr lang="en-US" altLang="tr-TR" sz="2800" b="1" dirty="0"/>
              <a:t>. </a:t>
            </a:r>
            <a:r>
              <a:rPr lang="en-US" altLang="tr-TR" sz="2800" b="1" dirty="0" err="1"/>
              <a:t>Erkekler</a:t>
            </a:r>
            <a:r>
              <a:rPr lang="en-US" altLang="tr-TR" sz="2800" b="1" dirty="0"/>
              <a:t> </a:t>
            </a:r>
            <a:r>
              <a:rPr lang="en-US" altLang="tr-TR" sz="2800" b="1" dirty="0" err="1"/>
              <a:t>küçük</a:t>
            </a:r>
            <a:r>
              <a:rPr lang="en-US" altLang="tr-TR" sz="2800" b="1" dirty="0"/>
              <a:t> </a:t>
            </a:r>
            <a:r>
              <a:rPr lang="en-US" altLang="tr-TR" sz="2800" b="1" dirty="0" err="1"/>
              <a:t>bir</a:t>
            </a:r>
            <a:r>
              <a:rPr lang="en-US" altLang="tr-TR" sz="2800" b="1" dirty="0"/>
              <a:t> </a:t>
            </a:r>
            <a:r>
              <a:rPr lang="en-US" altLang="tr-TR" sz="2800" b="1" dirty="0" err="1"/>
              <a:t>çiftlikte</a:t>
            </a:r>
            <a:r>
              <a:rPr lang="en-US" altLang="tr-TR" sz="2800" b="1" dirty="0"/>
              <a:t> </a:t>
            </a:r>
            <a:r>
              <a:rPr lang="en-US" altLang="tr-TR" sz="2800" b="1" dirty="0" err="1"/>
              <a:t>yerine</a:t>
            </a:r>
            <a:r>
              <a:rPr lang="en-US" altLang="tr-TR" sz="2800" b="1" dirty="0"/>
              <a:t> </a:t>
            </a:r>
            <a:r>
              <a:rPr lang="en-US" altLang="tr-TR" sz="2800" b="1" dirty="0" err="1"/>
              <a:t>çalışmak</a:t>
            </a:r>
            <a:r>
              <a:rPr lang="en-US" altLang="tr-TR" sz="2800" b="1" dirty="0"/>
              <a:t> </a:t>
            </a:r>
            <a:r>
              <a:rPr lang="en-US" altLang="tr-TR" sz="2800" b="1" dirty="0" err="1"/>
              <a:t>için</a:t>
            </a:r>
            <a:r>
              <a:rPr lang="en-US" altLang="tr-TR" sz="2800" b="1" dirty="0"/>
              <a:t> </a:t>
            </a:r>
            <a:r>
              <a:rPr lang="en-US" altLang="tr-TR" sz="2800" b="1" dirty="0" err="1"/>
              <a:t>evlerini</a:t>
            </a:r>
            <a:r>
              <a:rPr lang="en-US" altLang="tr-TR" sz="2800" b="1" dirty="0"/>
              <a:t> </a:t>
            </a:r>
            <a:r>
              <a:rPr lang="en-US" altLang="tr-TR" sz="2800" b="1" dirty="0" err="1"/>
              <a:t>terk</a:t>
            </a:r>
            <a:r>
              <a:rPr lang="en-US" altLang="tr-TR" sz="2800" b="1" dirty="0"/>
              <a:t> </a:t>
            </a:r>
            <a:r>
              <a:rPr lang="en-US" altLang="tr-TR" sz="2800" b="1" dirty="0" err="1"/>
              <a:t>edip</a:t>
            </a:r>
            <a:r>
              <a:rPr lang="en-US" altLang="tr-TR" sz="2800" b="1" dirty="0"/>
              <a:t> </a:t>
            </a:r>
            <a:r>
              <a:rPr lang="en-US" altLang="tr-TR" sz="2800" b="1" dirty="0" err="1"/>
              <a:t>fabrika</a:t>
            </a:r>
            <a:r>
              <a:rPr lang="en-US" altLang="tr-TR" sz="2800" b="1" dirty="0"/>
              <a:t> </a:t>
            </a:r>
            <a:r>
              <a:rPr lang="en-US" altLang="tr-TR" sz="2800" b="1" dirty="0" err="1"/>
              <a:t>veya</a:t>
            </a:r>
            <a:r>
              <a:rPr lang="en-US" altLang="tr-TR" sz="2800" b="1" dirty="0"/>
              <a:t> </a:t>
            </a:r>
            <a:r>
              <a:rPr lang="en-US" altLang="tr-TR" sz="2800" b="1" dirty="0" err="1"/>
              <a:t>diğer</a:t>
            </a:r>
            <a:r>
              <a:rPr lang="en-US" altLang="tr-TR" sz="2800" b="1" dirty="0"/>
              <a:t> </a:t>
            </a:r>
            <a:r>
              <a:rPr lang="en-US" altLang="tr-TR" sz="2800" b="1" dirty="0" err="1"/>
              <a:t>ekonomik</a:t>
            </a:r>
            <a:r>
              <a:rPr lang="en-US" altLang="tr-TR" sz="2800" b="1" dirty="0"/>
              <a:t> </a:t>
            </a:r>
            <a:r>
              <a:rPr lang="en-US" altLang="tr-TR" sz="2800" b="1" dirty="0" err="1"/>
              <a:t>çıkar</a:t>
            </a:r>
            <a:r>
              <a:rPr lang="en-US" altLang="tr-TR" sz="2800" b="1" dirty="0"/>
              <a:t> </a:t>
            </a:r>
            <a:r>
              <a:rPr lang="en-US" altLang="tr-TR" sz="2800" b="1" dirty="0" err="1"/>
              <a:t>sağlayan</a:t>
            </a:r>
            <a:r>
              <a:rPr lang="en-US" altLang="tr-TR" sz="2800" b="1" dirty="0"/>
              <a:t> </a:t>
            </a:r>
            <a:r>
              <a:rPr lang="en-US" altLang="tr-TR" sz="2800" b="1" dirty="0" err="1"/>
              <a:t>bölgelere</a:t>
            </a:r>
            <a:r>
              <a:rPr lang="en-US" altLang="tr-TR" sz="2800" b="1" dirty="0"/>
              <a:t> </a:t>
            </a:r>
            <a:r>
              <a:rPr lang="en-US" altLang="tr-TR" sz="2800" b="1" dirty="0" err="1"/>
              <a:t>gitmişlerdir</a:t>
            </a:r>
            <a:r>
              <a:rPr lang="en-US" altLang="tr-TR" sz="2800" b="1" dirty="0"/>
              <a:t>. </a:t>
            </a:r>
            <a:r>
              <a:rPr lang="en-US" altLang="tr-TR" sz="2800" b="1" dirty="0" err="1"/>
              <a:t>Kadının</a:t>
            </a:r>
            <a:r>
              <a:rPr lang="en-US" altLang="tr-TR" sz="2800" b="1" dirty="0"/>
              <a:t> </a:t>
            </a:r>
            <a:r>
              <a:rPr lang="en-US" altLang="tr-TR" sz="2800" b="1" dirty="0" err="1"/>
              <a:t>ekonomik</a:t>
            </a:r>
            <a:r>
              <a:rPr lang="en-US" altLang="tr-TR" sz="2800" b="1" dirty="0"/>
              <a:t> </a:t>
            </a:r>
            <a:r>
              <a:rPr lang="en-US" altLang="tr-TR" sz="2800" b="1" dirty="0" err="1"/>
              <a:t>rolü</a:t>
            </a:r>
            <a:r>
              <a:rPr lang="en-US" altLang="tr-TR" sz="2800" b="1" dirty="0"/>
              <a:t>, </a:t>
            </a:r>
            <a:r>
              <a:rPr lang="en-US" altLang="tr-TR" sz="2800" b="1" dirty="0" err="1"/>
              <a:t>artık</a:t>
            </a:r>
            <a:r>
              <a:rPr lang="en-US" altLang="tr-TR" sz="2800" b="1" dirty="0"/>
              <a:t> </a:t>
            </a:r>
            <a:r>
              <a:rPr lang="en-US" altLang="tr-TR" sz="2800" b="1" dirty="0" err="1"/>
              <a:t>ekonomik</a:t>
            </a:r>
            <a:r>
              <a:rPr lang="en-US" altLang="tr-TR" sz="2800" b="1" dirty="0"/>
              <a:t> </a:t>
            </a:r>
            <a:r>
              <a:rPr lang="en-US" altLang="tr-TR" sz="2800" b="1" dirty="0" err="1"/>
              <a:t>olarak</a:t>
            </a:r>
            <a:r>
              <a:rPr lang="en-US" altLang="tr-TR" sz="2800" b="1" dirty="0"/>
              <a:t> </a:t>
            </a:r>
            <a:r>
              <a:rPr lang="en-US" altLang="tr-TR" sz="2800" b="1" dirty="0" err="1"/>
              <a:t>üretici</a:t>
            </a:r>
            <a:r>
              <a:rPr lang="en-US" altLang="tr-TR" sz="2800" b="1" dirty="0"/>
              <a:t> </a:t>
            </a:r>
            <a:r>
              <a:rPr lang="en-US" altLang="tr-TR" sz="2800" b="1" dirty="0" err="1"/>
              <a:t>olan</a:t>
            </a:r>
            <a:r>
              <a:rPr lang="en-US" altLang="tr-TR" sz="2800" b="1" dirty="0"/>
              <a:t> </a:t>
            </a:r>
            <a:r>
              <a:rPr lang="en-US" altLang="tr-TR" sz="2800" b="1" dirty="0" err="1"/>
              <a:t>görevleri</a:t>
            </a:r>
            <a:r>
              <a:rPr lang="en-US" altLang="tr-TR" sz="2800" b="1" dirty="0"/>
              <a:t> </a:t>
            </a:r>
            <a:r>
              <a:rPr lang="en-US" altLang="tr-TR" sz="2800" b="1" dirty="0" err="1"/>
              <a:t>üstelenmedikleri</a:t>
            </a:r>
            <a:r>
              <a:rPr lang="en-US" altLang="tr-TR" sz="2800" b="1" dirty="0"/>
              <a:t> </a:t>
            </a:r>
            <a:r>
              <a:rPr lang="en-US" altLang="tr-TR" sz="2800" b="1" dirty="0" err="1"/>
              <a:t>için</a:t>
            </a:r>
            <a:r>
              <a:rPr lang="en-US" altLang="tr-TR" sz="2800" b="1" dirty="0"/>
              <a:t> </a:t>
            </a:r>
            <a:r>
              <a:rPr lang="en-US" altLang="tr-TR" sz="2800" b="1" dirty="0" err="1"/>
              <a:t>azalmıştır</a:t>
            </a:r>
            <a:r>
              <a:rPr lang="en-US" altLang="tr-TR" sz="2800" b="1" dirty="0"/>
              <a:t>. </a:t>
            </a:r>
            <a:endParaRPr lang="tr-TR" altLang="tr-TR" sz="2800" b="1" dirty="0"/>
          </a:p>
        </p:txBody>
      </p:sp>
    </p:spTree>
    <p:extLst>
      <p:ext uri="{BB962C8B-B14F-4D97-AF65-F5344CB8AC3E}">
        <p14:creationId xmlns:p14="http://schemas.microsoft.com/office/powerpoint/2010/main" val="1231725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Yararlanılan Kaynaklar</a:t>
            </a:r>
            <a:endParaRPr lang="tr-TR" b="1" dirty="0"/>
          </a:p>
        </p:txBody>
      </p:sp>
      <p:sp>
        <p:nvSpPr>
          <p:cNvPr id="3" name="İçerik Yer Tutucusu 2"/>
          <p:cNvSpPr>
            <a:spLocks noGrp="1"/>
          </p:cNvSpPr>
          <p:nvPr>
            <p:ph idx="1"/>
          </p:nvPr>
        </p:nvSpPr>
        <p:spPr/>
        <p:txBody>
          <a:bodyPr/>
          <a:lstStyle/>
          <a:p>
            <a:pPr marL="0" indent="0">
              <a:buNone/>
            </a:pPr>
            <a:r>
              <a:rPr lang="tr-TR" dirty="0" smtClean="0"/>
              <a:t>Bingöl, O. 2014. </a:t>
            </a:r>
            <a:r>
              <a:rPr lang="tr-TR" dirty="0"/>
              <a:t>Toplumsal Cinsiyet Olgusu ve Türkiye’de </a:t>
            </a:r>
            <a:r>
              <a:rPr lang="tr-TR" dirty="0" smtClean="0"/>
              <a:t>Kadınlık. </a:t>
            </a:r>
            <a:r>
              <a:rPr lang="tr-TR" i="1" dirty="0"/>
              <a:t>KMÜ Sosyal ve </a:t>
            </a:r>
            <a:r>
              <a:rPr lang="tr-TR" i="1" dirty="0" err="1"/>
              <a:t>Ekonomı̇k</a:t>
            </a:r>
            <a:r>
              <a:rPr lang="tr-TR" i="1" dirty="0"/>
              <a:t> </a:t>
            </a:r>
            <a:r>
              <a:rPr lang="tr-TR" i="1" dirty="0" err="1"/>
              <a:t>Arastırmalar</a:t>
            </a:r>
            <a:r>
              <a:rPr lang="tr-TR" i="1" dirty="0"/>
              <a:t> </a:t>
            </a:r>
            <a:r>
              <a:rPr lang="tr-TR" i="1" dirty="0" err="1"/>
              <a:t>Dergı̇</a:t>
            </a:r>
            <a:r>
              <a:rPr lang="tr-TR" i="1" dirty="0" err="1" smtClean="0"/>
              <a:t>si</a:t>
            </a:r>
            <a:r>
              <a:rPr lang="tr-TR" i="1" dirty="0" smtClean="0"/>
              <a:t>, </a:t>
            </a:r>
            <a:r>
              <a:rPr lang="tr-TR" i="1" dirty="0"/>
              <a:t>16 </a:t>
            </a:r>
            <a:r>
              <a:rPr lang="tr-TR" i="1" dirty="0" smtClean="0"/>
              <a:t>(I</a:t>
            </a:r>
            <a:r>
              <a:rPr lang="tr-TR" i="1" dirty="0"/>
              <a:t>): </a:t>
            </a:r>
            <a:r>
              <a:rPr lang="tr-TR" i="1" dirty="0" smtClean="0"/>
              <a:t>108-114.</a:t>
            </a:r>
            <a:endParaRPr lang="tr-TR" dirty="0" smtClean="0"/>
          </a:p>
          <a:p>
            <a:pPr marL="0" indent="0">
              <a:buNone/>
            </a:pPr>
            <a:r>
              <a:rPr lang="tr-TR" dirty="0" err="1" smtClean="0"/>
              <a:t>Zastrow</a:t>
            </a:r>
            <a:r>
              <a:rPr lang="tr-TR" dirty="0" smtClean="0"/>
              <a:t>, C. 2008. </a:t>
            </a:r>
            <a:r>
              <a:rPr lang="tr-TR" dirty="0" err="1" smtClean="0"/>
              <a:t>Introduction</a:t>
            </a:r>
            <a:r>
              <a:rPr lang="tr-TR" dirty="0" smtClean="0"/>
              <a:t> </a:t>
            </a:r>
            <a:r>
              <a:rPr lang="tr-TR" dirty="0" err="1" smtClean="0"/>
              <a:t>to</a:t>
            </a:r>
            <a:r>
              <a:rPr lang="tr-TR" dirty="0" smtClean="0"/>
              <a:t> </a:t>
            </a:r>
            <a:r>
              <a:rPr lang="tr-TR" dirty="0" err="1" smtClean="0"/>
              <a:t>Social</a:t>
            </a:r>
            <a:r>
              <a:rPr lang="tr-TR" dirty="0" smtClean="0"/>
              <a:t> </a:t>
            </a:r>
            <a:r>
              <a:rPr lang="tr-TR" dirty="0" err="1" smtClean="0"/>
              <a:t>Work</a:t>
            </a:r>
            <a:r>
              <a:rPr lang="tr-TR" dirty="0"/>
              <a:t> </a:t>
            </a:r>
            <a:r>
              <a:rPr lang="tr-TR" dirty="0" err="1" smtClean="0"/>
              <a:t>and</a:t>
            </a:r>
            <a:r>
              <a:rPr lang="tr-TR" dirty="0" smtClean="0"/>
              <a:t> </a:t>
            </a:r>
            <a:r>
              <a:rPr lang="tr-TR" dirty="0" err="1" smtClean="0"/>
              <a:t>Social</a:t>
            </a:r>
            <a:r>
              <a:rPr lang="tr-TR" dirty="0" smtClean="0"/>
              <a:t> </a:t>
            </a:r>
            <a:r>
              <a:rPr lang="tr-TR" dirty="0" err="1" smtClean="0"/>
              <a:t>Welfare</a:t>
            </a:r>
            <a:r>
              <a:rPr lang="tr-TR" dirty="0" smtClean="0"/>
              <a:t> (Ninth Edition). </a:t>
            </a:r>
            <a:r>
              <a:rPr lang="tr-TR" dirty="0" err="1" smtClean="0"/>
              <a:t>ThompsonBrooks</a:t>
            </a:r>
            <a:r>
              <a:rPr lang="tr-TR" dirty="0" smtClean="0"/>
              <a:t>/</a:t>
            </a:r>
            <a:r>
              <a:rPr lang="tr-TR" dirty="0" err="1" smtClean="0"/>
              <a:t>Cole</a:t>
            </a:r>
            <a:r>
              <a:rPr lang="tr-TR" dirty="0" smtClean="0"/>
              <a:t>, </a:t>
            </a:r>
            <a:r>
              <a:rPr lang="tr-TR" dirty="0" err="1" smtClean="0"/>
              <a:t>Canada</a:t>
            </a:r>
            <a:r>
              <a:rPr lang="tr-TR" dirty="0" smtClean="0"/>
              <a:t>.</a:t>
            </a:r>
            <a:endParaRPr lang="tr-TR" dirty="0"/>
          </a:p>
        </p:txBody>
      </p:sp>
    </p:spTree>
    <p:extLst>
      <p:ext uri="{BB962C8B-B14F-4D97-AF65-F5344CB8AC3E}">
        <p14:creationId xmlns:p14="http://schemas.microsoft.com/office/powerpoint/2010/main" val="257324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5"/>
          <p:cNvSpPr>
            <a:spLocks noGrp="1" noChangeArrowheads="1"/>
          </p:cNvSpPr>
          <p:nvPr>
            <p:ph type="body" idx="1"/>
          </p:nvPr>
        </p:nvSpPr>
        <p:spPr>
          <a:xfrm>
            <a:off x="908538" y="1150376"/>
            <a:ext cx="10515600" cy="4351338"/>
          </a:xfrm>
          <a:noFill/>
        </p:spPr>
        <p:txBody>
          <a:bodyPr>
            <a:normAutofit lnSpcReduction="10000"/>
          </a:bodyPr>
          <a:lstStyle/>
          <a:p>
            <a:pPr algn="just" eaLnBrk="1" hangingPunct="1">
              <a:lnSpc>
                <a:spcPct val="150000"/>
              </a:lnSpc>
              <a:buFontTx/>
              <a:buNone/>
            </a:pPr>
            <a:r>
              <a:rPr lang="tr-TR" altLang="tr-TR" dirty="0"/>
              <a:t>	</a:t>
            </a:r>
            <a:r>
              <a:rPr lang="en-US" altLang="tr-TR" dirty="0"/>
              <a:t>Bilinen </a:t>
            </a:r>
            <a:r>
              <a:rPr lang="en-US" altLang="tr-TR" dirty="0" err="1"/>
              <a:t>hemen</a:t>
            </a:r>
            <a:r>
              <a:rPr lang="en-US" altLang="tr-TR" dirty="0"/>
              <a:t> </a:t>
            </a:r>
            <a:r>
              <a:rPr lang="en-US" altLang="tr-TR" dirty="0" err="1"/>
              <a:t>hemen</a:t>
            </a:r>
            <a:r>
              <a:rPr lang="en-US" altLang="tr-TR" dirty="0"/>
              <a:t> her </a:t>
            </a:r>
            <a:r>
              <a:rPr lang="en-US" altLang="tr-TR" dirty="0" err="1"/>
              <a:t>toplumda</a:t>
            </a:r>
            <a:r>
              <a:rPr lang="en-US" altLang="tr-TR" dirty="0"/>
              <a:t> </a:t>
            </a:r>
            <a:r>
              <a:rPr lang="en-US" altLang="tr-TR" dirty="0" err="1"/>
              <a:t>kadın</a:t>
            </a:r>
            <a:r>
              <a:rPr lang="en-US" altLang="tr-TR" dirty="0"/>
              <a:t> </a:t>
            </a:r>
            <a:r>
              <a:rPr lang="en-US" altLang="tr-TR" dirty="0" err="1"/>
              <a:t>erkekten</a:t>
            </a:r>
            <a:r>
              <a:rPr lang="en-US" altLang="tr-TR" dirty="0"/>
              <a:t> </a:t>
            </a:r>
            <a:r>
              <a:rPr lang="en-US" altLang="tr-TR" dirty="0" err="1"/>
              <a:t>daha</a:t>
            </a:r>
            <a:r>
              <a:rPr lang="en-US" altLang="tr-TR" dirty="0"/>
              <a:t> </a:t>
            </a:r>
            <a:r>
              <a:rPr lang="en-US" altLang="tr-TR" dirty="0" err="1"/>
              <a:t>düşük</a:t>
            </a:r>
            <a:r>
              <a:rPr lang="en-US" altLang="tr-TR" dirty="0"/>
              <a:t> </a:t>
            </a:r>
            <a:r>
              <a:rPr lang="en-US" altLang="tr-TR" dirty="0" err="1"/>
              <a:t>bir</a:t>
            </a:r>
            <a:r>
              <a:rPr lang="en-US" altLang="tr-TR" dirty="0"/>
              <a:t> </a:t>
            </a:r>
            <a:r>
              <a:rPr lang="en-US" altLang="tr-TR" dirty="0" err="1"/>
              <a:t>statüye</a:t>
            </a:r>
            <a:r>
              <a:rPr lang="en-US" altLang="tr-TR" dirty="0"/>
              <a:t> </a:t>
            </a:r>
            <a:r>
              <a:rPr lang="en-US" altLang="tr-TR" dirty="0" err="1"/>
              <a:t>sahiptir</a:t>
            </a:r>
            <a:r>
              <a:rPr lang="en-US" altLang="tr-TR" dirty="0"/>
              <a:t>. </a:t>
            </a:r>
            <a:r>
              <a:rPr lang="en-US" altLang="tr-TR" dirty="0" err="1"/>
              <a:t>Kadınlar</a:t>
            </a:r>
            <a:r>
              <a:rPr lang="en-US" altLang="tr-TR" dirty="0"/>
              <a:t> </a:t>
            </a:r>
            <a:r>
              <a:rPr lang="en-US" altLang="tr-TR" dirty="0" err="1"/>
              <a:t>daha</a:t>
            </a:r>
            <a:r>
              <a:rPr lang="en-US" altLang="tr-TR" dirty="0"/>
              <a:t> </a:t>
            </a:r>
            <a:r>
              <a:rPr lang="en-US" altLang="tr-TR" dirty="0" err="1"/>
              <a:t>fazla</a:t>
            </a:r>
            <a:r>
              <a:rPr lang="en-US" altLang="tr-TR" dirty="0"/>
              <a:t> </a:t>
            </a:r>
            <a:r>
              <a:rPr lang="en-US" altLang="tr-TR" dirty="0" err="1"/>
              <a:t>toplumsal</a:t>
            </a:r>
            <a:r>
              <a:rPr lang="en-US" altLang="tr-TR" dirty="0"/>
              <a:t> </a:t>
            </a:r>
            <a:r>
              <a:rPr lang="en-US" altLang="tr-TR" dirty="0" err="1"/>
              <a:t>kısıtlamalara</a:t>
            </a:r>
            <a:r>
              <a:rPr lang="en-US" altLang="tr-TR" dirty="0"/>
              <a:t> </a:t>
            </a:r>
            <a:r>
              <a:rPr lang="en-US" altLang="tr-TR" dirty="0" err="1"/>
              <a:t>bağlı</a:t>
            </a:r>
            <a:r>
              <a:rPr lang="en-US" altLang="tr-TR" dirty="0"/>
              <a:t> </a:t>
            </a:r>
            <a:r>
              <a:rPr lang="en-US" altLang="tr-TR" dirty="0" err="1"/>
              <a:t>kalırken</a:t>
            </a:r>
            <a:r>
              <a:rPr lang="en-US" altLang="tr-TR" dirty="0"/>
              <a:t> </a:t>
            </a:r>
            <a:r>
              <a:rPr lang="en-US" altLang="tr-TR" dirty="0" err="1"/>
              <a:t>yaptıkları</a:t>
            </a:r>
            <a:r>
              <a:rPr lang="en-US" altLang="tr-TR" dirty="0"/>
              <a:t> </a:t>
            </a:r>
            <a:r>
              <a:rPr lang="en-US" altLang="tr-TR" dirty="0" err="1"/>
              <a:t>işler</a:t>
            </a:r>
            <a:r>
              <a:rPr lang="en-US" altLang="tr-TR" dirty="0"/>
              <a:t> </a:t>
            </a:r>
            <a:r>
              <a:rPr lang="en-US" altLang="tr-TR" dirty="0" err="1"/>
              <a:t>erkeklerinkinden</a:t>
            </a:r>
            <a:r>
              <a:rPr lang="en-US" altLang="tr-TR" dirty="0"/>
              <a:t> </a:t>
            </a:r>
            <a:r>
              <a:rPr lang="en-US" altLang="tr-TR" dirty="0" err="1"/>
              <a:t>daha</a:t>
            </a:r>
            <a:r>
              <a:rPr lang="en-US" altLang="tr-TR" dirty="0"/>
              <a:t> </a:t>
            </a:r>
            <a:r>
              <a:rPr lang="en-US" altLang="tr-TR" dirty="0" err="1"/>
              <a:t>az</a:t>
            </a:r>
            <a:r>
              <a:rPr lang="en-US" altLang="tr-TR" dirty="0"/>
              <a:t> </a:t>
            </a:r>
            <a:r>
              <a:rPr lang="en-US" altLang="tr-TR" dirty="0" err="1"/>
              <a:t>itibar</a:t>
            </a:r>
            <a:r>
              <a:rPr lang="en-US" altLang="tr-TR" dirty="0"/>
              <a:t> </a:t>
            </a:r>
            <a:r>
              <a:rPr lang="en-US" altLang="tr-TR" dirty="0" err="1"/>
              <a:t>görmektedir</a:t>
            </a:r>
            <a:r>
              <a:rPr lang="en-US" altLang="tr-TR" dirty="0"/>
              <a:t>. </a:t>
            </a:r>
            <a:r>
              <a:rPr lang="en-US" altLang="tr-TR" dirty="0" err="1"/>
              <a:t>Kadınlar</a:t>
            </a:r>
            <a:r>
              <a:rPr lang="en-US" altLang="tr-TR" dirty="0"/>
              <a:t>, </a:t>
            </a:r>
            <a:r>
              <a:rPr lang="en-US" altLang="tr-TR" dirty="0" err="1"/>
              <a:t>sadece</a:t>
            </a:r>
            <a:r>
              <a:rPr lang="en-US" altLang="tr-TR" dirty="0"/>
              <a:t> </a:t>
            </a:r>
            <a:r>
              <a:rPr lang="en-US" altLang="tr-TR" dirty="0" err="1"/>
              <a:t>biyolojik</a:t>
            </a:r>
            <a:r>
              <a:rPr lang="en-US" altLang="tr-TR" dirty="0"/>
              <a:t> </a:t>
            </a:r>
            <a:r>
              <a:rPr lang="en-US" altLang="tr-TR" dirty="0" err="1"/>
              <a:t>açıdan</a:t>
            </a:r>
            <a:r>
              <a:rPr lang="en-US" altLang="tr-TR" dirty="0"/>
              <a:t> </a:t>
            </a:r>
            <a:r>
              <a:rPr lang="en-US" altLang="tr-TR" dirty="0" err="1"/>
              <a:t>değil</a:t>
            </a:r>
            <a:r>
              <a:rPr lang="en-US" altLang="tr-TR" dirty="0"/>
              <a:t> </a:t>
            </a:r>
            <a:r>
              <a:rPr lang="en-US" altLang="tr-TR" dirty="0" err="1"/>
              <a:t>aynı</a:t>
            </a:r>
            <a:r>
              <a:rPr lang="en-US" altLang="tr-TR" dirty="0"/>
              <a:t> </a:t>
            </a:r>
            <a:r>
              <a:rPr lang="en-US" altLang="tr-TR" dirty="0" err="1"/>
              <a:t>zamanda</a:t>
            </a:r>
            <a:r>
              <a:rPr lang="en-US" altLang="tr-TR" dirty="0"/>
              <a:t> </a:t>
            </a:r>
            <a:r>
              <a:rPr lang="en-US" altLang="tr-TR" dirty="0" err="1"/>
              <a:t>duygusal</a:t>
            </a:r>
            <a:r>
              <a:rPr lang="en-US" altLang="tr-TR" dirty="0"/>
              <a:t>, </a:t>
            </a:r>
            <a:r>
              <a:rPr lang="en-US" altLang="tr-TR" dirty="0" err="1"/>
              <a:t>mantıksal</a:t>
            </a:r>
            <a:r>
              <a:rPr lang="en-US" altLang="tr-TR" dirty="0"/>
              <a:t> </a:t>
            </a:r>
            <a:r>
              <a:rPr lang="en-US" altLang="tr-TR" dirty="0" err="1"/>
              <a:t>ve</a:t>
            </a:r>
            <a:r>
              <a:rPr lang="en-US" altLang="tr-TR" dirty="0"/>
              <a:t> </a:t>
            </a:r>
            <a:r>
              <a:rPr lang="en-US" altLang="tr-TR" dirty="0" err="1"/>
              <a:t>psikolojik</a:t>
            </a:r>
            <a:r>
              <a:rPr lang="en-US" altLang="tr-TR" dirty="0"/>
              <a:t> </a:t>
            </a:r>
            <a:r>
              <a:rPr lang="en-US" altLang="tr-TR" dirty="0" err="1"/>
              <a:t>açılardan</a:t>
            </a:r>
            <a:r>
              <a:rPr lang="en-US" altLang="tr-TR" dirty="0"/>
              <a:t> da </a:t>
            </a:r>
            <a:r>
              <a:rPr lang="en-US" altLang="tr-TR" dirty="0" err="1"/>
              <a:t>erkeklerden</a:t>
            </a:r>
            <a:r>
              <a:rPr lang="en-US" altLang="tr-TR" dirty="0"/>
              <a:t> </a:t>
            </a:r>
            <a:r>
              <a:rPr lang="en-US" altLang="tr-TR" dirty="0" err="1"/>
              <a:t>farklı</a:t>
            </a:r>
            <a:r>
              <a:rPr lang="en-US" altLang="tr-TR" dirty="0"/>
              <a:t> </a:t>
            </a:r>
            <a:r>
              <a:rPr lang="en-US" altLang="tr-TR" dirty="0" err="1"/>
              <a:t>değerlendirilmektedir</a:t>
            </a:r>
            <a:r>
              <a:rPr lang="en-US" altLang="tr-TR" dirty="0"/>
              <a:t>. </a:t>
            </a:r>
            <a:r>
              <a:rPr lang="en-US" altLang="tr-TR" dirty="0" err="1"/>
              <a:t>İlişkilerde</a:t>
            </a:r>
            <a:r>
              <a:rPr lang="en-US" altLang="tr-TR" dirty="0"/>
              <a:t>, </a:t>
            </a:r>
            <a:r>
              <a:rPr lang="en-US" altLang="tr-TR" dirty="0" err="1"/>
              <a:t>evlilikte</a:t>
            </a:r>
            <a:r>
              <a:rPr lang="en-US" altLang="tr-TR" dirty="0"/>
              <a:t>, </a:t>
            </a:r>
            <a:r>
              <a:rPr lang="en-US" altLang="tr-TR" dirty="0" err="1"/>
              <a:t>sosyal</a:t>
            </a:r>
            <a:r>
              <a:rPr lang="en-US" altLang="tr-TR" dirty="0"/>
              <a:t> </a:t>
            </a:r>
            <a:r>
              <a:rPr lang="en-US" altLang="tr-TR" dirty="0" err="1"/>
              <a:t>ve</a:t>
            </a:r>
            <a:r>
              <a:rPr lang="en-US" altLang="tr-TR" dirty="0"/>
              <a:t> </a:t>
            </a:r>
            <a:r>
              <a:rPr lang="en-US" altLang="tr-TR" dirty="0" err="1"/>
              <a:t>cinsel</a:t>
            </a:r>
            <a:r>
              <a:rPr lang="en-US" altLang="tr-TR" dirty="0"/>
              <a:t> </a:t>
            </a:r>
            <a:r>
              <a:rPr lang="en-US" altLang="tr-TR" dirty="0" err="1"/>
              <a:t>davranışlarda</a:t>
            </a:r>
            <a:r>
              <a:rPr lang="en-US" altLang="tr-TR" dirty="0"/>
              <a:t> </a:t>
            </a:r>
            <a:r>
              <a:rPr lang="en-US" altLang="tr-TR" dirty="0" err="1"/>
              <a:t>çifte</a:t>
            </a:r>
            <a:r>
              <a:rPr lang="en-US" altLang="tr-TR" dirty="0"/>
              <a:t> </a:t>
            </a:r>
            <a:r>
              <a:rPr lang="en-US" altLang="tr-TR" dirty="0" err="1"/>
              <a:t>standart</a:t>
            </a:r>
            <a:r>
              <a:rPr lang="en-US" altLang="tr-TR" dirty="0"/>
              <a:t> </a:t>
            </a:r>
            <a:r>
              <a:rPr lang="en-US" altLang="tr-TR" dirty="0" err="1"/>
              <a:t>sıklıkla</a:t>
            </a:r>
            <a:r>
              <a:rPr lang="en-US" altLang="tr-TR" dirty="0"/>
              <a:t> </a:t>
            </a:r>
            <a:r>
              <a:rPr lang="en-US" altLang="tr-TR" dirty="0" err="1"/>
              <a:t>görülmektedir</a:t>
            </a:r>
            <a:r>
              <a:rPr lang="en-US" altLang="tr-TR" dirty="0"/>
              <a:t>.</a:t>
            </a:r>
          </a:p>
        </p:txBody>
      </p:sp>
    </p:spTree>
    <p:extLst>
      <p:ext uri="{BB962C8B-B14F-4D97-AF65-F5344CB8AC3E}">
        <p14:creationId xmlns:p14="http://schemas.microsoft.com/office/powerpoint/2010/main" val="2283191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idx="4294967295"/>
          </p:nvPr>
        </p:nvSpPr>
        <p:spPr>
          <a:xfrm>
            <a:off x="1786597" y="2540391"/>
            <a:ext cx="9189720" cy="1143000"/>
          </a:xfrm>
        </p:spPr>
        <p:txBody>
          <a:bodyPr>
            <a:normAutofit fontScale="90000"/>
          </a:bodyPr>
          <a:lstStyle/>
          <a:p>
            <a:pPr algn="just" eaLnBrk="1" hangingPunct="1">
              <a:lnSpc>
                <a:spcPct val="150000"/>
              </a:lnSpc>
            </a:pPr>
            <a:r>
              <a:rPr lang="en-US" altLang="tr-TR" sz="2800" b="1" dirty="0" err="1"/>
              <a:t>Çoğu</a:t>
            </a:r>
            <a:r>
              <a:rPr lang="en-US" altLang="tr-TR" sz="2800" b="1" dirty="0"/>
              <a:t> din (</a:t>
            </a:r>
            <a:r>
              <a:rPr lang="en-US" altLang="tr-TR" sz="2800" b="1" dirty="0" err="1"/>
              <a:t>Hıristiyanlık</a:t>
            </a:r>
            <a:r>
              <a:rPr lang="en-US" altLang="tr-TR" sz="2800" b="1" dirty="0"/>
              <a:t>, </a:t>
            </a:r>
            <a:r>
              <a:rPr lang="en-US" altLang="tr-TR" sz="2800" b="1" dirty="0" err="1"/>
              <a:t>Musevilik</a:t>
            </a:r>
            <a:r>
              <a:rPr lang="en-US" altLang="tr-TR" sz="2800" b="1" dirty="0"/>
              <a:t>, </a:t>
            </a:r>
            <a:r>
              <a:rPr lang="en-US" altLang="tr-TR" sz="2800" b="1" dirty="0" err="1"/>
              <a:t>Hinduizm</a:t>
            </a:r>
            <a:r>
              <a:rPr lang="en-US" altLang="tr-TR" sz="2800" b="1" dirty="0"/>
              <a:t> </a:t>
            </a:r>
            <a:r>
              <a:rPr lang="en-US" altLang="tr-TR" sz="2800" b="1" dirty="0" err="1"/>
              <a:t>ve</a:t>
            </a:r>
            <a:r>
              <a:rPr lang="en-US" altLang="tr-TR" sz="2800" b="1" dirty="0"/>
              <a:t> </a:t>
            </a:r>
            <a:r>
              <a:rPr lang="en-US" altLang="tr-TR" sz="2800" b="1" dirty="0" err="1"/>
              <a:t>İslamiyet</a:t>
            </a:r>
            <a:r>
              <a:rPr lang="en-US" altLang="tr-TR" sz="2800" b="1" dirty="0"/>
              <a:t> </a:t>
            </a:r>
            <a:r>
              <a:rPr lang="en-US" altLang="tr-TR" sz="2800" b="1" dirty="0" err="1"/>
              <a:t>dâhil</a:t>
            </a:r>
            <a:r>
              <a:rPr lang="en-US" altLang="tr-TR" sz="2800" b="1" dirty="0"/>
              <a:t>), </a:t>
            </a:r>
            <a:r>
              <a:rPr lang="en-US" altLang="tr-TR" sz="2800" b="1" dirty="0" err="1"/>
              <a:t>geleneksel</a:t>
            </a:r>
            <a:r>
              <a:rPr lang="en-US" altLang="tr-TR" sz="2800" b="1" dirty="0"/>
              <a:t> </a:t>
            </a:r>
            <a:r>
              <a:rPr lang="en-US" altLang="tr-TR" sz="2800" b="1" dirty="0" err="1"/>
              <a:t>öğretileri</a:t>
            </a:r>
            <a:r>
              <a:rPr lang="en-US" altLang="tr-TR" sz="2800" b="1" dirty="0"/>
              <a:t> </a:t>
            </a:r>
            <a:r>
              <a:rPr lang="en-US" altLang="tr-TR" sz="2800" b="1" dirty="0" err="1"/>
              <a:t>içinde</a:t>
            </a:r>
            <a:r>
              <a:rPr lang="en-US" altLang="tr-TR" sz="2800" b="1" dirty="0"/>
              <a:t> </a:t>
            </a:r>
            <a:r>
              <a:rPr lang="en-US" altLang="tr-TR" sz="2800" b="1" dirty="0" err="1"/>
              <a:t>kadına</a:t>
            </a:r>
            <a:r>
              <a:rPr lang="en-US" altLang="tr-TR" sz="2800" b="1" dirty="0"/>
              <a:t> </a:t>
            </a:r>
            <a:r>
              <a:rPr lang="en-US" altLang="tr-TR" sz="2800" b="1" dirty="0" err="1"/>
              <a:t>ikinci</a:t>
            </a:r>
            <a:r>
              <a:rPr lang="en-US" altLang="tr-TR" sz="2800" b="1" dirty="0"/>
              <a:t> </a:t>
            </a:r>
            <a:r>
              <a:rPr lang="en-US" altLang="tr-TR" sz="2800" b="1" dirty="0" err="1"/>
              <a:t>sınıf</a:t>
            </a:r>
            <a:r>
              <a:rPr lang="en-US" altLang="tr-TR" sz="2800" b="1" dirty="0"/>
              <a:t> </a:t>
            </a:r>
            <a:r>
              <a:rPr lang="en-US" altLang="tr-TR" sz="2800" b="1" dirty="0" err="1"/>
              <a:t>bir</a:t>
            </a:r>
            <a:r>
              <a:rPr lang="en-US" altLang="tr-TR" sz="2800" b="1" dirty="0"/>
              <a:t> </a:t>
            </a:r>
            <a:r>
              <a:rPr lang="en-US" altLang="tr-TR" sz="2800" b="1" dirty="0" err="1"/>
              <a:t>rol</a:t>
            </a:r>
            <a:r>
              <a:rPr lang="en-US" altLang="tr-TR" sz="2800" b="1" dirty="0"/>
              <a:t> </a:t>
            </a:r>
            <a:r>
              <a:rPr lang="en-US" altLang="tr-TR" sz="2800" b="1" dirty="0" err="1"/>
              <a:t>yüklemektedir</a:t>
            </a:r>
            <a:r>
              <a:rPr lang="en-US" altLang="tr-TR" sz="2800" b="1" dirty="0"/>
              <a:t>. </a:t>
            </a:r>
            <a:r>
              <a:rPr lang="en-US" altLang="tr-TR" sz="2800" b="1" dirty="0" err="1"/>
              <a:t>Kadınların</a:t>
            </a:r>
            <a:r>
              <a:rPr lang="en-US" altLang="tr-TR" sz="2800" b="1" dirty="0"/>
              <a:t> </a:t>
            </a:r>
            <a:r>
              <a:rPr lang="en-US" altLang="tr-TR" sz="2800" b="1" dirty="0" err="1"/>
              <a:t>ibadetlere</a:t>
            </a:r>
            <a:r>
              <a:rPr lang="en-US" altLang="tr-TR" sz="2800" b="1" dirty="0"/>
              <a:t> </a:t>
            </a:r>
            <a:r>
              <a:rPr lang="en-US" altLang="tr-TR" sz="2800" b="1" dirty="0" err="1"/>
              <a:t>daha</a:t>
            </a:r>
            <a:r>
              <a:rPr lang="en-US" altLang="tr-TR" sz="2800" b="1" dirty="0"/>
              <a:t> </a:t>
            </a:r>
            <a:r>
              <a:rPr lang="en-US" altLang="tr-TR" sz="2800" b="1" dirty="0" err="1"/>
              <a:t>sık</a:t>
            </a:r>
            <a:r>
              <a:rPr lang="en-US" altLang="tr-TR" sz="2800" b="1" dirty="0"/>
              <a:t> </a:t>
            </a:r>
            <a:r>
              <a:rPr lang="en-US" altLang="tr-TR" sz="2800" b="1" dirty="0" err="1"/>
              <a:t>katılmasına</a:t>
            </a:r>
            <a:r>
              <a:rPr lang="en-US" altLang="tr-TR" sz="2800" b="1" dirty="0"/>
              <a:t>, </a:t>
            </a:r>
            <a:r>
              <a:rPr lang="en-US" altLang="tr-TR" sz="2800" b="1" dirty="0" err="1"/>
              <a:t>daha</a:t>
            </a:r>
            <a:r>
              <a:rPr lang="en-US" altLang="tr-TR" sz="2800" b="1" dirty="0"/>
              <a:t> </a:t>
            </a:r>
            <a:r>
              <a:rPr lang="en-US" altLang="tr-TR" sz="2800" b="1" dirty="0" err="1"/>
              <a:t>koyu</a:t>
            </a:r>
            <a:r>
              <a:rPr lang="en-US" altLang="tr-TR" sz="2800" b="1" dirty="0"/>
              <a:t> </a:t>
            </a:r>
            <a:r>
              <a:rPr lang="en-US" altLang="tr-TR" sz="2800" b="1" dirty="0" err="1"/>
              <a:t>dini</a:t>
            </a:r>
            <a:r>
              <a:rPr lang="en-US" altLang="tr-TR" sz="2800" b="1" dirty="0"/>
              <a:t> </a:t>
            </a:r>
            <a:r>
              <a:rPr lang="en-US" altLang="tr-TR" sz="2800" b="1" dirty="0" err="1"/>
              <a:t>görüşlere</a:t>
            </a:r>
            <a:r>
              <a:rPr lang="en-US" altLang="tr-TR" sz="2800" b="1" dirty="0"/>
              <a:t> </a:t>
            </a:r>
            <a:r>
              <a:rPr lang="en-US" altLang="tr-TR" sz="2800" b="1" dirty="0" err="1"/>
              <a:t>sahip</a:t>
            </a:r>
            <a:r>
              <a:rPr lang="en-US" altLang="tr-TR" sz="2800" b="1" dirty="0"/>
              <a:t> </a:t>
            </a:r>
            <a:r>
              <a:rPr lang="en-US" altLang="tr-TR" sz="2800" b="1" dirty="0" err="1"/>
              <a:t>olmalarına</a:t>
            </a:r>
            <a:r>
              <a:rPr lang="en-US" altLang="tr-TR" sz="2800" b="1" dirty="0"/>
              <a:t>, </a:t>
            </a:r>
            <a:r>
              <a:rPr lang="en-US" altLang="tr-TR" sz="2800" b="1" dirty="0" err="1"/>
              <a:t>daha</a:t>
            </a:r>
            <a:r>
              <a:rPr lang="en-US" altLang="tr-TR" sz="2800" b="1" dirty="0"/>
              <a:t> </a:t>
            </a:r>
            <a:r>
              <a:rPr lang="en-US" altLang="tr-TR" sz="2800" b="1" dirty="0" err="1"/>
              <a:t>sık</a:t>
            </a:r>
            <a:r>
              <a:rPr lang="en-US" altLang="tr-TR" sz="2800" b="1" dirty="0"/>
              <a:t> </a:t>
            </a:r>
            <a:r>
              <a:rPr lang="en-US" altLang="tr-TR" sz="2800" b="1" dirty="0" err="1"/>
              <a:t>dua</a:t>
            </a:r>
            <a:r>
              <a:rPr lang="en-US" altLang="tr-TR" sz="2800" b="1" dirty="0"/>
              <a:t> </a:t>
            </a:r>
            <a:r>
              <a:rPr lang="en-US" altLang="tr-TR" sz="2800" b="1" dirty="0" err="1"/>
              <a:t>etmelerine</a:t>
            </a:r>
            <a:r>
              <a:rPr lang="en-US" altLang="tr-TR" sz="2800" b="1" dirty="0"/>
              <a:t> </a:t>
            </a:r>
            <a:r>
              <a:rPr lang="en-US" altLang="tr-TR" sz="2800" b="1" dirty="0" err="1"/>
              <a:t>ve</a:t>
            </a:r>
            <a:r>
              <a:rPr lang="en-US" altLang="tr-TR" sz="2800" b="1" dirty="0"/>
              <a:t> </a:t>
            </a:r>
            <a:r>
              <a:rPr lang="en-US" altLang="tr-TR" sz="2800" b="1" dirty="0" err="1"/>
              <a:t>kilise</a:t>
            </a:r>
            <a:r>
              <a:rPr lang="en-US" altLang="tr-TR" sz="2800" b="1" dirty="0"/>
              <a:t> </a:t>
            </a:r>
            <a:r>
              <a:rPr lang="en-US" altLang="tr-TR" sz="2800" b="1" dirty="0" err="1"/>
              <a:t>programlarında</a:t>
            </a:r>
            <a:r>
              <a:rPr lang="en-US" altLang="tr-TR" sz="2800" b="1" dirty="0"/>
              <a:t> </a:t>
            </a:r>
            <a:r>
              <a:rPr lang="en-US" altLang="tr-TR" sz="2800" b="1" dirty="0" err="1"/>
              <a:t>daha</a:t>
            </a:r>
            <a:r>
              <a:rPr lang="en-US" altLang="tr-TR" sz="2800" b="1" dirty="0"/>
              <a:t> </a:t>
            </a:r>
            <a:r>
              <a:rPr lang="en-US" altLang="tr-TR" sz="2800" b="1" dirty="0" err="1"/>
              <a:t>aktif</a:t>
            </a:r>
            <a:r>
              <a:rPr lang="en-US" altLang="tr-TR" sz="2800" b="1" dirty="0"/>
              <a:t> </a:t>
            </a:r>
            <a:r>
              <a:rPr lang="en-US" altLang="tr-TR" sz="2800" b="1" dirty="0" err="1"/>
              <a:t>olmalarına</a:t>
            </a:r>
            <a:r>
              <a:rPr lang="en-US" altLang="tr-TR" sz="2800" b="1" dirty="0"/>
              <a:t> </a:t>
            </a:r>
            <a:r>
              <a:rPr lang="en-US" altLang="tr-TR" sz="2800" b="1" dirty="0" err="1"/>
              <a:t>rağmen</a:t>
            </a:r>
            <a:r>
              <a:rPr lang="en-US" altLang="tr-TR" sz="2800" b="1" dirty="0"/>
              <a:t> </a:t>
            </a:r>
            <a:r>
              <a:rPr lang="en-US" altLang="tr-TR" sz="2800" b="1" dirty="0" err="1"/>
              <a:t>bu</a:t>
            </a:r>
            <a:r>
              <a:rPr lang="en-US" altLang="tr-TR" sz="2800" b="1" dirty="0"/>
              <a:t> </a:t>
            </a:r>
            <a:r>
              <a:rPr lang="en-US" altLang="tr-TR" sz="2800" b="1" dirty="0" err="1"/>
              <a:t>gelenek</a:t>
            </a:r>
            <a:r>
              <a:rPr lang="en-US" altLang="tr-TR" sz="2800" b="1" dirty="0"/>
              <a:t> </a:t>
            </a:r>
            <a:r>
              <a:rPr lang="en-US" altLang="tr-TR" sz="2800" b="1" dirty="0" err="1"/>
              <a:t>yüz</a:t>
            </a:r>
            <a:r>
              <a:rPr lang="en-US" altLang="tr-TR" sz="2800" b="1" dirty="0"/>
              <a:t> </a:t>
            </a:r>
            <a:r>
              <a:rPr lang="en-US" altLang="tr-TR" sz="2800" b="1" dirty="0" err="1"/>
              <a:t>yıllardır</a:t>
            </a:r>
            <a:r>
              <a:rPr lang="en-US" altLang="tr-TR" sz="2800" b="1" dirty="0"/>
              <a:t> </a:t>
            </a:r>
            <a:r>
              <a:rPr lang="en-US" altLang="tr-TR" sz="2800" b="1" dirty="0" err="1"/>
              <a:t>hala</a:t>
            </a:r>
            <a:r>
              <a:rPr lang="en-US" altLang="tr-TR" sz="2800" b="1" dirty="0"/>
              <a:t> </a:t>
            </a:r>
            <a:r>
              <a:rPr lang="en-US" altLang="tr-TR" sz="2800" b="1" dirty="0" err="1"/>
              <a:t>devam</a:t>
            </a:r>
            <a:r>
              <a:rPr lang="en-US" altLang="tr-TR" sz="2800" b="1" dirty="0"/>
              <a:t> </a:t>
            </a:r>
            <a:r>
              <a:rPr lang="en-US" altLang="tr-TR" sz="2800" b="1" dirty="0" err="1"/>
              <a:t>etmektedir</a:t>
            </a:r>
            <a:r>
              <a:rPr lang="en-US" altLang="tr-TR" sz="2800" b="1" dirty="0"/>
              <a:t>. </a:t>
            </a:r>
            <a:endParaRPr lang="tr-TR" altLang="tr-TR" sz="2800" b="1" dirty="0"/>
          </a:p>
        </p:txBody>
      </p:sp>
    </p:spTree>
    <p:extLst>
      <p:ext uri="{BB962C8B-B14F-4D97-AF65-F5344CB8AC3E}">
        <p14:creationId xmlns:p14="http://schemas.microsoft.com/office/powerpoint/2010/main" val="1880963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1420838" y="2194561"/>
            <a:ext cx="9833316" cy="2249658"/>
          </a:xfrm>
        </p:spPr>
        <p:txBody>
          <a:bodyPr>
            <a:noAutofit/>
          </a:bodyPr>
          <a:lstStyle/>
          <a:p>
            <a:pPr algn="just" eaLnBrk="1" hangingPunct="1">
              <a:lnSpc>
                <a:spcPct val="150000"/>
              </a:lnSpc>
            </a:pPr>
            <a:r>
              <a:rPr lang="en-US" altLang="tr-TR" sz="2800" b="1" dirty="0" err="1"/>
              <a:t>Kadının</a:t>
            </a:r>
            <a:r>
              <a:rPr lang="en-US" altLang="tr-TR" sz="2800" b="1" dirty="0"/>
              <a:t>, </a:t>
            </a:r>
            <a:r>
              <a:rPr lang="en-US" altLang="tr-TR" sz="2800" b="1" dirty="0" err="1"/>
              <a:t>erkeğe</a:t>
            </a:r>
            <a:r>
              <a:rPr lang="en-US" altLang="tr-TR" sz="2800" b="1" dirty="0"/>
              <a:t> </a:t>
            </a:r>
            <a:r>
              <a:rPr lang="en-US" altLang="tr-TR" sz="2800" b="1" dirty="0" err="1"/>
              <a:t>destek</a:t>
            </a:r>
            <a:r>
              <a:rPr lang="en-US" altLang="tr-TR" sz="2800" b="1" dirty="0"/>
              <a:t> </a:t>
            </a:r>
            <a:r>
              <a:rPr lang="en-US" altLang="tr-TR" sz="2800" b="1" dirty="0" err="1"/>
              <a:t>olucu</a:t>
            </a:r>
            <a:r>
              <a:rPr lang="en-US" altLang="tr-TR" sz="2800" b="1" dirty="0"/>
              <a:t> </a:t>
            </a:r>
            <a:r>
              <a:rPr lang="en-US" altLang="tr-TR" sz="2800" b="1" dirty="0" err="1"/>
              <a:t>ve</a:t>
            </a:r>
            <a:r>
              <a:rPr lang="en-US" altLang="tr-TR" sz="2800" b="1" dirty="0"/>
              <a:t> </a:t>
            </a:r>
            <a:r>
              <a:rPr lang="en-US" altLang="tr-TR" sz="2800" b="1" dirty="0" err="1"/>
              <a:t>ikincil</a:t>
            </a:r>
            <a:r>
              <a:rPr lang="en-US" altLang="tr-TR" sz="2800" b="1" dirty="0"/>
              <a:t> </a:t>
            </a:r>
            <a:r>
              <a:rPr lang="en-US" altLang="tr-TR" sz="2800" b="1" dirty="0" err="1"/>
              <a:t>bir</a:t>
            </a:r>
            <a:r>
              <a:rPr lang="en-US" altLang="tr-TR" sz="2800" b="1" dirty="0"/>
              <a:t> </a:t>
            </a:r>
            <a:r>
              <a:rPr lang="en-US" altLang="tr-TR" sz="2800" b="1" dirty="0" err="1"/>
              <a:t>rolü</a:t>
            </a:r>
            <a:r>
              <a:rPr lang="en-US" altLang="tr-TR" sz="2800" b="1" dirty="0"/>
              <a:t> </a:t>
            </a:r>
            <a:r>
              <a:rPr lang="en-US" altLang="tr-TR" sz="2800" b="1" dirty="0" err="1"/>
              <a:t>olduğu</a:t>
            </a:r>
            <a:r>
              <a:rPr lang="en-US" altLang="tr-TR" sz="2800" b="1" dirty="0"/>
              <a:t> </a:t>
            </a:r>
            <a:r>
              <a:rPr lang="en-US" altLang="tr-TR" sz="2800" b="1" dirty="0" err="1"/>
              <a:t>düşüncesi</a:t>
            </a:r>
            <a:r>
              <a:rPr lang="en-US" altLang="tr-TR" sz="2800" b="1" dirty="0"/>
              <a:t> </a:t>
            </a:r>
            <a:r>
              <a:rPr lang="en-US" altLang="tr-TR" sz="2800" b="1" dirty="0" err="1"/>
              <a:t>çoğu</a:t>
            </a:r>
            <a:r>
              <a:rPr lang="en-US" altLang="tr-TR" sz="2800" b="1" dirty="0"/>
              <a:t> </a:t>
            </a:r>
            <a:r>
              <a:rPr lang="en-US" altLang="tr-TR" sz="2800" b="1" dirty="0" err="1"/>
              <a:t>toplumda</a:t>
            </a:r>
            <a:r>
              <a:rPr lang="en-US" altLang="tr-TR" sz="2800" b="1" dirty="0"/>
              <a:t> </a:t>
            </a:r>
            <a:r>
              <a:rPr lang="en-US" altLang="tr-TR" sz="2800" b="1" dirty="0" err="1"/>
              <a:t>ilahi</a:t>
            </a:r>
            <a:r>
              <a:rPr lang="en-US" altLang="tr-TR" sz="2800" b="1" dirty="0"/>
              <a:t> </a:t>
            </a:r>
            <a:r>
              <a:rPr lang="en-US" altLang="tr-TR" sz="2800" b="1" dirty="0" err="1"/>
              <a:t>kökenli</a:t>
            </a:r>
            <a:r>
              <a:rPr lang="en-US" altLang="tr-TR" sz="2800" b="1" dirty="0"/>
              <a:t> </a:t>
            </a:r>
            <a:r>
              <a:rPr lang="en-US" altLang="tr-TR" sz="2800" b="1" dirty="0" err="1"/>
              <a:t>olarak</a:t>
            </a:r>
            <a:r>
              <a:rPr lang="en-US" altLang="tr-TR" sz="2800" b="1" dirty="0"/>
              <a:t> </a:t>
            </a:r>
            <a:r>
              <a:rPr lang="en-US" altLang="tr-TR" sz="2800" b="1" dirty="0" err="1"/>
              <a:t>kabul</a:t>
            </a:r>
            <a:r>
              <a:rPr lang="en-US" altLang="tr-TR" sz="2800" b="1" dirty="0"/>
              <a:t> </a:t>
            </a:r>
            <a:r>
              <a:rPr lang="en-US" altLang="tr-TR" sz="2800" b="1" dirty="0" err="1"/>
              <a:t>edilmektedir</a:t>
            </a:r>
            <a:r>
              <a:rPr lang="en-US" altLang="tr-TR" sz="2800" b="1" dirty="0"/>
              <a:t>. Roma </a:t>
            </a:r>
            <a:r>
              <a:rPr lang="en-US" altLang="tr-TR" sz="2800" b="1" dirty="0" err="1"/>
              <a:t>Katolik</a:t>
            </a:r>
            <a:r>
              <a:rPr lang="en-US" altLang="tr-TR" sz="2800" b="1" dirty="0"/>
              <a:t> </a:t>
            </a:r>
            <a:r>
              <a:rPr lang="en-US" altLang="tr-TR" sz="2800" b="1" dirty="0" err="1"/>
              <a:t>Kilisesi</a:t>
            </a:r>
            <a:r>
              <a:rPr lang="en-US" altLang="tr-TR" sz="2800" b="1" dirty="0"/>
              <a:t> </a:t>
            </a:r>
            <a:r>
              <a:rPr lang="en-US" altLang="tr-TR" sz="2800" b="1" dirty="0" err="1"/>
              <a:t>gibi</a:t>
            </a:r>
            <a:r>
              <a:rPr lang="en-US" altLang="tr-TR" sz="2800" b="1" dirty="0"/>
              <a:t> </a:t>
            </a:r>
            <a:r>
              <a:rPr lang="en-US" altLang="tr-TR" sz="2800" b="1" dirty="0" err="1"/>
              <a:t>birçok</a:t>
            </a:r>
            <a:r>
              <a:rPr lang="en-US" altLang="tr-TR" sz="2800" b="1" dirty="0"/>
              <a:t> </a:t>
            </a:r>
            <a:r>
              <a:rPr lang="en-US" altLang="tr-TR" sz="2800" b="1" dirty="0" err="1"/>
              <a:t>Hıristiyan</a:t>
            </a:r>
            <a:r>
              <a:rPr lang="en-US" altLang="tr-TR" sz="2800" b="1" dirty="0"/>
              <a:t> </a:t>
            </a:r>
            <a:r>
              <a:rPr lang="en-US" altLang="tr-TR" sz="2800" b="1" dirty="0" err="1"/>
              <a:t>mezhebinde</a:t>
            </a:r>
            <a:r>
              <a:rPr lang="en-US" altLang="tr-TR" sz="2800" b="1" dirty="0"/>
              <a:t> </a:t>
            </a:r>
            <a:r>
              <a:rPr lang="en-US" altLang="tr-TR" sz="2800" b="1" dirty="0" err="1"/>
              <a:t>kadınlar</a:t>
            </a:r>
            <a:r>
              <a:rPr lang="en-US" altLang="tr-TR" sz="2800" b="1" dirty="0"/>
              <a:t> </a:t>
            </a:r>
            <a:r>
              <a:rPr lang="en-US" altLang="tr-TR" sz="2800" b="1" dirty="0" err="1"/>
              <a:t>papaz</a:t>
            </a:r>
            <a:r>
              <a:rPr lang="en-US" altLang="tr-TR" sz="2800" b="1" dirty="0"/>
              <a:t> </a:t>
            </a:r>
            <a:r>
              <a:rPr lang="en-US" altLang="tr-TR" sz="2800" b="1" dirty="0" err="1"/>
              <a:t>veya</a:t>
            </a:r>
            <a:r>
              <a:rPr lang="en-US" altLang="tr-TR" sz="2800" b="1" dirty="0"/>
              <a:t> </a:t>
            </a:r>
            <a:r>
              <a:rPr lang="en-US" altLang="tr-TR" sz="2800" b="1" dirty="0" err="1"/>
              <a:t>vaiz</a:t>
            </a:r>
            <a:r>
              <a:rPr lang="en-US" altLang="tr-TR" sz="2800" b="1" dirty="0"/>
              <a:t> </a:t>
            </a:r>
            <a:r>
              <a:rPr lang="en-US" altLang="tr-TR" sz="2800" b="1" dirty="0" err="1"/>
              <a:t>olamazlar</a:t>
            </a:r>
            <a:r>
              <a:rPr lang="en-US" altLang="tr-TR" sz="2800" b="1" dirty="0"/>
              <a:t>. </a:t>
            </a:r>
            <a:r>
              <a:rPr lang="en-US" altLang="tr-TR" sz="2800" b="1" dirty="0" err="1"/>
              <a:t>Bazı</a:t>
            </a:r>
            <a:r>
              <a:rPr lang="en-US" altLang="tr-TR" sz="2800" b="1" dirty="0"/>
              <a:t> </a:t>
            </a:r>
            <a:r>
              <a:rPr lang="en-US" altLang="tr-TR" sz="2800" b="1" dirty="0" err="1"/>
              <a:t>Ortodoks</a:t>
            </a:r>
            <a:r>
              <a:rPr lang="en-US" altLang="tr-TR" sz="2800" b="1" dirty="0"/>
              <a:t> </a:t>
            </a:r>
            <a:r>
              <a:rPr lang="en-US" altLang="tr-TR" sz="2800" b="1" dirty="0" err="1"/>
              <a:t>Musevi</a:t>
            </a:r>
            <a:r>
              <a:rPr lang="en-US" altLang="tr-TR" sz="2800" b="1" dirty="0"/>
              <a:t> </a:t>
            </a:r>
            <a:r>
              <a:rPr lang="en-US" altLang="tr-TR" sz="2800" b="1" dirty="0" err="1"/>
              <a:t>erkekler</a:t>
            </a:r>
            <a:r>
              <a:rPr lang="en-US" altLang="tr-TR" sz="2800" b="1" dirty="0"/>
              <a:t> </a:t>
            </a:r>
            <a:r>
              <a:rPr lang="en-US" altLang="tr-TR" sz="2800" b="1" dirty="0" err="1"/>
              <a:t>Tanrı’ya</a:t>
            </a:r>
            <a:r>
              <a:rPr lang="en-US" altLang="tr-TR" sz="2800" b="1" dirty="0"/>
              <a:t> </a:t>
            </a:r>
            <a:r>
              <a:rPr lang="en-US" altLang="tr-TR" sz="2800" b="1" dirty="0" err="1"/>
              <a:t>onları</a:t>
            </a:r>
            <a:r>
              <a:rPr lang="en-US" altLang="tr-TR" sz="2800" b="1" dirty="0"/>
              <a:t> </a:t>
            </a:r>
            <a:r>
              <a:rPr lang="en-US" altLang="tr-TR" sz="2800" b="1" dirty="0" err="1"/>
              <a:t>erkek</a:t>
            </a:r>
            <a:r>
              <a:rPr lang="en-US" altLang="tr-TR" sz="2800" b="1" dirty="0"/>
              <a:t> </a:t>
            </a:r>
            <a:r>
              <a:rPr lang="en-US" altLang="tr-TR" sz="2800" b="1" dirty="0" err="1"/>
              <a:t>olarak</a:t>
            </a:r>
            <a:r>
              <a:rPr lang="en-US" altLang="tr-TR" sz="2800" b="1" dirty="0"/>
              <a:t> </a:t>
            </a:r>
            <a:r>
              <a:rPr lang="en-US" altLang="tr-TR" sz="2800" b="1" dirty="0" err="1"/>
              <a:t>yarattığı</a:t>
            </a:r>
            <a:r>
              <a:rPr lang="en-US" altLang="tr-TR" sz="2800" b="1" dirty="0"/>
              <a:t> </a:t>
            </a:r>
            <a:r>
              <a:rPr lang="en-US" altLang="tr-TR" sz="2800" b="1" dirty="0" err="1"/>
              <a:t>için</a:t>
            </a:r>
            <a:r>
              <a:rPr lang="en-US" altLang="tr-TR" sz="2800" b="1" dirty="0"/>
              <a:t> </a:t>
            </a:r>
            <a:r>
              <a:rPr lang="en-US" altLang="tr-TR" sz="2800" b="1" dirty="0" err="1"/>
              <a:t>teşekkür</a:t>
            </a:r>
            <a:r>
              <a:rPr lang="en-US" altLang="tr-TR" sz="2800" b="1" dirty="0"/>
              <a:t> </a:t>
            </a:r>
            <a:r>
              <a:rPr lang="en-US" altLang="tr-TR" sz="2800" b="1" dirty="0" err="1"/>
              <a:t>ettikleri</a:t>
            </a:r>
            <a:r>
              <a:rPr lang="en-US" altLang="tr-TR" sz="2800" b="1" dirty="0"/>
              <a:t> </a:t>
            </a:r>
            <a:r>
              <a:rPr lang="en-US" altLang="tr-TR" sz="2800" b="1" dirty="0" err="1"/>
              <a:t>bir</a:t>
            </a:r>
            <a:r>
              <a:rPr lang="en-US" altLang="tr-TR" sz="2800" b="1" dirty="0"/>
              <a:t> </a:t>
            </a:r>
            <a:r>
              <a:rPr lang="en-US" altLang="tr-TR" sz="2800" b="1" dirty="0" err="1"/>
              <a:t>duayı</a:t>
            </a:r>
            <a:r>
              <a:rPr lang="en-US" altLang="tr-TR" sz="2800" b="1" dirty="0"/>
              <a:t> her </a:t>
            </a:r>
            <a:r>
              <a:rPr lang="en-US" altLang="tr-TR" sz="2800" b="1" dirty="0" err="1"/>
              <a:t>gün</a:t>
            </a:r>
            <a:r>
              <a:rPr lang="en-US" altLang="tr-TR" sz="2800" b="1" dirty="0"/>
              <a:t> </a:t>
            </a:r>
            <a:r>
              <a:rPr lang="en-US" altLang="tr-TR" sz="2800" b="1" dirty="0" err="1"/>
              <a:t>etmektedirler</a:t>
            </a:r>
            <a:r>
              <a:rPr lang="en-US" altLang="tr-TR" sz="2800" b="1" dirty="0"/>
              <a:t>. </a:t>
            </a:r>
            <a:r>
              <a:rPr lang="en-US" altLang="tr-TR" sz="2800" b="1" dirty="0" err="1"/>
              <a:t>Neredeyse</a:t>
            </a:r>
            <a:r>
              <a:rPr lang="en-US" altLang="tr-TR" sz="2800" b="1" dirty="0"/>
              <a:t> </a:t>
            </a:r>
            <a:r>
              <a:rPr lang="en-US" altLang="tr-TR" sz="2800" b="1" dirty="0" err="1"/>
              <a:t>tüm</a:t>
            </a:r>
            <a:r>
              <a:rPr lang="en-US" altLang="tr-TR" sz="2800" b="1" dirty="0"/>
              <a:t> </a:t>
            </a:r>
            <a:r>
              <a:rPr lang="en-US" altLang="tr-TR" sz="2800" b="1" dirty="0" err="1"/>
              <a:t>ibadethanelerde</a:t>
            </a:r>
            <a:r>
              <a:rPr lang="en-US" altLang="tr-TR" sz="2800" b="1" dirty="0"/>
              <a:t> </a:t>
            </a:r>
            <a:r>
              <a:rPr lang="en-US" altLang="tr-TR" sz="2800" b="1" dirty="0" err="1"/>
              <a:t>Tanrı</a:t>
            </a:r>
            <a:r>
              <a:rPr lang="en-US" altLang="tr-TR" sz="2800" b="1" dirty="0"/>
              <a:t> “</a:t>
            </a:r>
            <a:r>
              <a:rPr lang="en-US" altLang="tr-TR" sz="2800" b="1" dirty="0" err="1"/>
              <a:t>eril</a:t>
            </a:r>
            <a:r>
              <a:rPr lang="en-US" altLang="tr-TR" sz="2800" b="1" dirty="0"/>
              <a:t>” (“he”) </a:t>
            </a:r>
            <a:r>
              <a:rPr lang="en-US" altLang="tr-TR" sz="2800" b="1" dirty="0" err="1"/>
              <a:t>olarak</a:t>
            </a:r>
            <a:r>
              <a:rPr lang="en-US" altLang="tr-TR" sz="2800" b="1" dirty="0"/>
              <a:t> </a:t>
            </a:r>
            <a:r>
              <a:rPr lang="en-US" altLang="tr-TR" sz="2800" b="1" dirty="0" err="1"/>
              <a:t>bahsedilmektedir</a:t>
            </a:r>
            <a:r>
              <a:rPr lang="en-US" altLang="tr-TR" sz="2800" b="1" dirty="0"/>
              <a:t>. </a:t>
            </a:r>
          </a:p>
        </p:txBody>
      </p:sp>
    </p:spTree>
    <p:extLst>
      <p:ext uri="{BB962C8B-B14F-4D97-AF65-F5344CB8AC3E}">
        <p14:creationId xmlns:p14="http://schemas.microsoft.com/office/powerpoint/2010/main" val="2895362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idx="4294967295"/>
          </p:nvPr>
        </p:nvSpPr>
        <p:spPr>
          <a:xfrm>
            <a:off x="1674055" y="2484120"/>
            <a:ext cx="9284677" cy="1143000"/>
          </a:xfrm>
        </p:spPr>
        <p:txBody>
          <a:bodyPr>
            <a:normAutofit fontScale="90000"/>
          </a:bodyPr>
          <a:lstStyle/>
          <a:p>
            <a:pPr algn="just" eaLnBrk="1" hangingPunct="1">
              <a:lnSpc>
                <a:spcPct val="150000"/>
              </a:lnSpc>
            </a:pPr>
            <a:r>
              <a:rPr lang="en-US" altLang="tr-TR" sz="2800" b="1" dirty="0" err="1"/>
              <a:t>Kadının</a:t>
            </a:r>
            <a:r>
              <a:rPr lang="en-US" altLang="tr-TR" sz="2800" b="1" dirty="0"/>
              <a:t> </a:t>
            </a:r>
            <a:r>
              <a:rPr lang="en-US" altLang="tr-TR" sz="2800" b="1" dirty="0" err="1"/>
              <a:t>düşük</a:t>
            </a:r>
            <a:r>
              <a:rPr lang="en-US" altLang="tr-TR" sz="2800" b="1" dirty="0"/>
              <a:t> </a:t>
            </a:r>
            <a:r>
              <a:rPr lang="en-US" altLang="tr-TR" sz="2800" b="1" dirty="0" err="1"/>
              <a:t>statüsü</a:t>
            </a:r>
            <a:r>
              <a:rPr lang="en-US" altLang="tr-TR" sz="2800" b="1" dirty="0"/>
              <a:t> </a:t>
            </a:r>
            <a:r>
              <a:rPr lang="en-US" altLang="tr-TR" sz="2800" b="1" dirty="0" err="1"/>
              <a:t>ile</a:t>
            </a:r>
            <a:r>
              <a:rPr lang="en-US" altLang="tr-TR" sz="2800" b="1" dirty="0"/>
              <a:t> </a:t>
            </a:r>
            <a:r>
              <a:rPr lang="en-US" altLang="tr-TR" sz="2800" b="1" dirty="0" err="1"/>
              <a:t>sonuçlanan</a:t>
            </a:r>
            <a:r>
              <a:rPr lang="en-US" altLang="tr-TR" sz="2800" b="1" dirty="0"/>
              <a:t> </a:t>
            </a:r>
            <a:r>
              <a:rPr lang="en-US" altLang="tr-TR" sz="2800" b="1" dirty="0" err="1"/>
              <a:t>süreçler</a:t>
            </a:r>
            <a:r>
              <a:rPr lang="en-US" altLang="tr-TR" sz="2800" b="1" dirty="0"/>
              <a:t> </a:t>
            </a:r>
            <a:r>
              <a:rPr lang="en-US" altLang="tr-TR" sz="2800" b="1" dirty="0" err="1"/>
              <a:t>hakkında</a:t>
            </a:r>
            <a:r>
              <a:rPr lang="en-US" altLang="tr-TR" sz="2800" b="1" dirty="0"/>
              <a:t> </a:t>
            </a:r>
            <a:r>
              <a:rPr lang="en-US" altLang="tr-TR" sz="2800" b="1" dirty="0" err="1"/>
              <a:t>avcı-toplayı</a:t>
            </a:r>
            <a:r>
              <a:rPr lang="en-US" altLang="tr-TR" sz="2800" b="1" dirty="0"/>
              <a:t> </a:t>
            </a:r>
            <a:r>
              <a:rPr lang="en-US" altLang="tr-TR" sz="2800" b="1" dirty="0" err="1"/>
              <a:t>toplumlar</a:t>
            </a:r>
            <a:r>
              <a:rPr lang="en-US" altLang="tr-TR" sz="2800" b="1" dirty="0"/>
              <a:t> </a:t>
            </a:r>
            <a:r>
              <a:rPr lang="en-US" altLang="tr-TR" sz="2800" b="1" dirty="0" err="1"/>
              <a:t>iç</a:t>
            </a:r>
            <a:r>
              <a:rPr lang="en-US" altLang="tr-TR" sz="2800" b="1" dirty="0"/>
              <a:t> </a:t>
            </a:r>
            <a:r>
              <a:rPr lang="en-US" altLang="tr-TR" sz="2800" b="1" dirty="0" err="1"/>
              <a:t>görü</a:t>
            </a:r>
            <a:r>
              <a:rPr lang="en-US" altLang="tr-TR" sz="2800" b="1" dirty="0"/>
              <a:t> </a:t>
            </a:r>
            <a:r>
              <a:rPr lang="en-US" altLang="tr-TR" sz="2800" b="1" dirty="0" err="1"/>
              <a:t>sağlamaktadır</a:t>
            </a:r>
            <a:r>
              <a:rPr lang="en-US" altLang="tr-TR" sz="2800" b="1" dirty="0"/>
              <a:t>. Bu </a:t>
            </a:r>
            <a:r>
              <a:rPr lang="en-US" altLang="tr-TR" sz="2800" b="1" dirty="0" err="1"/>
              <a:t>gibi</a:t>
            </a:r>
            <a:r>
              <a:rPr lang="en-US" altLang="tr-TR" sz="2800" b="1" dirty="0"/>
              <a:t> </a:t>
            </a:r>
            <a:r>
              <a:rPr lang="en-US" altLang="tr-TR" sz="2800" b="1" dirty="0" err="1"/>
              <a:t>toplumlar</a:t>
            </a:r>
            <a:r>
              <a:rPr lang="en-US" altLang="tr-TR" sz="2800" b="1" dirty="0"/>
              <a:t> </a:t>
            </a:r>
            <a:r>
              <a:rPr lang="en-US" altLang="tr-TR" sz="2800" b="1" dirty="0" err="1"/>
              <a:t>genelde</a:t>
            </a:r>
            <a:r>
              <a:rPr lang="en-US" altLang="tr-TR" sz="2800" b="1" dirty="0"/>
              <a:t> </a:t>
            </a:r>
            <a:r>
              <a:rPr lang="en-US" altLang="tr-TR" sz="2800" b="1" dirty="0" err="1"/>
              <a:t>çiftleşmiş</a:t>
            </a:r>
            <a:r>
              <a:rPr lang="en-US" altLang="tr-TR" sz="2800" b="1" dirty="0"/>
              <a:t> </a:t>
            </a:r>
            <a:r>
              <a:rPr lang="en-US" altLang="tr-TR" sz="2800" b="1" dirty="0" err="1"/>
              <a:t>bir</a:t>
            </a:r>
            <a:r>
              <a:rPr lang="en-US" altLang="tr-TR" sz="2800" b="1" dirty="0"/>
              <a:t> </a:t>
            </a:r>
            <a:r>
              <a:rPr lang="en-US" altLang="tr-TR" sz="2800" b="1" dirty="0" err="1"/>
              <a:t>çift</a:t>
            </a:r>
            <a:r>
              <a:rPr lang="en-US" altLang="tr-TR" sz="2800" b="1" dirty="0"/>
              <a:t> </a:t>
            </a:r>
            <a:r>
              <a:rPr lang="en-US" altLang="tr-TR" sz="2800" b="1" dirty="0" err="1"/>
              <a:t>ve</a:t>
            </a:r>
            <a:r>
              <a:rPr lang="en-US" altLang="tr-TR" sz="2800" b="1" dirty="0"/>
              <a:t> </a:t>
            </a:r>
            <a:r>
              <a:rPr lang="en-US" altLang="tr-TR" sz="2800" b="1" dirty="0" err="1"/>
              <a:t>onlara</a:t>
            </a:r>
            <a:r>
              <a:rPr lang="en-US" altLang="tr-TR" sz="2800" b="1" dirty="0"/>
              <a:t> </a:t>
            </a:r>
            <a:r>
              <a:rPr lang="en-US" altLang="tr-TR" sz="2800" b="1" dirty="0" err="1"/>
              <a:t>bağımlı</a:t>
            </a:r>
            <a:r>
              <a:rPr lang="en-US" altLang="tr-TR" sz="2800" b="1" dirty="0"/>
              <a:t> </a:t>
            </a:r>
            <a:r>
              <a:rPr lang="en-US" altLang="tr-TR" sz="2800" b="1" dirty="0" err="1"/>
              <a:t>olan</a:t>
            </a:r>
            <a:r>
              <a:rPr lang="en-US" altLang="tr-TR" sz="2800" b="1" dirty="0"/>
              <a:t> </a:t>
            </a:r>
            <a:r>
              <a:rPr lang="en-US" altLang="tr-TR" sz="2800" b="1" dirty="0" err="1"/>
              <a:t>kişilerden</a:t>
            </a:r>
            <a:r>
              <a:rPr lang="en-US" altLang="tr-TR" sz="2800" b="1" dirty="0"/>
              <a:t> </a:t>
            </a:r>
            <a:r>
              <a:rPr lang="en-US" altLang="tr-TR" sz="2800" b="1" dirty="0" err="1"/>
              <a:t>oluşan</a:t>
            </a:r>
            <a:r>
              <a:rPr lang="en-US" altLang="tr-TR" sz="2800" b="1" dirty="0"/>
              <a:t> </a:t>
            </a:r>
            <a:r>
              <a:rPr lang="en-US" altLang="tr-TR" sz="2800" b="1" dirty="0" err="1"/>
              <a:t>küçük</a:t>
            </a:r>
            <a:r>
              <a:rPr lang="en-US" altLang="tr-TR" sz="2800" b="1" dirty="0"/>
              <a:t> </a:t>
            </a:r>
            <a:r>
              <a:rPr lang="en-US" altLang="tr-TR" sz="2800" b="1" dirty="0" err="1"/>
              <a:t>topluluklardı</a:t>
            </a:r>
            <a:r>
              <a:rPr lang="en-US" altLang="tr-TR" sz="2800" b="1" dirty="0"/>
              <a:t>. </a:t>
            </a:r>
            <a:r>
              <a:rPr lang="en-US" altLang="tr-TR" sz="2800" b="1" dirty="0" err="1"/>
              <a:t>Erkekler</a:t>
            </a:r>
            <a:r>
              <a:rPr lang="en-US" altLang="tr-TR" sz="2800" b="1" dirty="0"/>
              <a:t> </a:t>
            </a:r>
            <a:r>
              <a:rPr lang="en-US" altLang="tr-TR" sz="2800" b="1" dirty="0" err="1"/>
              <a:t>genelde</a:t>
            </a:r>
            <a:r>
              <a:rPr lang="en-US" altLang="tr-TR" sz="2800" b="1" dirty="0"/>
              <a:t> </a:t>
            </a:r>
            <a:r>
              <a:rPr lang="en-US" altLang="tr-TR" sz="2800" b="1" dirty="0" err="1"/>
              <a:t>avcıydı</a:t>
            </a:r>
            <a:r>
              <a:rPr lang="en-US" altLang="tr-TR" sz="2800" b="1" dirty="0"/>
              <a:t> </a:t>
            </a:r>
            <a:r>
              <a:rPr lang="en-US" altLang="tr-TR" sz="2800" b="1" dirty="0" err="1"/>
              <a:t>ve</a:t>
            </a:r>
            <a:r>
              <a:rPr lang="en-US" altLang="tr-TR" sz="2800" b="1" dirty="0"/>
              <a:t> </a:t>
            </a:r>
            <a:r>
              <a:rPr lang="en-US" altLang="tr-TR" sz="2800" b="1" dirty="0" err="1"/>
              <a:t>kadınlar</a:t>
            </a:r>
            <a:r>
              <a:rPr lang="en-US" altLang="tr-TR" sz="2800" b="1" dirty="0"/>
              <a:t> </a:t>
            </a:r>
            <a:r>
              <a:rPr lang="en-US" altLang="tr-TR" sz="2800" b="1" dirty="0" err="1"/>
              <a:t>bitki</a:t>
            </a:r>
            <a:r>
              <a:rPr lang="en-US" altLang="tr-TR" sz="2800" b="1" dirty="0"/>
              <a:t>, </a:t>
            </a:r>
            <a:r>
              <a:rPr lang="en-US" altLang="tr-TR" sz="2800" b="1" dirty="0" err="1"/>
              <a:t>yemiş</a:t>
            </a:r>
            <a:r>
              <a:rPr lang="en-US" altLang="tr-TR" sz="2800" b="1" dirty="0"/>
              <a:t> </a:t>
            </a:r>
            <a:r>
              <a:rPr lang="en-US" altLang="tr-TR" sz="2800" b="1" dirty="0" err="1"/>
              <a:t>ve</a:t>
            </a:r>
            <a:r>
              <a:rPr lang="en-US" altLang="tr-TR" sz="2800" b="1" dirty="0"/>
              <a:t> </a:t>
            </a:r>
            <a:r>
              <a:rPr lang="en-US" altLang="tr-TR" sz="2800" b="1" dirty="0" err="1"/>
              <a:t>diğer</a:t>
            </a:r>
            <a:r>
              <a:rPr lang="en-US" altLang="tr-TR" sz="2800" b="1" dirty="0"/>
              <a:t> </a:t>
            </a:r>
            <a:r>
              <a:rPr lang="en-US" altLang="tr-TR" sz="2800" b="1" dirty="0" err="1"/>
              <a:t>gıdaları</a:t>
            </a:r>
            <a:r>
              <a:rPr lang="en-US" altLang="tr-TR" sz="2800" b="1" dirty="0"/>
              <a:t> </a:t>
            </a:r>
            <a:r>
              <a:rPr lang="en-US" altLang="tr-TR" sz="2800" b="1" dirty="0" err="1"/>
              <a:t>toplamaktaydı</a:t>
            </a:r>
            <a:r>
              <a:rPr lang="en-US" altLang="tr-TR" sz="2800" b="1" dirty="0"/>
              <a:t>. Bu </a:t>
            </a:r>
            <a:r>
              <a:rPr lang="en-US" altLang="tr-TR" sz="2800" b="1" dirty="0" err="1"/>
              <a:t>rol</a:t>
            </a:r>
            <a:r>
              <a:rPr lang="en-US" altLang="tr-TR" sz="2800" b="1" dirty="0"/>
              <a:t> </a:t>
            </a:r>
            <a:r>
              <a:rPr lang="en-US" altLang="tr-TR" sz="2800" b="1" dirty="0" err="1"/>
              <a:t>farklılaşmasının</a:t>
            </a:r>
            <a:r>
              <a:rPr lang="en-US" altLang="tr-TR" sz="2800" b="1" dirty="0"/>
              <a:t> </a:t>
            </a:r>
            <a:r>
              <a:rPr lang="en-US" altLang="tr-TR" sz="2800" b="1" dirty="0" err="1"/>
              <a:t>birkaç</a:t>
            </a:r>
            <a:r>
              <a:rPr lang="en-US" altLang="tr-TR" sz="2800" b="1" dirty="0"/>
              <a:t> </a:t>
            </a:r>
            <a:r>
              <a:rPr lang="en-US" altLang="tr-TR" sz="2800" b="1" dirty="0" err="1"/>
              <a:t>açıklaması</a:t>
            </a:r>
            <a:r>
              <a:rPr lang="en-US" altLang="tr-TR" sz="2800" b="1" dirty="0"/>
              <a:t> </a:t>
            </a:r>
            <a:r>
              <a:rPr lang="en-US" altLang="tr-TR" sz="2800" b="1" dirty="0" err="1"/>
              <a:t>vardır</a:t>
            </a:r>
            <a:r>
              <a:rPr lang="en-US" altLang="tr-TR" sz="2800" b="1" dirty="0"/>
              <a:t>. </a:t>
            </a:r>
            <a:endParaRPr lang="tr-TR" altLang="tr-TR" sz="2800" b="1" dirty="0"/>
          </a:p>
        </p:txBody>
      </p:sp>
    </p:spTree>
    <p:extLst>
      <p:ext uri="{BB962C8B-B14F-4D97-AF65-F5344CB8AC3E}">
        <p14:creationId xmlns:p14="http://schemas.microsoft.com/office/powerpoint/2010/main" val="2586992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828214" y="828822"/>
            <a:ext cx="8229600" cy="1143000"/>
          </a:xfrm>
        </p:spPr>
        <p:txBody>
          <a:bodyPr/>
          <a:lstStyle/>
          <a:p>
            <a:pPr algn="just" eaLnBrk="1" hangingPunct="1"/>
            <a:r>
              <a:rPr lang="en-US" altLang="tr-TR" sz="2800" b="1"/>
              <a:t>Budizm’e Göre İdeal Eş</a:t>
            </a:r>
          </a:p>
        </p:txBody>
      </p:sp>
      <p:sp>
        <p:nvSpPr>
          <p:cNvPr id="96259" name="Rectangle 4"/>
          <p:cNvSpPr>
            <a:spLocks noGrp="1" noChangeArrowheads="1"/>
          </p:cNvSpPr>
          <p:nvPr>
            <p:ph type="body" idx="1"/>
          </p:nvPr>
        </p:nvSpPr>
        <p:spPr>
          <a:xfrm>
            <a:off x="1522827" y="2423160"/>
            <a:ext cx="9872003" cy="2133600"/>
          </a:xfrm>
        </p:spPr>
        <p:txBody>
          <a:bodyPr>
            <a:normAutofit/>
          </a:bodyPr>
          <a:lstStyle/>
          <a:p>
            <a:pPr algn="just" eaLnBrk="1" hangingPunct="1">
              <a:lnSpc>
                <a:spcPct val="150000"/>
              </a:lnSpc>
              <a:buFontTx/>
              <a:buNone/>
            </a:pPr>
            <a:r>
              <a:rPr lang="tr-TR" altLang="tr-TR" b="1" dirty="0">
                <a:latin typeface="+mj-lt"/>
              </a:rPr>
              <a:t>	</a:t>
            </a:r>
            <a:r>
              <a:rPr lang="en-US" altLang="tr-TR" b="1" dirty="0" err="1">
                <a:latin typeface="+mj-lt"/>
              </a:rPr>
              <a:t>Çoğu</a:t>
            </a:r>
            <a:r>
              <a:rPr lang="en-US" altLang="tr-TR" b="1" dirty="0">
                <a:latin typeface="+mj-lt"/>
              </a:rPr>
              <a:t> </a:t>
            </a:r>
            <a:r>
              <a:rPr lang="en-US" altLang="tr-TR" b="1" dirty="0" err="1">
                <a:latin typeface="+mj-lt"/>
              </a:rPr>
              <a:t>geleneksel</a:t>
            </a:r>
            <a:r>
              <a:rPr lang="en-US" altLang="tr-TR" b="1" dirty="0">
                <a:latin typeface="+mj-lt"/>
              </a:rPr>
              <a:t> dine </a:t>
            </a:r>
            <a:r>
              <a:rPr lang="en-US" altLang="tr-TR" b="1" dirty="0" err="1">
                <a:latin typeface="+mj-lt"/>
              </a:rPr>
              <a:t>göre</a:t>
            </a:r>
            <a:r>
              <a:rPr lang="en-US" altLang="tr-TR" b="1" dirty="0">
                <a:latin typeface="+mj-lt"/>
              </a:rPr>
              <a:t> </a:t>
            </a:r>
            <a:r>
              <a:rPr lang="en-US" altLang="tr-TR" b="1" dirty="0" err="1">
                <a:latin typeface="+mj-lt"/>
              </a:rPr>
              <a:t>kadınlar</a:t>
            </a:r>
            <a:r>
              <a:rPr lang="en-US" altLang="tr-TR" b="1" dirty="0">
                <a:latin typeface="+mj-lt"/>
              </a:rPr>
              <a:t>, </a:t>
            </a:r>
            <a:r>
              <a:rPr lang="en-US" altLang="tr-TR" b="1" dirty="0" err="1">
                <a:latin typeface="+mj-lt"/>
              </a:rPr>
              <a:t>erkeklere</a:t>
            </a:r>
            <a:r>
              <a:rPr lang="en-US" altLang="tr-TR" b="1" dirty="0">
                <a:latin typeface="+mj-lt"/>
              </a:rPr>
              <a:t> </a:t>
            </a:r>
            <a:r>
              <a:rPr lang="en-US" altLang="tr-TR" b="1" dirty="0" err="1">
                <a:latin typeface="+mj-lt"/>
              </a:rPr>
              <a:t>karşı</a:t>
            </a:r>
            <a:r>
              <a:rPr lang="en-US" altLang="tr-TR" b="1" dirty="0">
                <a:latin typeface="+mj-lt"/>
              </a:rPr>
              <a:t> </a:t>
            </a:r>
            <a:r>
              <a:rPr lang="en-US" altLang="tr-TR" b="1" dirty="0" err="1">
                <a:latin typeface="+mj-lt"/>
              </a:rPr>
              <a:t>itaatkâr</a:t>
            </a:r>
            <a:r>
              <a:rPr lang="en-US" altLang="tr-TR" b="1" dirty="0">
                <a:latin typeface="+mj-lt"/>
              </a:rPr>
              <a:t> </a:t>
            </a:r>
            <a:r>
              <a:rPr lang="en-US" altLang="tr-TR" b="1" dirty="0" err="1">
                <a:latin typeface="+mj-lt"/>
              </a:rPr>
              <a:t>ve</a:t>
            </a:r>
            <a:r>
              <a:rPr lang="en-US" altLang="tr-TR" b="1" dirty="0">
                <a:latin typeface="+mj-lt"/>
              </a:rPr>
              <a:t> </a:t>
            </a:r>
            <a:r>
              <a:rPr lang="en-US" altLang="tr-TR" b="1" dirty="0" err="1">
                <a:latin typeface="+mj-lt"/>
              </a:rPr>
              <a:t>destekleyici</a:t>
            </a:r>
            <a:r>
              <a:rPr lang="en-US" altLang="tr-TR" b="1" dirty="0">
                <a:latin typeface="+mj-lt"/>
              </a:rPr>
              <a:t> </a:t>
            </a:r>
            <a:r>
              <a:rPr lang="en-US" altLang="tr-TR" b="1" dirty="0" err="1">
                <a:latin typeface="+mj-lt"/>
              </a:rPr>
              <a:t>rolde</a:t>
            </a:r>
            <a:r>
              <a:rPr lang="en-US" altLang="tr-TR" b="1" dirty="0">
                <a:latin typeface="+mj-lt"/>
              </a:rPr>
              <a:t> </a:t>
            </a:r>
            <a:r>
              <a:rPr lang="en-US" altLang="tr-TR" b="1" dirty="0" err="1">
                <a:latin typeface="+mj-lt"/>
              </a:rPr>
              <a:t>olmalıdır</a:t>
            </a:r>
            <a:r>
              <a:rPr lang="en-US" altLang="tr-TR" b="1" dirty="0">
                <a:latin typeface="+mj-lt"/>
              </a:rPr>
              <a:t>. </a:t>
            </a:r>
            <a:r>
              <a:rPr lang="en-US" altLang="tr-TR" b="1" dirty="0" err="1">
                <a:latin typeface="+mj-lt"/>
              </a:rPr>
              <a:t>Örneğin</a:t>
            </a:r>
            <a:r>
              <a:rPr lang="en-US" altLang="tr-TR" b="1" dirty="0">
                <a:latin typeface="+mj-lt"/>
              </a:rPr>
              <a:t>; </a:t>
            </a:r>
            <a:r>
              <a:rPr lang="en-US" altLang="tr-TR" b="1" dirty="0" err="1">
                <a:latin typeface="+mj-lt"/>
              </a:rPr>
              <a:t>Budizm</a:t>
            </a:r>
            <a:r>
              <a:rPr lang="en-US" altLang="tr-TR" b="1" dirty="0">
                <a:latin typeface="+mj-lt"/>
              </a:rPr>
              <a:t> ideal </a:t>
            </a:r>
            <a:r>
              <a:rPr lang="en-US" altLang="tr-TR" b="1" dirty="0" err="1">
                <a:latin typeface="+mj-lt"/>
              </a:rPr>
              <a:t>bir</a:t>
            </a:r>
            <a:r>
              <a:rPr lang="en-US" altLang="tr-TR" b="1" dirty="0">
                <a:latin typeface="+mj-lt"/>
              </a:rPr>
              <a:t> </a:t>
            </a:r>
            <a:r>
              <a:rPr lang="en-US" altLang="tr-TR" b="1" dirty="0" err="1">
                <a:latin typeface="+mj-lt"/>
              </a:rPr>
              <a:t>eşi</a:t>
            </a:r>
            <a:r>
              <a:rPr lang="en-US" altLang="tr-TR" b="1" dirty="0">
                <a:latin typeface="+mj-lt"/>
              </a:rPr>
              <a:t> </a:t>
            </a:r>
            <a:r>
              <a:rPr lang="en-US" altLang="tr-TR" b="1" dirty="0" err="1">
                <a:latin typeface="+mj-lt"/>
              </a:rPr>
              <a:t>şu</a:t>
            </a:r>
            <a:r>
              <a:rPr lang="en-US" altLang="tr-TR" b="1" dirty="0">
                <a:latin typeface="+mj-lt"/>
              </a:rPr>
              <a:t> </a:t>
            </a:r>
            <a:r>
              <a:rPr lang="en-US" altLang="tr-TR" b="1" dirty="0" err="1">
                <a:latin typeface="+mj-lt"/>
              </a:rPr>
              <a:t>şekilde</a:t>
            </a:r>
            <a:r>
              <a:rPr lang="en-US" altLang="tr-TR" b="1" dirty="0">
                <a:latin typeface="+mj-lt"/>
              </a:rPr>
              <a:t> </a:t>
            </a:r>
            <a:r>
              <a:rPr lang="en-US" altLang="tr-TR" b="1" dirty="0" err="1">
                <a:latin typeface="+mj-lt"/>
              </a:rPr>
              <a:t>tanımlamaktadır</a:t>
            </a:r>
            <a:r>
              <a:rPr lang="en-US" altLang="tr-TR" b="1" dirty="0">
                <a:latin typeface="+mj-lt"/>
              </a:rPr>
              <a:t>:</a:t>
            </a:r>
          </a:p>
          <a:p>
            <a:pPr eaLnBrk="1" hangingPunct="1">
              <a:lnSpc>
                <a:spcPct val="150000"/>
              </a:lnSpc>
            </a:pPr>
            <a:endParaRPr lang="tr-TR" altLang="tr-TR" b="1" dirty="0">
              <a:latin typeface="+mj-lt"/>
            </a:endParaRPr>
          </a:p>
        </p:txBody>
      </p:sp>
    </p:spTree>
    <p:extLst>
      <p:ext uri="{BB962C8B-B14F-4D97-AF65-F5344CB8AC3E}">
        <p14:creationId xmlns:p14="http://schemas.microsoft.com/office/powerpoint/2010/main" val="2958667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idx="4294967295"/>
          </p:nvPr>
        </p:nvSpPr>
        <p:spPr>
          <a:xfrm>
            <a:off x="1842868" y="2644726"/>
            <a:ext cx="9057249" cy="1143000"/>
          </a:xfrm>
        </p:spPr>
        <p:txBody>
          <a:bodyPr>
            <a:normAutofit fontScale="90000"/>
          </a:bodyPr>
          <a:lstStyle/>
          <a:p>
            <a:pPr algn="just" eaLnBrk="1" hangingPunct="1">
              <a:lnSpc>
                <a:spcPct val="150000"/>
              </a:lnSpc>
            </a:pPr>
            <a:r>
              <a:rPr lang="en-US" altLang="tr-TR" sz="2800" b="1" i="1" dirty="0"/>
              <a:t>İdeal </a:t>
            </a:r>
            <a:r>
              <a:rPr lang="en-US" altLang="tr-TR" sz="2800" b="1" i="1" dirty="0" err="1"/>
              <a:t>bir</a:t>
            </a:r>
            <a:r>
              <a:rPr lang="en-US" altLang="tr-TR" sz="2800" b="1" i="1" dirty="0"/>
              <a:t> </a:t>
            </a:r>
            <a:r>
              <a:rPr lang="en-US" altLang="tr-TR" sz="2800" b="1" i="1" dirty="0" err="1"/>
              <a:t>eş</a:t>
            </a:r>
            <a:r>
              <a:rPr lang="en-US" altLang="tr-TR" sz="2800" b="1" i="1" dirty="0"/>
              <a:t> </a:t>
            </a:r>
            <a:r>
              <a:rPr lang="en-US" altLang="tr-TR" sz="2800" b="1" i="1" dirty="0" err="1"/>
              <a:t>hizmetçi</a:t>
            </a:r>
            <a:r>
              <a:rPr lang="en-US" altLang="tr-TR" sz="2800" b="1" i="1" dirty="0"/>
              <a:t> </a:t>
            </a:r>
            <a:r>
              <a:rPr lang="en-US" altLang="tr-TR" sz="2800" b="1" i="1" dirty="0" err="1"/>
              <a:t>gibi</a:t>
            </a:r>
            <a:r>
              <a:rPr lang="en-US" altLang="tr-TR" sz="2800" b="1" i="1" dirty="0"/>
              <a:t> </a:t>
            </a:r>
            <a:r>
              <a:rPr lang="en-US" altLang="tr-TR" sz="2800" b="1" i="1" dirty="0" err="1"/>
              <a:t>olmalıdır</a:t>
            </a:r>
            <a:r>
              <a:rPr lang="en-US" altLang="tr-TR" sz="2800" b="1" i="1" dirty="0"/>
              <a:t>. Kadın </a:t>
            </a:r>
            <a:r>
              <a:rPr lang="en-US" altLang="tr-TR" sz="2800" b="1" i="1" dirty="0" err="1"/>
              <a:t>kocasına</a:t>
            </a:r>
            <a:r>
              <a:rPr lang="en-US" altLang="tr-TR" sz="2800" b="1" i="1" dirty="0"/>
              <a:t> </a:t>
            </a:r>
            <a:r>
              <a:rPr lang="en-US" altLang="tr-TR" sz="2800" b="1" i="1" dirty="0" err="1"/>
              <a:t>sadakatle</a:t>
            </a:r>
            <a:r>
              <a:rPr lang="en-US" altLang="tr-TR" sz="2800" b="1" i="1" dirty="0"/>
              <a:t> </a:t>
            </a:r>
            <a:r>
              <a:rPr lang="en-US" altLang="tr-TR" sz="2800" b="1" i="1" dirty="0" err="1"/>
              <a:t>ve</a:t>
            </a:r>
            <a:r>
              <a:rPr lang="en-US" altLang="tr-TR" sz="2800" b="1" i="1" dirty="0"/>
              <a:t> </a:t>
            </a:r>
            <a:r>
              <a:rPr lang="en-US" altLang="tr-TR" sz="2800" b="1" i="1" dirty="0" err="1"/>
              <a:t>iyi</a:t>
            </a:r>
            <a:r>
              <a:rPr lang="en-US" altLang="tr-TR" sz="2800" b="1" i="1" dirty="0"/>
              <a:t> </a:t>
            </a:r>
            <a:r>
              <a:rPr lang="en-US" altLang="tr-TR" sz="2800" b="1" i="1" dirty="0" err="1"/>
              <a:t>bir</a:t>
            </a:r>
            <a:r>
              <a:rPr lang="en-US" altLang="tr-TR" sz="2800" b="1" i="1" dirty="0"/>
              <a:t> </a:t>
            </a:r>
            <a:r>
              <a:rPr lang="en-US" altLang="tr-TR" sz="2800" b="1" i="1" dirty="0" err="1"/>
              <a:t>şekilde</a:t>
            </a:r>
            <a:r>
              <a:rPr lang="en-US" altLang="tr-TR" sz="2800" b="1" i="1" dirty="0"/>
              <a:t> </a:t>
            </a:r>
            <a:r>
              <a:rPr lang="en-US" altLang="tr-TR" sz="2800" b="1" i="1" dirty="0" err="1"/>
              <a:t>hizmet</a:t>
            </a:r>
            <a:r>
              <a:rPr lang="en-US" altLang="tr-TR" sz="2800" b="1" i="1" dirty="0"/>
              <a:t> </a:t>
            </a:r>
            <a:r>
              <a:rPr lang="en-US" altLang="tr-TR" sz="2800" b="1" i="1" dirty="0" err="1"/>
              <a:t>eder</a:t>
            </a:r>
            <a:r>
              <a:rPr lang="en-US" altLang="tr-TR" sz="2800" b="1" i="1" dirty="0"/>
              <a:t>. </a:t>
            </a:r>
            <a:r>
              <a:rPr lang="en-US" altLang="tr-TR" sz="2800" b="1" i="1" dirty="0" err="1"/>
              <a:t>Kocasına</a:t>
            </a:r>
            <a:r>
              <a:rPr lang="en-US" altLang="tr-TR" sz="2800" b="1" i="1" dirty="0"/>
              <a:t> </a:t>
            </a:r>
            <a:r>
              <a:rPr lang="en-US" altLang="tr-TR" sz="2800" b="1" i="1" dirty="0" err="1"/>
              <a:t>saygı</a:t>
            </a:r>
            <a:r>
              <a:rPr lang="en-US" altLang="tr-TR" sz="2800" b="1" i="1" dirty="0"/>
              <a:t> </a:t>
            </a:r>
            <a:r>
              <a:rPr lang="en-US" altLang="tr-TR" sz="2800" b="1" i="1" dirty="0" err="1"/>
              <a:t>duyar</a:t>
            </a:r>
            <a:r>
              <a:rPr lang="en-US" altLang="tr-TR" sz="2800" b="1" i="1" dirty="0"/>
              <a:t>, </a:t>
            </a:r>
            <a:r>
              <a:rPr lang="en-US" altLang="tr-TR" sz="2800" b="1" i="1" dirty="0" err="1"/>
              <a:t>onun</a:t>
            </a:r>
            <a:r>
              <a:rPr lang="en-US" altLang="tr-TR" sz="2800" b="1" i="1" dirty="0"/>
              <a:t> </a:t>
            </a:r>
            <a:r>
              <a:rPr lang="en-US" altLang="tr-TR" sz="2800" b="1" i="1" dirty="0" err="1"/>
              <a:t>emirlerine</a:t>
            </a:r>
            <a:r>
              <a:rPr lang="en-US" altLang="tr-TR" sz="2800" b="1" i="1" dirty="0"/>
              <a:t> </a:t>
            </a:r>
            <a:r>
              <a:rPr lang="en-US" altLang="tr-TR" sz="2800" b="1" i="1" dirty="0" err="1"/>
              <a:t>uyar</a:t>
            </a:r>
            <a:r>
              <a:rPr lang="en-US" altLang="tr-TR" sz="2800" b="1" i="1" dirty="0"/>
              <a:t>, </a:t>
            </a:r>
            <a:r>
              <a:rPr lang="en-US" altLang="tr-TR" sz="2800" b="1" i="1" dirty="0" err="1"/>
              <a:t>kendine</a:t>
            </a:r>
            <a:r>
              <a:rPr lang="en-US" altLang="tr-TR" sz="2800" b="1" i="1" dirty="0"/>
              <a:t> </a:t>
            </a:r>
            <a:r>
              <a:rPr lang="en-US" altLang="tr-TR" sz="2800" b="1" i="1" dirty="0" err="1"/>
              <a:t>ait</a:t>
            </a:r>
            <a:r>
              <a:rPr lang="en-US" altLang="tr-TR" sz="2800" b="1" i="1" dirty="0"/>
              <a:t> </a:t>
            </a:r>
            <a:r>
              <a:rPr lang="en-US" altLang="tr-TR" sz="2800" b="1" i="1" dirty="0" err="1"/>
              <a:t>istekleri</a:t>
            </a:r>
            <a:r>
              <a:rPr lang="en-US" altLang="tr-TR" sz="2800" b="1" i="1" dirty="0"/>
              <a:t>, </a:t>
            </a:r>
            <a:r>
              <a:rPr lang="en-US" altLang="tr-TR" sz="2800" b="1" i="1" dirty="0" err="1"/>
              <a:t>kötü</a:t>
            </a:r>
            <a:r>
              <a:rPr lang="en-US" altLang="tr-TR" sz="2800" b="1" i="1" dirty="0"/>
              <a:t> </a:t>
            </a:r>
            <a:r>
              <a:rPr lang="en-US" altLang="tr-TR" sz="2800" b="1" i="1" dirty="0" err="1"/>
              <a:t>niyetleri</a:t>
            </a:r>
            <a:r>
              <a:rPr lang="en-US" altLang="tr-TR" sz="2800" b="1" i="1" dirty="0"/>
              <a:t> </a:t>
            </a:r>
            <a:r>
              <a:rPr lang="en-US" altLang="tr-TR" sz="2800" b="1" i="1" dirty="0" err="1"/>
              <a:t>ve</a:t>
            </a:r>
            <a:r>
              <a:rPr lang="en-US" altLang="tr-TR" sz="2800" b="1" i="1" dirty="0"/>
              <a:t> </a:t>
            </a:r>
            <a:r>
              <a:rPr lang="en-US" altLang="tr-TR" sz="2800" b="1" i="1" dirty="0" err="1"/>
              <a:t>küslüğü</a:t>
            </a:r>
            <a:r>
              <a:rPr lang="en-US" altLang="tr-TR" sz="2800" b="1" i="1" dirty="0"/>
              <a:t> </a:t>
            </a:r>
            <a:r>
              <a:rPr lang="en-US" altLang="tr-TR" sz="2800" b="1" i="1" dirty="0" err="1"/>
              <a:t>olmaz</a:t>
            </a:r>
            <a:r>
              <a:rPr lang="en-US" altLang="tr-TR" sz="2800" b="1" i="1" dirty="0"/>
              <a:t> </a:t>
            </a:r>
            <a:r>
              <a:rPr lang="en-US" altLang="tr-TR" sz="2800" b="1" i="1" dirty="0" err="1"/>
              <a:t>ve</a:t>
            </a:r>
            <a:r>
              <a:rPr lang="en-US" altLang="tr-TR" sz="2800" b="1" i="1" dirty="0"/>
              <a:t> </a:t>
            </a:r>
            <a:r>
              <a:rPr lang="en-US" altLang="tr-TR" sz="2800" b="1" i="1" dirty="0" err="1"/>
              <a:t>onu</a:t>
            </a:r>
            <a:r>
              <a:rPr lang="en-US" altLang="tr-TR" sz="2800" b="1" i="1" dirty="0"/>
              <a:t> </a:t>
            </a:r>
            <a:r>
              <a:rPr lang="en-US" altLang="tr-TR" sz="2800" b="1" i="1" dirty="0" err="1"/>
              <a:t>mutlu</a:t>
            </a:r>
            <a:r>
              <a:rPr lang="en-US" altLang="tr-TR" sz="2800" b="1" i="1" dirty="0"/>
              <a:t> </a:t>
            </a:r>
            <a:r>
              <a:rPr lang="en-US" altLang="tr-TR" sz="2800" b="1" i="1" dirty="0" err="1"/>
              <a:t>etmeye</a:t>
            </a:r>
            <a:r>
              <a:rPr lang="en-US" altLang="tr-TR" sz="2800" b="1" i="1" dirty="0"/>
              <a:t> </a:t>
            </a:r>
            <a:r>
              <a:rPr lang="en-US" altLang="tr-TR" sz="2800" b="1" i="1" dirty="0" err="1"/>
              <a:t>çalışır</a:t>
            </a:r>
            <a:r>
              <a:rPr lang="en-US" altLang="tr-TR" sz="2800" b="1" i="1" dirty="0"/>
              <a:t>. </a:t>
            </a:r>
          </a:p>
        </p:txBody>
      </p:sp>
    </p:spTree>
    <p:extLst>
      <p:ext uri="{BB962C8B-B14F-4D97-AF65-F5344CB8AC3E}">
        <p14:creationId xmlns:p14="http://schemas.microsoft.com/office/powerpoint/2010/main" val="3830192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txBox="1">
            <a:spLocks/>
          </p:cNvSpPr>
          <p:nvPr/>
        </p:nvSpPr>
        <p:spPr>
          <a:xfrm>
            <a:off x="1073470" y="1585062"/>
            <a:ext cx="10417121" cy="547260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tr-TR" sz="2800" dirty="0" smtClean="0">
                <a:latin typeface="Calibri" panose="020F0502020204030204" pitchFamily="34" charset="0"/>
              </a:rPr>
              <a:t>Kadının toplumdaki bu düşük statüsünü besleyen ve kadınlık rolleri ile ilgili ilk toplumsal beklentileri ortaya koyan gelişmeleri halk anlatılarının temeli olan mitolojide gözlemek mümkün olabilir.</a:t>
            </a:r>
            <a:br>
              <a:rPr lang="tr-TR" sz="2800" dirty="0" smtClean="0">
                <a:latin typeface="Calibri" panose="020F0502020204030204" pitchFamily="34" charset="0"/>
              </a:rPr>
            </a:br>
            <a:r>
              <a:rPr lang="tr-TR" sz="2800" dirty="0" smtClean="0">
                <a:latin typeface="Calibri" panose="020F0502020204030204" pitchFamily="34" charset="0"/>
              </a:rPr>
              <a:t>Örneğin; Yunan mitolojisine göre yeryüzünde yaşamış olan ilk kadın PANDORA, yeryüzüne bütün kötülüklerin yayılmasına yol açmıştır.</a:t>
            </a:r>
            <a:br>
              <a:rPr lang="tr-TR" sz="2800" dirty="0" smtClean="0">
                <a:latin typeface="Calibri" panose="020F0502020204030204" pitchFamily="34" charset="0"/>
              </a:rPr>
            </a:br>
            <a:r>
              <a:rPr lang="tr-TR" sz="2800" dirty="0" smtClean="0">
                <a:latin typeface="Calibri" panose="020F0502020204030204" pitchFamily="34" charset="0"/>
              </a:rPr>
              <a:t>Bu mite göre Zeus, </a:t>
            </a:r>
            <a:r>
              <a:rPr lang="tr-TR" sz="2800" dirty="0" err="1" smtClean="0">
                <a:latin typeface="Calibri" panose="020F0502020204030204" pitchFamily="34" charset="0"/>
              </a:rPr>
              <a:t>Prometheus</a:t>
            </a:r>
            <a:r>
              <a:rPr lang="tr-TR" sz="2800" dirty="0" smtClean="0">
                <a:latin typeface="Calibri" panose="020F0502020204030204" pitchFamily="34" charset="0"/>
              </a:rPr>
              <a:t> ve kardeşi </a:t>
            </a:r>
            <a:r>
              <a:rPr lang="tr-TR" sz="2800" dirty="0" err="1" smtClean="0">
                <a:latin typeface="Calibri" panose="020F0502020204030204" pitchFamily="34" charset="0"/>
              </a:rPr>
              <a:t>Epimetheus’u</a:t>
            </a:r>
            <a:r>
              <a:rPr lang="tr-TR" sz="2800" dirty="0" smtClean="0">
                <a:latin typeface="Calibri" panose="020F0502020204030204" pitchFamily="34" charset="0"/>
              </a:rPr>
              <a:t> cezalandırmak için kadını yaratmıştır.</a:t>
            </a:r>
          </a:p>
          <a:p>
            <a:pPr algn="just"/>
            <a:r>
              <a:rPr lang="tr-TR" sz="2800" dirty="0" smtClean="0">
                <a:latin typeface="Calibri" panose="020F0502020204030204" pitchFamily="34" charset="0"/>
              </a:rPr>
              <a:t> </a:t>
            </a:r>
            <a:br>
              <a:rPr lang="tr-TR" sz="2800" dirty="0" smtClean="0">
                <a:latin typeface="Calibri" panose="020F0502020204030204" pitchFamily="34" charset="0"/>
              </a:rPr>
            </a:br>
            <a:endParaRPr lang="tr-TR" sz="2800" dirty="0" smtClean="0">
              <a:latin typeface="Calibri" panose="020F0502020204030204" pitchFamily="34" charset="0"/>
            </a:endParaRPr>
          </a:p>
        </p:txBody>
      </p:sp>
    </p:spTree>
    <p:extLst>
      <p:ext uri="{BB962C8B-B14F-4D97-AF65-F5344CB8AC3E}">
        <p14:creationId xmlns:p14="http://schemas.microsoft.com/office/powerpoint/2010/main" val="626134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969484" y="764704"/>
            <a:ext cx="9992298" cy="504056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dirty="0" smtClean="0">
                <a:latin typeface="Calibri" panose="020F0502020204030204" pitchFamily="34" charset="0"/>
              </a:rPr>
              <a:t>Hint mitolojisine göre de kadının yaratılışı;</a:t>
            </a:r>
            <a:br>
              <a:rPr lang="tr-TR" sz="2800" dirty="0" smtClean="0">
                <a:latin typeface="Calibri" panose="020F0502020204030204" pitchFamily="34" charset="0"/>
              </a:rPr>
            </a:br>
            <a:r>
              <a:rPr lang="tr-TR" sz="2800" dirty="0" smtClean="0">
                <a:latin typeface="Calibri" panose="020F0502020204030204" pitchFamily="34" charset="0"/>
              </a:rPr>
              <a:t/>
            </a:r>
            <a:br>
              <a:rPr lang="tr-TR" sz="2800" dirty="0" smtClean="0">
                <a:latin typeface="Calibri" panose="020F0502020204030204" pitchFamily="34" charset="0"/>
              </a:rPr>
            </a:br>
            <a:r>
              <a:rPr lang="tr-TR" sz="2800" dirty="0" smtClean="0">
                <a:latin typeface="Calibri" panose="020F0502020204030204" pitchFamily="34" charset="0"/>
              </a:rPr>
              <a:t>‘Tanrı yaprağın hafifliğini, ceylanın bakışını, güneş ışığının kıvancını, sisin gözyaşını aldı; rüzgarın kararsızlığını, tavşanın ürkekliğini buna ekledi. Onların üzerine kıymetli taşların sertliğini ,balın tadını, kaplanın yırtıcılığını, ateşin yakıcılığını, kışın soğuğunu, saksağanın  gevezeliğini, kumrunun sevgisini kattı. Bütün bunları karıştırdı, eritti ve kadın yaptı. Yarattığı kadını sevsin diye erkeğe armağan etti.’ şeklinde anlatılır.</a:t>
            </a:r>
            <a:endParaRPr lang="tr-TR" sz="2800" dirty="0">
              <a:latin typeface="Calibri" panose="020F0502020204030204" pitchFamily="34" charset="0"/>
            </a:endParaRPr>
          </a:p>
        </p:txBody>
      </p:sp>
    </p:spTree>
    <p:extLst>
      <p:ext uri="{BB962C8B-B14F-4D97-AF65-F5344CB8AC3E}">
        <p14:creationId xmlns:p14="http://schemas.microsoft.com/office/powerpoint/2010/main" val="148800109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453</Words>
  <Application>Microsoft Office PowerPoint</Application>
  <PresentationFormat>Geniş ekran</PresentationFormat>
  <Paragraphs>17</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Cinsiyet Rollerinin ve Cinsiyet Ayrımcılığının Tarihi</vt:lpstr>
      <vt:lpstr>PowerPoint Sunusu</vt:lpstr>
      <vt:lpstr>Çoğu din (Hıristiyanlık, Musevilik, Hinduizm ve İslamiyet dâhil), geleneksel öğretileri içinde kadına ikinci sınıf bir rol yüklemektedir. Kadınların ibadetlere daha sık katılmasına, daha koyu dini görüşlere sahip olmalarına, daha sık dua etmelerine ve kilise programlarında daha aktif olmalarına rağmen bu gelenek yüz yıllardır hala devam etmektedir. </vt:lpstr>
      <vt:lpstr>Kadının, erkeğe destek olucu ve ikincil bir rolü olduğu düşüncesi çoğu toplumda ilahi kökenli olarak kabul edilmektedir. Roma Katolik Kilisesi gibi birçok Hıristiyan mezhebinde kadınlar papaz veya vaiz olamazlar. Bazı Ortodoks Musevi erkekler Tanrı’ya onları erkek olarak yarattığı için teşekkür ettikleri bir duayı her gün etmektedirler. Neredeyse tüm ibadethanelerde Tanrı “eril” (“he”) olarak bahsedilmektedir. </vt:lpstr>
      <vt:lpstr>Kadının düşük statüsü ile sonuçlanan süreçler hakkında avcı-toplayı toplumlar iç görü sağlamaktadır. Bu gibi toplumlar genelde çiftleşmiş bir çift ve onlara bağımlı olan kişilerden oluşan küçük topluluklardı. Erkekler genelde avcıydı ve kadınlar bitki, yemiş ve diğer gıdaları toplamaktaydı. Bu rol farklılaşmasının birkaç açıklaması vardır. </vt:lpstr>
      <vt:lpstr>Budizm’e Göre İdeal Eş</vt:lpstr>
      <vt:lpstr>İdeal bir eş hizmetçi gibi olmalıdır. Kadın kocasına sadakatle ve iyi bir şekilde hizmet eder. Kocasına saygı duyar, onun emirlerine uyar, kendine ait istekleri, kötü niyetleri ve küslüğü olmaz ve onu mutlu etmeye çalışır. </vt:lpstr>
      <vt:lpstr>PowerPoint Sunusu</vt:lpstr>
      <vt:lpstr>PowerPoint Sunusu</vt:lpstr>
      <vt:lpstr>Kadın, yetişkinlik yıllarının çoğunu hamile olarak, bebek bakarak ve çocuk yetiştirerek geçirir. Çünkü kadınlar evin yakınlarında kalmaya zorlanmıştır ve ayrıca “ev ile ilgili görevler” olan yemek pişirme, hizmet etme ve yıkama yine kadına tahsis edilmiştir. Bu cinsiyet rolleri geleneğin bir parçası haline geldiği zaman bu ayrım sadece pratik olarak değil aynı zamanda “doğal” olarak algılanmıştır. </vt:lpstr>
      <vt:lpstr>Sanayi Devrimi öncesinde neredeyse tüm toplumlar kadınlara ve erkeklere farklı roller atfetmişti. Kadınlar genellikle ev ile ilgili ve çocuk yetiştirme konusundaki rolleri gerçekleştirirken erkekler aile için üretici ve koruyu olarak görülen aktiviteler (avlanma ve ekonomik destek gibi) ile meşguldü. </vt:lpstr>
      <vt:lpstr>19.Yüzyıl Sanayi Devrimi cinsiyet rollerinde önemli değişmelere sebep olmuştur. Erkekler küçük bir çiftlikte yerine çalışmak için evlerini terk edip fabrika veya diğer ekonomik çıkar sağlayan bölgelere gitmişlerdir. Kadının ekonomik rolü, artık ekonomik olarak üretici olan görevleri üstelenmedikleri için azalmıştır. </vt:lpstr>
      <vt:lpstr>Yararlanılan 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Guv</dc:creator>
  <cp:lastModifiedBy>Guv</cp:lastModifiedBy>
  <cp:revision>6</cp:revision>
  <dcterms:created xsi:type="dcterms:W3CDTF">2017-11-06T08:16:03Z</dcterms:created>
  <dcterms:modified xsi:type="dcterms:W3CDTF">2017-11-21T11:25:45Z</dcterms:modified>
</cp:coreProperties>
</file>