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9" r:id="rId13"/>
    <p:sldId id="270" r:id="rId14"/>
    <p:sldId id="26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8771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38706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8738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909069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C1C82C1-3921-4DF0-B70D-53A4605A853E}" type="datetimeFigureOut">
              <a:rPr lang="tr-TR" smtClean="0"/>
              <a:t>7.2.2020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22746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310409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C1C82C1-3921-4DF0-B70D-53A4605A853E}" type="datetimeFigureOut">
              <a:rPr lang="tr-TR" smtClean="0"/>
              <a:t>7.2.2020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437307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C1C82C1-3921-4DF0-B70D-53A4605A853E}" type="datetimeFigureOut">
              <a:rPr lang="tr-TR" smtClean="0"/>
              <a:t>7.2.2020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1576516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C1C82C1-3921-4DF0-B70D-53A4605A853E}" type="datetimeFigureOut">
              <a:rPr lang="tr-TR" smtClean="0"/>
              <a:t>7.2.2020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18587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970863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C1C82C1-3921-4DF0-B70D-53A4605A853E}" type="datetimeFigureOut">
              <a:rPr lang="tr-TR" smtClean="0"/>
              <a:t>7.2.2020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FFA0D10-C004-4FBD-A355-10E6DB7A5B16}" type="slidenum">
              <a:rPr lang="tr-TR" smtClean="0"/>
              <a:t>‹#›</a:t>
            </a:fld>
            <a:endParaRPr lang="tr-TR"/>
          </a:p>
        </p:txBody>
      </p:sp>
    </p:spTree>
    <p:extLst>
      <p:ext uri="{BB962C8B-B14F-4D97-AF65-F5344CB8AC3E}">
        <p14:creationId xmlns:p14="http://schemas.microsoft.com/office/powerpoint/2010/main" val="2313002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C82C1-3921-4DF0-B70D-53A4605A853E}" type="datetimeFigureOut">
              <a:rPr lang="tr-TR" smtClean="0"/>
              <a:t>7.2.2020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FA0D10-C004-4FBD-A355-10E6DB7A5B16}" type="slidenum">
              <a:rPr lang="tr-TR" smtClean="0"/>
              <a:t>‹#›</a:t>
            </a:fld>
            <a:endParaRPr lang="tr-TR"/>
          </a:p>
        </p:txBody>
      </p:sp>
    </p:spTree>
    <p:extLst>
      <p:ext uri="{BB962C8B-B14F-4D97-AF65-F5344CB8AC3E}">
        <p14:creationId xmlns:p14="http://schemas.microsoft.com/office/powerpoint/2010/main" val="27146113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merriam-webster.com/dictionary/diphthon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visiblebody.com/blog/something-to-talk-about-anatomy-of-speech-sounds" TargetMode="External"/><Relationship Id="rId2" Type="http://schemas.openxmlformats.org/officeDocument/2006/relationships/hyperlink" Target="https://en.wikipedia.org/wiki/Languag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Language#cite_note-MacMahon5-62" TargetMode="External"/><Relationship Id="rId13" Type="http://schemas.openxmlformats.org/officeDocument/2006/relationships/hyperlink" Target="https://en.wikipedia.org/wiki/Rounded_front_vowel" TargetMode="External"/><Relationship Id="rId3" Type="http://schemas.openxmlformats.org/officeDocument/2006/relationships/hyperlink" Target="https://en.wikipedia.org/wiki/Vowel" TargetMode="External"/><Relationship Id="rId7" Type="http://schemas.openxmlformats.org/officeDocument/2006/relationships/hyperlink" Target="https://en.wikipedia.org/wiki/Spectrogram" TargetMode="External"/><Relationship Id="rId12" Type="http://schemas.openxmlformats.org/officeDocument/2006/relationships/hyperlink" Target="https://en.wikipedia.org/wiki/Roundedness" TargetMode="External"/><Relationship Id="rId2" Type="http://schemas.openxmlformats.org/officeDocument/2006/relationships/hyperlink" Target="https://en.wikipedia.org/wiki/Consonant" TargetMode="External"/><Relationship Id="rId1" Type="http://schemas.openxmlformats.org/officeDocument/2006/relationships/slideLayout" Target="../slideLayouts/slideLayout2.xml"/><Relationship Id="rId6" Type="http://schemas.openxmlformats.org/officeDocument/2006/relationships/hyperlink" Target="https://en.wikipedia.org/wiki/Formant" TargetMode="External"/><Relationship Id="rId11" Type="http://schemas.openxmlformats.org/officeDocument/2006/relationships/hyperlink" Target="https://en.wikipedia.org/wiki/Open_vowel" TargetMode="External"/><Relationship Id="rId5" Type="http://schemas.openxmlformats.org/officeDocument/2006/relationships/hyperlink" Target="https://en.wikipedia.org/wiki/Acoustics" TargetMode="External"/><Relationship Id="rId10" Type="http://schemas.openxmlformats.org/officeDocument/2006/relationships/hyperlink" Target="https://en.wikipedia.org/wiki/Close_vowel" TargetMode="External"/><Relationship Id="rId4" Type="http://schemas.openxmlformats.org/officeDocument/2006/relationships/hyperlink" Target="https://en.wikipedia.org/wiki/Syllable" TargetMode="External"/><Relationship Id="rId9" Type="http://schemas.openxmlformats.org/officeDocument/2006/relationships/hyperlink" Target="https://en.wikipedia.org/wiki/Language#cite_note-IPA-63" TargetMode="External"/><Relationship Id="rId14" Type="http://schemas.openxmlformats.org/officeDocument/2006/relationships/hyperlink" Target="https://en.wikipedia.org/wiki/Language#cite_note-64"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Occlusive" TargetMode="External"/><Relationship Id="rId13" Type="http://schemas.openxmlformats.org/officeDocument/2006/relationships/hyperlink" Target="https://en.wikipedia.org/wiki/Sibilant" TargetMode="External"/><Relationship Id="rId3" Type="http://schemas.openxmlformats.org/officeDocument/2006/relationships/hyperlink" Target="https://en.wikipedia.org/wiki/Palate" TargetMode="External"/><Relationship Id="rId7" Type="http://schemas.openxmlformats.org/officeDocument/2006/relationships/hyperlink" Target="https://en.wikipedia.org/wiki/Manner_of_articulation" TargetMode="External"/><Relationship Id="rId12" Type="http://schemas.openxmlformats.org/officeDocument/2006/relationships/hyperlink" Target="https://en.wikipedia.org/wiki/Voice_(phonetics)" TargetMode="External"/><Relationship Id="rId2" Type="http://schemas.openxmlformats.org/officeDocument/2006/relationships/hyperlink" Target="https://en.wikipedia.org/wiki/Alveolar_ridge" TargetMode="External"/><Relationship Id="rId1" Type="http://schemas.openxmlformats.org/officeDocument/2006/relationships/slideLayout" Target="../slideLayouts/slideLayout2.xml"/><Relationship Id="rId6" Type="http://schemas.openxmlformats.org/officeDocument/2006/relationships/hyperlink" Target="https://en.wikipedia.org/wiki/Glottis" TargetMode="External"/><Relationship Id="rId11" Type="http://schemas.openxmlformats.org/officeDocument/2006/relationships/hyperlink" Target="https://en.wikipedia.org/wiki/Approximant_consonant" TargetMode="External"/><Relationship Id="rId5" Type="http://schemas.openxmlformats.org/officeDocument/2006/relationships/hyperlink" Target="https://en.wikipedia.org/wiki/Uvula" TargetMode="External"/><Relationship Id="rId10" Type="http://schemas.openxmlformats.org/officeDocument/2006/relationships/hyperlink" Target="https://en.wikipedia.org/wiki/Fricative" TargetMode="External"/><Relationship Id="rId4" Type="http://schemas.openxmlformats.org/officeDocument/2006/relationships/hyperlink" Target="https://en.wikipedia.org/wiki/Soft_palate" TargetMode="External"/><Relationship Id="rId9" Type="http://schemas.openxmlformats.org/officeDocument/2006/relationships/hyperlink" Target="https://en.wikipedia.org/wiki/Stop_consonant" TargetMode="External"/><Relationship Id="rId14" Type="http://schemas.openxmlformats.org/officeDocument/2006/relationships/hyperlink" Target="https://en.wikipedia.org/wiki/Voiced_alveolar_sibilant#Voiced_alveolar_sibilan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visiblebody.com/blog/anatomy-and-physiology-phonation-and-the-laryn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1PRzm7Lg9Vw" TargetMode="External"/><Relationship Id="rId2" Type="http://schemas.openxmlformats.org/officeDocument/2006/relationships/hyperlink" Target="http://www.linguistics.ucsb.edu/faculty/gordon/phonation.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57093"/>
          </a:xfrm>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b="1" dirty="0">
              <a:solidFill>
                <a:srgbClr val="C00000"/>
              </a:solidFill>
            </a:endParaRPr>
          </a:p>
        </p:txBody>
      </p:sp>
      <p:sp>
        <p:nvSpPr>
          <p:cNvPr id="3" name="İçerik Yer Tutucusu 2"/>
          <p:cNvSpPr>
            <a:spLocks noGrp="1"/>
          </p:cNvSpPr>
          <p:nvPr>
            <p:ph idx="1"/>
          </p:nvPr>
        </p:nvSpPr>
        <p:spPr>
          <a:xfrm>
            <a:off x="270164" y="1122218"/>
            <a:ext cx="11554691" cy="5413664"/>
          </a:xfrm>
        </p:spPr>
        <p:txBody>
          <a:bodyPr>
            <a:normAutofit fontScale="92500" lnSpcReduction="10000"/>
          </a:bodyPr>
          <a:lstStyle/>
          <a:p>
            <a:pPr marL="0" indent="0">
              <a:buNone/>
            </a:pPr>
            <a:r>
              <a:rPr lang="en-US" dirty="0"/>
              <a:t>Spoken language relies on human physical ability to produce sound, which is a longitudinal wave propagated through the air at a frequency capable of vibrating the ear drum. This ability depends on the physiology of the human speech organs. These organs consist of the lungs, the voice box (larynx), and the upper vocal tract – the throat, the mouth, and the nose. By controlling the different parts of the speech apparatus, the airstream can be manipulated to produce different speech sounds</a:t>
            </a:r>
            <a:r>
              <a:rPr lang="en-US" dirty="0" smtClean="0"/>
              <a:t>.</a:t>
            </a:r>
            <a:endParaRPr lang="en-US" dirty="0"/>
          </a:p>
          <a:p>
            <a:pPr marL="0" indent="0">
              <a:buNone/>
            </a:pPr>
            <a:r>
              <a:rPr lang="en-US" dirty="0"/>
              <a:t>The sound of speech can be analyzed into a combination of segmental and </a:t>
            </a:r>
            <a:r>
              <a:rPr lang="en-US" dirty="0" err="1"/>
              <a:t>suprasegmental</a:t>
            </a:r>
            <a:r>
              <a:rPr lang="en-US" dirty="0"/>
              <a:t> elements. The segmental elements are those that follow each other in sequences, which are usually represented by distinct letters in alphabetic scripts, such as the Roman script. In free flowing speech, there are no clear boundaries between one segment and the next, nor usually are there any audible pauses between words. Segments therefore are distinguished by their distinct sounds which are a result of their different articulations, and they can be either vowels or consonants. </a:t>
            </a:r>
            <a:r>
              <a:rPr lang="en-US" dirty="0" err="1"/>
              <a:t>Suprasegmental</a:t>
            </a:r>
            <a:r>
              <a:rPr lang="en-US" dirty="0"/>
              <a:t> phenomena encompass such elements as stress, phonation type, voice timbre, and prosody or intonation, all of which may have effects across multiple segments</a:t>
            </a:r>
            <a:endParaRPr lang="tr-TR" dirty="0"/>
          </a:p>
        </p:txBody>
      </p:sp>
    </p:spTree>
    <p:extLst>
      <p:ext uri="{BB962C8B-B14F-4D97-AF65-F5344CB8AC3E}">
        <p14:creationId xmlns:p14="http://schemas.microsoft.com/office/powerpoint/2010/main" val="2725529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n-US" b="1" dirty="0">
                <a:solidFill>
                  <a:srgbClr val="C00000"/>
                </a:solidFill>
              </a:rPr>
              <a:t>Speech Sounds: Let's Make Some Noise!</a:t>
            </a:r>
            <a:endParaRPr lang="en-US" b="1" dirty="0">
              <a:solidFill>
                <a:srgbClr val="C00000"/>
              </a:solidFill>
            </a:endParaRPr>
          </a:p>
        </p:txBody>
      </p:sp>
      <p:sp>
        <p:nvSpPr>
          <p:cNvPr id="3" name="İçerik Yer Tutucusu 2"/>
          <p:cNvSpPr>
            <a:spLocks noGrp="1"/>
          </p:cNvSpPr>
          <p:nvPr>
            <p:ph idx="1"/>
          </p:nvPr>
        </p:nvSpPr>
        <p:spPr>
          <a:xfrm>
            <a:off x="838200" y="1454726"/>
            <a:ext cx="10515600" cy="5081155"/>
          </a:xfrm>
        </p:spPr>
        <p:txBody>
          <a:bodyPr>
            <a:normAutofit fontScale="92500" lnSpcReduction="20000"/>
          </a:bodyPr>
          <a:lstStyle/>
          <a:p>
            <a:pPr marL="0" indent="0">
              <a:buNone/>
            </a:pPr>
            <a:r>
              <a:rPr lang="en-US" dirty="0" smtClean="0"/>
              <a:t>Now </a:t>
            </a:r>
            <a:r>
              <a:rPr lang="en-US" dirty="0"/>
              <a:t>we’re going to put all the muscle-y stuff together with some linguistics to give a more complete picture of how the motions of your articulators create particular sounds.</a:t>
            </a:r>
          </a:p>
          <a:p>
            <a:pPr marL="0" indent="0">
              <a:buNone/>
            </a:pPr>
            <a:r>
              <a:rPr lang="en-US" dirty="0"/>
              <a:t>Phoneticians (linguists who study the articulatory and/or acoustic properties of speech sounds) have grouped the speech sounds humans make into several categories. There are vowels and consonants, of course, but there are also lots of smaller distinctions within those categories.</a:t>
            </a:r>
          </a:p>
          <a:p>
            <a:pPr marL="0" indent="0">
              <a:buNone/>
            </a:pPr>
            <a:r>
              <a:rPr lang="en-US" dirty="0"/>
              <a:t>Let’s start with vowels. Vowels don’t involve stopping the stream of air as it travels up from the lungs, but they do involve changing the shape and size of the space through which the air passes. The vocal cords must also be vibrating in order for a vowel sound to be produced. If you’re an English speaker, try going through the vowel sounds “ah” “</a:t>
            </a:r>
            <a:r>
              <a:rPr lang="en-US" dirty="0" err="1"/>
              <a:t>ey</a:t>
            </a:r>
            <a:r>
              <a:rPr lang="en-US" dirty="0"/>
              <a:t>” “</a:t>
            </a:r>
            <a:r>
              <a:rPr lang="en-US" dirty="0" err="1"/>
              <a:t>ee</a:t>
            </a:r>
            <a:r>
              <a:rPr lang="en-US" dirty="0"/>
              <a:t>” “oh” and “ooh” and pay attention to how the shape of your lips and the amount of space inside your mouth changes. Vowel sounds can also combine to form </a:t>
            </a:r>
            <a:r>
              <a:rPr lang="en-US" dirty="0">
                <a:hlinkClick r:id="rId2"/>
              </a:rPr>
              <a:t>diphthongs</a:t>
            </a:r>
            <a:r>
              <a:rPr lang="en-US" dirty="0"/>
              <a:t>.</a:t>
            </a:r>
          </a:p>
          <a:p>
            <a:endParaRPr lang="tr-TR" dirty="0"/>
          </a:p>
        </p:txBody>
      </p:sp>
    </p:spTree>
    <p:extLst>
      <p:ext uri="{BB962C8B-B14F-4D97-AF65-F5344CB8AC3E}">
        <p14:creationId xmlns:p14="http://schemas.microsoft.com/office/powerpoint/2010/main" val="621496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solidFill>
                  <a:srgbClr val="C00000"/>
                </a:solidFill>
              </a:rPr>
              <a:t>Speech </a:t>
            </a:r>
            <a:r>
              <a:rPr lang="tr-TR" b="1" dirty="0" err="1" smtClean="0">
                <a:solidFill>
                  <a:srgbClr val="C00000"/>
                </a:solidFill>
              </a:rPr>
              <a:t>sounds</a:t>
            </a:r>
            <a:endParaRPr lang="tr-TR" b="1" dirty="0">
              <a:solidFill>
                <a:srgbClr val="C00000"/>
              </a:solidFill>
            </a:endParaRPr>
          </a:p>
        </p:txBody>
      </p:sp>
      <p:pic>
        <p:nvPicPr>
          <p:cNvPr id="4" name="İçerik Yer Tutucusu 3"/>
          <p:cNvPicPr>
            <a:picLocks noGrp="1" noChangeAspect="1"/>
          </p:cNvPicPr>
          <p:nvPr>
            <p:ph idx="1"/>
          </p:nvPr>
        </p:nvPicPr>
        <p:blipFill>
          <a:blip r:embed="rId2"/>
          <a:stretch>
            <a:fillRect/>
          </a:stretch>
        </p:blipFill>
        <p:spPr>
          <a:xfrm>
            <a:off x="838200" y="2059492"/>
            <a:ext cx="10269681" cy="4237399"/>
          </a:xfrm>
          <a:prstGeom prst="rect">
            <a:avLst/>
          </a:prstGeom>
        </p:spPr>
      </p:pic>
    </p:spTree>
    <p:extLst>
      <p:ext uri="{BB962C8B-B14F-4D97-AF65-F5344CB8AC3E}">
        <p14:creationId xmlns:p14="http://schemas.microsoft.com/office/powerpoint/2010/main" val="12032810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35082" y="1825625"/>
            <a:ext cx="11523518" cy="4751820"/>
          </a:xfrm>
        </p:spPr>
        <p:txBody>
          <a:bodyPr>
            <a:noAutofit/>
          </a:bodyPr>
          <a:lstStyle/>
          <a:p>
            <a:pPr marL="0" indent="0">
              <a:buNone/>
            </a:pPr>
            <a:r>
              <a:rPr lang="en-US" sz="1600" dirty="0"/>
              <a:t>Linguists typically group vowels based on their tongue height (high, mid, low), tension (tense, lax), and tongue position (front, central, back) as well as whether the lips are rounded</a:t>
            </a:r>
            <a:r>
              <a:rPr lang="en-US" sz="1600" dirty="0" smtClean="0"/>
              <a:t>.</a:t>
            </a:r>
            <a:endParaRPr lang="tr-TR" sz="1600" dirty="0" smtClean="0"/>
          </a:p>
          <a:p>
            <a:pPr marL="0" indent="0">
              <a:buNone/>
            </a:pPr>
            <a:r>
              <a:rPr lang="en-US" sz="1600" dirty="0"/>
              <a:t>In contrast, a consonant is basically any sound that isn’t a vowel. They involve stopping the flow of air, either fully or partially, and releasing it again. Consonants are categorized by their place and manner of articulation</a:t>
            </a:r>
            <a:r>
              <a:rPr lang="en-US" sz="1600" dirty="0" smtClean="0"/>
              <a:t>.</a:t>
            </a:r>
            <a:endParaRPr lang="en-US" sz="1600" dirty="0"/>
          </a:p>
          <a:p>
            <a:pPr marL="0" indent="0">
              <a:buNone/>
            </a:pPr>
            <a:r>
              <a:rPr lang="en-US" sz="1600" dirty="0"/>
              <a:t>The place of articulation refers to the point at which the airflow is impeded. This can occur at the lips, teeth, alveolar ridge, hard palate, soft palate, uvula, oropharyngeal wall, epiglottis, and glottis. Much of the time, the tongue is responsible for blocking the air stream, but glottal, epiglottal, bilabial (lips are pressed together), and labiodental (top teeth press against bottom lip) sounds are notable exceptions to this generalization</a:t>
            </a:r>
            <a:r>
              <a:rPr lang="en-US" sz="1600" dirty="0" smtClean="0"/>
              <a:t>.</a:t>
            </a:r>
            <a:endParaRPr lang="en-US" sz="1600" dirty="0"/>
          </a:p>
          <a:p>
            <a:pPr marL="0" indent="0">
              <a:buNone/>
            </a:pPr>
            <a:r>
              <a:rPr lang="en-US" sz="1600" dirty="0"/>
              <a:t>The manner of articulation refers to what happens to the air. Stop consonants (p, b, t, d, k, hard g) completely obstruct the flow of air before releasing it again. Fricatives (like s or f) create a narrow space for air to pass through, giving them a hissing sound. Affricates (</a:t>
            </a:r>
            <a:r>
              <a:rPr lang="en-US" sz="1600" dirty="0" err="1"/>
              <a:t>ch</a:t>
            </a:r>
            <a:r>
              <a:rPr lang="en-US" sz="1600" dirty="0"/>
              <a:t>, j) are roughly between a stop and a fricative. Approximants (r, l, w, y) involve articulators coming close enough together to qualify as a consonant rather than a vowel, but no friction is created</a:t>
            </a:r>
            <a:r>
              <a:rPr lang="en-US" sz="1600" dirty="0" smtClean="0"/>
              <a:t>.</a:t>
            </a:r>
            <a:endParaRPr lang="en-US" sz="1600" dirty="0"/>
          </a:p>
          <a:p>
            <a:pPr marL="0" indent="0">
              <a:buNone/>
            </a:pPr>
            <a:r>
              <a:rPr lang="en-US" sz="1600" dirty="0"/>
              <a:t>Nasal sounds (like English n, m, and ng) are not your average consonants. Basically, airflow is blocked in the mouth, as in a stop consonant, but the air is allowed to flow out through the nasal cavity because the velum (soft palate) is lowered.</a:t>
            </a:r>
            <a:endParaRPr lang="tr-TR" sz="1600" dirty="0"/>
          </a:p>
        </p:txBody>
      </p:sp>
    </p:spTree>
    <p:extLst>
      <p:ext uri="{BB962C8B-B14F-4D97-AF65-F5344CB8AC3E}">
        <p14:creationId xmlns:p14="http://schemas.microsoft.com/office/powerpoint/2010/main" val="3152108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590839"/>
          </a:xfrm>
        </p:spPr>
        <p:txBody>
          <a:bodyPr>
            <a:normAutofit fontScale="90000"/>
          </a:bodyPr>
          <a:lstStyle/>
          <a:p>
            <a:pPr algn="ctr"/>
            <a:r>
              <a:rPr lang="tr-TR" b="1" dirty="0" err="1" smtClean="0">
                <a:solidFill>
                  <a:srgbClr val="C00000"/>
                </a:solidFill>
              </a:rPr>
              <a:t>Pathologies</a:t>
            </a:r>
            <a:endParaRPr lang="tr-TR" dirty="0">
              <a:solidFill>
                <a:srgbClr val="C00000"/>
              </a:solidFill>
            </a:endParaRPr>
          </a:p>
        </p:txBody>
      </p:sp>
      <p:sp>
        <p:nvSpPr>
          <p:cNvPr id="3" name="İçerik Yer Tutucusu 2"/>
          <p:cNvSpPr>
            <a:spLocks noGrp="1"/>
          </p:cNvSpPr>
          <p:nvPr>
            <p:ph idx="1"/>
          </p:nvPr>
        </p:nvSpPr>
        <p:spPr>
          <a:xfrm>
            <a:off x="838200" y="1184564"/>
            <a:ext cx="10515600" cy="4992399"/>
          </a:xfrm>
        </p:spPr>
        <p:txBody>
          <a:bodyPr>
            <a:normAutofit fontScale="62500" lnSpcReduction="20000"/>
          </a:bodyPr>
          <a:lstStyle/>
          <a:p>
            <a:pPr marL="0" indent="0">
              <a:buNone/>
            </a:pPr>
            <a:r>
              <a:rPr lang="en-US" dirty="0"/>
              <a:t>When we string sounds and syllables into words and phrases, the primary motor cortex works together with regions of the brain, such as </a:t>
            </a:r>
            <a:r>
              <a:rPr lang="en-US" dirty="0" err="1"/>
              <a:t>Broca’s</a:t>
            </a:r>
            <a:r>
              <a:rPr lang="en-US" dirty="0"/>
              <a:t> area (BA 44–45), that deal with computational aspects of language production. Damage to </a:t>
            </a:r>
            <a:r>
              <a:rPr lang="en-US" dirty="0" err="1"/>
              <a:t>Broca’s</a:t>
            </a:r>
            <a:r>
              <a:rPr lang="en-US" dirty="0"/>
              <a:t> area results in expressive aphasia (</a:t>
            </a:r>
            <a:r>
              <a:rPr lang="en-US" dirty="0" err="1"/>
              <a:t>Broca’s</a:t>
            </a:r>
            <a:r>
              <a:rPr lang="en-US" dirty="0"/>
              <a:t> aphasia), which is characterized by patients having difficulty producing fluent speech, especially when complex grammar is required</a:t>
            </a:r>
            <a:r>
              <a:rPr lang="en-US" dirty="0" smtClean="0"/>
              <a:t>.</a:t>
            </a:r>
            <a:endParaRPr lang="en-US" dirty="0"/>
          </a:p>
          <a:p>
            <a:pPr marL="0" indent="0">
              <a:buNone/>
            </a:pPr>
            <a:r>
              <a:rPr lang="en-US" dirty="0"/>
              <a:t>There are also a number of pathologies that can affect the articulatory/neuromuscular component of speech production</a:t>
            </a:r>
            <a:r>
              <a:rPr lang="en-US" dirty="0" smtClean="0"/>
              <a:t>.</a:t>
            </a:r>
            <a:endParaRPr lang="en-US" dirty="0"/>
          </a:p>
          <a:p>
            <a:pPr marL="0" indent="0">
              <a:buNone/>
            </a:pPr>
            <a:r>
              <a:rPr lang="en-US" dirty="0"/>
              <a:t>One of these is dysarthria, in which neurological damage from stroke, traumatic brain injury, or degenerative disorders (ALS, MS, Dementia) makes it difficult to move the muscles that produce speech sounds. This is due to a disruption in the transmission of motor signals from the brain to the articulators. Direct damage to the speech organs can result in a condition called peripheral dysarthria. Typical symptoms of dysarthria include speech that is too fast or slow, slurred, or mumbled. People with dysarthria may also have trouble moving their jaw, tongue, or lips</a:t>
            </a:r>
            <a:r>
              <a:rPr lang="en-US" dirty="0" smtClean="0"/>
              <a:t>.</a:t>
            </a:r>
            <a:endParaRPr lang="en-US" dirty="0"/>
          </a:p>
          <a:p>
            <a:pPr marL="0" indent="0">
              <a:buNone/>
            </a:pPr>
            <a:r>
              <a:rPr lang="en-US" dirty="0" smtClean="0"/>
              <a:t>Another </a:t>
            </a:r>
            <a:r>
              <a:rPr lang="en-US" dirty="0"/>
              <a:t>condition affecting speech articulation is a developmental disorder called childhood apraxia of speech (CAS). Potential causes for CAS can include (but are not limited to) brain damage or underlying genetic conditions. Unlike dysarthria, CAS does not involve muscle weakness. Children with CAS do still have trouble moving their muscles to make speech sounds, but this problem lies more with motor planning than disruptions in the transmission of signals from brain to muscle</a:t>
            </a:r>
            <a:r>
              <a:rPr lang="en-US" dirty="0" smtClean="0"/>
              <a:t>.</a:t>
            </a:r>
            <a:endParaRPr lang="en-US" dirty="0"/>
          </a:p>
          <a:p>
            <a:pPr marL="0" indent="0">
              <a:buNone/>
            </a:pPr>
            <a:r>
              <a:rPr lang="en-US" dirty="0"/>
              <a:t>Whew! That was a lot of sounds. And just think—every time you speak, your brain and muscles coordinate the required movements at lightning speed! What’s more, the sounds of English are only a piece of the full sound inventory of the world’s languages. Check out UCLA’s phonetics archive to learn more (you can listen to just about any type of speech sound on this site—it’s awesome!).</a:t>
            </a:r>
            <a:endParaRPr lang="tr-TR" dirty="0"/>
          </a:p>
        </p:txBody>
      </p:sp>
    </p:spTree>
    <p:extLst>
      <p:ext uri="{BB962C8B-B14F-4D97-AF65-F5344CB8AC3E}">
        <p14:creationId xmlns:p14="http://schemas.microsoft.com/office/powerpoint/2010/main" val="1985467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892175"/>
          </a:xfrm>
        </p:spPr>
        <p:txBody>
          <a:bodyPr/>
          <a:lstStyle/>
          <a:p>
            <a:pPr algn="ctr"/>
            <a:r>
              <a:rPr lang="tr-TR" b="1" dirty="0">
                <a:solidFill>
                  <a:srgbClr val="C00000"/>
                </a:solidFill>
              </a:rPr>
              <a:t>K</a:t>
            </a:r>
            <a:r>
              <a:rPr lang="tr-TR" b="1" dirty="0" smtClean="0">
                <a:solidFill>
                  <a:srgbClr val="C00000"/>
                </a:solidFill>
              </a:rPr>
              <a:t>aynakça</a:t>
            </a:r>
            <a:endParaRPr lang="tr-TR" b="1" dirty="0">
              <a:solidFill>
                <a:srgbClr val="C00000"/>
              </a:solidFill>
            </a:endParaRPr>
          </a:p>
        </p:txBody>
      </p:sp>
      <p:sp>
        <p:nvSpPr>
          <p:cNvPr id="3" name="İçerik Yer Tutucusu 2"/>
          <p:cNvSpPr>
            <a:spLocks noGrp="1"/>
          </p:cNvSpPr>
          <p:nvPr>
            <p:ph idx="1"/>
          </p:nvPr>
        </p:nvSpPr>
        <p:spPr>
          <a:xfrm>
            <a:off x="838200" y="1257300"/>
            <a:ext cx="10515600" cy="4919663"/>
          </a:xfrm>
        </p:spPr>
        <p:txBody>
          <a:bodyPr/>
          <a:lstStyle/>
          <a:p>
            <a:r>
              <a:rPr lang="tr-TR" dirty="0">
                <a:hlinkClick r:id="rId2"/>
              </a:rPr>
              <a:t>https</a:t>
            </a:r>
            <a:r>
              <a:rPr lang="tr-TR" dirty="0" smtClean="0">
                <a:hlinkClick r:id="rId2"/>
              </a:rPr>
              <a:t>://en.wikipedia.org/wiki/Language</a:t>
            </a:r>
            <a:endParaRPr lang="tr-TR" dirty="0" smtClean="0"/>
          </a:p>
          <a:p>
            <a:r>
              <a:rPr lang="tr-TR" dirty="0" err="1"/>
              <a:t>Scovel</a:t>
            </a:r>
            <a:r>
              <a:rPr lang="tr-TR" dirty="0"/>
              <a:t>, Thomas, 1998, </a:t>
            </a:r>
            <a:r>
              <a:rPr lang="tr-TR" dirty="0" err="1"/>
              <a:t>Psycholinguistics</a:t>
            </a:r>
            <a:r>
              <a:rPr lang="tr-TR" dirty="0"/>
              <a:t>, Oxford </a:t>
            </a:r>
            <a:r>
              <a:rPr lang="tr-TR" dirty="0" err="1"/>
              <a:t>University</a:t>
            </a:r>
            <a:r>
              <a:rPr lang="tr-TR" dirty="0"/>
              <a:t> </a:t>
            </a:r>
            <a:r>
              <a:rPr lang="tr-TR" dirty="0" err="1"/>
              <a:t>Press</a:t>
            </a:r>
            <a:r>
              <a:rPr lang="tr-TR" dirty="0"/>
              <a:t>. </a:t>
            </a:r>
          </a:p>
          <a:p>
            <a:r>
              <a:rPr lang="tr-TR" dirty="0" err="1" smtClean="0"/>
              <a:t>Cairns</a:t>
            </a:r>
            <a:r>
              <a:rPr lang="tr-TR" dirty="0"/>
              <a:t>, Helen Smith, 1999, </a:t>
            </a:r>
            <a:r>
              <a:rPr lang="tr-TR" dirty="0" err="1"/>
              <a:t>Psycholinguistics</a:t>
            </a:r>
            <a:r>
              <a:rPr lang="tr-TR" dirty="0"/>
              <a:t>, Pro-Ed</a:t>
            </a:r>
            <a:r>
              <a:rPr lang="tr-TR" dirty="0" smtClean="0"/>
              <a:t>.</a:t>
            </a:r>
          </a:p>
          <a:p>
            <a:r>
              <a:rPr lang="tr-TR" dirty="0">
                <a:hlinkClick r:id="rId3"/>
              </a:rPr>
              <a:t>https://</a:t>
            </a:r>
            <a:r>
              <a:rPr lang="tr-TR" dirty="0" smtClean="0">
                <a:hlinkClick r:id="rId3"/>
              </a:rPr>
              <a:t>www.visiblebody.com/blog/something-to-talk-about-anatomy-of-speech-sounds</a:t>
            </a:r>
            <a:endParaRPr lang="tr-TR" dirty="0" smtClean="0"/>
          </a:p>
          <a:p>
            <a:endParaRPr lang="tr-TR" dirty="0"/>
          </a:p>
        </p:txBody>
      </p:sp>
    </p:spTree>
    <p:extLst>
      <p:ext uri="{BB962C8B-B14F-4D97-AF65-F5344CB8AC3E}">
        <p14:creationId xmlns:p14="http://schemas.microsoft.com/office/powerpoint/2010/main" val="1615361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pic>
        <p:nvPicPr>
          <p:cNvPr id="1026" name="Picture 2" descr="https://upload.wikimedia.org/wikipedia/commons/d/d4/Illu01_head_neck.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20982" y="1911854"/>
            <a:ext cx="7803573" cy="43538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998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sp>
        <p:nvSpPr>
          <p:cNvPr id="3" name="İçerik Yer Tutucusu 2"/>
          <p:cNvSpPr>
            <a:spLocks noGrp="1"/>
          </p:cNvSpPr>
          <p:nvPr>
            <p:ph idx="1"/>
          </p:nvPr>
        </p:nvSpPr>
        <p:spPr>
          <a:xfrm>
            <a:off x="405245" y="1454727"/>
            <a:ext cx="10948555" cy="5122718"/>
          </a:xfrm>
        </p:spPr>
        <p:txBody>
          <a:bodyPr>
            <a:normAutofit fontScale="85000" lnSpcReduction="20000"/>
          </a:bodyPr>
          <a:lstStyle/>
          <a:p>
            <a:pPr marL="0" indent="0">
              <a:buNone/>
            </a:pPr>
            <a:r>
              <a:rPr lang="en-US" dirty="0">
                <a:hlinkClick r:id="rId2" tooltip="Consonant"/>
              </a:rPr>
              <a:t>Consonants</a:t>
            </a:r>
            <a:r>
              <a:rPr lang="en-US" dirty="0"/>
              <a:t> and </a:t>
            </a:r>
            <a:r>
              <a:rPr lang="en-US" dirty="0">
                <a:hlinkClick r:id="rId3" tooltip="Vowel"/>
              </a:rPr>
              <a:t>vowel</a:t>
            </a:r>
            <a:r>
              <a:rPr lang="en-US" dirty="0"/>
              <a:t> segments combine to form </a:t>
            </a:r>
            <a:r>
              <a:rPr lang="en-US" dirty="0">
                <a:hlinkClick r:id="rId4" tooltip="Syllable"/>
              </a:rPr>
              <a:t>syllables</a:t>
            </a:r>
            <a:r>
              <a:rPr lang="en-US" dirty="0"/>
              <a:t>, which in turn combine to form utterances; these can be distinguished phonetically as the space between two inhalations. </a:t>
            </a:r>
            <a:r>
              <a:rPr lang="en-US" dirty="0">
                <a:hlinkClick r:id="rId5" tooltip="Acoustics"/>
              </a:rPr>
              <a:t>Acoustically</a:t>
            </a:r>
            <a:r>
              <a:rPr lang="en-US" dirty="0"/>
              <a:t>, these different segments are characterized by different </a:t>
            </a:r>
            <a:r>
              <a:rPr lang="en-US" dirty="0">
                <a:hlinkClick r:id="rId6" tooltip="Formant"/>
              </a:rPr>
              <a:t>formant</a:t>
            </a:r>
            <a:r>
              <a:rPr lang="en-US" dirty="0"/>
              <a:t> structures, that are visible in a </a:t>
            </a:r>
            <a:r>
              <a:rPr lang="en-US" dirty="0">
                <a:hlinkClick r:id="rId7" tooltip="Spectrogram"/>
              </a:rPr>
              <a:t>spectrogram</a:t>
            </a:r>
            <a:r>
              <a:rPr lang="en-US" dirty="0"/>
              <a:t> of the recorded sound wave (See illustration of Spectrogram of the formant structures of three English vowels). Formants are the amplitude peaks in the frequency spectrum of a specific sound.</a:t>
            </a:r>
            <a:r>
              <a:rPr lang="en-US" baseline="30000" dirty="0">
                <a:hlinkClick r:id="rId8"/>
              </a:rPr>
              <a:t>[60]</a:t>
            </a:r>
            <a:r>
              <a:rPr lang="en-US" baseline="30000" dirty="0">
                <a:hlinkClick r:id="rId9"/>
              </a:rPr>
              <a:t>[61]</a:t>
            </a:r>
            <a:endParaRPr lang="en-US" dirty="0"/>
          </a:p>
          <a:p>
            <a:pPr marL="0" indent="0">
              <a:buNone/>
            </a:pPr>
            <a:r>
              <a:rPr lang="en-US" dirty="0"/>
              <a:t>Vowels are those sounds that have no audible friction caused by the narrowing or obstruction of some part of the upper vocal tract. They vary in quality according to the degree of lip aperture and the placement of the tongue within the oral cavity.</a:t>
            </a:r>
            <a:r>
              <a:rPr lang="en-US" baseline="30000" dirty="0">
                <a:hlinkClick r:id="rId8"/>
              </a:rPr>
              <a:t>[60]</a:t>
            </a:r>
            <a:r>
              <a:rPr lang="en-US" dirty="0"/>
              <a:t> Vowels are called </a:t>
            </a:r>
            <a:r>
              <a:rPr lang="en-US" i="1" dirty="0">
                <a:hlinkClick r:id="rId10" tooltip="Close vowel"/>
              </a:rPr>
              <a:t>close</a:t>
            </a:r>
            <a:r>
              <a:rPr lang="en-US" dirty="0"/>
              <a:t> when the lips are relatively closed, as in the pronunciation of the vowel [</a:t>
            </a:r>
            <a:r>
              <a:rPr lang="en-US" dirty="0" err="1"/>
              <a:t>i</a:t>
            </a:r>
            <a:r>
              <a:rPr lang="en-US" dirty="0"/>
              <a:t>] (English "</a:t>
            </a:r>
            <a:r>
              <a:rPr lang="en-US" dirty="0" err="1"/>
              <a:t>ee</a:t>
            </a:r>
            <a:r>
              <a:rPr lang="en-US" dirty="0"/>
              <a:t>"), or </a:t>
            </a:r>
            <a:r>
              <a:rPr lang="en-US" i="1" dirty="0">
                <a:hlinkClick r:id="rId11" tooltip="Open vowel"/>
              </a:rPr>
              <a:t>open</a:t>
            </a:r>
            <a:r>
              <a:rPr lang="en-US" dirty="0"/>
              <a:t> when the lips are relatively open, as in the vowel [a] (English "ah"). If the tongue is located towards the back of the mouth, the quality changes, creating vowels such as [u] (English "</a:t>
            </a:r>
            <a:r>
              <a:rPr lang="en-US" dirty="0" err="1"/>
              <a:t>oo</a:t>
            </a:r>
            <a:r>
              <a:rPr lang="en-US" dirty="0"/>
              <a:t>"). The quality also changes depending on whether the lips are </a:t>
            </a:r>
            <a:r>
              <a:rPr lang="en-US" dirty="0">
                <a:hlinkClick r:id="rId12" tooltip="Roundedness"/>
              </a:rPr>
              <a:t>rounded</a:t>
            </a:r>
            <a:r>
              <a:rPr lang="en-US" dirty="0"/>
              <a:t> as opposed to unrounded, creating distinctions such as that between [</a:t>
            </a:r>
            <a:r>
              <a:rPr lang="en-US" dirty="0" err="1"/>
              <a:t>i</a:t>
            </a:r>
            <a:r>
              <a:rPr lang="en-US" dirty="0"/>
              <a:t>] (unrounded front vowel such as English "</a:t>
            </a:r>
            <a:r>
              <a:rPr lang="en-US" dirty="0" err="1"/>
              <a:t>ee</a:t>
            </a:r>
            <a:r>
              <a:rPr lang="en-US" dirty="0"/>
              <a:t>") and [y] (</a:t>
            </a:r>
            <a:r>
              <a:rPr lang="en-US" dirty="0">
                <a:hlinkClick r:id="rId13" tooltip="Rounded front vowel"/>
              </a:rPr>
              <a:t>rounded front vowel</a:t>
            </a:r>
            <a:r>
              <a:rPr lang="en-US" dirty="0"/>
              <a:t> such as German "ü").</a:t>
            </a:r>
            <a:r>
              <a:rPr lang="en-US" baseline="30000" dirty="0">
                <a:hlinkClick r:id="rId14"/>
              </a:rPr>
              <a:t>[</a:t>
            </a:r>
            <a:endParaRPr lang="en-US" dirty="0"/>
          </a:p>
          <a:p>
            <a:endParaRPr lang="tr-TR" dirty="0"/>
          </a:p>
        </p:txBody>
      </p:sp>
    </p:spTree>
    <p:extLst>
      <p:ext uri="{BB962C8B-B14F-4D97-AF65-F5344CB8AC3E}">
        <p14:creationId xmlns:p14="http://schemas.microsoft.com/office/powerpoint/2010/main" val="27371423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en-US" dirty="0"/>
              <a:t>Consonants are those sounds that have audible friction or closure at some point within the upper vocal tract. Consonant sounds vary by place of articulation, i.e. the place in the vocal tract where the airflow is obstructed, commonly at the lips, teeth, </a:t>
            </a:r>
            <a:r>
              <a:rPr lang="en-US" dirty="0">
                <a:hlinkClick r:id="rId2" tooltip="Alveolar ridge"/>
              </a:rPr>
              <a:t>alveolar ridge</a:t>
            </a:r>
            <a:r>
              <a:rPr lang="en-US" dirty="0"/>
              <a:t>, </a:t>
            </a:r>
            <a:r>
              <a:rPr lang="en-US" dirty="0">
                <a:hlinkClick r:id="rId3" tooltip="Palate"/>
              </a:rPr>
              <a:t>palate</a:t>
            </a:r>
            <a:r>
              <a:rPr lang="en-US" dirty="0"/>
              <a:t>, </a:t>
            </a:r>
            <a:r>
              <a:rPr lang="en-US" dirty="0">
                <a:hlinkClick r:id="rId4" tooltip="Soft palate"/>
              </a:rPr>
              <a:t>velum</a:t>
            </a:r>
            <a:r>
              <a:rPr lang="en-US" dirty="0"/>
              <a:t>, </a:t>
            </a:r>
            <a:r>
              <a:rPr lang="en-US" dirty="0">
                <a:hlinkClick r:id="rId5" tooltip="Uvula"/>
              </a:rPr>
              <a:t>uvula</a:t>
            </a:r>
            <a:r>
              <a:rPr lang="en-US" dirty="0"/>
              <a:t>, or </a:t>
            </a:r>
            <a:r>
              <a:rPr lang="en-US" dirty="0">
                <a:hlinkClick r:id="rId6" tooltip="Glottis"/>
              </a:rPr>
              <a:t>glottis</a:t>
            </a:r>
            <a:r>
              <a:rPr lang="en-US" dirty="0"/>
              <a:t>. Each place of articulation produces a different set of consonant sounds, which are further distinguished by </a:t>
            </a:r>
            <a:r>
              <a:rPr lang="en-US" dirty="0">
                <a:hlinkClick r:id="rId7" tooltip="Manner of articulation"/>
              </a:rPr>
              <a:t>manner of articulation</a:t>
            </a:r>
            <a:r>
              <a:rPr lang="en-US" dirty="0"/>
              <a:t>, or the kind of friction, whether full closure, in which case the consonant is called </a:t>
            </a:r>
            <a:r>
              <a:rPr lang="en-US" i="1" dirty="0">
                <a:hlinkClick r:id="rId8" tooltip="Occlusive"/>
              </a:rPr>
              <a:t>occlusive</a:t>
            </a:r>
            <a:r>
              <a:rPr lang="en-US" dirty="0"/>
              <a:t> or </a:t>
            </a:r>
            <a:r>
              <a:rPr lang="en-US" i="1" dirty="0">
                <a:hlinkClick r:id="rId9" tooltip="Stop consonant"/>
              </a:rPr>
              <a:t>stop</a:t>
            </a:r>
            <a:r>
              <a:rPr lang="en-US" dirty="0"/>
              <a:t>, or different degrees of aperture creating </a:t>
            </a:r>
            <a:r>
              <a:rPr lang="en-US" i="1" dirty="0">
                <a:hlinkClick r:id="rId10" tooltip="Fricative"/>
              </a:rPr>
              <a:t>fricatives</a:t>
            </a:r>
            <a:r>
              <a:rPr lang="en-US" dirty="0"/>
              <a:t> and </a:t>
            </a:r>
            <a:r>
              <a:rPr lang="en-US" i="1" dirty="0">
                <a:hlinkClick r:id="rId11" tooltip="Approximant consonant"/>
              </a:rPr>
              <a:t>approximants</a:t>
            </a:r>
            <a:r>
              <a:rPr lang="en-US" dirty="0"/>
              <a:t>. Consonants can also be either </a:t>
            </a:r>
            <a:r>
              <a:rPr lang="en-US" i="1" dirty="0">
                <a:hlinkClick r:id="rId12" tooltip="Voice (phonetics)"/>
              </a:rPr>
              <a:t>voiced or unvoiced</a:t>
            </a:r>
            <a:r>
              <a:rPr lang="en-US" dirty="0"/>
              <a:t>, depending on whether the vocal cords are set in vibration by airflow during the production of the sound. Voicing is what separates English [s] in </a:t>
            </a:r>
            <a:r>
              <a:rPr lang="en-US" i="1" dirty="0"/>
              <a:t>bus</a:t>
            </a:r>
            <a:r>
              <a:rPr lang="en-US" dirty="0"/>
              <a:t> (</a:t>
            </a:r>
            <a:r>
              <a:rPr lang="en-US" dirty="0">
                <a:hlinkClick r:id="rId13" tooltip="Sibilant"/>
              </a:rPr>
              <a:t>unvoiced sibilant</a:t>
            </a:r>
            <a:r>
              <a:rPr lang="en-US" dirty="0"/>
              <a:t>) from [z] in </a:t>
            </a:r>
            <a:r>
              <a:rPr lang="en-US" i="1" dirty="0"/>
              <a:t>buzz</a:t>
            </a:r>
            <a:r>
              <a:rPr lang="en-US" dirty="0"/>
              <a:t> (</a:t>
            </a:r>
            <a:r>
              <a:rPr lang="en-US" dirty="0">
                <a:hlinkClick r:id="rId14" tooltip="Voiced alveolar sibilant"/>
              </a:rPr>
              <a:t>voiced sibilant</a:t>
            </a:r>
            <a:r>
              <a:rPr lang="en-US" dirty="0"/>
              <a:t>)</a:t>
            </a:r>
            <a:endParaRPr lang="tr-TR" dirty="0"/>
          </a:p>
        </p:txBody>
      </p:sp>
    </p:spTree>
    <p:extLst>
      <p:ext uri="{BB962C8B-B14F-4D97-AF65-F5344CB8AC3E}">
        <p14:creationId xmlns:p14="http://schemas.microsoft.com/office/powerpoint/2010/main" val="19844505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sp>
        <p:nvSpPr>
          <p:cNvPr id="3" name="İçerik Yer Tutucusu 2"/>
          <p:cNvSpPr>
            <a:spLocks noGrp="1"/>
          </p:cNvSpPr>
          <p:nvPr>
            <p:ph idx="1"/>
          </p:nvPr>
        </p:nvSpPr>
        <p:spPr/>
        <p:txBody>
          <a:bodyPr>
            <a:normAutofit fontScale="92500"/>
          </a:bodyPr>
          <a:lstStyle/>
          <a:p>
            <a:pPr marL="0" indent="0">
              <a:buNone/>
            </a:pPr>
            <a:r>
              <a:rPr lang="en-US" dirty="0"/>
              <a:t>Some speech sounds, both vowels and consonants, involve release of air flow through the nasal cavity, and these are called nasals or nasalized sounds. Other sounds are defined by the way the tongue moves within the mouth: such as the l-sounds (called laterals, because the air flows along both sides of the tongue), and the r-sounds (called </a:t>
            </a:r>
            <a:r>
              <a:rPr lang="en-US" dirty="0" err="1"/>
              <a:t>rhotics</a:t>
            </a:r>
            <a:r>
              <a:rPr lang="en-US" dirty="0"/>
              <a:t>) that are characterized by how the tongue is positioned relative to the air stream</a:t>
            </a:r>
            <a:r>
              <a:rPr lang="en-US" dirty="0" smtClean="0"/>
              <a:t>.</a:t>
            </a:r>
            <a:endParaRPr lang="en-US" dirty="0"/>
          </a:p>
          <a:p>
            <a:pPr marL="0" indent="0">
              <a:buNone/>
            </a:pPr>
            <a:endParaRPr lang="en-US" dirty="0"/>
          </a:p>
          <a:p>
            <a:pPr marL="0" indent="0">
              <a:buNone/>
            </a:pPr>
            <a:r>
              <a:rPr lang="en-US" dirty="0"/>
              <a:t>By using these speech organs, humans can produce hundreds of distinct sounds: some appear very often in the world's languages, whereas others are much more common in certain language families, language areas, or even specific to a single </a:t>
            </a:r>
            <a:r>
              <a:rPr lang="en-US" dirty="0" smtClean="0"/>
              <a:t>language</a:t>
            </a:r>
            <a:r>
              <a:rPr lang="tr-TR" dirty="0" smtClean="0"/>
              <a:t>.</a:t>
            </a:r>
            <a:endParaRPr lang="tr-TR" dirty="0"/>
          </a:p>
        </p:txBody>
      </p:sp>
    </p:spTree>
    <p:extLst>
      <p:ext uri="{BB962C8B-B14F-4D97-AF65-F5344CB8AC3E}">
        <p14:creationId xmlns:p14="http://schemas.microsoft.com/office/powerpoint/2010/main" val="1206783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sp>
        <p:nvSpPr>
          <p:cNvPr id="3" name="İçerik Yer Tutucusu 2"/>
          <p:cNvSpPr>
            <a:spLocks noGrp="1"/>
          </p:cNvSpPr>
          <p:nvPr>
            <p:ph idx="1"/>
          </p:nvPr>
        </p:nvSpPr>
        <p:spPr/>
        <p:txBody>
          <a:bodyPr/>
          <a:lstStyle/>
          <a:p>
            <a:pPr marL="0" indent="0">
              <a:buNone/>
            </a:pPr>
            <a:r>
              <a:rPr lang="en-US" dirty="0"/>
              <a:t>When we exhale, air travels from the lungs up into the trachea. The first place where we can start messing with the air stream is the larynx, which is perched at the top of the trachea. We can contract muscles in the larynx to manipulate bands of tissue called the vocal cords (or vocal folds). The vibration of the vocal cords is called </a:t>
            </a:r>
            <a:r>
              <a:rPr lang="en-US" dirty="0">
                <a:hlinkClick r:id="rId2"/>
              </a:rPr>
              <a:t>phonation</a:t>
            </a:r>
            <a:r>
              <a:rPr lang="en-US" dirty="0"/>
              <a:t>.</a:t>
            </a:r>
            <a:endParaRPr lang="tr-TR" dirty="0"/>
          </a:p>
        </p:txBody>
      </p:sp>
    </p:spTree>
    <p:extLst>
      <p:ext uri="{BB962C8B-B14F-4D97-AF65-F5344CB8AC3E}">
        <p14:creationId xmlns:p14="http://schemas.microsoft.com/office/powerpoint/2010/main" val="33692242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sp>
        <p:nvSpPr>
          <p:cNvPr id="3" name="İçerik Yer Tutucusu 2"/>
          <p:cNvSpPr>
            <a:spLocks noGrp="1"/>
          </p:cNvSpPr>
          <p:nvPr>
            <p:ph idx="1"/>
          </p:nvPr>
        </p:nvSpPr>
        <p:spPr/>
        <p:txBody>
          <a:bodyPr>
            <a:normAutofit fontScale="92500" lnSpcReduction="10000"/>
          </a:bodyPr>
          <a:lstStyle/>
          <a:p>
            <a:pPr marL="0" indent="0">
              <a:buNone/>
            </a:pPr>
            <a:r>
              <a:rPr lang="en-US" dirty="0"/>
              <a:t>By regulating the tension of the vocal cords and changing the amount of space between them (the glottis), we can modulate the pitch, volume, and tonal quality of our voices. There is a </a:t>
            </a:r>
            <a:r>
              <a:rPr lang="en-US" dirty="0">
                <a:hlinkClick r:id="rId2"/>
              </a:rPr>
              <a:t>continuum of phonation types</a:t>
            </a:r>
            <a:r>
              <a:rPr lang="en-US" dirty="0"/>
              <a:t>, from whispering to “creaky voice” (similar to </a:t>
            </a:r>
            <a:r>
              <a:rPr lang="en-US" dirty="0">
                <a:hlinkClick r:id="rId3"/>
              </a:rPr>
              <a:t>vocal fry</a:t>
            </a:r>
            <a:r>
              <a:rPr lang="en-US" dirty="0"/>
              <a:t>).</a:t>
            </a:r>
          </a:p>
          <a:p>
            <a:pPr marL="0" indent="0">
              <a:buNone/>
            </a:pPr>
            <a:r>
              <a:rPr lang="en-US" dirty="0"/>
              <a:t>We can also completely stop the stream of air by fully closing the distance between the vocal folds. This gives us the glottal stop (think of the sound you make between the syllables of “uh-oh”).</a:t>
            </a:r>
          </a:p>
          <a:p>
            <a:pPr marL="0" indent="0">
              <a:buNone/>
            </a:pPr>
            <a:r>
              <a:rPr lang="en-US" dirty="0"/>
              <a:t>Next, let’s talk about the tongue. The tongue is made up of four intrinsic muscles: the superior </a:t>
            </a:r>
            <a:r>
              <a:rPr lang="en-US" dirty="0" err="1"/>
              <a:t>lingualis</a:t>
            </a:r>
            <a:r>
              <a:rPr lang="en-US" dirty="0"/>
              <a:t>, inferior </a:t>
            </a:r>
            <a:r>
              <a:rPr lang="en-US" dirty="0" err="1"/>
              <a:t>lingualis</a:t>
            </a:r>
            <a:r>
              <a:rPr lang="en-US" dirty="0"/>
              <a:t>, vertical </a:t>
            </a:r>
            <a:r>
              <a:rPr lang="en-US" dirty="0" err="1"/>
              <a:t>lingualis</a:t>
            </a:r>
            <a:r>
              <a:rPr lang="en-US" dirty="0"/>
              <a:t>, and transverse </a:t>
            </a:r>
            <a:r>
              <a:rPr lang="en-US" dirty="0" err="1"/>
              <a:t>lingualis</a:t>
            </a:r>
            <a:r>
              <a:rPr lang="en-US" dirty="0"/>
              <a:t>. There are also four extrinsic tongue muscles that help the tongue move: the genioglossus, </a:t>
            </a:r>
            <a:r>
              <a:rPr lang="en-US" dirty="0" err="1"/>
              <a:t>hyoglossus</a:t>
            </a:r>
            <a:r>
              <a:rPr lang="en-US" dirty="0"/>
              <a:t>, </a:t>
            </a:r>
            <a:r>
              <a:rPr lang="en-US" dirty="0" err="1"/>
              <a:t>palatoglossus</a:t>
            </a:r>
            <a:r>
              <a:rPr lang="en-US" dirty="0"/>
              <a:t>, and </a:t>
            </a:r>
            <a:r>
              <a:rPr lang="en-US" dirty="0" err="1"/>
              <a:t>styloglossus</a:t>
            </a:r>
            <a:r>
              <a:rPr lang="en-US" dirty="0"/>
              <a:t>.</a:t>
            </a:r>
          </a:p>
          <a:p>
            <a:endParaRPr lang="tr-TR" dirty="0"/>
          </a:p>
        </p:txBody>
      </p:sp>
    </p:spTree>
    <p:extLst>
      <p:ext uri="{BB962C8B-B14F-4D97-AF65-F5344CB8AC3E}">
        <p14:creationId xmlns:p14="http://schemas.microsoft.com/office/powerpoint/2010/main" val="483080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215340756"/>
              </p:ext>
            </p:extLst>
          </p:nvPr>
        </p:nvGraphicFramePr>
        <p:xfrm>
          <a:off x="838200" y="2441863"/>
          <a:ext cx="10515600" cy="3564080"/>
        </p:xfrm>
        <a:graphic>
          <a:graphicData uri="http://schemas.openxmlformats.org/drawingml/2006/table">
            <a:tbl>
              <a:tblPr/>
              <a:tblGrid>
                <a:gridCol w="5257800"/>
                <a:gridCol w="5257800"/>
              </a:tblGrid>
              <a:tr h="611256">
                <a:tc>
                  <a:txBody>
                    <a:bodyPr/>
                    <a:lstStyle/>
                    <a:p>
                      <a:r>
                        <a:rPr lang="tr-TR" b="1" dirty="0" err="1">
                          <a:solidFill>
                            <a:schemeClr val="tx1"/>
                          </a:solidFill>
                          <a:effectLst/>
                          <a:latin typeface="Myriad W01 Bd"/>
                        </a:rPr>
                        <a:t>Muscle</a:t>
                      </a:r>
                      <a:endParaRPr lang="tr-TR" dirty="0">
                        <a:solidFill>
                          <a:schemeClr val="tx1"/>
                        </a:solidFill>
                        <a:effectLst/>
                      </a:endParaRPr>
                    </a:p>
                  </a:txBody>
                  <a:tcPr anchor="ctr">
                    <a:lnL>
                      <a:noFill/>
                    </a:lnL>
                    <a:lnR>
                      <a:noFill/>
                    </a:lnR>
                    <a:lnT>
                      <a:noFill/>
                    </a:lnT>
                    <a:lnB>
                      <a:noFill/>
                    </a:lnB>
                  </a:tcPr>
                </a:tc>
                <a:tc>
                  <a:txBody>
                    <a:bodyPr/>
                    <a:lstStyle/>
                    <a:p>
                      <a:r>
                        <a:rPr lang="tr-TR" b="1">
                          <a:solidFill>
                            <a:schemeClr val="tx1"/>
                          </a:solidFill>
                          <a:effectLst/>
                          <a:latin typeface="Myriad W01 Bd"/>
                        </a:rPr>
                        <a:t>Function</a:t>
                      </a:r>
                      <a:endParaRPr lang="tr-TR">
                        <a:solidFill>
                          <a:schemeClr val="tx1"/>
                        </a:solidFill>
                        <a:effectLst/>
                      </a:endParaRPr>
                    </a:p>
                  </a:txBody>
                  <a:tcPr anchor="ctr">
                    <a:lnL>
                      <a:noFill/>
                    </a:lnL>
                    <a:lnR>
                      <a:noFill/>
                    </a:lnR>
                    <a:lnT>
                      <a:noFill/>
                    </a:lnT>
                    <a:lnB>
                      <a:noFill/>
                    </a:lnB>
                  </a:tcPr>
                </a:tc>
              </a:tr>
              <a:tr h="621647">
                <a:tc>
                  <a:txBody>
                    <a:bodyPr/>
                    <a:lstStyle/>
                    <a:p>
                      <a:r>
                        <a:rPr lang="tr-TR" dirty="0" err="1">
                          <a:solidFill>
                            <a:schemeClr val="tx1"/>
                          </a:solidFill>
                          <a:effectLst/>
                        </a:rPr>
                        <a:t>Genioglossus</a:t>
                      </a:r>
                      <a:endParaRPr lang="tr-TR" dirty="0">
                        <a:solidFill>
                          <a:schemeClr val="tx1"/>
                        </a:solidFill>
                        <a:effectLst/>
                      </a:endParaRPr>
                    </a:p>
                  </a:txBody>
                  <a:tcPr anchor="ctr">
                    <a:lnL>
                      <a:noFill/>
                    </a:lnL>
                    <a:lnR>
                      <a:noFill/>
                    </a:lnR>
                    <a:lnT>
                      <a:noFill/>
                    </a:lnT>
                    <a:lnB>
                      <a:noFill/>
                    </a:lnB>
                  </a:tcPr>
                </a:tc>
                <a:tc>
                  <a:txBody>
                    <a:bodyPr/>
                    <a:lstStyle/>
                    <a:p>
                      <a:r>
                        <a:rPr lang="en-US">
                          <a:solidFill>
                            <a:schemeClr val="tx1"/>
                          </a:solidFill>
                          <a:effectLst/>
                        </a:rPr>
                        <a:t>Depresses and extends the tongue</a:t>
                      </a:r>
                    </a:p>
                  </a:txBody>
                  <a:tcPr anchor="ctr">
                    <a:lnL>
                      <a:noFill/>
                    </a:lnL>
                    <a:lnR>
                      <a:noFill/>
                    </a:lnR>
                    <a:lnT>
                      <a:noFill/>
                    </a:lnT>
                    <a:lnB>
                      <a:noFill/>
                    </a:lnB>
                  </a:tcPr>
                </a:tc>
              </a:tr>
              <a:tr h="621647">
                <a:tc>
                  <a:txBody>
                    <a:bodyPr/>
                    <a:lstStyle/>
                    <a:p>
                      <a:r>
                        <a:rPr lang="tr-TR">
                          <a:solidFill>
                            <a:schemeClr val="tx1"/>
                          </a:solidFill>
                          <a:effectLst/>
                        </a:rPr>
                        <a:t>Hyoglossus</a:t>
                      </a:r>
                    </a:p>
                  </a:txBody>
                  <a:tcPr anchor="ctr">
                    <a:lnL>
                      <a:noFill/>
                    </a:lnL>
                    <a:lnR>
                      <a:noFill/>
                    </a:lnR>
                    <a:lnT>
                      <a:noFill/>
                    </a:lnT>
                    <a:lnB>
                      <a:noFill/>
                    </a:lnB>
                  </a:tcPr>
                </a:tc>
                <a:tc>
                  <a:txBody>
                    <a:bodyPr/>
                    <a:lstStyle/>
                    <a:p>
                      <a:r>
                        <a:rPr lang="tr-TR" dirty="0" err="1">
                          <a:solidFill>
                            <a:schemeClr val="tx1"/>
                          </a:solidFill>
                          <a:effectLst/>
                        </a:rPr>
                        <a:t>Depresses</a:t>
                      </a:r>
                      <a:r>
                        <a:rPr lang="tr-TR" dirty="0">
                          <a:solidFill>
                            <a:schemeClr val="tx1"/>
                          </a:solidFill>
                          <a:effectLst/>
                        </a:rPr>
                        <a:t> </a:t>
                      </a:r>
                      <a:r>
                        <a:rPr lang="tr-TR" dirty="0" err="1">
                          <a:solidFill>
                            <a:schemeClr val="tx1"/>
                          </a:solidFill>
                          <a:effectLst/>
                        </a:rPr>
                        <a:t>the</a:t>
                      </a:r>
                      <a:r>
                        <a:rPr lang="tr-TR" dirty="0">
                          <a:solidFill>
                            <a:schemeClr val="tx1"/>
                          </a:solidFill>
                          <a:effectLst/>
                        </a:rPr>
                        <a:t> </a:t>
                      </a:r>
                      <a:r>
                        <a:rPr lang="tr-TR" dirty="0" err="1">
                          <a:solidFill>
                            <a:schemeClr val="tx1"/>
                          </a:solidFill>
                          <a:effectLst/>
                        </a:rPr>
                        <a:t>tongue</a:t>
                      </a:r>
                      <a:endParaRPr lang="tr-TR" dirty="0">
                        <a:solidFill>
                          <a:schemeClr val="tx1"/>
                        </a:solidFill>
                        <a:effectLst/>
                      </a:endParaRPr>
                    </a:p>
                  </a:txBody>
                  <a:tcPr anchor="ctr">
                    <a:lnL>
                      <a:noFill/>
                    </a:lnL>
                    <a:lnR>
                      <a:noFill/>
                    </a:lnR>
                    <a:lnT>
                      <a:noFill/>
                    </a:lnT>
                    <a:lnB>
                      <a:noFill/>
                    </a:lnB>
                  </a:tcPr>
                </a:tc>
              </a:tr>
              <a:tr h="621647">
                <a:tc>
                  <a:txBody>
                    <a:bodyPr/>
                    <a:lstStyle/>
                    <a:p>
                      <a:r>
                        <a:rPr lang="tr-TR">
                          <a:solidFill>
                            <a:schemeClr val="tx1"/>
                          </a:solidFill>
                          <a:effectLst/>
                        </a:rPr>
                        <a:t>Palatoglossus</a:t>
                      </a:r>
                    </a:p>
                  </a:txBody>
                  <a:tcPr anchor="ctr">
                    <a:lnL>
                      <a:noFill/>
                    </a:lnL>
                    <a:lnR>
                      <a:noFill/>
                    </a:lnR>
                    <a:lnT>
                      <a:noFill/>
                    </a:lnT>
                    <a:lnB>
                      <a:noFill/>
                    </a:lnB>
                  </a:tcPr>
                </a:tc>
                <a:tc>
                  <a:txBody>
                    <a:bodyPr/>
                    <a:lstStyle/>
                    <a:p>
                      <a:r>
                        <a:rPr lang="en-US" dirty="0">
                          <a:solidFill>
                            <a:schemeClr val="tx1"/>
                          </a:solidFill>
                          <a:effectLst/>
                        </a:rPr>
                        <a:t>Elevates posterior tongue and constricts the pharynx</a:t>
                      </a:r>
                    </a:p>
                  </a:txBody>
                  <a:tcPr anchor="ctr">
                    <a:lnL>
                      <a:noFill/>
                    </a:lnL>
                    <a:lnR>
                      <a:noFill/>
                    </a:lnR>
                    <a:lnT>
                      <a:noFill/>
                    </a:lnT>
                    <a:lnB>
                      <a:noFill/>
                    </a:lnB>
                  </a:tcPr>
                </a:tc>
              </a:tr>
              <a:tr h="1087883">
                <a:tc>
                  <a:txBody>
                    <a:bodyPr/>
                    <a:lstStyle/>
                    <a:p>
                      <a:r>
                        <a:rPr lang="tr-TR">
                          <a:solidFill>
                            <a:schemeClr val="tx1"/>
                          </a:solidFill>
                          <a:effectLst/>
                        </a:rPr>
                        <a:t>Styloglossus</a:t>
                      </a:r>
                    </a:p>
                  </a:txBody>
                  <a:tcPr anchor="ctr">
                    <a:lnL>
                      <a:noFill/>
                    </a:lnL>
                    <a:lnR>
                      <a:noFill/>
                    </a:lnR>
                    <a:lnT>
                      <a:noFill/>
                    </a:lnT>
                    <a:lnB>
                      <a:noFill/>
                    </a:lnB>
                  </a:tcPr>
                </a:tc>
                <a:tc>
                  <a:txBody>
                    <a:bodyPr/>
                    <a:lstStyle/>
                    <a:p>
                      <a:r>
                        <a:rPr lang="en-US" dirty="0">
                          <a:solidFill>
                            <a:schemeClr val="tx1"/>
                          </a:solidFill>
                          <a:effectLst/>
                        </a:rPr>
                        <a:t>Draws the sides of the tongue upward and draws the tongue back</a:t>
                      </a:r>
                    </a:p>
                  </a:txBody>
                  <a:tcPr anchor="ctr">
                    <a:lnL>
                      <a:noFill/>
                    </a:lnL>
                    <a:lnR>
                      <a:noFill/>
                    </a:lnR>
                    <a:lnT>
                      <a:noFill/>
                    </a:lnT>
                    <a:lnB>
                      <a:noFill/>
                    </a:lnB>
                  </a:tcPr>
                </a:tc>
              </a:tr>
            </a:tbl>
          </a:graphicData>
        </a:graphic>
      </p:graphicFrame>
    </p:spTree>
    <p:extLst>
      <p:ext uri="{BB962C8B-B14F-4D97-AF65-F5344CB8AC3E}">
        <p14:creationId xmlns:p14="http://schemas.microsoft.com/office/powerpoint/2010/main" val="3195063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Anatomy</a:t>
            </a:r>
            <a:r>
              <a:rPr lang="tr-TR" b="1" dirty="0">
                <a:solidFill>
                  <a:srgbClr val="C00000"/>
                </a:solidFill>
              </a:rPr>
              <a:t> of </a:t>
            </a:r>
            <a:r>
              <a:rPr lang="tr-TR" b="1" dirty="0" err="1">
                <a:solidFill>
                  <a:srgbClr val="C00000"/>
                </a:solidFill>
              </a:rPr>
              <a:t>speech</a:t>
            </a:r>
            <a:endParaRPr lang="tr-TR" dirty="0"/>
          </a:p>
        </p:txBody>
      </p:sp>
      <p:sp>
        <p:nvSpPr>
          <p:cNvPr id="3" name="İçerik Yer Tutucusu 2"/>
          <p:cNvSpPr>
            <a:spLocks noGrp="1"/>
          </p:cNvSpPr>
          <p:nvPr>
            <p:ph idx="1"/>
          </p:nvPr>
        </p:nvSpPr>
        <p:spPr/>
        <p:txBody>
          <a:bodyPr/>
          <a:lstStyle/>
          <a:p>
            <a:pPr marL="0" indent="0">
              <a:buNone/>
            </a:pPr>
            <a:r>
              <a:rPr lang="en-US" dirty="0"/>
              <a:t>It’s no wonder that the tongue has so many muscles helping it out—it needs to be pretty versatile to make the specific movements required for speech! Movements of the mouth, face, tongue, and larynx are so important, in fact, that a large portion of the primary motor cortex is devoted to them.</a:t>
            </a:r>
          </a:p>
          <a:p>
            <a:pPr marL="0" indent="0">
              <a:buNone/>
            </a:pPr>
            <a:r>
              <a:rPr lang="en-US" dirty="0"/>
              <a:t>You might recognize the image below (the motor homunculus) from the neuromuscular interaction article from a few weeks back. The face/tongue/larynx and hands are depicted as the largest parts of the body in the homunculus representation because of the large regions of motor cortex devoted to their intricate motions.</a:t>
            </a:r>
          </a:p>
          <a:p>
            <a:endParaRPr lang="tr-TR" dirty="0"/>
          </a:p>
        </p:txBody>
      </p:sp>
    </p:spTree>
    <p:extLst>
      <p:ext uri="{BB962C8B-B14F-4D97-AF65-F5344CB8AC3E}">
        <p14:creationId xmlns:p14="http://schemas.microsoft.com/office/powerpoint/2010/main" val="63416083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1588</Words>
  <Application>Microsoft Office PowerPoint</Application>
  <PresentationFormat>Geniş ekran</PresentationFormat>
  <Paragraphs>54</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Calibri</vt:lpstr>
      <vt:lpstr>Calibri Light</vt:lpstr>
      <vt:lpstr>Myriad W01 Bd</vt:lpstr>
      <vt:lpstr>Office Teması</vt:lpstr>
      <vt:lpstr>Anatomy of speech</vt:lpstr>
      <vt:lpstr>Anatomy of speech</vt:lpstr>
      <vt:lpstr>Anatomy of speech</vt:lpstr>
      <vt:lpstr>Anatomy of speech</vt:lpstr>
      <vt:lpstr>Anatomy of speech</vt:lpstr>
      <vt:lpstr>Anatomy of speech</vt:lpstr>
      <vt:lpstr>Anatomy of speech</vt:lpstr>
      <vt:lpstr>Anatomy of speech</vt:lpstr>
      <vt:lpstr>Anatomy of speech</vt:lpstr>
      <vt:lpstr>Speech Sounds: Let's Make Some Noise!</vt:lpstr>
      <vt:lpstr>Speech sounds</vt:lpstr>
      <vt:lpstr>PowerPoint Sunusu</vt:lpstr>
      <vt:lpstr>Pathologies</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Hafta14</dc:title>
  <dc:creator>MUSTAFA GÜLEÇ</dc:creator>
  <cp:lastModifiedBy>Mustafa Güleç</cp:lastModifiedBy>
  <cp:revision>17</cp:revision>
  <dcterms:created xsi:type="dcterms:W3CDTF">2018-02-22T10:18:44Z</dcterms:created>
  <dcterms:modified xsi:type="dcterms:W3CDTF">2020-02-07T14:14:27Z</dcterms:modified>
</cp:coreProperties>
</file>