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3" r:id="rId3"/>
    <p:sldId id="264" r:id="rId4"/>
    <p:sldId id="267" r:id="rId5"/>
    <p:sldId id="268" r:id="rId6"/>
    <p:sldId id="270" r:id="rId7"/>
    <p:sldId id="265" r:id="rId8"/>
    <p:sldId id="266" r:id="rId9"/>
    <p:sldId id="269" r:id="rId10"/>
    <p:sldId id="271" r:id="rId11"/>
    <p:sldId id="272" r:id="rId12"/>
    <p:sldId id="273" r:id="rId13"/>
    <p:sldId id="27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26"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2/2/2020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2/2/2020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2/2/2020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2/2/2020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2/2/2020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4400" i="1" dirty="0">
                <a:solidFill>
                  <a:schemeClr val="tx1"/>
                </a:solidFill>
              </a:rPr>
              <a:t>История Русской культуры</a:t>
            </a:r>
            <a:endParaRPr lang="en-US" sz="4400" i="1" dirty="0">
              <a:solidFill>
                <a:schemeClr val="tx1"/>
              </a:solidFill>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rPr>
              <a:t>Лекция 7</a:t>
            </a:r>
            <a:endParaRPr lang="en-US" i="1" dirty="0">
              <a:solidFill>
                <a:schemeClr val="tx1"/>
              </a:solidFill>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71999" y="642593"/>
            <a:ext cx="6863645" cy="5724340"/>
          </a:xfrm>
        </p:spPr>
        <p:txBody>
          <a:bodyPr>
            <a:normAutofit/>
          </a:bodyPr>
          <a:lstStyle/>
          <a:p>
            <a:pPr algn="just"/>
            <a:r>
              <a:rPr lang="ru-RU" sz="2000" i="1" dirty="0">
                <a:solidFill>
                  <a:prstClr val="black">
                    <a:lumMod val="75000"/>
                    <a:lumOff val="25000"/>
                  </a:prstClr>
                </a:solidFill>
                <a:latin typeface="Arial" panose="020B0604020202020204" pitchFamily="34" charset="0"/>
                <a:cs typeface="Arial" panose="020B0604020202020204" pitchFamily="34" charset="0"/>
              </a:rPr>
              <a:t>	В первом десятилетии 17 века формируется стихосложение, как форма художественной речи. Для этого периода был характерен </a:t>
            </a:r>
            <a:r>
              <a:rPr lang="ru-RU" sz="2000" i="1" dirty="0" err="1">
                <a:solidFill>
                  <a:prstClr val="black">
                    <a:lumMod val="75000"/>
                    <a:lumOff val="25000"/>
                  </a:prstClr>
                </a:solidFill>
                <a:latin typeface="Arial" panose="020B0604020202020204" pitchFamily="34" charset="0"/>
                <a:cs typeface="Arial" panose="020B0604020202020204" pitchFamily="34" charset="0"/>
              </a:rPr>
              <a:t>неодносложный</a:t>
            </a:r>
            <a:r>
              <a:rPr lang="ru-RU" sz="2000" i="1" dirty="0">
                <a:solidFill>
                  <a:prstClr val="black">
                    <a:lumMod val="75000"/>
                    <a:lumOff val="25000"/>
                  </a:prstClr>
                </a:solidFill>
                <a:latin typeface="Arial" panose="020B0604020202020204" pitchFamily="34" charset="0"/>
                <a:cs typeface="Arial" panose="020B0604020202020204" pitchFamily="34" charset="0"/>
              </a:rPr>
              <a:t> стих с парной рифмой, то есть </a:t>
            </a:r>
            <a:r>
              <a:rPr lang="ru-RU" sz="2000" i="1" dirty="0" err="1">
                <a:solidFill>
                  <a:prstClr val="black">
                    <a:lumMod val="75000"/>
                    <a:lumOff val="25000"/>
                  </a:prstClr>
                </a:solidFill>
                <a:latin typeface="Arial" panose="020B0604020202020204" pitchFamily="34" charset="0"/>
                <a:cs typeface="Arial" panose="020B0604020202020204" pitchFamily="34" charset="0"/>
              </a:rPr>
              <a:t>двоестрочие</a:t>
            </a:r>
            <a:r>
              <a:rPr lang="ru-RU" sz="2000" i="1" dirty="0">
                <a:solidFill>
                  <a:prstClr val="black">
                    <a:lumMod val="75000"/>
                    <a:lumOff val="25000"/>
                  </a:prstClr>
                </a:solidFill>
                <a:latin typeface="Arial" panose="020B0604020202020204" pitchFamily="34" charset="0"/>
                <a:cs typeface="Arial" panose="020B0604020202020204" pitchFamily="34" charset="0"/>
              </a:rPr>
              <a:t>. Как правило искусству </a:t>
            </a:r>
            <a:r>
              <a:rPr lang="ru-RU" sz="2000" i="1" dirty="0" err="1">
                <a:solidFill>
                  <a:prstClr val="black">
                    <a:lumMod val="75000"/>
                    <a:lumOff val="25000"/>
                  </a:prstClr>
                </a:solidFill>
                <a:latin typeface="Arial" panose="020B0604020202020204" pitchFamily="34" charset="0"/>
                <a:cs typeface="Arial" panose="020B0604020202020204" pitchFamily="34" charset="0"/>
              </a:rPr>
              <a:t>двоестрочия</a:t>
            </a:r>
            <a:r>
              <a:rPr lang="ru-RU" sz="2000" i="1" dirty="0">
                <a:solidFill>
                  <a:prstClr val="black">
                    <a:lumMod val="75000"/>
                    <a:lumOff val="25000"/>
                  </a:prstClr>
                </a:solidFill>
                <a:latin typeface="Arial" panose="020B0604020202020204" pitchFamily="34" charset="0"/>
                <a:cs typeface="Arial" panose="020B0604020202020204" pitchFamily="34" charset="0"/>
              </a:rPr>
              <a:t> обучались служивые люди. Именно в них ценилось умение находить ассоциации и остроумные ответы.  </a:t>
            </a:r>
            <a:br>
              <a:rPr lang="ru-RU" sz="2000" i="1" dirty="0">
                <a:solidFill>
                  <a:prstClr val="black">
                    <a:lumMod val="75000"/>
                    <a:lumOff val="25000"/>
                  </a:prstClr>
                </a:solidFill>
                <a:latin typeface="Arial" panose="020B0604020202020204" pitchFamily="34" charset="0"/>
                <a:cs typeface="Arial" panose="020B0604020202020204" pitchFamily="34" charset="0"/>
              </a:rPr>
            </a:br>
            <a:r>
              <a:rPr lang="ru-RU" sz="2000" i="1" dirty="0">
                <a:solidFill>
                  <a:prstClr val="black">
                    <a:lumMod val="75000"/>
                    <a:lumOff val="25000"/>
                  </a:prstClr>
                </a:solidFill>
                <a:latin typeface="Arial" panose="020B0604020202020204" pitchFamily="34" charset="0"/>
                <a:cs typeface="Arial" panose="020B0604020202020204" pitchFamily="34" charset="0"/>
              </a:rPr>
              <a:t>	Во второй половине 17 века появляется авторская поэзия. Среди выдающихся поэтов того времени можно отметить Семена Полоцкого (1629 -1680 гг.) и Сильвестра Медведева (1641 – 1691 гг.) Благодаря Семену Полоцкому русская литература познакомится с силлабической поэзией. Сильвестр Медведев был учеником Семена Полоцкого. Кроме написания стихов Медведев активно занимался открытием первого высшего учебного заведения в России. Благодаря ему в 1686 г. была открыта Славяно-греко-латинская академия .</a:t>
            </a:r>
            <a:r>
              <a:rPr lang="ru-RU" sz="2400" i="1" dirty="0"/>
              <a:t>	</a:t>
            </a:r>
            <a:br>
              <a:rPr lang="ru-RU" sz="2400" i="1" dirty="0"/>
            </a:br>
            <a:r>
              <a:rPr lang="ru-RU" sz="2400" i="1" dirty="0"/>
              <a:t>	</a:t>
            </a:r>
            <a:br>
              <a:rPr lang="ru-RU" sz="2400" dirty="0"/>
            </a:br>
            <a:endParaRPr lang="en-US" sz="2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6689926"/>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71999" y="642593"/>
            <a:ext cx="6863645" cy="5724340"/>
          </a:xfrm>
        </p:spPr>
        <p:txBody>
          <a:bodyPr>
            <a:normAutofit/>
          </a:bodyPr>
          <a:lstStyle/>
          <a:p>
            <a:pPr algn="just"/>
            <a:r>
              <a:rPr lang="ru-RU" sz="2000" i="1" dirty="0">
                <a:solidFill>
                  <a:prstClr val="black">
                    <a:lumMod val="75000"/>
                    <a:lumOff val="25000"/>
                  </a:prstClr>
                </a:solidFill>
                <a:latin typeface="Arial" panose="020B0604020202020204" pitchFamily="34" charset="0"/>
                <a:cs typeface="Arial" panose="020B0604020202020204" pitchFamily="34" charset="0"/>
              </a:rPr>
              <a:t>	.</a:t>
            </a:r>
            <a:r>
              <a:rPr lang="ru-RU" sz="2400" i="1" dirty="0"/>
              <a:t>	</a:t>
            </a:r>
            <a:br>
              <a:rPr lang="ru-RU" sz="2400" i="1" dirty="0"/>
            </a:br>
            <a:r>
              <a:rPr lang="ru-RU" sz="2400" i="1" dirty="0"/>
              <a:t>	</a:t>
            </a:r>
            <a:r>
              <a:rPr lang="ru-RU" sz="2000" i="1" dirty="0">
                <a:solidFill>
                  <a:prstClr val="black">
                    <a:lumMod val="75000"/>
                    <a:lumOff val="25000"/>
                  </a:prstClr>
                </a:solidFill>
                <a:latin typeface="Arial" panose="020B0604020202020204" pitchFamily="34" charset="0"/>
                <a:cs typeface="Arial" panose="020B0604020202020204" pitchFamily="34" charset="0"/>
              </a:rPr>
              <a:t>Русская  проза 17 века все более освобождается от канонических традиций. В литературе зарождается сюжетное повествование. Яркими литературными произведениями того времени можно считать «Повесть о Савве </a:t>
            </a:r>
            <a:r>
              <a:rPr lang="ru-RU" sz="2000" i="1" dirty="0" err="1">
                <a:solidFill>
                  <a:prstClr val="black">
                    <a:lumMod val="75000"/>
                    <a:lumOff val="25000"/>
                  </a:prstClr>
                </a:solidFill>
                <a:latin typeface="Arial" panose="020B0604020202020204" pitchFamily="34" charset="0"/>
                <a:cs typeface="Arial" panose="020B0604020202020204" pitchFamily="34" charset="0"/>
              </a:rPr>
              <a:t>Груцыне</a:t>
            </a:r>
            <a:r>
              <a:rPr lang="ru-RU" sz="2000" i="1" dirty="0">
                <a:solidFill>
                  <a:prstClr val="black">
                    <a:lumMod val="75000"/>
                    <a:lumOff val="25000"/>
                  </a:prstClr>
                </a:solidFill>
                <a:latin typeface="Arial" panose="020B0604020202020204" pitchFamily="34" charset="0"/>
                <a:cs typeface="Arial" panose="020B0604020202020204" pitchFamily="34" charset="0"/>
              </a:rPr>
              <a:t>», «Повесть о бражнике» и т.д. </a:t>
            </a:r>
            <a:br>
              <a:rPr lang="ru-RU" sz="2000" i="1" dirty="0">
                <a:solidFill>
                  <a:prstClr val="black">
                    <a:lumMod val="75000"/>
                    <a:lumOff val="25000"/>
                  </a:prstClr>
                </a:solidFill>
                <a:latin typeface="Arial" panose="020B0604020202020204" pitchFamily="34" charset="0"/>
                <a:cs typeface="Arial" panose="020B0604020202020204" pitchFamily="34" charset="0"/>
              </a:rPr>
            </a:br>
            <a:r>
              <a:rPr lang="ru-RU" sz="2000" i="1" dirty="0">
                <a:solidFill>
                  <a:prstClr val="black">
                    <a:lumMod val="75000"/>
                    <a:lumOff val="25000"/>
                  </a:prstClr>
                </a:solidFill>
                <a:latin typeface="Arial" panose="020B0604020202020204" pitchFamily="34" charset="0"/>
                <a:cs typeface="Arial" panose="020B0604020202020204" pitchFamily="34" charset="0"/>
              </a:rPr>
              <a:t>	В переводной литературе начинает доминировать светская проза. В 17 веке в литературу приходит художественный вымысел. Например «Повесть о Тверском отроче монастыре». А «Повесть о Шемякином суде» можно даже отнести к первым примерам демократической сатиры. </a:t>
            </a:r>
            <a:r>
              <a:rPr lang="ru-RU" sz="2400" i="1" dirty="0"/>
              <a:t>	</a:t>
            </a:r>
            <a:br>
              <a:rPr lang="ru-RU" sz="2400" dirty="0"/>
            </a:br>
            <a:endParaRPr lang="en-US" sz="2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759640"/>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71999" y="642593"/>
            <a:ext cx="6863645" cy="5724340"/>
          </a:xfrm>
        </p:spPr>
        <p:txBody>
          <a:bodyPr>
            <a:normAutofit/>
          </a:bodyPr>
          <a:lstStyle/>
          <a:p>
            <a:pPr algn="just"/>
            <a:r>
              <a:rPr lang="ru-RU" sz="2000" i="1" dirty="0">
                <a:solidFill>
                  <a:prstClr val="black">
                    <a:lumMod val="75000"/>
                    <a:lumOff val="25000"/>
                  </a:prstClr>
                </a:solidFill>
                <a:latin typeface="Arial" panose="020B0604020202020204" pitchFamily="34" charset="0"/>
                <a:cs typeface="Arial" panose="020B0604020202020204" pitchFamily="34" charset="0"/>
              </a:rPr>
              <a:t>	.</a:t>
            </a:r>
            <a:r>
              <a:rPr lang="ru-RU" sz="2400" i="1" dirty="0"/>
              <a:t>	</a:t>
            </a:r>
            <a:br>
              <a:rPr lang="ru-RU" sz="2400" i="1" dirty="0"/>
            </a:br>
            <a:r>
              <a:rPr lang="ru-RU" sz="2400" i="1" dirty="0"/>
              <a:t>	</a:t>
            </a:r>
            <a:r>
              <a:rPr lang="ru-RU" sz="2000" i="1" dirty="0">
                <a:solidFill>
                  <a:prstClr val="black">
                    <a:lumMod val="75000"/>
                    <a:lumOff val="25000"/>
                  </a:prstClr>
                </a:solidFill>
                <a:latin typeface="Arial" panose="020B0604020202020204" pitchFamily="34" charset="0"/>
                <a:cs typeface="Arial" panose="020B0604020202020204" pitchFamily="34" charset="0"/>
              </a:rPr>
              <a:t>17 век был также веком географических открытий. «Книга Большого чертежа» составленная в 1627 г. стала первым географическим описанием Российского государства. Книга включала карту России от Финского залива до Уральских гор и от Северного до Черного морей. В книге также содержалась информация о важных населенных пунктах и расстояниях между ними, а также справка об этническом составе каждого конкретного региона. 	В 17 веке Семен Дежнев прошел пролив между Азией и Северной Америкой. Иван Москвитин первым достиг берегов Тихого океана. Ерофей Хабаров исследовал Приамурье. Благодаря их открытиям был собран ценнейший географический материал. </a:t>
            </a:r>
            <a:br>
              <a:rPr lang="ru-RU" sz="2000" i="1" dirty="0">
                <a:solidFill>
                  <a:prstClr val="black">
                    <a:lumMod val="75000"/>
                    <a:lumOff val="25000"/>
                  </a:prstClr>
                </a:solidFill>
                <a:latin typeface="Arial" panose="020B0604020202020204" pitchFamily="34" charset="0"/>
                <a:cs typeface="Arial" panose="020B0604020202020204" pitchFamily="34" charset="0"/>
              </a:rPr>
            </a:br>
            <a:br>
              <a:rPr lang="ru-RU" sz="2000" i="1" dirty="0">
                <a:solidFill>
                  <a:prstClr val="black">
                    <a:lumMod val="75000"/>
                    <a:lumOff val="25000"/>
                  </a:prstClr>
                </a:solidFill>
                <a:latin typeface="Arial" panose="020B0604020202020204" pitchFamily="34" charset="0"/>
                <a:cs typeface="Arial" panose="020B0604020202020204" pitchFamily="34" charset="0"/>
              </a:rPr>
            </a:br>
            <a:r>
              <a:rPr lang="ru-RU" sz="2000" i="1" dirty="0">
                <a:solidFill>
                  <a:prstClr val="black">
                    <a:lumMod val="75000"/>
                    <a:lumOff val="25000"/>
                  </a:prstClr>
                </a:solidFill>
                <a:latin typeface="Arial" panose="020B0604020202020204" pitchFamily="34" charset="0"/>
                <a:cs typeface="Arial" panose="020B0604020202020204" pitchFamily="34" charset="0"/>
              </a:rPr>
              <a:t> </a:t>
            </a:r>
            <a:r>
              <a:rPr lang="ru-RU" sz="2400" i="1" dirty="0"/>
              <a:t>	</a:t>
            </a:r>
            <a:br>
              <a:rPr lang="ru-RU" sz="2400" dirty="0"/>
            </a:br>
            <a:endParaRPr lang="en-US" sz="2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9972752"/>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71999" y="642593"/>
            <a:ext cx="6863645" cy="5724340"/>
          </a:xfrm>
        </p:spPr>
        <p:txBody>
          <a:bodyPr>
            <a:normAutofit fontScale="90000"/>
          </a:bodyPr>
          <a:lstStyle/>
          <a:p>
            <a:r>
              <a:rPr lang="ru-RU" sz="2000" i="1" dirty="0">
                <a:solidFill>
                  <a:prstClr val="black">
                    <a:lumMod val="75000"/>
                    <a:lumOff val="25000"/>
                  </a:prstClr>
                </a:solidFill>
                <a:latin typeface="Arial" panose="020B0604020202020204" pitchFamily="34" charset="0"/>
                <a:cs typeface="Arial" panose="020B0604020202020204" pitchFamily="34" charset="0"/>
              </a:rPr>
              <a:t>	.</a:t>
            </a:r>
            <a:r>
              <a:rPr lang="ru-RU" sz="2400" i="1" dirty="0"/>
              <a:t>	</a:t>
            </a:r>
            <a:br>
              <a:rPr lang="ru-RU" sz="2400" i="1"/>
            </a:br>
            <a:r>
              <a:rPr lang="ru-RU" sz="2000" i="1">
                <a:solidFill>
                  <a:prstClr val="black">
                    <a:lumMod val="75000"/>
                    <a:lumOff val="25000"/>
                  </a:prstClr>
                </a:solidFill>
                <a:latin typeface="Arial" panose="020B0604020202020204" pitchFamily="34" charset="0"/>
                <a:cs typeface="Arial" panose="020B0604020202020204" pitchFamily="34" charset="0"/>
              </a:rPr>
              <a:t>Список </a:t>
            </a:r>
            <a:r>
              <a:rPr lang="ru-RU" sz="2000" i="1" dirty="0">
                <a:solidFill>
                  <a:prstClr val="black">
                    <a:lumMod val="75000"/>
                    <a:lumOff val="25000"/>
                  </a:prstClr>
                </a:solidFill>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solidFill>
                  <a:prstClr val="black">
                    <a:lumMod val="75000"/>
                    <a:lumOff val="25000"/>
                  </a:prstClr>
                </a:solidFill>
                <a:latin typeface="Arial" panose="020B0604020202020204" pitchFamily="34" charset="0"/>
                <a:cs typeface="Arial" panose="020B0604020202020204" pitchFamily="34" charset="0"/>
              </a:rPr>
            </a:br>
            <a:br>
              <a:rPr lang="ru-RU" sz="2000" i="1" dirty="0">
                <a:solidFill>
                  <a:prstClr val="black">
                    <a:lumMod val="75000"/>
                    <a:lumOff val="25000"/>
                  </a:prstClr>
                </a:solidFill>
                <a:latin typeface="Arial" panose="020B0604020202020204" pitchFamily="34" charset="0"/>
                <a:cs typeface="Arial" panose="020B0604020202020204" pitchFamily="34" charset="0"/>
              </a:rPr>
            </a:br>
            <a:r>
              <a:rPr lang="ru-RU" sz="1800" i="1" dirty="0">
                <a:solidFill>
                  <a:prstClr val="black">
                    <a:lumMod val="75000"/>
                    <a:lumOff val="25000"/>
                  </a:prstClr>
                </a:solidFill>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solidFill>
                  <a:prstClr val="black">
                    <a:lumMod val="75000"/>
                    <a:lumOff val="25000"/>
                  </a:prstClr>
                </a:solidFill>
                <a:latin typeface="Arial" panose="020B0604020202020204" pitchFamily="34" charset="0"/>
                <a:cs typeface="Arial" panose="020B0604020202020204" pitchFamily="34" charset="0"/>
              </a:rPr>
              <a:t>Харвест</a:t>
            </a:r>
            <a:r>
              <a:rPr lang="ru-RU" sz="1800" i="1" dirty="0">
                <a:solidFill>
                  <a:prstClr val="black">
                    <a:lumMod val="75000"/>
                    <a:lumOff val="25000"/>
                  </a:prstClr>
                </a:solidFill>
                <a:latin typeface="Arial" panose="020B0604020202020204" pitchFamily="34" charset="0"/>
                <a:cs typeface="Arial" panose="020B0604020202020204" pitchFamily="34" charset="0"/>
              </a:rPr>
              <a:t>.</a:t>
            </a:r>
            <a:br>
              <a:rPr lang="ru-RU" sz="1800" i="1" dirty="0">
                <a:solidFill>
                  <a:prstClr val="black">
                    <a:lumMod val="75000"/>
                    <a:lumOff val="25000"/>
                  </a:prstClr>
                </a:solidFill>
                <a:latin typeface="Arial" panose="020B0604020202020204" pitchFamily="34" charset="0"/>
                <a:cs typeface="Arial" panose="020B0604020202020204" pitchFamily="34" charset="0"/>
              </a:rPr>
            </a:br>
            <a:r>
              <a:rPr lang="ru-RU" sz="1800" i="1" dirty="0" err="1">
                <a:solidFill>
                  <a:prstClr val="black">
                    <a:lumMod val="75000"/>
                    <a:lumOff val="25000"/>
                  </a:prstClr>
                </a:solidFill>
                <a:latin typeface="Arial" panose="020B0604020202020204" pitchFamily="34" charset="0"/>
                <a:cs typeface="Arial" panose="020B0604020202020204" pitchFamily="34" charset="0"/>
              </a:rPr>
              <a:t>Бутромеев</a:t>
            </a:r>
            <a:r>
              <a:rPr lang="ru-RU" sz="1800" i="1" dirty="0">
                <a:solidFill>
                  <a:prstClr val="black">
                    <a:lumMod val="75000"/>
                    <a:lumOff val="25000"/>
                  </a:prstClr>
                </a:solidFill>
                <a:latin typeface="Arial" panose="020B0604020202020204" pitchFamily="34" charset="0"/>
                <a:cs typeface="Arial" panose="020B0604020202020204" pitchFamily="34" charset="0"/>
              </a:rPr>
              <a:t>, В.П. и др.(2007). Россия державная. Москва. Белый город.</a:t>
            </a:r>
            <a:br>
              <a:rPr lang="ru-RU" sz="1800" i="1" dirty="0">
                <a:solidFill>
                  <a:prstClr val="black">
                    <a:lumMod val="75000"/>
                    <a:lumOff val="25000"/>
                  </a:prstClr>
                </a:solidFill>
                <a:latin typeface="Arial" panose="020B0604020202020204" pitchFamily="34" charset="0"/>
                <a:cs typeface="Arial" panose="020B0604020202020204" pitchFamily="34" charset="0"/>
              </a:rPr>
            </a:br>
            <a:r>
              <a:rPr lang="ru-RU" sz="1800" i="1" dirty="0">
                <a:solidFill>
                  <a:prstClr val="black">
                    <a:lumMod val="75000"/>
                    <a:lumOff val="25000"/>
                  </a:prstClr>
                </a:solidFill>
                <a:latin typeface="Arial" panose="020B0604020202020204" pitchFamily="34" charset="0"/>
                <a:cs typeface="Arial" panose="020B0604020202020204" pitchFamily="34" charset="0"/>
              </a:rPr>
              <a:t>Горелов, А.А. (2015). История русской культуры. Москва. </a:t>
            </a:r>
            <a:r>
              <a:rPr lang="ru-RU" sz="1800" i="1" dirty="0" err="1">
                <a:solidFill>
                  <a:prstClr val="black">
                    <a:lumMod val="75000"/>
                    <a:lumOff val="25000"/>
                  </a:prstClr>
                </a:solidFill>
                <a:latin typeface="Arial" panose="020B0604020202020204" pitchFamily="34" charset="0"/>
                <a:cs typeface="Arial" panose="020B0604020202020204" pitchFamily="34" charset="0"/>
              </a:rPr>
              <a:t>Юрайт</a:t>
            </a:r>
            <a:r>
              <a:rPr lang="ru-RU" sz="1800" i="1" dirty="0">
                <a:solidFill>
                  <a:prstClr val="black">
                    <a:lumMod val="75000"/>
                    <a:lumOff val="25000"/>
                  </a:prstClr>
                </a:solidFill>
                <a:latin typeface="Arial" panose="020B0604020202020204" pitchFamily="34" charset="0"/>
                <a:cs typeface="Arial" panose="020B0604020202020204" pitchFamily="34" charset="0"/>
              </a:rPr>
              <a:t>.</a:t>
            </a:r>
            <a:br>
              <a:rPr lang="ru-RU" sz="1800" i="1" dirty="0">
                <a:solidFill>
                  <a:prstClr val="black">
                    <a:lumMod val="75000"/>
                    <a:lumOff val="25000"/>
                  </a:prstClr>
                </a:solidFill>
                <a:latin typeface="Arial" panose="020B0604020202020204" pitchFamily="34" charset="0"/>
                <a:cs typeface="Arial" panose="020B0604020202020204" pitchFamily="34" charset="0"/>
              </a:rPr>
            </a:br>
            <a:r>
              <a:rPr lang="ru-RU" sz="1800" i="1" dirty="0" err="1">
                <a:solidFill>
                  <a:prstClr val="black">
                    <a:lumMod val="75000"/>
                    <a:lumOff val="25000"/>
                  </a:prstClr>
                </a:solidFill>
                <a:latin typeface="Arial" panose="020B0604020202020204" pitchFamily="34" charset="0"/>
                <a:cs typeface="Arial" panose="020B0604020202020204" pitchFamily="34" charset="0"/>
              </a:rPr>
              <a:t>Забылин</a:t>
            </a:r>
            <a:r>
              <a:rPr lang="ru-RU" sz="1800" i="1" dirty="0">
                <a:solidFill>
                  <a:prstClr val="black">
                    <a:lumMod val="75000"/>
                    <a:lumOff val="25000"/>
                  </a:prstClr>
                </a:solidFill>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solidFill>
                  <a:prstClr val="black">
                    <a:lumMod val="75000"/>
                    <a:lumOff val="25000"/>
                  </a:prstClr>
                </a:solidFill>
                <a:latin typeface="Arial" panose="020B0604020202020204" pitchFamily="34" charset="0"/>
                <a:cs typeface="Arial" panose="020B0604020202020204" pitchFamily="34" charset="0"/>
              </a:rPr>
              <a:t>Эксмо</a:t>
            </a:r>
            <a:r>
              <a:rPr lang="ru-RU" sz="1800" i="1" dirty="0">
                <a:solidFill>
                  <a:prstClr val="black">
                    <a:lumMod val="75000"/>
                    <a:lumOff val="25000"/>
                  </a:prstClr>
                </a:solidFill>
                <a:latin typeface="Arial" panose="020B0604020202020204" pitchFamily="34" charset="0"/>
                <a:cs typeface="Arial" panose="020B0604020202020204" pitchFamily="34" charset="0"/>
              </a:rPr>
              <a:t>.</a:t>
            </a:r>
            <a:br>
              <a:rPr lang="ru-RU" sz="1800" i="1" dirty="0">
                <a:solidFill>
                  <a:prstClr val="black">
                    <a:lumMod val="75000"/>
                    <a:lumOff val="25000"/>
                  </a:prstClr>
                </a:solidFill>
                <a:latin typeface="Arial" panose="020B0604020202020204" pitchFamily="34" charset="0"/>
                <a:cs typeface="Arial" panose="020B0604020202020204" pitchFamily="34" charset="0"/>
              </a:rPr>
            </a:br>
            <a:r>
              <a:rPr lang="ru-RU" sz="1800" i="1" dirty="0">
                <a:solidFill>
                  <a:prstClr val="black">
                    <a:lumMod val="75000"/>
                    <a:lumOff val="25000"/>
                  </a:prstClr>
                </a:solidFill>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solidFill>
                  <a:prstClr val="black">
                    <a:lumMod val="75000"/>
                    <a:lumOff val="25000"/>
                  </a:prstClr>
                </a:solidFill>
                <a:latin typeface="Arial" panose="020B0604020202020204" pitchFamily="34" charset="0"/>
                <a:cs typeface="Arial" panose="020B0604020202020204" pitchFamily="34" charset="0"/>
              </a:rPr>
            </a:br>
            <a:r>
              <a:rPr lang="ru-RU" sz="1800" i="1" dirty="0">
                <a:solidFill>
                  <a:prstClr val="black">
                    <a:lumMod val="75000"/>
                    <a:lumOff val="25000"/>
                  </a:prstClr>
                </a:solidFill>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solidFill>
                  <a:prstClr val="black">
                    <a:lumMod val="75000"/>
                    <a:lumOff val="25000"/>
                  </a:prstClr>
                </a:solidFill>
                <a:latin typeface="Arial" panose="020B0604020202020204" pitchFamily="34" charset="0"/>
                <a:cs typeface="Arial" panose="020B0604020202020204" pitchFamily="34" charset="0"/>
              </a:rPr>
            </a:br>
            <a:r>
              <a:rPr lang="ru-RU" sz="1800" i="1" dirty="0">
                <a:solidFill>
                  <a:prstClr val="black">
                    <a:lumMod val="75000"/>
                    <a:lumOff val="25000"/>
                  </a:prstClr>
                </a:solidFill>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solidFill>
                  <a:prstClr val="black">
                    <a:lumMod val="75000"/>
                    <a:lumOff val="25000"/>
                  </a:prstClr>
                </a:solidFill>
                <a:latin typeface="Arial" panose="020B0604020202020204" pitchFamily="34" charset="0"/>
                <a:cs typeface="Arial" panose="020B0604020202020204" pitchFamily="34" charset="0"/>
              </a:rPr>
              <a:t>Эксмо</a:t>
            </a:r>
            <a:r>
              <a:rPr lang="ru-RU" sz="1800" i="1" dirty="0">
                <a:solidFill>
                  <a:prstClr val="black">
                    <a:lumMod val="75000"/>
                    <a:lumOff val="25000"/>
                  </a:prstClr>
                </a:solidFill>
                <a:latin typeface="Arial" panose="020B0604020202020204" pitchFamily="34" charset="0"/>
                <a:cs typeface="Arial" panose="020B0604020202020204" pitchFamily="34" charset="0"/>
              </a:rPr>
              <a:t>.</a:t>
            </a:r>
            <a:br>
              <a:rPr lang="ru-RU" sz="1800" i="1" dirty="0">
                <a:solidFill>
                  <a:prstClr val="black">
                    <a:lumMod val="75000"/>
                    <a:lumOff val="25000"/>
                  </a:prstClr>
                </a:solidFill>
                <a:latin typeface="Arial" panose="020B0604020202020204" pitchFamily="34" charset="0"/>
                <a:cs typeface="Arial" panose="020B0604020202020204" pitchFamily="34" charset="0"/>
              </a:rPr>
            </a:br>
            <a:r>
              <a:rPr lang="ru-RU" sz="1800" i="1" dirty="0">
                <a:solidFill>
                  <a:prstClr val="black">
                    <a:lumMod val="75000"/>
                    <a:lumOff val="25000"/>
                  </a:prstClr>
                </a:solidFill>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solidFill>
                  <a:prstClr val="black">
                    <a:lumMod val="75000"/>
                    <a:lumOff val="25000"/>
                  </a:prstClr>
                </a:solidFill>
                <a:latin typeface="Arial" panose="020B0604020202020204" pitchFamily="34" charset="0"/>
                <a:cs typeface="Arial" panose="020B0604020202020204" pitchFamily="34" charset="0"/>
              </a:rPr>
            </a:br>
            <a:r>
              <a:rPr lang="ru-RU" sz="1800" i="1" dirty="0">
                <a:solidFill>
                  <a:prstClr val="black">
                    <a:lumMod val="75000"/>
                    <a:lumOff val="25000"/>
                  </a:prstClr>
                </a:solidFill>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solidFill>
                  <a:prstClr val="black">
                    <a:lumMod val="75000"/>
                    <a:lumOff val="25000"/>
                  </a:prstClr>
                </a:solidFill>
                <a:latin typeface="Arial" panose="020B0604020202020204" pitchFamily="34" charset="0"/>
                <a:cs typeface="Arial" panose="020B0604020202020204" pitchFamily="34" charset="0"/>
              </a:rPr>
            </a:br>
            <a:r>
              <a:rPr lang="ru-RU" sz="1800" i="1" dirty="0">
                <a:solidFill>
                  <a:prstClr val="black">
                    <a:lumMod val="75000"/>
                    <a:lumOff val="25000"/>
                  </a:prstClr>
                </a:solidFill>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solidFill>
                  <a:prstClr val="black">
                    <a:lumMod val="75000"/>
                    <a:lumOff val="25000"/>
                  </a:prstClr>
                </a:solidFill>
                <a:latin typeface="Arial" panose="020B0604020202020204" pitchFamily="34" charset="0"/>
                <a:cs typeface="Arial" panose="020B0604020202020204" pitchFamily="34" charset="0"/>
              </a:rPr>
            </a:br>
            <a:r>
              <a:rPr lang="ru-RU" sz="1800" i="1" dirty="0" err="1">
                <a:solidFill>
                  <a:prstClr val="black">
                    <a:lumMod val="75000"/>
                    <a:lumOff val="25000"/>
                  </a:prstClr>
                </a:solidFill>
                <a:latin typeface="Arial" panose="020B0604020202020204" pitchFamily="34" charset="0"/>
                <a:cs typeface="Arial" panose="020B0604020202020204" pitchFamily="34" charset="0"/>
              </a:rPr>
              <a:t>Стахорский</a:t>
            </a:r>
            <a:r>
              <a:rPr lang="ru-RU" sz="1800" i="1" dirty="0">
                <a:solidFill>
                  <a:prstClr val="black">
                    <a:lumMod val="75000"/>
                    <a:lumOff val="25000"/>
                  </a:prstClr>
                </a:solidFill>
                <a:latin typeface="Arial" panose="020B0604020202020204" pitchFamily="34" charset="0"/>
                <a:cs typeface="Arial" panose="020B0604020202020204" pitchFamily="34" charset="0"/>
              </a:rPr>
              <a:t>, С. (2006). Русская культура. Москва. Дрофа.</a:t>
            </a:r>
            <a:br>
              <a:rPr lang="ru-RU" sz="1800" i="1" dirty="0">
                <a:solidFill>
                  <a:prstClr val="black">
                    <a:lumMod val="75000"/>
                    <a:lumOff val="25000"/>
                  </a:prstClr>
                </a:solidFill>
                <a:latin typeface="Arial" panose="020B0604020202020204" pitchFamily="34" charset="0"/>
                <a:cs typeface="Arial" panose="020B0604020202020204" pitchFamily="34" charset="0"/>
              </a:rPr>
            </a:br>
            <a:r>
              <a:rPr lang="ru-RU" sz="1800" i="1" dirty="0">
                <a:solidFill>
                  <a:prstClr val="black">
                    <a:lumMod val="75000"/>
                    <a:lumOff val="25000"/>
                  </a:prstClr>
                </a:solidFill>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solidFill>
                  <a:prstClr val="black">
                    <a:lumMod val="75000"/>
                    <a:lumOff val="25000"/>
                  </a:prstClr>
                </a:solidFill>
                <a:latin typeface="Arial" panose="020B0604020202020204" pitchFamily="34" charset="0"/>
                <a:cs typeface="Arial" panose="020B0604020202020204" pitchFamily="34" charset="0"/>
              </a:rPr>
              <a:t>Эксмо</a:t>
            </a:r>
            <a:r>
              <a:rPr lang="ru-RU" sz="1800" i="1" dirty="0">
                <a:solidFill>
                  <a:prstClr val="black">
                    <a:lumMod val="75000"/>
                    <a:lumOff val="25000"/>
                  </a:prstClr>
                </a:solidFill>
                <a:latin typeface="Arial" panose="020B0604020202020204" pitchFamily="34" charset="0"/>
                <a:cs typeface="Arial" panose="020B0604020202020204" pitchFamily="34" charset="0"/>
              </a:rPr>
              <a:t>. </a:t>
            </a:r>
            <a:br>
              <a:rPr lang="ru-RU" sz="1800" i="1" dirty="0">
                <a:solidFill>
                  <a:prstClr val="black">
                    <a:lumMod val="75000"/>
                    <a:lumOff val="25000"/>
                  </a:prstClr>
                </a:solidFill>
                <a:latin typeface="Arial" panose="020B0604020202020204" pitchFamily="34" charset="0"/>
                <a:cs typeface="Arial" panose="020B0604020202020204" pitchFamily="34" charset="0"/>
              </a:rPr>
            </a:br>
            <a:br>
              <a:rPr lang="ru-RU" sz="1800" i="1" dirty="0">
                <a:solidFill>
                  <a:prstClr val="black">
                    <a:lumMod val="75000"/>
                    <a:lumOff val="25000"/>
                  </a:prstClr>
                </a:solidFill>
                <a:latin typeface="Arial" panose="020B0604020202020204" pitchFamily="34" charset="0"/>
                <a:cs typeface="Arial" panose="020B0604020202020204" pitchFamily="34" charset="0"/>
              </a:rPr>
            </a:br>
            <a:r>
              <a:rPr lang="ru-RU" sz="2000" i="1" dirty="0">
                <a:solidFill>
                  <a:prstClr val="black">
                    <a:lumMod val="75000"/>
                    <a:lumOff val="25000"/>
                  </a:prstClr>
                </a:solidFill>
                <a:latin typeface="Arial" panose="020B0604020202020204" pitchFamily="34" charset="0"/>
                <a:cs typeface="Arial" panose="020B0604020202020204" pitchFamily="34" charset="0"/>
              </a:rPr>
              <a:t> </a:t>
            </a:r>
            <a:r>
              <a:rPr lang="ru-RU" sz="2400" i="1" dirty="0"/>
              <a:t>	</a:t>
            </a:r>
            <a:br>
              <a:rPr lang="ru-RU" sz="2400" dirty="0"/>
            </a:br>
            <a:endParaRPr lang="en-US" sz="2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113261"/>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71999" y="642593"/>
            <a:ext cx="6863645" cy="5724340"/>
          </a:xfrm>
        </p:spPr>
        <p:txBody>
          <a:bodyPr>
            <a:normAutofit/>
          </a:bodyPr>
          <a:lstStyle/>
          <a:p>
            <a:pPr algn="just"/>
            <a:r>
              <a:rPr lang="ru-RU" sz="2400" i="1" dirty="0"/>
              <a:t>			</a:t>
            </a:r>
            <a:br>
              <a:rPr lang="ru-RU" sz="2400" i="1" dirty="0"/>
            </a:br>
            <a:r>
              <a:rPr lang="ru-RU" sz="2400" i="1" dirty="0"/>
              <a:t>	</a:t>
            </a:r>
            <a:br>
              <a:rPr lang="ru-RU" sz="2400" dirty="0"/>
            </a:br>
            <a:r>
              <a:rPr lang="ru-RU" sz="2400" dirty="0"/>
              <a:t>.</a:t>
            </a:r>
            <a:endParaRPr lang="en-US" sz="2400" dirty="0">
              <a:solidFill>
                <a:schemeClr val="tx1">
                  <a:lumMod val="75000"/>
                  <a:lumOff val="25000"/>
                </a:schemeClr>
              </a:solidFill>
            </a:endParaRPr>
          </a:p>
        </p:txBody>
      </p:sp>
      <p:sp>
        <p:nvSpPr>
          <p:cNvPr id="3" name="Rectangle 2">
            <a:extLst>
              <a:ext uri="{FF2B5EF4-FFF2-40B4-BE49-F238E27FC236}">
                <a16:creationId xmlns:a16="http://schemas.microsoft.com/office/drawing/2014/main" id="{08A82803-8FF6-4E58-A27B-BE2E9ADB16CE}"/>
              </a:ext>
            </a:extLst>
          </p:cNvPr>
          <p:cNvSpPr/>
          <p:nvPr/>
        </p:nvSpPr>
        <p:spPr>
          <a:xfrm>
            <a:off x="4571999" y="426845"/>
            <a:ext cx="7185260" cy="5324535"/>
          </a:xfrm>
          <a:prstGeom prst="rect">
            <a:avLst/>
          </a:prstGeom>
        </p:spPr>
        <p:txBody>
          <a:bodyPr wrap="square">
            <a:spAutoFit/>
          </a:bodyPr>
          <a:lstStyle/>
          <a:p>
            <a:pPr algn="just"/>
            <a:r>
              <a:rPr lang="ru-RU" dirty="0">
                <a:solidFill>
                  <a:srgbClr val="000000"/>
                </a:solidFill>
                <a:latin typeface="Arial" panose="020B0604020202020204" pitchFamily="34" charset="0"/>
              </a:rPr>
              <a:t>	</a:t>
            </a:r>
            <a:r>
              <a:rPr lang="ru-RU" sz="2000" i="1" dirty="0">
                <a:solidFill>
                  <a:srgbClr val="000000"/>
                </a:solidFill>
                <a:latin typeface="Arial" panose="020B0604020202020204" pitchFamily="34" charset="0"/>
              </a:rPr>
              <a:t>17 в. в истории русской культуры стал своеобразным рубежом, завершающим этапом для развития традиционной культуры и началом нового витка развития, который получил название «обмирщения». Обмирщение - это усиление в культуре светского начала и демократических веяний. </a:t>
            </a:r>
          </a:p>
          <a:p>
            <a:pPr algn="just"/>
            <a:r>
              <a:rPr lang="ru-RU" sz="2000" i="1" dirty="0">
                <a:solidFill>
                  <a:srgbClr val="000000"/>
                </a:solidFill>
                <a:latin typeface="Arial" panose="020B0604020202020204" pitchFamily="34" charset="0"/>
              </a:rPr>
              <a:t>	В это время, в результате укрепления связей с европейскими странами,</a:t>
            </a:r>
            <a:r>
              <a:rPr lang="tr-TR" sz="2000" i="1" dirty="0">
                <a:solidFill>
                  <a:srgbClr val="000000"/>
                </a:solidFill>
                <a:latin typeface="Arial" panose="020B0604020202020204" pitchFamily="34" charset="0"/>
              </a:rPr>
              <a:t> </a:t>
            </a:r>
            <a:r>
              <a:rPr lang="ru-RU" sz="2000" i="1" dirty="0">
                <a:solidFill>
                  <a:srgbClr val="000000"/>
                </a:solidFill>
                <a:latin typeface="Arial" panose="020B0604020202020204" pitchFamily="34" charset="0"/>
              </a:rPr>
              <a:t>Россия начинает испытывать влияние западной культуры. 17 в. – это время активного деления культурных направлений. Однако интересно, что именно в 17 в. в России окончательно закрепилась абсолютная монархия. </a:t>
            </a:r>
          </a:p>
          <a:p>
            <a:pPr algn="just"/>
            <a:r>
              <a:rPr lang="ru-RU" sz="2000" i="1" dirty="0">
                <a:solidFill>
                  <a:srgbClr val="000000"/>
                </a:solidFill>
                <a:latin typeface="Arial" panose="020B0604020202020204" pitchFamily="34" charset="0"/>
              </a:rPr>
              <a:t>	Абсолютная монархия, как форма власти, требует 	жесткой административной централизации и концентрации военной и политической силы. Все это  привело к окончательному закрепощению крестьян</a:t>
            </a:r>
            <a:r>
              <a:rPr lang="ru-RU" sz="2000" dirty="0">
                <a:solidFill>
                  <a:srgbClr val="000000"/>
                </a:solidFill>
                <a:latin typeface="Arial" panose="020B0604020202020204" pitchFamily="34" charset="0"/>
              </a:rPr>
              <a:t>. </a:t>
            </a:r>
            <a:endParaRPr lang="en-US" sz="2000" dirty="0"/>
          </a:p>
        </p:txBody>
      </p:sp>
    </p:spTree>
    <p:extLst>
      <p:ext uri="{BB962C8B-B14F-4D97-AF65-F5344CB8AC3E}">
        <p14:creationId xmlns:p14="http://schemas.microsoft.com/office/powerpoint/2010/main" val="96207659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7287268" y="2893368"/>
            <a:ext cx="5659124" cy="4310677"/>
          </a:xfrm>
        </p:spPr>
        <p:txBody>
          <a:bodyPr>
            <a:normAutofit/>
          </a:bodyPr>
          <a:lstStyle/>
          <a:p>
            <a:pPr algn="just"/>
            <a:r>
              <a:rPr lang="ru-RU" sz="2400" i="1" dirty="0"/>
              <a:t>	</a:t>
            </a:r>
            <a:br>
              <a:rPr lang="ru-RU" sz="2400" i="1" dirty="0"/>
            </a:br>
            <a:r>
              <a:rPr lang="ru-RU" sz="2400" i="1" dirty="0"/>
              <a:t>	</a:t>
            </a:r>
            <a:br>
              <a:rPr lang="ru-RU" sz="2400" dirty="0"/>
            </a:br>
            <a:r>
              <a:rPr lang="ru-RU" sz="2400" dirty="0"/>
              <a:t>.</a:t>
            </a:r>
            <a:endParaRPr lang="en-US" sz="2400" dirty="0">
              <a:solidFill>
                <a:schemeClr val="tx1">
                  <a:lumMod val="75000"/>
                  <a:lumOff val="25000"/>
                </a:schemeClr>
              </a:solidFill>
            </a:endParaRPr>
          </a:p>
        </p:txBody>
      </p:sp>
      <p:sp>
        <p:nvSpPr>
          <p:cNvPr id="6" name="Rectangle 5">
            <a:extLst>
              <a:ext uri="{FF2B5EF4-FFF2-40B4-BE49-F238E27FC236}">
                <a16:creationId xmlns:a16="http://schemas.microsoft.com/office/drawing/2014/main" id="{D3AE12A1-BCA6-4307-A46C-01F1A67A7A75}"/>
              </a:ext>
            </a:extLst>
          </p:cNvPr>
          <p:cNvSpPr/>
          <p:nvPr/>
        </p:nvSpPr>
        <p:spPr>
          <a:xfrm>
            <a:off x="4849804" y="566678"/>
            <a:ext cx="6096000" cy="2862322"/>
          </a:xfrm>
          <a:prstGeom prst="rect">
            <a:avLst/>
          </a:prstGeom>
        </p:spPr>
        <p:txBody>
          <a:bodyPr>
            <a:spAutoFit/>
          </a:bodyPr>
          <a:lstStyle/>
          <a:p>
            <a:pPr lvl="0" algn="just">
              <a:defRPr/>
            </a:pPr>
            <a:r>
              <a:rPr lang="ru-RU" sz="2000" i="1" dirty="0">
                <a:solidFill>
                  <a:prstClr val="black"/>
                </a:solidFill>
                <a:latin typeface="Arial" panose="020B0604020202020204" pitchFamily="34" charset="0"/>
                <a:cs typeface="Arial" panose="020B0604020202020204" pitchFamily="34" charset="0"/>
              </a:rPr>
              <a:t>Смутное время начала 17 в. во второй половине привело к формированию национального самосознания. Рост национального самосознания подтолкнул возникновение освободительного движения под руководством Козьмы Минина и князя Дмитрия Пожарского. Национальное самосознание не только возродило само государство, и но стало духовной пищей для русского Возрождения. </a:t>
            </a:r>
            <a:endParaRPr lang="en-US" sz="2000" i="1" dirty="0">
              <a:solidFill>
                <a:prstClr val="black"/>
              </a:solidFill>
              <a:latin typeface="Arial" panose="020B0604020202020204" pitchFamily="34" charset="0"/>
              <a:cs typeface="Arial" panose="020B0604020202020204" pitchFamily="34" charset="0"/>
            </a:endParaRPr>
          </a:p>
        </p:txBody>
      </p:sp>
      <p:pic>
        <p:nvPicPr>
          <p:cNvPr id="1026" name="Picture 2" descr="памятник минину и пожарскому фото ile ilgili görsel sonucu">
            <a:extLst>
              <a:ext uri="{FF2B5EF4-FFF2-40B4-BE49-F238E27FC236}">
                <a16:creationId xmlns:a16="http://schemas.microsoft.com/office/drawing/2014/main" id="{5E5C877A-8F20-403B-8087-82AC6A290D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4679" y="3620774"/>
            <a:ext cx="4569678" cy="2775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4644633"/>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71999" y="642593"/>
            <a:ext cx="6863645" cy="5724340"/>
          </a:xfrm>
        </p:spPr>
        <p:txBody>
          <a:bodyPr>
            <a:normAutofit/>
          </a:bodyPr>
          <a:lstStyle/>
          <a:p>
            <a:pPr algn="just"/>
            <a:r>
              <a:rPr lang="ru-RU" sz="2400" i="1" dirty="0"/>
              <a:t>			</a:t>
            </a:r>
            <a:br>
              <a:rPr lang="ru-RU" sz="2400" i="1" dirty="0"/>
            </a:br>
            <a:r>
              <a:rPr lang="ru-RU" sz="2400" i="1" dirty="0"/>
              <a:t>	</a:t>
            </a:r>
            <a:br>
              <a:rPr lang="ru-RU" sz="2400" dirty="0"/>
            </a:br>
            <a:r>
              <a:rPr lang="ru-RU" sz="2400" dirty="0"/>
              <a:t>.</a:t>
            </a:r>
            <a:endParaRPr lang="en-US" sz="2400" dirty="0">
              <a:solidFill>
                <a:schemeClr val="tx1">
                  <a:lumMod val="75000"/>
                  <a:lumOff val="25000"/>
                </a:schemeClr>
              </a:solidFill>
            </a:endParaRPr>
          </a:p>
        </p:txBody>
      </p:sp>
      <p:sp>
        <p:nvSpPr>
          <p:cNvPr id="3" name="Rectangle 2">
            <a:extLst>
              <a:ext uri="{FF2B5EF4-FFF2-40B4-BE49-F238E27FC236}">
                <a16:creationId xmlns:a16="http://schemas.microsoft.com/office/drawing/2014/main" id="{08A82803-8FF6-4E58-A27B-BE2E9ADB16CE}"/>
              </a:ext>
            </a:extLst>
          </p:cNvPr>
          <p:cNvSpPr/>
          <p:nvPr/>
        </p:nvSpPr>
        <p:spPr>
          <a:xfrm>
            <a:off x="4571998" y="889843"/>
            <a:ext cx="7000805" cy="501675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ru-RU" sz="20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Период 17-19 вв. принято называть русским Возрождением. Хотя вопрос о том, был ли в России период Возрождения, все еще остается открытым.</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0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	В это время в русской культуре можно наблюдать характерные для Возрождения явления. С одной стороны – это формирование национального самосознания,  с другой стороны - это процесс приобщения к общемировой культуре. Все это можно было наблюдать в истории русской культуры 17 в. </a:t>
            </a:r>
          </a:p>
          <a:p>
            <a:pPr marL="0" marR="0" lvl="0" indent="0" algn="just" defTabSz="914400" rtl="0" eaLnBrk="1" fontAlgn="auto" latinLnBrk="0" hangingPunct="1">
              <a:lnSpc>
                <a:spcPct val="100000"/>
              </a:lnSpc>
              <a:spcBef>
                <a:spcPts val="0"/>
              </a:spcBef>
              <a:spcAft>
                <a:spcPts val="0"/>
              </a:spcAft>
              <a:buClrTx/>
              <a:buSzTx/>
              <a:buFontTx/>
              <a:buNone/>
              <a:tabLst/>
              <a:defRPr/>
            </a:pPr>
            <a:r>
              <a:rPr lang="ru-RU" sz="2000" i="1" dirty="0">
                <a:solidFill>
                  <a:srgbClr val="000000"/>
                </a:solidFill>
                <a:latin typeface="Arial" panose="020B0604020202020204" pitchFamily="34" charset="0"/>
              </a:rPr>
              <a:t>	</a:t>
            </a:r>
            <a:r>
              <a:rPr kumimoji="0" lang="ru-RU" sz="20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Для эпохи возрождения характерно формирование независимой личности с правами и обязанностями. В России, где господствовал абсолютный монархизм, гражданское общество практически отсутствовало. Все это привело к формированию особенного русского явления – интеллигенции. </a:t>
            </a:r>
            <a:endParaRPr kumimoji="0" lang="en-US" sz="2000" b="0" i="1" u="none" strike="noStrike" kern="1200" cap="none" spc="0" normalizeH="0" baseline="0" noProof="0" dirty="0">
              <a:ln>
                <a:noFill/>
              </a:ln>
              <a:solidFill>
                <a:prstClr val="black"/>
              </a:solidFill>
              <a:effectLst/>
              <a:uLnTx/>
              <a:uFillTx/>
              <a:latin typeface="Avenir Next LT Pro" panose="02020404030301010803"/>
              <a:ea typeface="+mn-ea"/>
              <a:cs typeface="+mn-cs"/>
            </a:endParaRPr>
          </a:p>
        </p:txBody>
      </p:sp>
    </p:spTree>
    <p:extLst>
      <p:ext uri="{BB962C8B-B14F-4D97-AF65-F5344CB8AC3E}">
        <p14:creationId xmlns:p14="http://schemas.microsoft.com/office/powerpoint/2010/main" val="247650689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71999" y="642593"/>
            <a:ext cx="7185260" cy="5724340"/>
          </a:xfrm>
        </p:spPr>
        <p:txBody>
          <a:bodyPr>
            <a:normAutofit/>
          </a:bodyPr>
          <a:lstStyle/>
          <a:p>
            <a:pPr algn="just"/>
            <a:r>
              <a:rPr lang="ru-RU" sz="2400" i="1" dirty="0"/>
              <a:t>	</a:t>
            </a:r>
            <a:br>
              <a:rPr lang="ru-RU" sz="2400" i="1" dirty="0"/>
            </a:br>
            <a:r>
              <a:rPr lang="ru-RU" sz="2400" i="1" dirty="0"/>
              <a:t>	</a:t>
            </a:r>
            <a:br>
              <a:rPr lang="ru-RU" sz="2400" dirty="0"/>
            </a:br>
            <a:r>
              <a:rPr lang="ru-RU" sz="2400" dirty="0"/>
              <a:t>.</a:t>
            </a:r>
            <a:endParaRPr lang="en-US" sz="2400" dirty="0">
              <a:solidFill>
                <a:schemeClr val="tx1">
                  <a:lumMod val="75000"/>
                  <a:lumOff val="25000"/>
                </a:schemeClr>
              </a:solidFill>
            </a:endParaRPr>
          </a:p>
        </p:txBody>
      </p:sp>
      <p:sp>
        <p:nvSpPr>
          <p:cNvPr id="3" name="Rectangle 2">
            <a:extLst>
              <a:ext uri="{FF2B5EF4-FFF2-40B4-BE49-F238E27FC236}">
                <a16:creationId xmlns:a16="http://schemas.microsoft.com/office/drawing/2014/main" id="{08A82803-8FF6-4E58-A27B-BE2E9ADB16CE}"/>
              </a:ext>
            </a:extLst>
          </p:cNvPr>
          <p:cNvSpPr/>
          <p:nvPr/>
        </p:nvSpPr>
        <p:spPr>
          <a:xfrm>
            <a:off x="4797286" y="920621"/>
            <a:ext cx="6665843" cy="440120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ru-RU" dirty="0">
                <a:solidFill>
                  <a:srgbClr val="000000"/>
                </a:solidFill>
                <a:latin typeface="Arial" panose="020B0604020202020204" pitchFamily="34" charset="0"/>
              </a:rPr>
              <a:t>	</a:t>
            </a:r>
            <a:r>
              <a:rPr lang="ru-RU" sz="2000" i="1" dirty="0">
                <a:solidFill>
                  <a:srgbClr val="000000"/>
                </a:solidFill>
                <a:latin typeface="Arial" panose="020B0604020202020204" pitchFamily="34" charset="0"/>
              </a:rPr>
              <a:t>В 17 в. произошло усиление индивидуального личностного начала, которое, в свою очередь, отразилось на произведениях искусства  и культуры  этого  периода. Происходит открытие внутреннего мира человека. В культуре уже нет резких крайностей. Темы произведений становятся многообразными и разнообразными. В эпоху Возрождения появляется нравственность.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0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lang="ru-RU" sz="2000" i="1" dirty="0">
                <a:solidFill>
                  <a:srgbClr val="000000"/>
                </a:solidFill>
                <a:latin typeface="Arial" panose="020B0604020202020204" pitchFamily="34" charset="0"/>
              </a:rPr>
              <a:t>Для этого периода характерно появление новых видов и направлений культуры: поэзии, парсуны, московского барокко, </a:t>
            </a:r>
            <a:r>
              <a:rPr lang="ru-RU" sz="2000" i="1" dirty="0" err="1">
                <a:solidFill>
                  <a:srgbClr val="000000"/>
                </a:solidFill>
                <a:latin typeface="Arial" panose="020B0604020202020204" pitchFamily="34" charset="0"/>
              </a:rPr>
              <a:t>партесного</a:t>
            </a:r>
            <a:r>
              <a:rPr lang="ru-RU" sz="2000" i="1" dirty="0">
                <a:solidFill>
                  <a:srgbClr val="000000"/>
                </a:solidFill>
                <a:latin typeface="Arial" panose="020B0604020202020204" pitchFamily="34" charset="0"/>
              </a:rPr>
              <a:t> пения, философии. Без 17 века, а точнее без русского Возрождения не было бы Золотого века.</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ru-RU" sz="20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endParaRPr kumimoji="0" lang="en-US" sz="2000" b="0" i="1" u="none" strike="noStrike" kern="1200" cap="none" spc="0" normalizeH="0" baseline="0" noProof="0" dirty="0">
              <a:ln>
                <a:noFill/>
              </a:ln>
              <a:solidFill>
                <a:prstClr val="black"/>
              </a:solidFill>
              <a:effectLst/>
              <a:uLnTx/>
              <a:uFillTx/>
              <a:latin typeface="Avenir Next LT Pro" panose="02020404030301010803"/>
              <a:ea typeface="+mn-ea"/>
              <a:cs typeface="+mn-cs"/>
            </a:endParaRPr>
          </a:p>
        </p:txBody>
      </p:sp>
    </p:spTree>
    <p:extLst>
      <p:ext uri="{BB962C8B-B14F-4D97-AF65-F5344CB8AC3E}">
        <p14:creationId xmlns:p14="http://schemas.microsoft.com/office/powerpoint/2010/main" val="217627762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71999" y="642593"/>
            <a:ext cx="7185260" cy="5724340"/>
          </a:xfrm>
        </p:spPr>
        <p:txBody>
          <a:bodyPr>
            <a:normAutofit/>
          </a:bodyPr>
          <a:lstStyle/>
          <a:p>
            <a:pPr algn="just"/>
            <a:r>
              <a:rPr lang="ru-RU" sz="2400" i="1" dirty="0"/>
              <a:t>	</a:t>
            </a:r>
            <a:br>
              <a:rPr lang="ru-RU" sz="2400" i="1" dirty="0"/>
            </a:br>
            <a:r>
              <a:rPr lang="ru-RU" sz="2400" i="1" dirty="0"/>
              <a:t>	</a:t>
            </a:r>
            <a:br>
              <a:rPr lang="ru-RU" sz="2400" dirty="0"/>
            </a:br>
            <a:r>
              <a:rPr lang="ru-RU" sz="2400" dirty="0"/>
              <a:t>.</a:t>
            </a:r>
            <a:endParaRPr lang="en-US" sz="2400" dirty="0">
              <a:solidFill>
                <a:schemeClr val="tx1">
                  <a:lumMod val="75000"/>
                  <a:lumOff val="25000"/>
                </a:schemeClr>
              </a:solidFill>
            </a:endParaRPr>
          </a:p>
        </p:txBody>
      </p:sp>
      <p:sp>
        <p:nvSpPr>
          <p:cNvPr id="3" name="Rectangle 2">
            <a:extLst>
              <a:ext uri="{FF2B5EF4-FFF2-40B4-BE49-F238E27FC236}">
                <a16:creationId xmlns:a16="http://schemas.microsoft.com/office/drawing/2014/main" id="{08A82803-8FF6-4E58-A27B-BE2E9ADB16CE}"/>
              </a:ext>
            </a:extLst>
          </p:cNvPr>
          <p:cNvSpPr/>
          <p:nvPr/>
        </p:nvSpPr>
        <p:spPr>
          <a:xfrm>
            <a:off x="5058431" y="1710827"/>
            <a:ext cx="6096000" cy="2862322"/>
          </a:xfrm>
          <a:prstGeom prst="rect">
            <a:avLst/>
          </a:prstGeom>
        </p:spPr>
        <p:txBody>
          <a:bodyPr>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ru-RU" dirty="0">
                <a:solidFill>
                  <a:srgbClr val="000000"/>
                </a:solidFill>
                <a:latin typeface="Arial" panose="020B0604020202020204" pitchFamily="34" charset="0"/>
              </a:rPr>
              <a:t>	</a:t>
            </a:r>
            <a:r>
              <a:rPr kumimoji="0" lang="ru-RU" sz="2000" b="0" i="1" u="none" strike="noStrike" kern="1200" cap="none" spc="0" normalizeH="0" baseline="0" noProof="0" dirty="0">
                <a:ln>
                  <a:noFill/>
                </a:ln>
                <a:solidFill>
                  <a:srgbClr val="000000"/>
                </a:solidFill>
                <a:effectLst/>
                <a:uLnTx/>
                <a:uFillTx/>
                <a:latin typeface="Arial" panose="020B0604020202020204" pitchFamily="34" charset="0"/>
                <a:ea typeface="+mn-ea"/>
                <a:cs typeface="+mn-cs"/>
              </a:rPr>
              <a:t>В 17 веке возни</a:t>
            </a:r>
            <a:r>
              <a:rPr lang="ru-RU" sz="2000" i="1" dirty="0" err="1">
                <a:solidFill>
                  <a:srgbClr val="000000"/>
                </a:solidFill>
                <a:latin typeface="Arial" panose="020B0604020202020204" pitchFamily="34" charset="0"/>
              </a:rPr>
              <a:t>кло</a:t>
            </a:r>
            <a:r>
              <a:rPr lang="ru-RU" sz="2000" i="1" dirty="0">
                <a:solidFill>
                  <a:srgbClr val="000000"/>
                </a:solidFill>
                <a:latin typeface="Arial" panose="020B0604020202020204" pitchFamily="34" charset="0"/>
              </a:rPr>
              <a:t> движение ревнителей благочестия, которые предлагали «спасаться в миру», открывали школы и богадельни.  Социальная ориентация движения напоминало европейскую Реформацию, однако Реформация </a:t>
            </a:r>
            <a:r>
              <a:rPr lang="ru-RU" sz="2000" i="1" dirty="0" err="1">
                <a:solidFill>
                  <a:srgbClr val="000000"/>
                </a:solidFill>
                <a:latin typeface="Arial" panose="020B0604020202020204" pitchFamily="34" charset="0"/>
              </a:rPr>
              <a:t>обмирщляла</a:t>
            </a:r>
            <a:r>
              <a:rPr lang="ru-RU" sz="2000" i="1" dirty="0">
                <a:solidFill>
                  <a:srgbClr val="000000"/>
                </a:solidFill>
                <a:latin typeface="Arial" panose="020B0604020202020204" pitchFamily="34" charset="0"/>
              </a:rPr>
              <a:t> религиозную жизнь, а русская  традиция вела к </a:t>
            </a:r>
            <a:r>
              <a:rPr lang="ru-RU" sz="2000" i="1" dirty="0" err="1">
                <a:solidFill>
                  <a:srgbClr val="000000"/>
                </a:solidFill>
                <a:latin typeface="Arial" panose="020B0604020202020204" pitchFamily="34" charset="0"/>
              </a:rPr>
              <a:t>оцерквлению</a:t>
            </a:r>
            <a:r>
              <a:rPr lang="ru-RU" sz="2000" i="1" dirty="0">
                <a:solidFill>
                  <a:srgbClr val="000000"/>
                </a:solidFill>
                <a:latin typeface="Arial" panose="020B0604020202020204" pitchFamily="34" charset="0"/>
              </a:rPr>
              <a:t> бытовой жизни. Из </a:t>
            </a:r>
            <a:r>
              <a:rPr lang="ru-RU" sz="2000" i="1" dirty="0" err="1">
                <a:solidFill>
                  <a:srgbClr val="000000"/>
                </a:solidFill>
                <a:latin typeface="Arial" panose="020B0604020202020204" pitchFamily="34" charset="0"/>
              </a:rPr>
              <a:t>боголюбцев</a:t>
            </a:r>
            <a:r>
              <a:rPr lang="ru-RU" sz="2000" i="1" dirty="0">
                <a:solidFill>
                  <a:srgbClr val="000000"/>
                </a:solidFill>
                <a:latin typeface="Arial" panose="020B0604020202020204" pitchFamily="34" charset="0"/>
              </a:rPr>
              <a:t> вышли будущий патриарх Никон и его противник Аввакум</a:t>
            </a:r>
            <a:r>
              <a:rPr lang="ru-RU" dirty="0">
                <a:solidFill>
                  <a:srgbClr val="000000"/>
                </a:solidFill>
                <a:latin typeface="Arial" panose="020B0604020202020204" pitchFamily="34" charset="0"/>
              </a:rPr>
              <a:t>. </a:t>
            </a:r>
            <a:endParaRPr kumimoji="0" lang="en-US" sz="1800" b="0" i="0" u="none" strike="noStrike" kern="1200" cap="none" spc="0" normalizeH="0" baseline="0" noProof="0" dirty="0">
              <a:ln>
                <a:noFill/>
              </a:ln>
              <a:solidFill>
                <a:prstClr val="black"/>
              </a:solidFill>
              <a:effectLst/>
              <a:uLnTx/>
              <a:uFillTx/>
              <a:latin typeface="Avenir Next LT Pro" panose="02020404030301010803"/>
              <a:ea typeface="+mn-ea"/>
              <a:cs typeface="+mn-cs"/>
            </a:endParaRPr>
          </a:p>
        </p:txBody>
      </p:sp>
    </p:spTree>
    <p:extLst>
      <p:ext uri="{BB962C8B-B14F-4D97-AF65-F5344CB8AC3E}">
        <p14:creationId xmlns:p14="http://schemas.microsoft.com/office/powerpoint/2010/main" val="2044299515"/>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71999" y="642593"/>
            <a:ext cx="6863645" cy="5724340"/>
          </a:xfrm>
        </p:spPr>
        <p:txBody>
          <a:bodyPr>
            <a:normAutofit/>
          </a:bodyPr>
          <a:lstStyle/>
          <a:p>
            <a:pPr algn="just"/>
            <a:r>
              <a:rPr lang="ru-RU" sz="2400" i="1" dirty="0"/>
              <a:t>	</a:t>
            </a:r>
            <a:br>
              <a:rPr lang="ru-RU" sz="2400" i="1" dirty="0"/>
            </a:br>
            <a:r>
              <a:rPr lang="ru-RU" sz="2400" i="1" dirty="0"/>
              <a:t>	</a:t>
            </a:r>
            <a:br>
              <a:rPr lang="ru-RU" sz="2400" dirty="0"/>
            </a:br>
            <a:r>
              <a:rPr lang="ru-RU" sz="2400" dirty="0"/>
              <a:t>.</a:t>
            </a:r>
            <a:endParaRPr lang="en-US" sz="2400" dirty="0">
              <a:solidFill>
                <a:schemeClr val="tx1">
                  <a:lumMod val="75000"/>
                  <a:lumOff val="25000"/>
                </a:schemeClr>
              </a:solidFill>
            </a:endParaRPr>
          </a:p>
        </p:txBody>
      </p:sp>
      <p:sp>
        <p:nvSpPr>
          <p:cNvPr id="3" name="Rectangle 2">
            <a:extLst>
              <a:ext uri="{FF2B5EF4-FFF2-40B4-BE49-F238E27FC236}">
                <a16:creationId xmlns:a16="http://schemas.microsoft.com/office/drawing/2014/main" id="{DB660EAE-F610-4630-87DA-88A99C883C14}"/>
              </a:ext>
            </a:extLst>
          </p:cNvPr>
          <p:cNvSpPr/>
          <p:nvPr/>
        </p:nvSpPr>
        <p:spPr>
          <a:xfrm>
            <a:off x="4574726" y="1015090"/>
            <a:ext cx="7063410" cy="4401205"/>
          </a:xfrm>
          <a:prstGeom prst="rect">
            <a:avLst/>
          </a:prstGeom>
        </p:spPr>
        <p:txBody>
          <a:bodyPr wrap="square">
            <a:spAutoFit/>
          </a:bodyPr>
          <a:lstStyle/>
          <a:p>
            <a:pPr algn="just"/>
            <a:r>
              <a:rPr lang="ru-RU" dirty="0">
                <a:solidFill>
                  <a:srgbClr val="000000"/>
                </a:solidFill>
                <a:latin typeface="Arial" panose="020B0604020202020204" pitchFamily="34" charset="0"/>
              </a:rPr>
              <a:t>	</a:t>
            </a:r>
            <a:r>
              <a:rPr lang="ru-RU" sz="2000" i="1" dirty="0">
                <a:solidFill>
                  <a:srgbClr val="000000"/>
                </a:solidFill>
                <a:latin typeface="Arial" panose="020B0604020202020204" pitchFamily="34" charset="0"/>
              </a:rPr>
              <a:t>В середине XVII в. патриарх Никон провел  церковную реформу. Церковная реформа стала причиной раскола церкви. По мнению В.О. Ключевского: «Раскол, произошедший в русской церкви а 17 веке, был церковным отражением нравственного раздвоения русского общества под действием западной культуры. По мнению Н.И. Костомарова: «Раскол был результатом разобраться в вере, т.е. следствием рационального подхода к религии».  Так или иначе в 17 веке русское общество разделилось на два лагеря – сторонников старины и реформаторов.</a:t>
            </a:r>
          </a:p>
          <a:p>
            <a:pPr algn="just"/>
            <a:r>
              <a:rPr lang="ru-RU" sz="2000" i="1" dirty="0">
                <a:solidFill>
                  <a:srgbClr val="000000"/>
                </a:solidFill>
                <a:latin typeface="Arial" panose="020B0604020202020204" pitchFamily="34" charset="0"/>
              </a:rPr>
              <a:t>	Реформа Никона должна была стереть отличия русской православной обрядности от обрядности украинской и белорусской православных церквей. </a:t>
            </a:r>
            <a:endParaRPr lang="en-US" sz="2000" i="1" dirty="0"/>
          </a:p>
        </p:txBody>
      </p:sp>
    </p:spTree>
    <p:extLst>
      <p:ext uri="{BB962C8B-B14F-4D97-AF65-F5344CB8AC3E}">
        <p14:creationId xmlns:p14="http://schemas.microsoft.com/office/powerpoint/2010/main" val="3509932652"/>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32243" y="374904"/>
            <a:ext cx="6863645" cy="5724340"/>
          </a:xfrm>
        </p:spPr>
        <p:txBody>
          <a:bodyPr>
            <a:normAutofit fontScale="90000"/>
          </a:bodyPr>
          <a:lstStyle/>
          <a:p>
            <a:pPr algn="just"/>
            <a:r>
              <a:rPr lang="ru-RU" sz="2400" i="1" dirty="0"/>
              <a:t>	</a:t>
            </a:r>
            <a:br>
              <a:rPr lang="ru-RU" sz="2400" i="1" dirty="0"/>
            </a:br>
            <a:r>
              <a:rPr lang="ru-RU" sz="2400" i="1" dirty="0"/>
              <a:t>	</a:t>
            </a:r>
            <a:br>
              <a:rPr lang="ru-RU" sz="2400" dirty="0"/>
            </a:br>
            <a:r>
              <a:rPr lang="tr-TR" sz="2400" dirty="0"/>
              <a:t>	</a:t>
            </a:r>
            <a:r>
              <a:rPr lang="ru-RU" sz="2200" i="1" dirty="0">
                <a:solidFill>
                  <a:prstClr val="black">
                    <a:lumMod val="75000"/>
                    <a:lumOff val="25000"/>
                  </a:prstClr>
                </a:solidFill>
                <a:latin typeface="Arial" panose="020B0604020202020204" pitchFamily="34" charset="0"/>
                <a:cs typeface="Arial" panose="020B0604020202020204" pitchFamily="34" charset="0"/>
              </a:rPr>
              <a:t>Процесс обмирщения повлиял и на развитие литературы 17 века. Если о 17 века авторами литературных произведений были деятели религии, то начиная с 17 века за перо берутся представители самых разных сословий. В 17 веке остро встал вопрос разрыва устной и письменной словесности. До 17 века литературным языком в России был старославянский язык, таким образом можно говорить о параллельном существовании двух языков – старославянском письменном и русском устном. </a:t>
            </a:r>
            <a:br>
              <a:rPr lang="ru-RU" sz="2200" i="1" dirty="0">
                <a:solidFill>
                  <a:prstClr val="black">
                    <a:lumMod val="75000"/>
                    <a:lumOff val="25000"/>
                  </a:prstClr>
                </a:solidFill>
                <a:latin typeface="Arial" panose="020B0604020202020204" pitchFamily="34" charset="0"/>
                <a:cs typeface="Arial" panose="020B0604020202020204" pitchFamily="34" charset="0"/>
              </a:rPr>
            </a:br>
            <a:r>
              <a:rPr lang="ru-RU" sz="2200" i="1" dirty="0">
                <a:solidFill>
                  <a:prstClr val="black">
                    <a:lumMod val="75000"/>
                    <a:lumOff val="25000"/>
                  </a:prstClr>
                </a:solidFill>
                <a:latin typeface="Arial" panose="020B0604020202020204" pitchFamily="34" charset="0"/>
                <a:cs typeface="Arial" panose="020B0604020202020204" pitchFamily="34" charset="0"/>
              </a:rPr>
              <a:t>	В 17 веке в литературу начинает проникать устное фольклорное искусство. </a:t>
            </a:r>
            <a:br>
              <a:rPr lang="ru-RU" sz="2200" i="1" dirty="0">
                <a:solidFill>
                  <a:prstClr val="black">
                    <a:lumMod val="75000"/>
                    <a:lumOff val="25000"/>
                  </a:prstClr>
                </a:solidFill>
                <a:latin typeface="Arial" panose="020B0604020202020204" pitchFamily="34" charset="0"/>
                <a:cs typeface="Arial" panose="020B0604020202020204" pitchFamily="34" charset="0"/>
              </a:rPr>
            </a:br>
            <a:r>
              <a:rPr lang="ru-RU" sz="2200" i="1" dirty="0">
                <a:solidFill>
                  <a:prstClr val="black">
                    <a:lumMod val="75000"/>
                    <a:lumOff val="25000"/>
                  </a:prstClr>
                </a:solidFill>
                <a:latin typeface="Arial" panose="020B0604020202020204" pitchFamily="34" charset="0"/>
                <a:cs typeface="Arial" panose="020B0604020202020204" pitchFamily="34" charset="0"/>
              </a:rPr>
              <a:t>	В истории 17 век получил название – Смутное время. Первая половина 17 века время политической нестабильности, частой смены правителей, и как следствие, народных волнений. Период нестабильности получил свое отражение в жанре видений. В большинстве своем это были видения духовного содержания, дающие надежду на будущее</a:t>
            </a:r>
            <a:r>
              <a:rPr lang="ru-RU" sz="2200" dirty="0">
                <a:solidFill>
                  <a:prstClr val="black">
                    <a:lumMod val="75000"/>
                    <a:lumOff val="25000"/>
                  </a:prstClr>
                </a:solidFill>
                <a:latin typeface="Arial" panose="020B0604020202020204" pitchFamily="34" charset="0"/>
                <a:cs typeface="Arial" panose="020B0604020202020204" pitchFamily="34" charset="0"/>
              </a:rPr>
              <a:t>.</a:t>
            </a:r>
            <a:br>
              <a:rPr lang="ru-RU" sz="2200" i="1" dirty="0">
                <a:solidFill>
                  <a:prstClr val="black">
                    <a:lumMod val="75000"/>
                    <a:lumOff val="25000"/>
                  </a:prstClr>
                </a:solidFill>
                <a:latin typeface="Arial" panose="020B0604020202020204" pitchFamily="34" charset="0"/>
                <a:cs typeface="Arial" panose="020B0604020202020204" pitchFamily="34" charset="0"/>
              </a:rPr>
            </a:br>
            <a:endParaRPr lang="en-US" sz="2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3110403"/>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571999" y="0"/>
            <a:ext cx="6863645" cy="6366933"/>
          </a:xfrm>
        </p:spPr>
        <p:txBody>
          <a:bodyPr>
            <a:normAutofit fontScale="90000"/>
          </a:bodyPr>
          <a:lstStyle/>
          <a:p>
            <a:pPr algn="just"/>
            <a:r>
              <a:rPr lang="ru-RU" sz="2400" i="1" dirty="0"/>
              <a:t>	</a:t>
            </a:r>
            <a:br>
              <a:rPr lang="ru-RU" sz="2400" i="1" dirty="0"/>
            </a:br>
            <a:r>
              <a:rPr lang="ru-RU" sz="2400" i="1" dirty="0"/>
              <a:t>	</a:t>
            </a:r>
            <a:br>
              <a:rPr lang="ru-RU" sz="2400" dirty="0"/>
            </a:br>
            <a:r>
              <a:rPr lang="tr-TR" sz="2400" dirty="0"/>
              <a:t>	</a:t>
            </a:r>
            <a:r>
              <a:rPr lang="ru-RU" sz="2000" i="1" dirty="0">
                <a:solidFill>
                  <a:prstClr val="black">
                    <a:lumMod val="75000"/>
                    <a:lumOff val="25000"/>
                  </a:prstClr>
                </a:solidFill>
                <a:latin typeface="Arial" panose="020B0604020202020204" pitchFamily="34" charset="0"/>
                <a:cs typeface="Arial" panose="020B0604020202020204" pitchFamily="34" charset="0"/>
              </a:rPr>
              <a:t> </a:t>
            </a:r>
            <a:r>
              <a:rPr lang="ru-RU" sz="2200" i="1" dirty="0">
                <a:solidFill>
                  <a:prstClr val="black">
                    <a:lumMod val="75000"/>
                    <a:lumOff val="25000"/>
                  </a:prstClr>
                </a:solidFill>
                <a:latin typeface="Arial" panose="020B0604020202020204" pitchFamily="34" charset="0"/>
                <a:cs typeface="Arial" panose="020B0604020202020204" pitchFamily="34" charset="0"/>
              </a:rPr>
              <a:t>Смутное время характерно отсутствием цензуры в литературе, что способствовало обмирщению и развитию самых разных жанров. Жанр летописи постепенно угасает, на смену приходит жанр исторического повествования. Повествование детально описывает важные исторический события. Среди важных литературных памятников этого жанра можно отметить «Повесть об Азовском осадном селении», автор дьяк Порошин. </a:t>
            </a:r>
            <a:br>
              <a:rPr lang="ru-RU" sz="2200" i="1" dirty="0">
                <a:solidFill>
                  <a:prstClr val="black">
                    <a:lumMod val="75000"/>
                    <a:lumOff val="25000"/>
                  </a:prstClr>
                </a:solidFill>
                <a:latin typeface="Arial" panose="020B0604020202020204" pitchFamily="34" charset="0"/>
                <a:cs typeface="Arial" panose="020B0604020202020204" pitchFamily="34" charset="0"/>
              </a:rPr>
            </a:br>
            <a:r>
              <a:rPr lang="ru-RU" sz="2200" i="1" dirty="0">
                <a:solidFill>
                  <a:prstClr val="black">
                    <a:lumMod val="75000"/>
                    <a:lumOff val="25000"/>
                  </a:prstClr>
                </a:solidFill>
                <a:latin typeface="Arial" panose="020B0604020202020204" pitchFamily="34" charset="0"/>
                <a:cs typeface="Arial" panose="020B0604020202020204" pitchFamily="34" charset="0"/>
              </a:rPr>
              <a:t>	Отражением возрождения можно считать и проявление интереса к человеческой личности. Впервые появляются и повести о простых людях. В «Повести об </a:t>
            </a:r>
            <a:r>
              <a:rPr lang="ru-RU" sz="2200" i="1" dirty="0" err="1">
                <a:solidFill>
                  <a:prstClr val="black">
                    <a:lumMod val="75000"/>
                    <a:lumOff val="25000"/>
                  </a:prstClr>
                </a:solidFill>
                <a:latin typeface="Arial" panose="020B0604020202020204" pitchFamily="34" charset="0"/>
                <a:cs typeface="Arial" panose="020B0604020202020204" pitchFamily="34" charset="0"/>
              </a:rPr>
              <a:t>Ульянии</a:t>
            </a:r>
            <a:r>
              <a:rPr lang="ru-RU" sz="2200" i="1" dirty="0">
                <a:solidFill>
                  <a:prstClr val="black">
                    <a:lumMod val="75000"/>
                    <a:lumOff val="25000"/>
                  </a:prstClr>
                </a:solidFill>
                <a:latin typeface="Arial" panose="020B0604020202020204" pitchFamily="34" charset="0"/>
                <a:cs typeface="Arial" panose="020B0604020202020204" pitchFamily="34" charset="0"/>
              </a:rPr>
              <a:t> Осоргиной» использованы все стереотипы житейского жанра, читателю предстает благочестивая простая девушка. Предположительно повесть была написана сыном </a:t>
            </a:r>
            <a:r>
              <a:rPr lang="ru-RU" sz="2200" i="1" dirty="0" err="1">
                <a:solidFill>
                  <a:prstClr val="black">
                    <a:lumMod val="75000"/>
                    <a:lumOff val="25000"/>
                  </a:prstClr>
                </a:solidFill>
                <a:latin typeface="Arial" panose="020B0604020202020204" pitchFamily="34" charset="0"/>
                <a:cs typeface="Arial" panose="020B0604020202020204" pitchFamily="34" charset="0"/>
              </a:rPr>
              <a:t>Ульянии</a:t>
            </a:r>
            <a:r>
              <a:rPr lang="ru-RU" sz="2200" i="1" dirty="0">
                <a:solidFill>
                  <a:prstClr val="black">
                    <a:lumMod val="75000"/>
                    <a:lumOff val="25000"/>
                  </a:prstClr>
                </a:solidFill>
                <a:latin typeface="Arial" panose="020B0604020202020204" pitchFamily="34" charset="0"/>
                <a:cs typeface="Arial" panose="020B0604020202020204" pitchFamily="34" charset="0"/>
              </a:rPr>
              <a:t>, поэтому повесть относят и к жанру биографии. Основная мысль – спасение в миру, в семье, в любви и благочестии</a:t>
            </a:r>
            <a:r>
              <a:rPr lang="ru-RU" sz="2200" dirty="0">
                <a:solidFill>
                  <a:prstClr val="black">
                    <a:lumMod val="75000"/>
                    <a:lumOff val="25000"/>
                  </a:prstClr>
                </a:solidFill>
                <a:latin typeface="Arial" panose="020B0604020202020204" pitchFamily="34" charset="0"/>
                <a:cs typeface="Arial" panose="020B0604020202020204" pitchFamily="34" charset="0"/>
              </a:rPr>
              <a:t>.</a:t>
            </a:r>
            <a:br>
              <a:rPr lang="ru-RU" sz="2200" i="1" dirty="0">
                <a:solidFill>
                  <a:prstClr val="black">
                    <a:lumMod val="75000"/>
                    <a:lumOff val="25000"/>
                  </a:prstClr>
                </a:solidFill>
                <a:latin typeface="Arial" panose="020B0604020202020204" pitchFamily="34" charset="0"/>
                <a:cs typeface="Arial" panose="020B0604020202020204" pitchFamily="34" charset="0"/>
              </a:rPr>
            </a:br>
            <a:endParaRPr lang="en-US" sz="2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9326552"/>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
  <TotalTime>0</TotalTime>
  <Words>1418</Words>
  <Application>Microsoft Office PowerPoint</Application>
  <PresentationFormat>Widescreen</PresentationFormat>
  <Paragraphs>27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Avenir Next LT Pro</vt:lpstr>
      <vt:lpstr>Avenir Next LT Pro Light</vt:lpstr>
      <vt:lpstr>Garamond</vt:lpstr>
      <vt:lpstr>SavonVTI</vt:lpstr>
      <vt:lpstr>История Русской культуры</vt:lpstr>
      <vt:lpstr>      .</vt:lpstr>
      <vt:lpstr>    .</vt:lpstr>
      <vt:lpstr>      .</vt:lpstr>
      <vt:lpstr>    .</vt:lpstr>
      <vt:lpstr>    .</vt:lpstr>
      <vt:lpstr>    .</vt:lpstr>
      <vt:lpstr>     Процесс обмирщения повлиял и на развитие литературы 17 века. Если о 17 века авторами литературных произведений были деятели религии, то начиная с 17 века за перо берутся представители самых разных сословий. В 17 веке остро встал вопрос разрыва устной и письменной словесности. До 17 века литературным языком в России был старославянский язык, таким образом можно говорить о параллельном существовании двух языков – старославянском письменном и русском устном.   В 17 веке в литературу начинает проникать устное фольклорное искусство.   В истории 17 век получил название – Смутное время. Первая половина 17 века время политической нестабильности, частой смены правителей, и как следствие, народных волнений. Период нестабильности получил свое отражение в жанре видений. В большинстве своем это были видения духовного содержания, дающие надежду на будущее. </vt:lpstr>
      <vt:lpstr>      Смутное время характерно отсутствием цензуры в литературе, что способствовало обмирщению и развитию самых разных жанров. Жанр летописи постепенно угасает, на смену приходит жанр исторического повествования. Повествование детально описывает важные исторический события. Среди важных литературных памятников этого жанра можно отметить «Повесть об Азовском осадном селении», автор дьяк Порошин.   Отражением возрождения можно считать и проявление интереса к человеческой личности. Впервые появляются и повести о простых людях. В «Повести об Ульянии Осоргиной» использованы все стереотипы житейского жанра, читателю предстает благочестивая простая девушка. Предположительно повесть была написана сыном Ульянии, поэтому повесть относят и к жанру биографии. Основная мысль – спасение в миру, в семье, в любви и благочестии. </vt:lpstr>
      <vt:lpstr> В первом десятилетии 17 века формируется стихосложение, как форма художественной речи. Для этого периода был характерен неодносложный стих с парной рифмой, то есть двоестрочие. Как правило искусству двоестрочия обучались служивые люди. Именно в них ценилось умение находить ассоциации и остроумные ответы.    Во второй половине 17 века появляется авторская поэзия. Среди выдающихся поэтов того времени можно отметить Семена Полоцкого (1629 -1680 гг.) и Сильвестра Медведева (1641 – 1691 гг.) Благодаря Семену Полоцкому русская литература познакомится с силлабической поэзией. Сильвестр Медведев был учеником Семена Полоцкого. Кроме написания стихов Медведев активно занимался открытием первого высшего учебного заведения в России. Благодаря ему в 1686 г. была открыта Славяно-греко-латинская академия .    </vt:lpstr>
      <vt:lpstr> .   Русская  проза 17 века все более освобождается от канонических традиций. В литературе зарождается сюжетное повествование. Яркими литературными произведениями того времени можно считать «Повесть о Савве Груцыне», «Повесть о бражнике» и т.д.   В переводной литературе начинает доминировать светская проза. В 17 веке в литературу приходит художественный вымысел. Например «Повесть о Тверском отроче монастыре». А «Повесть о Шемякином суде» можно даже отнести к первым примерам демократической сатиры.   </vt:lpstr>
      <vt:lpstr> .   17 век был также веком географических открытий. «Книга Большого чертежа» составленная в 1627 г. стала первым географическим описанием Российского государства. Книга включала карту России от Финского залива до Уральских гор и от Северного до Черного морей. В книге также содержалась информация о важных населенных пунктах и расстояниях между ними, а также справка об этническом составе каждого конкретного региона.  В 17 веке Семен Дежнев прошел пролив между Азией и Северной Америкой. Иван Москвитин первым достиг берегов Тихого океана. Ерофей Хабаров исследовал Приамурье. Благодаря их открытиям был собран ценнейший географический материал.      </vt:lpstr>
      <vt:lpstr> .  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2019-12-22T13:58:27Z</dcterms:created>
  <dcterms:modified xsi:type="dcterms:W3CDTF">2020-02-02T17:35:28Z</dcterms:modified>
</cp:coreProperties>
</file>