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1311406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0BD2240-A805-4248-9148-D913A2A9893D}"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101424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582758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980127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25063397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240873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2040553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1887663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26267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13778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0BD2240-A805-4248-9148-D913A2A9893D}"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515203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0BD2240-A805-4248-9148-D913A2A9893D}"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165927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0BD2240-A805-4248-9148-D913A2A9893D}"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136810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0BD2240-A805-4248-9148-D913A2A9893D}"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996111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D2240-A805-4248-9148-D913A2A9893D}" type="datetimeFigureOut">
              <a:rPr lang="tr-TR" smtClean="0"/>
              <a:t>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26916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0BD2240-A805-4248-9148-D913A2A9893D}"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3704900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0BD2240-A805-4248-9148-D913A2A9893D}"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498208-FDA5-4BF8-9985-7C39CABC2250}" type="slidenum">
              <a:rPr lang="tr-TR" smtClean="0"/>
              <a:t>‹#›</a:t>
            </a:fld>
            <a:endParaRPr lang="tr-TR"/>
          </a:p>
        </p:txBody>
      </p:sp>
    </p:spTree>
    <p:extLst>
      <p:ext uri="{BB962C8B-B14F-4D97-AF65-F5344CB8AC3E}">
        <p14:creationId xmlns:p14="http://schemas.microsoft.com/office/powerpoint/2010/main" val="1285650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0BD2240-A805-4248-9148-D913A2A9893D}" type="datetimeFigureOut">
              <a:rPr lang="tr-TR" smtClean="0"/>
              <a:t>8.05.2020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498208-FDA5-4BF8-9985-7C39CABC2250}" type="slidenum">
              <a:rPr lang="tr-TR" smtClean="0"/>
              <a:t>‹#›</a:t>
            </a:fld>
            <a:endParaRPr lang="tr-TR"/>
          </a:p>
        </p:txBody>
      </p:sp>
    </p:spTree>
    <p:extLst>
      <p:ext uri="{BB962C8B-B14F-4D97-AF65-F5344CB8AC3E}">
        <p14:creationId xmlns:p14="http://schemas.microsoft.com/office/powerpoint/2010/main" val="1071198452"/>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 id="214748374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BENLİK, KİMLİK VE KİŞİLİK</a:t>
            </a:r>
            <a:endParaRPr lang="tr-TR" dirty="0"/>
          </a:p>
        </p:txBody>
      </p:sp>
      <p:sp>
        <p:nvSpPr>
          <p:cNvPr id="3" name="Alt Başlık 2"/>
          <p:cNvSpPr>
            <a:spLocks noGrp="1"/>
          </p:cNvSpPr>
          <p:nvPr>
            <p:ph type="subTitle" idx="1"/>
          </p:nvPr>
        </p:nvSpPr>
        <p:spPr/>
        <p:txBody>
          <a:bodyPr/>
          <a:lstStyle/>
          <a:p>
            <a:pPr algn="r"/>
            <a:r>
              <a:rPr lang="tr-TR" dirty="0" smtClean="0"/>
              <a:t>H.K.ZENGİN</a:t>
            </a:r>
            <a:endParaRPr lang="tr-TR" dirty="0"/>
          </a:p>
        </p:txBody>
      </p:sp>
    </p:spTree>
    <p:extLst>
      <p:ext uri="{BB962C8B-B14F-4D97-AF65-F5344CB8AC3E}">
        <p14:creationId xmlns:p14="http://schemas.microsoft.com/office/powerpoint/2010/main" val="482540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756634"/>
          </a:xfrm>
        </p:spPr>
        <p:txBody>
          <a:bodyPr/>
          <a:lstStyle/>
          <a:p>
            <a:r>
              <a:rPr lang="tr-TR" dirty="0" smtClean="0"/>
              <a:t>Kimlik</a:t>
            </a:r>
            <a:endParaRPr lang="tr-TR" dirty="0"/>
          </a:p>
        </p:txBody>
      </p:sp>
      <p:sp>
        <p:nvSpPr>
          <p:cNvPr id="3" name="İçerik Yer Tutucusu 2"/>
          <p:cNvSpPr>
            <a:spLocks noGrp="1"/>
          </p:cNvSpPr>
          <p:nvPr>
            <p:ph idx="1"/>
          </p:nvPr>
        </p:nvSpPr>
        <p:spPr>
          <a:xfrm>
            <a:off x="1371600" y="1648496"/>
            <a:ext cx="9601200" cy="4218904"/>
          </a:xfrm>
        </p:spPr>
        <p:txBody>
          <a:bodyPr>
            <a:normAutofit fontScale="92500" lnSpcReduction="20000"/>
          </a:bodyPr>
          <a:lstStyle/>
          <a:p>
            <a:r>
              <a:rPr lang="tr-TR" dirty="0" err="1" smtClean="0"/>
              <a:t>Erikson</a:t>
            </a:r>
            <a:r>
              <a:rPr lang="tr-TR" dirty="0" smtClean="0"/>
              <a:t>, kimlik kazanmanın bireyin ve yaşadığı kültürün özünde yer alan bir süreç olduğunu vurgulamakta ve kimliği aynılık ve sürekliliğin öznel duygusu olarak tanımlamaktadır.  Aynılık ve süreklilik </a:t>
            </a:r>
            <a:r>
              <a:rPr lang="tr-TR" dirty="0" err="1" smtClean="0"/>
              <a:t>Erikson’un</a:t>
            </a:r>
            <a:r>
              <a:rPr lang="tr-TR" dirty="0" smtClean="0"/>
              <a:t> kimlikle ilgili tanımlarından sadece ikisidir.</a:t>
            </a:r>
          </a:p>
          <a:p>
            <a:pPr marL="0" indent="0">
              <a:buNone/>
            </a:pPr>
            <a:r>
              <a:rPr lang="tr-TR" dirty="0" smtClean="0"/>
              <a:t>1.Kendi gibi olma ve hissetme</a:t>
            </a:r>
          </a:p>
          <a:p>
            <a:pPr marL="0" indent="0">
              <a:buNone/>
            </a:pPr>
            <a:r>
              <a:rPr lang="tr-TR" dirty="0" smtClean="0"/>
              <a:t>2. Yaşamda bir yönelim duygusuna sahip olma</a:t>
            </a:r>
          </a:p>
          <a:p>
            <a:pPr marL="0" indent="0">
              <a:buNone/>
            </a:pPr>
            <a:r>
              <a:rPr lang="tr-TR" dirty="0" smtClean="0"/>
              <a:t>3. Benliği geçmişten günümüze ve geleceğe aynılık ve süreklilik içinde hissetme</a:t>
            </a:r>
          </a:p>
          <a:p>
            <a:pPr marL="0" indent="0">
              <a:buNone/>
            </a:pPr>
            <a:r>
              <a:rPr lang="tr-TR" dirty="0" smtClean="0"/>
              <a:t>4.Kendisi için önemli olan ötekiler tarafından onaylanan bir kimlik ifade edebilme</a:t>
            </a:r>
          </a:p>
          <a:p>
            <a:pPr marL="0" indent="0">
              <a:buNone/>
            </a:pPr>
            <a:endParaRPr lang="tr-TR" dirty="0"/>
          </a:p>
          <a:p>
            <a:pPr marL="0" indent="0">
              <a:buNone/>
            </a:pPr>
            <a:r>
              <a:rPr lang="tr-TR" dirty="0" smtClean="0"/>
              <a:t>Aynılık ve süreklilik duygusu kazanıldığında davranış ve karakter tutarlı hale gelmekte ve bununla birlikte toplumda üstlenilecek roller belirginleşmektedir.</a:t>
            </a:r>
            <a:endParaRPr lang="tr-TR" dirty="0"/>
          </a:p>
        </p:txBody>
      </p:sp>
    </p:spTree>
    <p:extLst>
      <p:ext uri="{BB962C8B-B14F-4D97-AF65-F5344CB8AC3E}">
        <p14:creationId xmlns:p14="http://schemas.microsoft.com/office/powerpoint/2010/main" val="432888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447541"/>
          </a:xfrm>
        </p:spPr>
        <p:txBody>
          <a:bodyPr>
            <a:normAutofit fontScale="90000"/>
          </a:bodyPr>
          <a:lstStyle/>
          <a:p>
            <a:r>
              <a:rPr lang="tr-TR" dirty="0" smtClean="0"/>
              <a:t>Kimlik</a:t>
            </a:r>
            <a:endParaRPr lang="tr-TR" dirty="0"/>
          </a:p>
        </p:txBody>
      </p:sp>
      <p:sp>
        <p:nvSpPr>
          <p:cNvPr id="3" name="İçerik Yer Tutucusu 2"/>
          <p:cNvSpPr>
            <a:spLocks noGrp="1"/>
          </p:cNvSpPr>
          <p:nvPr>
            <p:ph idx="1"/>
          </p:nvPr>
        </p:nvSpPr>
        <p:spPr>
          <a:xfrm>
            <a:off x="1371600" y="1435994"/>
            <a:ext cx="9601200" cy="5106474"/>
          </a:xfrm>
        </p:spPr>
        <p:txBody>
          <a:bodyPr>
            <a:normAutofit fontScale="85000" lnSpcReduction="10000"/>
          </a:bodyPr>
          <a:lstStyle/>
          <a:p>
            <a:r>
              <a:rPr lang="tr-TR" dirty="0" err="1" smtClean="0"/>
              <a:t>Erikson’un</a:t>
            </a:r>
            <a:r>
              <a:rPr lang="tr-TR" dirty="0" smtClean="0"/>
              <a:t> kimlik gelişim kuramına en belirgin katkı </a:t>
            </a:r>
            <a:r>
              <a:rPr lang="tr-TR" dirty="0" err="1" smtClean="0"/>
              <a:t>Marcia</a:t>
            </a:r>
            <a:r>
              <a:rPr lang="tr-TR" dirty="0" smtClean="0"/>
              <a:t> tarafından gelmiştir.</a:t>
            </a:r>
          </a:p>
          <a:p>
            <a:r>
              <a:rPr lang="tr-TR" b="1" dirty="0" smtClean="0"/>
              <a:t>Ego Kimlik Statüsü </a:t>
            </a:r>
            <a:r>
              <a:rPr lang="tr-TR" b="1" dirty="0" err="1" smtClean="0"/>
              <a:t>Paradigması’nı</a:t>
            </a:r>
            <a:r>
              <a:rPr lang="tr-TR" b="1" dirty="0" smtClean="0"/>
              <a:t> </a:t>
            </a:r>
            <a:r>
              <a:rPr lang="tr-TR" dirty="0" err="1" smtClean="0"/>
              <a:t>Erikson’un</a:t>
            </a:r>
            <a:r>
              <a:rPr lang="tr-TR" dirty="0" smtClean="0"/>
              <a:t> kimlik yapılanması kuramını davranışsal olarak tanımlamak ve araştırmak için geliştirmiştir.</a:t>
            </a:r>
          </a:p>
          <a:p>
            <a:r>
              <a:rPr lang="tr-TR" dirty="0" smtClean="0"/>
              <a:t>Ergenlik döneminde 4 kimlik statüsü tanımlamıştır. Hangisi içinde bulundukları ise kimlik arayışının bulunup bulunmamasına ve ergenin kendi yaptığı seçimlere bağlanıp bağlanmamasına göre belirginleşmektedir.  </a:t>
            </a:r>
            <a:r>
              <a:rPr lang="tr-TR" dirty="0" err="1" smtClean="0"/>
              <a:t>Marcia</a:t>
            </a:r>
            <a:r>
              <a:rPr lang="tr-TR" dirty="0" smtClean="0"/>
              <a:t> arayış sürecini bir benlik duygusu arayışı olarak tanımlarken, bağlanım sürecini belirli bir tutum ve davranış kalıbına bağlanma ve bir tür durulma olarak tanımlar.</a:t>
            </a:r>
          </a:p>
          <a:p>
            <a:pPr marL="0" indent="0">
              <a:buNone/>
            </a:pPr>
            <a:r>
              <a:rPr lang="tr-TR" dirty="0" smtClean="0"/>
              <a:t>4 kimlik statüsü:</a:t>
            </a:r>
          </a:p>
          <a:p>
            <a:r>
              <a:rPr lang="tr-TR" dirty="0" smtClean="0"/>
              <a:t>1.Başarılı Kimlik: Belirli bir arayışa girilmesi ve belirli hedeflere bağlanım</a:t>
            </a:r>
          </a:p>
          <a:p>
            <a:r>
              <a:rPr lang="tr-TR" dirty="0" smtClean="0"/>
              <a:t>2. Bağımlı Kimlik: Arayışa girilmeden hedeflere bağlanım</a:t>
            </a:r>
          </a:p>
          <a:p>
            <a:r>
              <a:rPr lang="tr-TR" dirty="0" smtClean="0"/>
              <a:t>3. Moratoryum (Kimlik Bunalımı): Arayışa girilmesine karşın henüz hedeflere bağlanımın görülmemesi</a:t>
            </a:r>
          </a:p>
          <a:p>
            <a:r>
              <a:rPr lang="tr-TR" dirty="0" smtClean="0"/>
              <a:t>4.Kimlik Karmaşası: Herhangi bir arayışa girilmemesi ve bağlılık geliştirilmemesi</a:t>
            </a:r>
            <a:endParaRPr lang="tr-TR" dirty="0"/>
          </a:p>
        </p:txBody>
      </p:sp>
    </p:spTree>
    <p:extLst>
      <p:ext uri="{BB962C8B-B14F-4D97-AF65-F5344CB8AC3E}">
        <p14:creationId xmlns:p14="http://schemas.microsoft.com/office/powerpoint/2010/main" val="124730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769513"/>
          </a:xfrm>
        </p:spPr>
        <p:txBody>
          <a:bodyPr/>
          <a:lstStyle/>
          <a:p>
            <a:r>
              <a:rPr lang="tr-TR" dirty="0" smtClean="0"/>
              <a:t>Kişilik</a:t>
            </a:r>
            <a:endParaRPr lang="tr-TR" dirty="0"/>
          </a:p>
        </p:txBody>
      </p:sp>
      <p:sp>
        <p:nvSpPr>
          <p:cNvPr id="3" name="İçerik Yer Tutucusu 2"/>
          <p:cNvSpPr>
            <a:spLocks noGrp="1"/>
          </p:cNvSpPr>
          <p:nvPr>
            <p:ph idx="1"/>
          </p:nvPr>
        </p:nvSpPr>
        <p:spPr>
          <a:xfrm>
            <a:off x="1371600" y="1455313"/>
            <a:ext cx="9601200" cy="4412087"/>
          </a:xfrm>
        </p:spPr>
        <p:txBody>
          <a:bodyPr>
            <a:normAutofit fontScale="92500" lnSpcReduction="20000"/>
          </a:bodyPr>
          <a:lstStyle/>
          <a:p>
            <a:r>
              <a:rPr lang="tr-TR" dirty="0" smtClean="0"/>
              <a:t>Bireyi diğerinden ayıran, bireye özgü, tutarlı ve yapılaşmış özellikler bütünüdür.</a:t>
            </a:r>
          </a:p>
          <a:p>
            <a:r>
              <a:rPr lang="tr-TR" dirty="0" smtClean="0"/>
              <a:t>Kişilik, bir kişinin fiziksel ve sosyal ortamıyla etkileşme tarzını tanımlayan düşünce, duygu ve davranışın ayırt edici ve karakteristik örüntüleri olarak tanımlanmaktadır.</a:t>
            </a:r>
          </a:p>
          <a:p>
            <a:r>
              <a:rPr lang="tr-TR" dirty="0" smtClean="0"/>
              <a:t>Kişiliğe ilişkin kuramsal yaklaşımlar şunlardır:</a:t>
            </a:r>
          </a:p>
          <a:p>
            <a:pPr marL="457200" indent="-457200">
              <a:buAutoNum type="arabicPeriod"/>
            </a:pPr>
            <a:r>
              <a:rPr lang="tr-TR" dirty="0" err="1" smtClean="0"/>
              <a:t>Psikoanalitik</a:t>
            </a:r>
            <a:r>
              <a:rPr lang="tr-TR" dirty="0" smtClean="0"/>
              <a:t> yaklaşım (Freud-</a:t>
            </a:r>
            <a:r>
              <a:rPr lang="tr-TR" dirty="0" err="1" smtClean="0"/>
              <a:t>Topografik</a:t>
            </a:r>
            <a:r>
              <a:rPr lang="tr-TR" dirty="0" smtClean="0"/>
              <a:t> Model ve Yapısal Model)</a:t>
            </a:r>
          </a:p>
          <a:p>
            <a:pPr marL="457200" indent="-457200">
              <a:buAutoNum type="arabicPeriod"/>
            </a:pPr>
            <a:r>
              <a:rPr lang="tr-TR" dirty="0" err="1" smtClean="0"/>
              <a:t>Humanistik</a:t>
            </a:r>
            <a:r>
              <a:rPr lang="tr-TR" dirty="0" smtClean="0"/>
              <a:t> Yaklaşım (Carl </a:t>
            </a:r>
            <a:r>
              <a:rPr lang="tr-TR" dirty="0" err="1"/>
              <a:t>R</a:t>
            </a:r>
            <a:r>
              <a:rPr lang="tr-TR" dirty="0" err="1" smtClean="0"/>
              <a:t>ogers</a:t>
            </a:r>
            <a:r>
              <a:rPr lang="tr-TR" dirty="0" smtClean="0"/>
              <a:t>, Abraham </a:t>
            </a:r>
            <a:r>
              <a:rPr lang="tr-TR" dirty="0" err="1" smtClean="0"/>
              <a:t>Maslow</a:t>
            </a:r>
            <a:r>
              <a:rPr lang="tr-TR" dirty="0" smtClean="0"/>
              <a:t>- Birey Merkezli Kuramı, İhtiyaçlar Hiyerarşisi)</a:t>
            </a:r>
          </a:p>
          <a:p>
            <a:pPr marL="457200" indent="-457200">
              <a:buAutoNum type="arabicPeriod"/>
            </a:pPr>
            <a:r>
              <a:rPr lang="tr-TR" dirty="0" smtClean="0"/>
              <a:t>Ayırıcı Özellik Yaklaşımı (</a:t>
            </a:r>
            <a:r>
              <a:rPr lang="tr-TR" dirty="0" err="1" smtClean="0"/>
              <a:t>Allport</a:t>
            </a:r>
            <a:r>
              <a:rPr lang="tr-TR" dirty="0" smtClean="0"/>
              <a:t>, </a:t>
            </a:r>
            <a:r>
              <a:rPr lang="tr-TR" dirty="0" err="1" smtClean="0"/>
              <a:t>Eysenck</a:t>
            </a:r>
            <a:r>
              <a:rPr lang="tr-TR" dirty="0" smtClean="0"/>
              <a:t> ve </a:t>
            </a:r>
            <a:r>
              <a:rPr lang="tr-TR" dirty="0" err="1" smtClean="0"/>
              <a:t>Cattell</a:t>
            </a:r>
            <a:r>
              <a:rPr lang="tr-TR" dirty="0" smtClean="0"/>
              <a:t>- Beş Temel Kişilik Faktörü: Dışadönüklük, Uyum, </a:t>
            </a:r>
            <a:r>
              <a:rPr lang="tr-TR" dirty="0" err="1" smtClean="0"/>
              <a:t>Nörotizm</a:t>
            </a:r>
            <a:r>
              <a:rPr lang="tr-TR" dirty="0" smtClean="0"/>
              <a:t>, Disiplin/Düzen, Açıklık)</a:t>
            </a:r>
          </a:p>
          <a:p>
            <a:pPr marL="457200" indent="-457200">
              <a:buAutoNum type="arabicPeriod"/>
            </a:pPr>
            <a:r>
              <a:rPr lang="tr-TR" dirty="0" smtClean="0"/>
              <a:t>Davranışçılık-Sosyal Öğrenme Yaklaşımı ve Sosyal Bilişsel Yaklaşım (</a:t>
            </a:r>
            <a:r>
              <a:rPr lang="tr-TR" dirty="0" err="1" smtClean="0"/>
              <a:t>Pavlov</a:t>
            </a:r>
            <a:r>
              <a:rPr lang="tr-TR" dirty="0" smtClean="0"/>
              <a:t>, </a:t>
            </a:r>
            <a:r>
              <a:rPr lang="tr-TR" dirty="0" err="1" smtClean="0"/>
              <a:t>Skinner</a:t>
            </a:r>
            <a:r>
              <a:rPr lang="tr-TR" dirty="0" smtClean="0"/>
              <a:t>, </a:t>
            </a:r>
            <a:r>
              <a:rPr lang="tr-TR" dirty="0" err="1" smtClean="0"/>
              <a:t>Rotter</a:t>
            </a:r>
            <a:r>
              <a:rPr lang="tr-TR" dirty="0" smtClean="0"/>
              <a:t>, </a:t>
            </a:r>
            <a:r>
              <a:rPr lang="tr-TR" dirty="0" err="1" smtClean="0"/>
              <a:t>Bandura</a:t>
            </a:r>
            <a:r>
              <a:rPr lang="tr-TR" dirty="0" smtClean="0"/>
              <a:t>)</a:t>
            </a:r>
            <a:endParaRPr lang="tr-TR" dirty="0"/>
          </a:p>
        </p:txBody>
      </p:sp>
    </p:spTree>
    <p:extLst>
      <p:ext uri="{BB962C8B-B14F-4D97-AF65-F5344CB8AC3E}">
        <p14:creationId xmlns:p14="http://schemas.microsoft.com/office/powerpoint/2010/main" val="1772312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KAYNAK</a:t>
            </a:r>
          </a:p>
          <a:p>
            <a:r>
              <a:rPr lang="tr-TR" dirty="0" smtClean="0"/>
              <a:t>İlkay Demir, «Benlik, Kimlik ve Kişilik</a:t>
            </a:r>
            <a:r>
              <a:rPr lang="tr-TR" dirty="0" smtClean="0"/>
              <a:t>», Gelişim </a:t>
            </a:r>
            <a:r>
              <a:rPr lang="tr-TR" err="1" smtClean="0"/>
              <a:t>Psikolojisi</a:t>
            </a:r>
            <a:r>
              <a:rPr lang="tr-TR" smtClean="0"/>
              <a:t>, Ed</a:t>
            </a:r>
            <a:r>
              <a:rPr lang="tr-TR" dirty="0" smtClean="0"/>
              <a:t>: Hatice Ergin, S. Armağan, Nobel yayın., Ankara 2010, s.181-205</a:t>
            </a:r>
            <a:endParaRPr lang="tr-TR" dirty="0"/>
          </a:p>
        </p:txBody>
      </p:sp>
    </p:spTree>
    <p:extLst>
      <p:ext uri="{BB962C8B-B14F-4D97-AF65-F5344CB8AC3E}">
        <p14:creationId xmlns:p14="http://schemas.microsoft.com/office/powerpoint/2010/main" val="3149245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BENLİK</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Bireyin kendine ilişkin bilinçli algılarından oluşmaktadır. </a:t>
            </a:r>
          </a:p>
          <a:p>
            <a:r>
              <a:rPr lang="tr-TR" dirty="0" smtClean="0"/>
              <a:t>Bireyin kendine yönelik ilgisi ve düşünce </a:t>
            </a:r>
            <a:r>
              <a:rPr lang="tr-TR" dirty="0" smtClean="0"/>
              <a:t>becerisidir.</a:t>
            </a:r>
            <a:endParaRPr lang="tr-TR" dirty="0" smtClean="0"/>
          </a:p>
          <a:p>
            <a:r>
              <a:rPr lang="tr-TR" dirty="0" smtClean="0"/>
              <a:t>Benlik şu 3 temel sürece işaret etmektedir:</a:t>
            </a:r>
          </a:p>
          <a:p>
            <a:pPr marL="457200" indent="-457200">
              <a:buAutoNum type="arabicPeriod"/>
            </a:pPr>
            <a:r>
              <a:rPr lang="tr-TR" dirty="0" smtClean="0"/>
              <a:t>Dikkat süreci: Bireyin kendine ilişkin farkındalığı</a:t>
            </a:r>
          </a:p>
          <a:p>
            <a:pPr marL="457200" indent="-457200">
              <a:buAutoNum type="arabicPeriod"/>
            </a:pPr>
            <a:r>
              <a:rPr lang="tr-TR" dirty="0" smtClean="0"/>
              <a:t>Bilişsel </a:t>
            </a:r>
            <a:r>
              <a:rPr lang="tr-TR" dirty="0" smtClean="0"/>
              <a:t>süreç: </a:t>
            </a:r>
            <a:r>
              <a:rPr lang="tr-TR" dirty="0" smtClean="0"/>
              <a:t>Bireyin kendisine ilişkin oluşturduğu duygu, düşünce ve algıları</a:t>
            </a:r>
          </a:p>
          <a:p>
            <a:pPr marL="457200" indent="-457200">
              <a:buAutoNum type="arabicPeriod"/>
            </a:pPr>
            <a:r>
              <a:rPr lang="tr-TR" dirty="0" smtClean="0"/>
              <a:t>Yönetsel </a:t>
            </a:r>
            <a:r>
              <a:rPr lang="tr-TR" dirty="0" smtClean="0"/>
              <a:t>süreç: </a:t>
            </a:r>
            <a:r>
              <a:rPr lang="tr-TR" dirty="0" smtClean="0"/>
              <a:t>Bireyin kendisini karar verme, kontrol etme gibi mekanizmaları kullanarak yönlendirme çabaları</a:t>
            </a:r>
          </a:p>
          <a:p>
            <a:pPr marL="0" indent="0">
              <a:buNone/>
            </a:pPr>
            <a:r>
              <a:rPr lang="tr-TR" dirty="0" smtClean="0"/>
              <a:t>	-Benlik kontrolü, benlik algısı, benlik saygısı-</a:t>
            </a:r>
            <a:endParaRPr lang="tr-TR" dirty="0"/>
          </a:p>
        </p:txBody>
      </p:sp>
    </p:spTree>
    <p:extLst>
      <p:ext uri="{BB962C8B-B14F-4D97-AF65-F5344CB8AC3E}">
        <p14:creationId xmlns:p14="http://schemas.microsoft.com/office/powerpoint/2010/main" val="1338818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Benlik</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Bebekler dünyaya benlik algılarıyla gelmemesine rağmen kısa sürede bedenlerini ve hareketlerini algılamalarıyla örtük bir benlik duygusu </a:t>
            </a:r>
            <a:r>
              <a:rPr lang="tr-TR" dirty="0" smtClean="0"/>
              <a:t>geliştirirler.</a:t>
            </a:r>
            <a:endParaRPr lang="tr-TR" dirty="0" smtClean="0"/>
          </a:p>
          <a:p>
            <a:r>
              <a:rPr lang="tr-TR" dirty="0" smtClean="0"/>
              <a:t>2-3 ayda benlik ile dış dünya arasında ayırım yapmaya </a:t>
            </a:r>
            <a:r>
              <a:rPr lang="tr-TR" dirty="0" smtClean="0"/>
              <a:t>başlarlar.</a:t>
            </a:r>
            <a:endParaRPr lang="tr-TR" dirty="0" smtClean="0"/>
          </a:p>
          <a:p>
            <a:r>
              <a:rPr lang="tr-TR" dirty="0" smtClean="0"/>
              <a:t>6. aydan sonra bedenlerine ilişkin farkındalıklar artmakta diğer insan ve neşeneler üzerindeki etkilerini </a:t>
            </a:r>
            <a:r>
              <a:rPr lang="tr-TR" dirty="0" smtClean="0"/>
              <a:t>anlamaktadır.</a:t>
            </a:r>
            <a:endParaRPr lang="tr-TR" dirty="0" smtClean="0"/>
          </a:p>
          <a:p>
            <a:r>
              <a:rPr lang="tr-TR" dirty="0" smtClean="0"/>
              <a:t>18. aydan itibaren bebekler kendilerini görsel olarak diğerlerinden ayırt </a:t>
            </a:r>
            <a:r>
              <a:rPr lang="tr-TR" dirty="0" smtClean="0"/>
              <a:t>edebilirler.</a:t>
            </a:r>
            <a:endParaRPr lang="tr-TR" dirty="0" smtClean="0"/>
          </a:p>
          <a:p>
            <a:r>
              <a:rPr lang="tr-TR" dirty="0" smtClean="0"/>
              <a:t>2-4 yaş arasında çocuklar benliklerinin görülebilir özelliklerine ilişkin farkındalığa sahip olmaya başlarlar. </a:t>
            </a:r>
            <a:r>
              <a:rPr lang="tr-TR" dirty="0" err="1" smtClean="0"/>
              <a:t>Örn</a:t>
            </a:r>
            <a:r>
              <a:rPr lang="tr-TR" dirty="0" smtClean="0"/>
              <a:t>. Bu yaşta sayı sayabildiğini, karıncaları sevdiğini </a:t>
            </a:r>
            <a:r>
              <a:rPr lang="tr-TR" dirty="0" smtClean="0"/>
              <a:t>söyleyebilir.</a:t>
            </a:r>
            <a:endParaRPr lang="tr-TR" dirty="0" smtClean="0"/>
          </a:p>
          <a:p>
            <a:endParaRPr lang="tr-TR" dirty="0" smtClean="0"/>
          </a:p>
          <a:p>
            <a:endParaRPr lang="tr-TR" dirty="0"/>
          </a:p>
        </p:txBody>
      </p:sp>
    </p:spTree>
    <p:extLst>
      <p:ext uri="{BB962C8B-B14F-4D97-AF65-F5344CB8AC3E}">
        <p14:creationId xmlns:p14="http://schemas.microsoft.com/office/powerpoint/2010/main" val="2432022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Benlik</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2-4 yaş döneminde benlikler ayır ayrı kategoriler oluşturmaktadır. Kendisini oluşturan bütünsel bir algı yoktur.</a:t>
            </a:r>
          </a:p>
          <a:p>
            <a:r>
              <a:rPr lang="tr-TR" dirty="0" smtClean="0"/>
              <a:t>Bu dönemde kendilerini daha olumlu değerlendirdikleri görülür. Çünkü gerçeklikten uzak olduklarındandır. Kendilerinden beklentiler ile gerçekte oldukları arasında ayırım </a:t>
            </a:r>
            <a:r>
              <a:rPr lang="tr-TR" dirty="0" smtClean="0"/>
              <a:t>yapamamaktadırlar.</a:t>
            </a:r>
            <a:endParaRPr lang="tr-TR" dirty="0" smtClean="0"/>
          </a:p>
          <a:p>
            <a:r>
              <a:rPr lang="tr-TR" dirty="0" smtClean="0"/>
              <a:t>5-7 yaş benliklerinin bazı özelliklerini bir arada değerlendirebilirler.  </a:t>
            </a:r>
            <a:r>
              <a:rPr lang="tr-TR" dirty="0" err="1" smtClean="0"/>
              <a:t>Örn</a:t>
            </a:r>
            <a:r>
              <a:rPr lang="tr-TR" dirty="0" smtClean="0"/>
              <a:t>. Hem futbolda hem müzikte iyi olduğunu </a:t>
            </a:r>
            <a:r>
              <a:rPr lang="tr-TR" dirty="0" smtClean="0"/>
              <a:t>söyleyebilir.</a:t>
            </a:r>
            <a:endParaRPr lang="tr-TR" dirty="0" smtClean="0"/>
          </a:p>
          <a:p>
            <a:r>
              <a:rPr lang="tr-TR" dirty="0" smtClean="0"/>
              <a:t>8-10 yaş arasında kendine ilişkin özelliklerin bazısını gruplandırma konusunda daha başarılıdır. </a:t>
            </a:r>
            <a:r>
              <a:rPr lang="tr-TR" dirty="0" err="1" smtClean="0"/>
              <a:t>Örn</a:t>
            </a:r>
            <a:r>
              <a:rPr lang="tr-TR" dirty="0" smtClean="0"/>
              <a:t>. İyi futbol oynayabildiği , şarkı söyleyebildiği için yetenekli, kötü resim yapabildiği için yeteneksiz olduğunu </a:t>
            </a:r>
            <a:r>
              <a:rPr lang="tr-TR" dirty="0" smtClean="0"/>
              <a:t>söyleyebilir.</a:t>
            </a:r>
            <a:endParaRPr lang="tr-TR" dirty="0" smtClean="0"/>
          </a:p>
          <a:p>
            <a:endParaRPr lang="tr-TR" dirty="0" smtClean="0"/>
          </a:p>
          <a:p>
            <a:endParaRPr lang="tr-TR" dirty="0"/>
          </a:p>
        </p:txBody>
      </p:sp>
    </p:spTree>
    <p:extLst>
      <p:ext uri="{BB962C8B-B14F-4D97-AF65-F5344CB8AC3E}">
        <p14:creationId xmlns:p14="http://schemas.microsoft.com/office/powerpoint/2010/main" val="362348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529046"/>
          </a:xfrm>
        </p:spPr>
        <p:txBody>
          <a:bodyPr>
            <a:normAutofit fontScale="90000"/>
          </a:bodyPr>
          <a:lstStyle/>
          <a:p>
            <a:r>
              <a:rPr lang="tr-TR" dirty="0" smtClean="0"/>
              <a:t>Benlik</a:t>
            </a:r>
            <a:endParaRPr lang="tr-TR" dirty="0"/>
          </a:p>
        </p:txBody>
      </p:sp>
      <p:sp>
        <p:nvSpPr>
          <p:cNvPr id="3" name="İçerik Yer Tutucusu 2"/>
          <p:cNvSpPr>
            <a:spLocks noGrp="1"/>
          </p:cNvSpPr>
          <p:nvPr>
            <p:ph idx="1"/>
          </p:nvPr>
        </p:nvSpPr>
        <p:spPr>
          <a:xfrm>
            <a:off x="1371600" y="1502229"/>
            <a:ext cx="9601200" cy="4365171"/>
          </a:xfrm>
        </p:spPr>
        <p:txBody>
          <a:bodyPr>
            <a:normAutofit fontScale="85000" lnSpcReduction="20000"/>
          </a:bodyPr>
          <a:lstStyle/>
          <a:p>
            <a:r>
              <a:rPr lang="tr-TR" dirty="0" smtClean="0"/>
              <a:t>Son ergenlik döneminde soyut düşünebildikleri için kendilerinin farklı özelliklerini bir araya getirerek soyut nitelikler çerçevesinde tanımlayabilirler. </a:t>
            </a:r>
            <a:r>
              <a:rPr lang="tr-TR" dirty="0" err="1" smtClean="0"/>
              <a:t>örn</a:t>
            </a:r>
            <a:r>
              <a:rPr lang="tr-TR" dirty="0" smtClean="0"/>
              <a:t>. Bir ergen yalnız kalmayı sevmediği, diğer kişilerle olmaktan hoşlandığı  ve grup çalışmasını tercih ettiği için kendini «dışa dönük» olarak tanımlaması gibi.</a:t>
            </a:r>
          </a:p>
          <a:p>
            <a:r>
              <a:rPr lang="tr-TR" dirty="0" smtClean="0"/>
              <a:t>Ergenliğin ilerleyen dönemlerinde bireyler karşıt özelliklerin benliklerinde bir arada bulunabileceğini fark etmeye başlarlar. Bu dönemde çoklu benlikler geliştirmesi söz konusudur. </a:t>
            </a:r>
            <a:r>
              <a:rPr lang="tr-TR" dirty="0" err="1" smtClean="0"/>
              <a:t>örn</a:t>
            </a:r>
            <a:r>
              <a:rPr lang="tr-TR" dirty="0" smtClean="0"/>
              <a:t>. Öğretmeniyle benliğinin farklı bir yönünü, annesiyle farklı, arkadaşıyla farklı yönünü paylaştığını görmek </a:t>
            </a:r>
            <a:r>
              <a:rPr lang="tr-TR" dirty="0" smtClean="0"/>
              <a:t>gibi.</a:t>
            </a:r>
            <a:endParaRPr lang="tr-TR" dirty="0" smtClean="0"/>
          </a:p>
          <a:p>
            <a:r>
              <a:rPr lang="tr-TR" dirty="0" smtClean="0"/>
              <a:t>Benlik farkındalığı arttıkça bireylerin sosyal ilişkilerinde de önemli dönüşümler </a:t>
            </a:r>
            <a:r>
              <a:rPr lang="tr-TR" dirty="0" smtClean="0"/>
              <a:t>yaşanmaktadır.</a:t>
            </a:r>
            <a:endParaRPr lang="tr-TR" dirty="0" smtClean="0"/>
          </a:p>
          <a:p>
            <a:r>
              <a:rPr lang="tr-TR" dirty="0" smtClean="0"/>
              <a:t>Birey zamanla kendileri hakkında daha yüksek farkındalığa ulaştığı gibi diğerleri hakkında da ulaşır. Sosyal ilişkilerde daha becerikli hale gelir.</a:t>
            </a:r>
          </a:p>
          <a:p>
            <a:r>
              <a:rPr lang="tr-TR" dirty="0" smtClean="0"/>
              <a:t>Benliğin gelişiminde etkili olan diğer bir husus sosyal etkileşimdir. Benlik bireylerin sosyal ilişkilerini etkilediği gibi ondan da etkilenmektedir.</a:t>
            </a:r>
          </a:p>
          <a:p>
            <a:endParaRPr lang="tr-TR" dirty="0"/>
          </a:p>
        </p:txBody>
      </p:sp>
    </p:spTree>
    <p:extLst>
      <p:ext uri="{BB962C8B-B14F-4D97-AF65-F5344CB8AC3E}">
        <p14:creationId xmlns:p14="http://schemas.microsoft.com/office/powerpoint/2010/main" val="2122840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065727"/>
          </a:xfrm>
        </p:spPr>
        <p:txBody>
          <a:bodyPr/>
          <a:lstStyle/>
          <a:p>
            <a:r>
              <a:rPr lang="tr-TR" dirty="0" smtClean="0"/>
              <a:t>Benlik ve Sosyal Bağlam</a:t>
            </a:r>
            <a:endParaRPr lang="tr-TR" dirty="0"/>
          </a:p>
        </p:txBody>
      </p:sp>
      <p:sp>
        <p:nvSpPr>
          <p:cNvPr id="3" name="İçerik Yer Tutucusu 2"/>
          <p:cNvSpPr>
            <a:spLocks noGrp="1"/>
          </p:cNvSpPr>
          <p:nvPr>
            <p:ph idx="1"/>
          </p:nvPr>
        </p:nvSpPr>
        <p:spPr>
          <a:xfrm>
            <a:off x="1371600" y="1532586"/>
            <a:ext cx="9601200" cy="4334814"/>
          </a:xfrm>
        </p:spPr>
        <p:txBody>
          <a:bodyPr>
            <a:normAutofit fontScale="92500"/>
          </a:bodyPr>
          <a:lstStyle/>
          <a:p>
            <a:r>
              <a:rPr lang="tr-TR" dirty="0" smtClean="0"/>
              <a:t>Bazı kuramlar benliğin sosyal bir yapı olduğundan hareket etmektedir.</a:t>
            </a:r>
          </a:p>
          <a:p>
            <a:r>
              <a:rPr lang="tr-TR" dirty="0" smtClean="0"/>
              <a:t>Bireyin çevresindeki aile, öğretmen, </a:t>
            </a:r>
            <a:r>
              <a:rPr lang="tr-TR" dirty="0" err="1" smtClean="0"/>
              <a:t>vb</a:t>
            </a:r>
            <a:r>
              <a:rPr lang="tr-TR" dirty="0" smtClean="0"/>
              <a:t> önemli bir </a:t>
            </a:r>
            <a:r>
              <a:rPr lang="tr-TR" dirty="0" smtClean="0"/>
              <a:t>faktördür.</a:t>
            </a:r>
            <a:endParaRPr lang="tr-TR" dirty="0" smtClean="0"/>
          </a:p>
          <a:p>
            <a:r>
              <a:rPr lang="tr-TR" b="1" dirty="0" smtClean="0"/>
              <a:t>Sembolik </a:t>
            </a:r>
            <a:r>
              <a:rPr lang="tr-TR" b="1" dirty="0" err="1" smtClean="0"/>
              <a:t>Etkileşimcilik</a:t>
            </a:r>
            <a:r>
              <a:rPr lang="tr-TR" b="1" dirty="0" smtClean="0"/>
              <a:t> (</a:t>
            </a:r>
            <a:r>
              <a:rPr lang="tr-TR" b="1" dirty="0" err="1" smtClean="0"/>
              <a:t>Cooley</a:t>
            </a:r>
            <a:r>
              <a:rPr lang="tr-TR" b="1" dirty="0" smtClean="0"/>
              <a:t> ve </a:t>
            </a:r>
            <a:r>
              <a:rPr lang="tr-TR" b="1" dirty="0" err="1" smtClean="0"/>
              <a:t>Mead</a:t>
            </a:r>
            <a:r>
              <a:rPr lang="tr-TR" b="1" dirty="0" smtClean="0"/>
              <a:t>): </a:t>
            </a:r>
            <a:r>
              <a:rPr lang="tr-TR" dirty="0"/>
              <a:t>G</a:t>
            </a:r>
            <a:r>
              <a:rPr lang="tr-TR" dirty="0" smtClean="0"/>
              <a:t>erçeklik </a:t>
            </a:r>
            <a:r>
              <a:rPr lang="tr-TR" dirty="0" smtClean="0"/>
              <a:t>etkileşimle yaratılmakta, bireyler kendilerine, davranışlarına ve diğerlerine sembolik anlamlar yüklemekte ve bu anlamları etkileşim yoluyla geliştirip aktarmaktadır.</a:t>
            </a:r>
          </a:p>
          <a:p>
            <a:r>
              <a:rPr lang="tr-TR" dirty="0" smtClean="0"/>
              <a:t>Anlam ve semboller yaratma sürecinde ise benlik </a:t>
            </a:r>
            <a:r>
              <a:rPr lang="tr-TR" dirty="0" smtClean="0"/>
              <a:t>yapılandırılmaktadır.</a:t>
            </a:r>
            <a:endParaRPr lang="tr-TR" dirty="0" smtClean="0"/>
          </a:p>
          <a:p>
            <a:r>
              <a:rPr lang="tr-TR" dirty="0" smtClean="0"/>
              <a:t>Bireylerin, kendi eylemlerine diğerlerinin nasıl tepki verdiğini gözlemleyerek ve diğerinin rolünü edinerek öğrendiklerini ileri sürmektedir. Yani birey herhangi bir söz ve davranışında diğerlerinden nasıl bir tepki alacağını kestirebilmekte ve bakış açısını değiştirebilmektedir.</a:t>
            </a:r>
            <a:endParaRPr lang="tr-TR" dirty="0"/>
          </a:p>
        </p:txBody>
      </p:sp>
    </p:spTree>
    <p:extLst>
      <p:ext uri="{BB962C8B-B14F-4D97-AF65-F5344CB8AC3E}">
        <p14:creationId xmlns:p14="http://schemas.microsoft.com/office/powerpoint/2010/main" val="777959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473299"/>
          </a:xfrm>
        </p:spPr>
        <p:txBody>
          <a:bodyPr>
            <a:normAutofit fontScale="90000"/>
          </a:bodyPr>
          <a:lstStyle/>
          <a:p>
            <a:r>
              <a:rPr lang="tr-TR" dirty="0"/>
              <a:t>Benlik ve Sosyal Bağlam</a:t>
            </a:r>
          </a:p>
        </p:txBody>
      </p:sp>
      <p:sp>
        <p:nvSpPr>
          <p:cNvPr id="3" name="İçerik Yer Tutucusu 2"/>
          <p:cNvSpPr>
            <a:spLocks noGrp="1"/>
          </p:cNvSpPr>
          <p:nvPr>
            <p:ph idx="1"/>
          </p:nvPr>
        </p:nvSpPr>
        <p:spPr>
          <a:xfrm>
            <a:off x="1371600" y="1159099"/>
            <a:ext cx="9601200" cy="5383369"/>
          </a:xfrm>
        </p:spPr>
        <p:txBody>
          <a:bodyPr>
            <a:normAutofit fontScale="92500" lnSpcReduction="10000"/>
          </a:bodyPr>
          <a:lstStyle/>
          <a:p>
            <a:r>
              <a:rPr lang="tr-TR" dirty="0" smtClean="0"/>
              <a:t>Birey kendisi hakkında düşünürken aynı zamanda diğerlerinin kendisi hakkında ne düşündüğünü de düşünmektedir.</a:t>
            </a:r>
          </a:p>
          <a:p>
            <a:r>
              <a:rPr lang="tr-TR" dirty="0" smtClean="0"/>
              <a:t>Benlik başkalarıyla etkileşim sonucu sürekli değişmektedir.</a:t>
            </a:r>
          </a:p>
          <a:p>
            <a:r>
              <a:rPr lang="tr-TR" dirty="0" smtClean="0"/>
              <a:t>Benlik bir durum değil süreçtir. Oluşum halindedir.</a:t>
            </a:r>
          </a:p>
          <a:p>
            <a:r>
              <a:rPr lang="tr-TR" b="1" dirty="0" smtClean="0"/>
              <a:t>Bağlanma Kuramına göre: </a:t>
            </a:r>
            <a:r>
              <a:rPr lang="tr-TR" dirty="0"/>
              <a:t>B</a:t>
            </a:r>
            <a:r>
              <a:rPr lang="tr-TR" dirty="0" smtClean="0"/>
              <a:t>ireylerin erken dönemde temel bakım figürleriyle kurdukları ilişkiyi ve bu ilişkinin niteliğinin bireylerin benlik ve başkaları modellerini ne biçimde etkilediğini kavramsallaştırmaktadır. </a:t>
            </a:r>
          </a:p>
          <a:p>
            <a:r>
              <a:rPr lang="tr-TR" dirty="0" err="1" smtClean="0"/>
              <a:t>Bowlby</a:t>
            </a:r>
            <a:r>
              <a:rPr lang="tr-TR" dirty="0" smtClean="0"/>
              <a:t>, bakıcı ile bebek arasındaki ilişkinin niteliği üzerinde durur. Söz konusu nitelik çocuğun kendisini ve diğer bireyleri algılayışını etkilemektedir. </a:t>
            </a:r>
          </a:p>
          <a:p>
            <a:r>
              <a:rPr lang="tr-TR" dirty="0" err="1" smtClean="0"/>
              <a:t>Bowlby</a:t>
            </a:r>
            <a:r>
              <a:rPr lang="tr-TR" dirty="0" smtClean="0"/>
              <a:t>, «içsel çalışan modeller» kavramını geliştirir: Bireyin kendisini de dahil olmak üzere, dış dünya ve birey için önemli diğer bireyler için geliştirdiği zihinsel temsilleri tanımlamak için kullanmıştır.</a:t>
            </a:r>
          </a:p>
          <a:p>
            <a:r>
              <a:rPr lang="tr-TR" dirty="0" smtClean="0"/>
              <a:t>Bu temsiller, bağlanma figürleriyle yaşanan deneyimler sonucu elde edilmekte, ve bağlanma ihtiyaçlarının doyurulması eksenine odaklanmaktadır.</a:t>
            </a:r>
            <a:endParaRPr lang="tr-TR" dirty="0"/>
          </a:p>
        </p:txBody>
      </p:sp>
    </p:spTree>
    <p:extLst>
      <p:ext uri="{BB962C8B-B14F-4D97-AF65-F5344CB8AC3E}">
        <p14:creationId xmlns:p14="http://schemas.microsoft.com/office/powerpoint/2010/main" val="452343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782392"/>
          </a:xfrm>
        </p:spPr>
        <p:txBody>
          <a:bodyPr/>
          <a:lstStyle/>
          <a:p>
            <a:r>
              <a:rPr lang="tr-TR" dirty="0"/>
              <a:t>Benlik ve Sosyal Bağlam</a:t>
            </a:r>
          </a:p>
        </p:txBody>
      </p:sp>
      <p:sp>
        <p:nvSpPr>
          <p:cNvPr id="3" name="İçerik Yer Tutucusu 2"/>
          <p:cNvSpPr>
            <a:spLocks noGrp="1"/>
          </p:cNvSpPr>
          <p:nvPr>
            <p:ph idx="1"/>
          </p:nvPr>
        </p:nvSpPr>
        <p:spPr>
          <a:xfrm>
            <a:off x="1371600" y="1468192"/>
            <a:ext cx="9601200" cy="4399208"/>
          </a:xfrm>
        </p:spPr>
        <p:txBody>
          <a:bodyPr>
            <a:normAutofit fontScale="92500" lnSpcReduction="10000"/>
          </a:bodyPr>
          <a:lstStyle/>
          <a:p>
            <a:r>
              <a:rPr lang="tr-TR" dirty="0" smtClean="0"/>
              <a:t>Sevgi dolu ve tutarlı tepkiler veren bir bakıcıya sahip, ve ihtiyaçları bakıcılar tarafından yeterli biçimde doyurulan çocuklar, sevilmeye layık olduklarına dair bir benlik algısı oluştururlar.</a:t>
            </a:r>
          </a:p>
          <a:p>
            <a:r>
              <a:rPr lang="tr-TR" dirty="0" smtClean="0"/>
              <a:t>Erken gelişim dönemi boyunca bireyler; bağlanma figürleri, çevre ve benlikle ilgili yeni bilgileri, var olan bilgileri ile bağdaştırma (kendilerini bu bilgiler ışığında şekillendirme) eğilimi gösterirken, bu modeller bir kez tam anlamıyla oturduktan sonra birey yeni bilgileri var olan bilgisine uydurma eğilimi gösterir, hatta yeni bilgileri kendi şemasına uydurabilmek için bozabilir.</a:t>
            </a:r>
          </a:p>
          <a:p>
            <a:r>
              <a:rPr lang="tr-TR" dirty="0" smtClean="0"/>
              <a:t>Kültürel açıdan ele alındığında benliğin incelenmesinde iki boyut ön plana çıkmakta: Özerklik ve </a:t>
            </a:r>
            <a:r>
              <a:rPr lang="tr-TR" dirty="0" err="1" smtClean="0"/>
              <a:t>ilişkisellik</a:t>
            </a:r>
            <a:endParaRPr lang="tr-TR" dirty="0" smtClean="0"/>
          </a:p>
          <a:p>
            <a:r>
              <a:rPr lang="tr-TR" dirty="0" err="1" smtClean="0"/>
              <a:t>Eriksonun</a:t>
            </a:r>
            <a:r>
              <a:rPr lang="tr-TR" dirty="0" smtClean="0"/>
              <a:t> </a:t>
            </a:r>
            <a:r>
              <a:rPr lang="tr-TR" dirty="0" err="1" smtClean="0"/>
              <a:t>Psikososyal</a:t>
            </a:r>
            <a:r>
              <a:rPr lang="tr-TR" dirty="0" smtClean="0"/>
              <a:t> gelişim kuramı da Sosyal Bağlam içinde değerlendirilmelidir.</a:t>
            </a:r>
            <a:endParaRPr lang="tr-TR" dirty="0"/>
          </a:p>
        </p:txBody>
      </p:sp>
    </p:spTree>
    <p:extLst>
      <p:ext uri="{BB962C8B-B14F-4D97-AF65-F5344CB8AC3E}">
        <p14:creationId xmlns:p14="http://schemas.microsoft.com/office/powerpoint/2010/main" val="948251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717997"/>
          </a:xfrm>
        </p:spPr>
        <p:txBody>
          <a:bodyPr/>
          <a:lstStyle/>
          <a:p>
            <a:r>
              <a:rPr lang="tr-TR" dirty="0" smtClean="0"/>
              <a:t>Kimlik</a:t>
            </a:r>
            <a:endParaRPr lang="tr-TR" dirty="0"/>
          </a:p>
        </p:txBody>
      </p:sp>
      <p:sp>
        <p:nvSpPr>
          <p:cNvPr id="3" name="İçerik Yer Tutucusu 2"/>
          <p:cNvSpPr>
            <a:spLocks noGrp="1"/>
          </p:cNvSpPr>
          <p:nvPr>
            <p:ph idx="1"/>
          </p:nvPr>
        </p:nvSpPr>
        <p:spPr>
          <a:xfrm>
            <a:off x="1371600" y="1403797"/>
            <a:ext cx="9601200" cy="4463603"/>
          </a:xfrm>
        </p:spPr>
        <p:txBody>
          <a:bodyPr>
            <a:normAutofit fontScale="92500" lnSpcReduction="20000"/>
          </a:bodyPr>
          <a:lstStyle/>
          <a:p>
            <a:r>
              <a:rPr lang="tr-TR" dirty="0" smtClean="0"/>
              <a:t>En genel anlamda bireyin kendisini tanımlamak ve anlamlandırmak için benliğin çeşitli yönlerine bağlılık geliştirmesidir.</a:t>
            </a:r>
          </a:p>
          <a:p>
            <a:r>
              <a:rPr lang="tr-TR" dirty="0" smtClean="0"/>
              <a:t>Birey toplumda ne kadar çok pozisyon işgal ediyorsa o kadar çok çeşitli benliğe sahip olmaktadır bu noktada bütün olarak benliğe kimlik kavramı eşlik etmektedir.</a:t>
            </a:r>
          </a:p>
          <a:p>
            <a:r>
              <a:rPr lang="tr-TR" dirty="0" smtClean="0"/>
              <a:t>Yani birey toplumda işgal ettiği her bir pozisyon için kimlik oluşturmaktadır.</a:t>
            </a:r>
          </a:p>
          <a:p>
            <a:r>
              <a:rPr lang="tr-TR" dirty="0" smtClean="0"/>
              <a:t>Kimlikler bireyin bir rolün sahibi olarak ya da birey olarak oluşturduğu anlamlardır. Yani anne ya da öğretmen olmanın birey için taşıdığı anlam kimliklerinin içeriğini oluşturmaktadır.</a:t>
            </a:r>
          </a:p>
          <a:p>
            <a:r>
              <a:rPr lang="tr-TR" dirty="0" smtClean="0"/>
              <a:t>Sosyal Kimlik Kuramına göre; sosyal kimlik, belirli bir gruba üyelik ve bu üyeliğe atfedilen anlam ve değerlerden oluşan benlik kavramının bir parçası olarak tanımlanmaktadır. Bu yaklaşıma göre sosyal gruplara üyelik, kimlik yapılandırma sürecinde önemli bir etmendir.</a:t>
            </a:r>
            <a:endParaRPr lang="tr-TR" dirty="0"/>
          </a:p>
        </p:txBody>
      </p:sp>
    </p:spTree>
    <p:extLst>
      <p:ext uri="{BB962C8B-B14F-4D97-AF65-F5344CB8AC3E}">
        <p14:creationId xmlns:p14="http://schemas.microsoft.com/office/powerpoint/2010/main" val="862493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Paralaks</Template>
  <TotalTime>156</TotalTime>
  <Words>1204</Words>
  <Application>Microsoft Office PowerPoint</Application>
  <PresentationFormat>Geniş ekran</PresentationFormat>
  <Paragraphs>79</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Corbel</vt:lpstr>
      <vt:lpstr>Paralaks</vt:lpstr>
      <vt:lpstr>BENLİK, KİMLİK VE KİŞİLİK</vt:lpstr>
      <vt:lpstr>BENLİK</vt:lpstr>
      <vt:lpstr>Benlik</vt:lpstr>
      <vt:lpstr>Benlik</vt:lpstr>
      <vt:lpstr>Benlik</vt:lpstr>
      <vt:lpstr>Benlik ve Sosyal Bağlam</vt:lpstr>
      <vt:lpstr>Benlik ve Sosyal Bağlam</vt:lpstr>
      <vt:lpstr>Benlik ve Sosyal Bağlam</vt:lpstr>
      <vt:lpstr>Kimlik</vt:lpstr>
      <vt:lpstr>Kimlik</vt:lpstr>
      <vt:lpstr>Kimlik</vt:lpstr>
      <vt:lpstr>Kişilik</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BENLİK, KİMLİK VE KİŞİLİK</dc:title>
  <dc:creator>Windows Kullanıcısı</dc:creator>
  <cp:lastModifiedBy>user</cp:lastModifiedBy>
  <cp:revision>22</cp:revision>
  <dcterms:created xsi:type="dcterms:W3CDTF">2018-03-28T20:35:48Z</dcterms:created>
  <dcterms:modified xsi:type="dcterms:W3CDTF">2020-05-08T07:00:45Z</dcterms:modified>
</cp:coreProperties>
</file>