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58" r:id="rId3"/>
    <p:sldId id="259" r:id="rId4"/>
    <p:sldId id="260" r:id="rId5"/>
    <p:sldId id="262" r:id="rId6"/>
    <p:sldId id="264"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5D60BA-2538-43BF-AE24-6D228CA74768}" type="datetimeFigureOut">
              <a:rPr lang="tr-TR" smtClean="0"/>
              <a:t>18.12.2019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F17F90-9F88-4ABC-A545-20542E3FB5BE}" type="slidenum">
              <a:rPr lang="tr-TR" smtClean="0"/>
              <a:t>‹#›</a:t>
            </a:fld>
            <a:endParaRPr lang="tr-TR"/>
          </a:p>
        </p:txBody>
      </p:sp>
    </p:spTree>
    <p:extLst>
      <p:ext uri="{BB962C8B-B14F-4D97-AF65-F5344CB8AC3E}">
        <p14:creationId xmlns:p14="http://schemas.microsoft.com/office/powerpoint/2010/main" val="924647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7218" name="Rectangle 6"/>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44493738-5A52-4343-B48C-A1FCAE3AA236}" type="slidenum">
              <a:rPr lang="tr-TR" altLang="tr-TR"/>
              <a:pPr>
                <a:spcBef>
                  <a:spcPct val="0"/>
                </a:spcBef>
              </a:pPr>
              <a:t>2</a:t>
            </a:fld>
            <a:endParaRPr lang="tr-TR" altLang="tr-TR"/>
          </a:p>
        </p:txBody>
      </p:sp>
      <p:sp>
        <p:nvSpPr>
          <p:cNvPr id="137219" name="Rectangle 1"/>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137220"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tr-TR" alt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9266" name="Rectangle 6"/>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6D20E34A-F150-4987-95E1-9B2C13AD2C47}" type="slidenum">
              <a:rPr lang="tr-TR" altLang="tr-TR"/>
              <a:pPr>
                <a:spcBef>
                  <a:spcPct val="0"/>
                </a:spcBef>
              </a:pPr>
              <a:t>3</a:t>
            </a:fld>
            <a:endParaRPr lang="tr-TR" altLang="tr-TR"/>
          </a:p>
        </p:txBody>
      </p:sp>
      <p:sp>
        <p:nvSpPr>
          <p:cNvPr id="139267" name="Rectangle 1"/>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139268"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tr-TR" alt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1314" name="Rectangle 6"/>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7CE1789-0A86-45B7-9DA1-3328D518C2A3}" type="slidenum">
              <a:rPr lang="tr-TR" altLang="tr-TR"/>
              <a:pPr>
                <a:spcBef>
                  <a:spcPct val="0"/>
                </a:spcBef>
              </a:pPr>
              <a:t>4</a:t>
            </a:fld>
            <a:endParaRPr lang="tr-TR" altLang="tr-TR"/>
          </a:p>
        </p:txBody>
      </p:sp>
      <p:sp>
        <p:nvSpPr>
          <p:cNvPr id="141315" name="Rectangle 1"/>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141316"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tr-TR" alt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5410" name="Rectangle 6"/>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5B3AF3EB-7368-416B-B1EA-D5575BB8BFD7}" type="slidenum">
              <a:rPr lang="tr-TR" altLang="tr-TR"/>
              <a:pPr>
                <a:spcBef>
                  <a:spcPct val="0"/>
                </a:spcBef>
              </a:pPr>
              <a:t>5</a:t>
            </a:fld>
            <a:endParaRPr lang="tr-TR" altLang="tr-TR"/>
          </a:p>
        </p:txBody>
      </p:sp>
      <p:sp>
        <p:nvSpPr>
          <p:cNvPr id="145411" name="Rectangle 1"/>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145412"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tr-TR" alt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9506" name="Rectangle 6"/>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C219B217-D0F6-4B97-9D77-594271E09D19}" type="slidenum">
              <a:rPr lang="tr-TR" altLang="tr-TR"/>
              <a:pPr>
                <a:spcBef>
                  <a:spcPct val="0"/>
                </a:spcBef>
              </a:pPr>
              <a:t>6</a:t>
            </a:fld>
            <a:endParaRPr lang="tr-TR" altLang="tr-TR"/>
          </a:p>
        </p:txBody>
      </p:sp>
      <p:sp>
        <p:nvSpPr>
          <p:cNvPr id="149507" name="Rectangle 1"/>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149508"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tr-TR" alt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6D19C070-85DA-483E-8FE0-CC9A55A3FDCD}"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F4ACE98-4680-4F08-9554-86AE78D567D5}"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249338D-B306-487B-AC69-3E9303FD92C5}"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1 Başlık"/>
          <p:cNvSpPr>
            <a:spLocks noGrp="1"/>
          </p:cNvSpPr>
          <p:nvPr>
            <p:ph type="title"/>
          </p:nvPr>
        </p:nvSpPr>
        <p:spPr>
          <a:xfrm>
            <a:off x="456481" y="273629"/>
            <a:ext cx="8226720" cy="1143480"/>
          </a:xfrm>
        </p:spPr>
        <p:txBody>
          <a:bodyPr/>
          <a:lstStyle/>
          <a:p>
            <a:r>
              <a:rPr lang="tr-TR" smtClean="0"/>
              <a:t>Asıl başlık stili için tıklatın</a:t>
            </a:r>
            <a:endParaRPr lang="tr-TR"/>
          </a:p>
        </p:txBody>
      </p:sp>
      <p:sp>
        <p:nvSpPr>
          <p:cNvPr id="3" name="2 Veri Yer Tutucusu"/>
          <p:cNvSpPr>
            <a:spLocks noGrp="1"/>
          </p:cNvSpPr>
          <p:nvPr>
            <p:ph type="dt" idx="10"/>
          </p:nvPr>
        </p:nvSpPr>
        <p:spPr>
          <a:xfrm>
            <a:off x="457200" y="6246813"/>
            <a:ext cx="2127250" cy="471487"/>
          </a:xfrm>
        </p:spPr>
        <p:txBody>
          <a:bodyPr/>
          <a:lstStyle>
            <a:lvl1pPr>
              <a:defRPr/>
            </a:lvl1pPr>
          </a:lstStyle>
          <a:p>
            <a:pPr>
              <a:defRPr/>
            </a:pPr>
            <a:fld id="{D9BDB8C2-ACA5-45C4-A388-B7E39C1ABC0A}" type="datetime1">
              <a:rPr lang="tr-TR" smtClean="0"/>
              <a:t>18.12.2019</a:t>
            </a:fld>
            <a:endParaRPr lang="tr-TR"/>
          </a:p>
        </p:txBody>
      </p:sp>
      <p:sp>
        <p:nvSpPr>
          <p:cNvPr id="4" name="3 Altbilgi Yer Tutucusu"/>
          <p:cNvSpPr>
            <a:spLocks noGrp="1"/>
          </p:cNvSpPr>
          <p:nvPr>
            <p:ph type="ftr" idx="11"/>
          </p:nvPr>
        </p:nvSpPr>
        <p:spPr>
          <a:xfrm>
            <a:off x="3127375" y="6246813"/>
            <a:ext cx="2897188" cy="471487"/>
          </a:xfrm>
        </p:spPr>
        <p:txBody>
          <a:bodyPr/>
          <a:lstStyle>
            <a:lvl1pPr>
              <a:defRPr/>
            </a:lvl1pPr>
          </a:lstStyle>
          <a:p>
            <a:pPr>
              <a:defRPr/>
            </a:pPr>
            <a:r>
              <a:rPr lang="tr-TR" smtClean="0"/>
              <a:t>Prof. Dr. Ayla TÜZÜN</a:t>
            </a:r>
            <a:endParaRPr lang="tr-TR"/>
          </a:p>
        </p:txBody>
      </p:sp>
      <p:sp>
        <p:nvSpPr>
          <p:cNvPr id="5" name="4 Slayt Numarası Yer Tutucusu"/>
          <p:cNvSpPr>
            <a:spLocks noGrp="1"/>
          </p:cNvSpPr>
          <p:nvPr>
            <p:ph type="sldNum" idx="12"/>
          </p:nvPr>
        </p:nvSpPr>
        <p:spPr>
          <a:xfrm>
            <a:off x="6556375" y="6246813"/>
            <a:ext cx="2128838" cy="471487"/>
          </a:xfrm>
        </p:spPr>
        <p:txBody>
          <a:bodyPr/>
          <a:lstStyle>
            <a:lvl1pPr>
              <a:defRPr/>
            </a:lvl1pPr>
          </a:lstStyle>
          <a:p>
            <a:fld id="{2A0D951D-A438-45F0-96BF-4D4B824E2D01}" type="slidenum">
              <a:rPr lang="tr-TR" altLang="tr-TR"/>
              <a:pPr/>
              <a:t>‹#›</a:t>
            </a:fld>
            <a:endParaRPr lang="tr-TR" altLang="tr-TR"/>
          </a:p>
        </p:txBody>
      </p:sp>
    </p:spTree>
    <p:extLst>
      <p:ext uri="{BB962C8B-B14F-4D97-AF65-F5344CB8AC3E}">
        <p14:creationId xmlns:p14="http://schemas.microsoft.com/office/powerpoint/2010/main" val="3862235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77AEA1F-C64D-42AB-932D-6DD0D30D677F}"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0FD0C321-D47C-4409-BB4C-ACFE9C5A75F1}"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7E26A7CF-9211-44F8-B7CC-1354AE4FAFFF}"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7876F754-0D62-4F94-997A-571BC83CAACF}" type="datetime1">
              <a:rPr lang="tr-TR" smtClean="0"/>
              <a:t>18.12.2019</a:t>
            </a:fld>
            <a:endParaRPr lang="tr-TR"/>
          </a:p>
        </p:txBody>
      </p:sp>
      <p:sp>
        <p:nvSpPr>
          <p:cNvPr id="8" name="7 Altbilgi Yer Tutucusu"/>
          <p:cNvSpPr>
            <a:spLocks noGrp="1"/>
          </p:cNvSpPr>
          <p:nvPr>
            <p:ph type="ftr" sz="quarter" idx="11"/>
          </p:nvPr>
        </p:nvSpPr>
        <p:spPr/>
        <p:txBody>
          <a:bodyPr/>
          <a:lstStyle/>
          <a:p>
            <a:r>
              <a:rPr lang="tr-TR" smtClean="0"/>
              <a:t>Prof. Dr. Ayla TÜZÜN</a:t>
            </a:r>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2E8C5DBA-5A40-48EB-AA51-B7AC571092AC}" type="datetime1">
              <a:rPr lang="tr-TR" smtClean="0"/>
              <a:t>18.12.2019</a:t>
            </a:fld>
            <a:endParaRPr lang="tr-TR"/>
          </a:p>
        </p:txBody>
      </p:sp>
      <p:sp>
        <p:nvSpPr>
          <p:cNvPr id="4" name="3 Altbilgi Yer Tutucusu"/>
          <p:cNvSpPr>
            <a:spLocks noGrp="1"/>
          </p:cNvSpPr>
          <p:nvPr>
            <p:ph type="ftr" sz="quarter" idx="11"/>
          </p:nvPr>
        </p:nvSpPr>
        <p:spPr/>
        <p:txBody>
          <a:bodyPr/>
          <a:lstStyle/>
          <a:p>
            <a:r>
              <a:rPr lang="tr-TR" smtClean="0"/>
              <a:t>Prof. Dr. Ayla TÜZÜN</a:t>
            </a:r>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0F08610-D939-49FC-9EBA-105ADFC832F4}" type="datetime1">
              <a:rPr lang="tr-TR" smtClean="0"/>
              <a:t>18.12.2019</a:t>
            </a:fld>
            <a:endParaRPr lang="tr-TR"/>
          </a:p>
        </p:txBody>
      </p:sp>
      <p:sp>
        <p:nvSpPr>
          <p:cNvPr id="3" name="2 Altbilgi Yer Tutucusu"/>
          <p:cNvSpPr>
            <a:spLocks noGrp="1"/>
          </p:cNvSpPr>
          <p:nvPr>
            <p:ph type="ftr" sz="quarter" idx="11"/>
          </p:nvPr>
        </p:nvSpPr>
        <p:spPr/>
        <p:txBody>
          <a:bodyPr/>
          <a:lstStyle/>
          <a:p>
            <a:r>
              <a:rPr lang="tr-TR" smtClean="0"/>
              <a:t>Prof. Dr. Ayla TÜZÜN</a:t>
            </a:r>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4137277-4FB8-4C01-BDF0-FA46CC7B881C}"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A4262B9-9354-4EDF-B049-F7EEA8C39055}"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622607-AE2F-40C9-B885-28215DFEECC1}" type="datetime1">
              <a:rPr lang="tr-TR" smtClean="0"/>
              <a:t>18.12.2019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Prof. Dr. Ayla TÜZÜN</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Dikdörtgen 1"/>
          <p:cNvSpPr>
            <a:spLocks noChangeArrowheads="1"/>
          </p:cNvSpPr>
          <p:nvPr/>
        </p:nvSpPr>
        <p:spPr bwMode="auto">
          <a:xfrm>
            <a:off x="173719" y="2656831"/>
            <a:ext cx="8574745" cy="2431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nSpc>
                <a:spcPct val="95000"/>
              </a:lnSpc>
              <a:spcBef>
                <a:spcPct val="0"/>
              </a:spcBef>
              <a:buNone/>
            </a:pPr>
            <a:r>
              <a:rPr lang="tr-TR" altLang="tr-TR" sz="2000" dirty="0">
                <a:solidFill>
                  <a:srgbClr val="000000"/>
                </a:solidFill>
                <a:latin typeface="Times New Roman" pitchFamily="18" charset="0"/>
              </a:rPr>
              <a:t>Sahillerde kayalar üzerinde bulunurlar. Yeşil, kırmızı, yeşilimsi, kahve­rengi renkte olup, üzeri siyah beneklerle kaplıdır. Yassı koni şeklinde olan kabuklarının üzerinde bir yarık ve ışın şeklinde yapılar bulunur. Kabuğun kenarı muntazam girintili </a:t>
            </a:r>
            <a:r>
              <a:rPr lang="tr-TR" altLang="tr-TR" sz="2000" dirty="0" smtClean="0">
                <a:solidFill>
                  <a:srgbClr val="000000"/>
                </a:solidFill>
                <a:latin typeface="Times New Roman" pitchFamily="18" charset="0"/>
              </a:rPr>
              <a:t>çıkıntılıdır.</a:t>
            </a:r>
            <a:r>
              <a:rPr lang="tr-TR" altLang="tr-TR" sz="2000" dirty="0">
                <a:latin typeface="Times New Roman" pitchFamily="18" charset="0"/>
                <a:cs typeface="Times New Roman" pitchFamily="18" charset="0"/>
              </a:rPr>
              <a:t> </a:t>
            </a:r>
            <a:endParaRPr lang="tr-TR" altLang="tr-TR" sz="2000" dirty="0" smtClean="0">
              <a:latin typeface="Times New Roman" pitchFamily="18" charset="0"/>
              <a:cs typeface="Times New Roman" pitchFamily="18" charset="0"/>
            </a:endParaRPr>
          </a:p>
          <a:p>
            <a:pPr>
              <a:lnSpc>
                <a:spcPct val="95000"/>
              </a:lnSpc>
              <a:spcBef>
                <a:spcPct val="0"/>
              </a:spcBef>
              <a:buNone/>
            </a:pPr>
            <a:endParaRPr lang="tr-TR" altLang="tr-TR" sz="2000" dirty="0">
              <a:latin typeface="Times New Roman" pitchFamily="18" charset="0"/>
              <a:cs typeface="Times New Roman" pitchFamily="18" charset="0"/>
            </a:endParaRPr>
          </a:p>
          <a:p>
            <a:pPr>
              <a:lnSpc>
                <a:spcPct val="95000"/>
              </a:lnSpc>
              <a:spcBef>
                <a:spcPct val="0"/>
              </a:spcBef>
              <a:buNone/>
            </a:pPr>
            <a:r>
              <a:rPr lang="tr-TR" altLang="tr-TR" sz="2000" dirty="0" smtClean="0">
                <a:latin typeface="Times New Roman" pitchFamily="18" charset="0"/>
                <a:cs typeface="Times New Roman" pitchFamily="18" charset="0"/>
              </a:rPr>
              <a:t>Laboratuvarda </a:t>
            </a:r>
            <a:r>
              <a:rPr lang="tr-TR" altLang="tr-TR" sz="2000" dirty="0">
                <a:latin typeface="Times New Roman" pitchFamily="18" charset="0"/>
                <a:cs typeface="Times New Roman" pitchFamily="18" charset="0"/>
              </a:rPr>
              <a:t>kabuk örneği üzerinde çalışılacaktır. Kabuğun morfolojik özelliklerine dikkat ediniz. Gözlemlerinizi bir şekil ile gösteriniz.</a:t>
            </a:r>
          </a:p>
          <a:p>
            <a:pPr eaLnBrk="1" hangingPunct="1">
              <a:lnSpc>
                <a:spcPct val="95000"/>
              </a:lnSpc>
              <a:spcBef>
                <a:spcPct val="0"/>
              </a:spcBef>
              <a:buFontTx/>
              <a:buNone/>
            </a:pPr>
            <a:endParaRPr lang="tr-TR" altLang="tr-TR" sz="2000" dirty="0">
              <a:solidFill>
                <a:srgbClr val="000000"/>
              </a:solidFill>
              <a:latin typeface="Times New Roman" pitchFamily="18" charset="0"/>
            </a:endParaRPr>
          </a:p>
        </p:txBody>
      </p:sp>
      <p:sp>
        <p:nvSpPr>
          <p:cNvPr id="135171" name="Dikdörtgen 2"/>
          <p:cNvSpPr>
            <a:spLocks noChangeArrowheads="1"/>
          </p:cNvSpPr>
          <p:nvPr/>
        </p:nvSpPr>
        <p:spPr bwMode="auto">
          <a:xfrm>
            <a:off x="179388" y="260350"/>
            <a:ext cx="6678612"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2000" b="1" dirty="0">
                <a:latin typeface="Times New Roman" pitchFamily="18" charset="0"/>
                <a:cs typeface="Times New Roman" pitchFamily="18" charset="0"/>
              </a:rPr>
              <a:t>Grup</a:t>
            </a:r>
            <a:r>
              <a:rPr lang="tr-TR" altLang="tr-TR" sz="2000" dirty="0">
                <a:latin typeface="Times New Roman" pitchFamily="18" charset="0"/>
                <a:cs typeface="Times New Roman" pitchFamily="18" charset="0"/>
              </a:rPr>
              <a:t>           : </a:t>
            </a:r>
            <a:r>
              <a:rPr lang="tr-TR" altLang="tr-TR" sz="2000" dirty="0" err="1">
                <a:latin typeface="Times New Roman" pitchFamily="18" charset="0"/>
                <a:cs typeface="Times New Roman" pitchFamily="18" charset="0"/>
              </a:rPr>
              <a:t>Coelomata</a:t>
            </a:r>
            <a:r>
              <a:rPr lang="tr-TR" altLang="tr-TR" sz="2000" dirty="0">
                <a:latin typeface="Times New Roman" pitchFamily="18" charset="0"/>
                <a:cs typeface="Times New Roman" pitchFamily="18" charset="0"/>
              </a:rPr>
              <a:t>		</a:t>
            </a:r>
          </a:p>
          <a:p>
            <a:pPr>
              <a:spcBef>
                <a:spcPct val="0"/>
              </a:spcBef>
              <a:buFontTx/>
              <a:buNone/>
            </a:pPr>
            <a:r>
              <a:rPr lang="tr-TR" altLang="tr-TR" sz="2000" b="1" dirty="0" err="1">
                <a:latin typeface="Times New Roman" pitchFamily="18" charset="0"/>
                <a:cs typeface="Times New Roman" pitchFamily="18" charset="0"/>
              </a:rPr>
              <a:t>Phylum</a:t>
            </a:r>
            <a:r>
              <a:rPr lang="tr-TR" altLang="tr-TR" sz="2000" dirty="0">
                <a:latin typeface="Times New Roman" pitchFamily="18" charset="0"/>
                <a:cs typeface="Times New Roman" pitchFamily="18" charset="0"/>
              </a:rPr>
              <a:t>       : </a:t>
            </a:r>
            <a:r>
              <a:rPr lang="tr-TR" altLang="tr-TR" sz="2000" dirty="0" err="1">
                <a:latin typeface="Times New Roman" pitchFamily="18" charset="0"/>
                <a:cs typeface="Times New Roman" pitchFamily="18" charset="0"/>
              </a:rPr>
              <a:t>Mollusca</a:t>
            </a:r>
            <a:r>
              <a:rPr lang="tr-TR" altLang="tr-TR" sz="2000" dirty="0">
                <a:latin typeface="Times New Roman" pitchFamily="18" charset="0"/>
                <a:cs typeface="Times New Roman" pitchFamily="18" charset="0"/>
              </a:rPr>
              <a:t> (Yumuşakçalar)	</a:t>
            </a:r>
          </a:p>
          <a:p>
            <a:pPr>
              <a:spcBef>
                <a:spcPct val="0"/>
              </a:spcBef>
              <a:buFontTx/>
              <a:buNone/>
            </a:pPr>
            <a:r>
              <a:rPr lang="tr-TR" altLang="tr-TR" sz="2000" b="1" dirty="0" err="1">
                <a:latin typeface="Times New Roman" pitchFamily="18" charset="0"/>
                <a:cs typeface="Times New Roman" pitchFamily="18" charset="0"/>
              </a:rPr>
              <a:t>Classis</a:t>
            </a:r>
            <a:r>
              <a:rPr lang="tr-TR" altLang="tr-TR" sz="2000" dirty="0">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 </a:t>
            </a:r>
            <a:r>
              <a:rPr lang="tr-TR" altLang="tr-TR" sz="2000" dirty="0" err="1" smtClean="0">
                <a:latin typeface="Times New Roman" pitchFamily="18" charset="0"/>
                <a:cs typeface="Times New Roman" pitchFamily="18" charset="0"/>
              </a:rPr>
              <a:t>Gastropoda</a:t>
            </a:r>
            <a:r>
              <a:rPr lang="tr-TR" altLang="tr-TR" sz="2000" dirty="0" smtClean="0">
                <a:latin typeface="Times New Roman" pitchFamily="18" charset="0"/>
                <a:cs typeface="Times New Roman" pitchFamily="18" charset="0"/>
              </a:rPr>
              <a:t> </a:t>
            </a:r>
            <a:r>
              <a:rPr lang="tr-TR" altLang="tr-TR" sz="2000" dirty="0">
                <a:latin typeface="Times New Roman" pitchFamily="18" charset="0"/>
                <a:cs typeface="Times New Roman" pitchFamily="18" charset="0"/>
              </a:rPr>
              <a:t>(Salyangozlar)</a:t>
            </a:r>
          </a:p>
          <a:p>
            <a:pPr>
              <a:spcBef>
                <a:spcPct val="0"/>
              </a:spcBef>
              <a:buFontTx/>
              <a:buNone/>
            </a:pPr>
            <a:r>
              <a:rPr lang="tr-TR" altLang="tr-TR" sz="2000" b="1" dirty="0" err="1">
                <a:latin typeface="Times New Roman" pitchFamily="18" charset="0"/>
                <a:cs typeface="Times New Roman" pitchFamily="18" charset="0"/>
              </a:rPr>
              <a:t>Species</a:t>
            </a:r>
            <a:r>
              <a:rPr lang="tr-TR" altLang="tr-TR" sz="2000" dirty="0">
                <a:latin typeface="Times New Roman" pitchFamily="18" charset="0"/>
                <a:cs typeface="Times New Roman" pitchFamily="18" charset="0"/>
              </a:rPr>
              <a:t>        : </a:t>
            </a:r>
            <a:r>
              <a:rPr lang="tr-TR" altLang="tr-TR" sz="2000" b="1" i="1" dirty="0" err="1">
                <a:latin typeface="Times New Roman" pitchFamily="18" charset="0"/>
                <a:cs typeface="Times New Roman" pitchFamily="18" charset="0"/>
              </a:rPr>
              <a:t>Patella</a:t>
            </a:r>
            <a:r>
              <a:rPr lang="tr-TR" altLang="tr-TR" sz="2000" b="1" i="1" dirty="0">
                <a:latin typeface="Times New Roman" pitchFamily="18" charset="0"/>
                <a:cs typeface="Times New Roman" pitchFamily="18" charset="0"/>
              </a:rPr>
              <a:t> sp.</a:t>
            </a: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655130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ext Box 1"/>
          <p:cNvSpPr txBox="1">
            <a:spLocks noChangeArrowheads="1"/>
          </p:cNvSpPr>
          <p:nvPr/>
        </p:nvSpPr>
        <p:spPr bwMode="auto">
          <a:xfrm>
            <a:off x="107950" y="1447800"/>
            <a:ext cx="878453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3200">
                <a:solidFill>
                  <a:schemeClr val="tx1"/>
                </a:solidFill>
                <a:latin typeface="Calibri" pitchFamily="34" charset="0"/>
              </a:defRPr>
            </a:lvl1pPr>
            <a:lvl2pPr marL="742950" indent="-28575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800">
                <a:solidFill>
                  <a:schemeClr val="tx1"/>
                </a:solidFill>
                <a:latin typeface="Calibri" pitchFamily="34" charset="0"/>
              </a:defRPr>
            </a:lvl2pPr>
            <a:lvl3pPr marL="1143000" indent="-22860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400">
                <a:solidFill>
                  <a:schemeClr val="tx1"/>
                </a:solidFill>
                <a:latin typeface="Calibri" pitchFamily="34" charset="0"/>
              </a:defRPr>
            </a:lvl3pPr>
            <a:lvl4pPr marL="1600200" indent="-22860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4pPr>
            <a:lvl5pPr marL="2057400" indent="-22860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9pPr>
          </a:lstStyle>
          <a:p>
            <a:pPr>
              <a:lnSpc>
                <a:spcPct val="95000"/>
              </a:lnSpc>
              <a:spcBef>
                <a:spcPct val="0"/>
              </a:spcBef>
              <a:buNone/>
            </a:pPr>
            <a:r>
              <a:rPr lang="tr-TR" altLang="tr-TR" sz="2000" dirty="0">
                <a:solidFill>
                  <a:srgbClr val="000000"/>
                </a:solidFill>
                <a:latin typeface="Times New Roman" panose="02020603050405020304" pitchFamily="18" charset="0"/>
                <a:cs typeface="Times New Roman" panose="02020603050405020304" pitchFamily="18" charset="0"/>
              </a:rPr>
              <a:t>Tatlı </a:t>
            </a:r>
            <a:r>
              <a:rPr lang="tr-TR" altLang="tr-TR" sz="2000" dirty="0" smtClean="0">
                <a:solidFill>
                  <a:srgbClr val="000000"/>
                </a:solidFill>
                <a:latin typeface="Times New Roman" pitchFamily="18" charset="0"/>
                <a:cs typeface="Times New Roman" panose="02020603050405020304" pitchFamily="18" charset="0"/>
              </a:rPr>
              <a:t>sularda yüzeye </a:t>
            </a:r>
            <a:r>
              <a:rPr lang="tr-TR" altLang="tr-TR" sz="2000" dirty="0">
                <a:solidFill>
                  <a:srgbClr val="000000"/>
                </a:solidFill>
                <a:latin typeface="Times New Roman" pitchFamily="18" charset="0"/>
                <a:cs typeface="Times New Roman" panose="02020603050405020304" pitchFamily="18" charset="0"/>
              </a:rPr>
              <a:t>yakın yaşarlar. </a:t>
            </a:r>
            <a:r>
              <a:rPr lang="tr-TR" altLang="tr-TR" sz="2000" dirty="0" smtClean="0">
                <a:solidFill>
                  <a:srgbClr val="000000"/>
                </a:solidFill>
                <a:latin typeface="Times New Roman" pitchFamily="18" charset="0"/>
                <a:cs typeface="Times New Roman" panose="02020603050405020304" pitchFamily="18" charset="0"/>
              </a:rPr>
              <a:t>Zaman zaman </a:t>
            </a:r>
            <a:r>
              <a:rPr lang="tr-TR" altLang="tr-TR" sz="2000" dirty="0">
                <a:solidFill>
                  <a:srgbClr val="000000"/>
                </a:solidFill>
                <a:latin typeface="Times New Roman" pitchFamily="18" charset="0"/>
                <a:cs typeface="Times New Roman" panose="02020603050405020304" pitchFamily="18" charset="0"/>
              </a:rPr>
              <a:t>sulardan çıkarak</a:t>
            </a:r>
            <a:r>
              <a:rPr lang="tr-TR" altLang="tr-TR" sz="2000" dirty="0" smtClean="0">
                <a:solidFill>
                  <a:srgbClr val="000000"/>
                </a:solidFill>
                <a:latin typeface="Times New Roman" pitchFamily="18" charset="0"/>
                <a:cs typeface="Times New Roman" panose="02020603050405020304" pitchFamily="18" charset="0"/>
              </a:rPr>
              <a:t>, kıyı </a:t>
            </a:r>
            <a:r>
              <a:rPr lang="tr-TR" altLang="tr-TR" sz="2000" dirty="0">
                <a:solidFill>
                  <a:srgbClr val="000000"/>
                </a:solidFill>
                <a:latin typeface="Times New Roman" pitchFamily="18" charset="0"/>
                <a:cs typeface="Times New Roman" panose="02020603050405020304" pitchFamily="18" charset="0"/>
              </a:rPr>
              <a:t>bitkileri üzerine yapışırlar. Bu esnada solunum delikleri ile haya alırlar</a:t>
            </a:r>
            <a:r>
              <a:rPr lang="tr-TR" altLang="tr-TR" sz="2000" dirty="0" smtClean="0">
                <a:solidFill>
                  <a:srgbClr val="000000"/>
                </a:solidFill>
                <a:latin typeface="Times New Roman" pitchFamily="18" charset="0"/>
                <a:cs typeface="Times New Roman" panose="02020603050405020304" pitchFamily="18" charset="0"/>
              </a:rPr>
              <a:t>. Genellikle </a:t>
            </a:r>
            <a:r>
              <a:rPr lang="tr-TR" altLang="tr-TR" sz="2000" dirty="0">
                <a:solidFill>
                  <a:srgbClr val="000000"/>
                </a:solidFill>
                <a:latin typeface="Times New Roman" pitchFamily="18" charset="0"/>
                <a:cs typeface="Times New Roman" panose="02020603050405020304" pitchFamily="18" charset="0"/>
              </a:rPr>
              <a:t>bitkisel besinlerle beslenirler. Küçük hayvanları yiyenleri de vardır. Bu cinse ait bazı türler, </a:t>
            </a:r>
            <a:endParaRPr lang="tr-TR" altLang="tr-TR" sz="2000" dirty="0" smtClean="0">
              <a:solidFill>
                <a:srgbClr val="000000"/>
              </a:solidFill>
              <a:latin typeface="Times New Roman" pitchFamily="18" charset="0"/>
              <a:cs typeface="Times New Roman" panose="02020603050405020304" pitchFamily="18" charset="0"/>
            </a:endParaRPr>
          </a:p>
          <a:p>
            <a:pPr>
              <a:lnSpc>
                <a:spcPct val="95000"/>
              </a:lnSpc>
              <a:spcBef>
                <a:spcPct val="0"/>
              </a:spcBef>
              <a:buNone/>
            </a:pPr>
            <a:r>
              <a:rPr lang="tr-TR" altLang="tr-TR" sz="2000" b="1" dirty="0" smtClean="0">
                <a:solidFill>
                  <a:srgbClr val="000000"/>
                </a:solidFill>
                <a:latin typeface="Times New Roman" pitchFamily="18" charset="0"/>
                <a:cs typeface="Times New Roman" panose="02020603050405020304" pitchFamily="18" charset="0"/>
              </a:rPr>
              <a:t>D</a:t>
            </a:r>
            <a:r>
              <a:rPr lang="tr-TR" altLang="tr-TR" sz="2000" b="1" i="1" dirty="0" smtClean="0">
                <a:solidFill>
                  <a:srgbClr val="000000"/>
                </a:solidFill>
                <a:latin typeface="Times New Roman" pitchFamily="18" charset="0"/>
                <a:cs typeface="Times New Roman" panose="02020603050405020304" pitchFamily="18" charset="0"/>
              </a:rPr>
              <a:t>.</a:t>
            </a:r>
            <a:r>
              <a:rPr lang="tr-TR" altLang="tr-TR" sz="2000" b="1" dirty="0" smtClean="0">
                <a:solidFill>
                  <a:srgbClr val="000000"/>
                </a:solidFill>
                <a:latin typeface="Times New Roman" pitchFamily="18" charset="0"/>
                <a:cs typeface="Times New Roman" panose="02020603050405020304" pitchFamily="18" charset="0"/>
              </a:rPr>
              <a:t> </a:t>
            </a:r>
            <a:r>
              <a:rPr lang="tr-TR" altLang="tr-TR" sz="2000" b="1" i="1" dirty="0" err="1" smtClean="0">
                <a:solidFill>
                  <a:srgbClr val="000000"/>
                </a:solidFill>
                <a:latin typeface="Times New Roman" pitchFamily="18" charset="0"/>
                <a:cs typeface="Times New Roman" panose="02020603050405020304" pitchFamily="18" charset="0"/>
              </a:rPr>
              <a:t>dendriticum</a:t>
            </a:r>
            <a:r>
              <a:rPr lang="tr-TR" altLang="tr-TR" sz="2000" b="1" i="1" dirty="0" smtClean="0">
                <a:solidFill>
                  <a:srgbClr val="000000"/>
                </a:solidFill>
                <a:latin typeface="Times New Roman" pitchFamily="18" charset="0"/>
                <a:cs typeface="Times New Roman" panose="02020603050405020304" pitchFamily="18" charset="0"/>
              </a:rPr>
              <a:t> </a:t>
            </a:r>
            <a:r>
              <a:rPr lang="tr-TR" altLang="tr-TR" sz="2000" dirty="0">
                <a:solidFill>
                  <a:srgbClr val="000000"/>
                </a:solidFill>
                <a:latin typeface="Times New Roman" pitchFamily="18" charset="0"/>
                <a:cs typeface="Times New Roman" panose="02020603050405020304" pitchFamily="18" charset="0"/>
              </a:rPr>
              <a:t>(Küçük Karaciğer </a:t>
            </a:r>
            <a:r>
              <a:rPr lang="tr-TR" altLang="tr-TR" sz="2000" dirty="0" smtClean="0">
                <a:solidFill>
                  <a:srgbClr val="000000"/>
                </a:solidFill>
                <a:latin typeface="Times New Roman" pitchFamily="18" charset="0"/>
                <a:cs typeface="Times New Roman" panose="02020603050405020304" pitchFamily="18" charset="0"/>
              </a:rPr>
              <a:t>Kelebeği)’un </a:t>
            </a:r>
            <a:r>
              <a:rPr lang="tr-TR" altLang="tr-TR" sz="2000" dirty="0">
                <a:solidFill>
                  <a:srgbClr val="000000"/>
                </a:solidFill>
                <a:latin typeface="Times New Roman" pitchFamily="18" charset="0"/>
                <a:cs typeface="Times New Roman" panose="02020603050405020304" pitchFamily="18" charset="0"/>
              </a:rPr>
              <a:t>hayat devrinde ara konak olarak rol oynarlar</a:t>
            </a:r>
            <a:r>
              <a:rPr lang="tr-TR" altLang="tr-TR" sz="2000" dirty="0" smtClean="0">
                <a:solidFill>
                  <a:srgbClr val="000000"/>
                </a:solidFill>
                <a:latin typeface="Times New Roman" pitchFamily="18" charset="0"/>
                <a:cs typeface="Times New Roman" panose="02020603050405020304" pitchFamily="18" charset="0"/>
              </a:rPr>
              <a:t>.</a:t>
            </a:r>
            <a:r>
              <a:rPr lang="tr-TR" altLang="tr-TR" sz="2000" dirty="0">
                <a:latin typeface="Times New Roman" panose="02020603050405020304" pitchFamily="18" charset="0"/>
                <a:cs typeface="Times New Roman" panose="02020603050405020304" pitchFamily="18" charset="0"/>
              </a:rPr>
              <a:t> </a:t>
            </a:r>
            <a:endParaRPr lang="tr-TR" altLang="tr-TR" sz="2000" dirty="0" smtClean="0">
              <a:latin typeface="Times New Roman" panose="02020603050405020304" pitchFamily="18" charset="0"/>
              <a:cs typeface="Times New Roman" panose="02020603050405020304" pitchFamily="18" charset="0"/>
            </a:endParaRPr>
          </a:p>
          <a:p>
            <a:pPr>
              <a:lnSpc>
                <a:spcPct val="95000"/>
              </a:lnSpc>
              <a:spcBef>
                <a:spcPct val="0"/>
              </a:spcBef>
              <a:buNone/>
            </a:pPr>
            <a:endParaRPr lang="tr-TR" altLang="tr-TR" sz="2000" dirty="0">
              <a:latin typeface="Times New Roman" panose="02020603050405020304" pitchFamily="18" charset="0"/>
              <a:cs typeface="Times New Roman" panose="02020603050405020304" pitchFamily="18" charset="0"/>
            </a:endParaRPr>
          </a:p>
          <a:p>
            <a:pPr>
              <a:lnSpc>
                <a:spcPct val="95000"/>
              </a:lnSpc>
              <a:spcBef>
                <a:spcPct val="0"/>
              </a:spcBef>
              <a:buNone/>
            </a:pPr>
            <a:r>
              <a:rPr lang="tr-TR" altLang="tr-TR" sz="2000" dirty="0" smtClean="0">
                <a:latin typeface="Times New Roman" panose="02020603050405020304" pitchFamily="18" charset="0"/>
                <a:cs typeface="Times New Roman" panose="02020603050405020304" pitchFamily="18" charset="0"/>
              </a:rPr>
              <a:t>Laboratuvar </a:t>
            </a:r>
            <a:r>
              <a:rPr lang="tr-TR" altLang="tr-TR" sz="2000" dirty="0">
                <a:latin typeface="Times New Roman" panose="02020603050405020304" pitchFamily="18" charset="0"/>
                <a:cs typeface="Times New Roman" panose="02020603050405020304" pitchFamily="18" charset="0"/>
              </a:rPr>
              <a:t>uygulamasında bu örneğin kabuk yapısına ve büyüklüğüne dikkat ediniz. Gözlemlerinizi bir şekil ile gösteriniz.</a:t>
            </a:r>
          </a:p>
          <a:p>
            <a:pPr eaLnBrk="1" hangingPunct="1">
              <a:lnSpc>
                <a:spcPct val="95000"/>
              </a:lnSpc>
              <a:spcBef>
                <a:spcPct val="0"/>
              </a:spcBef>
              <a:buFontTx/>
              <a:buNone/>
            </a:pPr>
            <a:endParaRPr lang="tr-TR" altLang="tr-TR" sz="2000" dirty="0">
              <a:solidFill>
                <a:srgbClr val="000000"/>
              </a:solidFill>
              <a:latin typeface="Times New Roman" pitchFamily="18" charset="0"/>
              <a:cs typeface="Times New Roman" panose="02020603050405020304" pitchFamily="18" charset="0"/>
            </a:endParaRPr>
          </a:p>
        </p:txBody>
      </p:sp>
      <p:sp>
        <p:nvSpPr>
          <p:cNvPr id="136198" name="Dikdörtgen 6"/>
          <p:cNvSpPr>
            <a:spLocks noChangeArrowheads="1"/>
          </p:cNvSpPr>
          <p:nvPr/>
        </p:nvSpPr>
        <p:spPr bwMode="auto">
          <a:xfrm>
            <a:off x="0" y="0"/>
            <a:ext cx="91440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2000" b="1" dirty="0">
                <a:latin typeface="Times New Roman" pitchFamily="18" charset="0"/>
                <a:cs typeface="Times New Roman" pitchFamily="18" charset="0"/>
              </a:rPr>
              <a:t>Grup  </a:t>
            </a:r>
            <a:r>
              <a:rPr lang="tr-TR" altLang="tr-TR" sz="2000" dirty="0">
                <a:latin typeface="Times New Roman" pitchFamily="18" charset="0"/>
                <a:cs typeface="Times New Roman" pitchFamily="18" charset="0"/>
              </a:rPr>
              <a:t>      : </a:t>
            </a:r>
            <a:r>
              <a:rPr lang="tr-TR" altLang="tr-TR" sz="2000" dirty="0" err="1">
                <a:latin typeface="Times New Roman" pitchFamily="18" charset="0"/>
                <a:cs typeface="Times New Roman" pitchFamily="18" charset="0"/>
              </a:rPr>
              <a:t>Coelomata</a:t>
            </a:r>
            <a:endParaRPr lang="tr-TR" altLang="tr-TR" sz="2000" dirty="0">
              <a:latin typeface="Times New Roman" pitchFamily="18" charset="0"/>
              <a:cs typeface="Times New Roman" pitchFamily="18" charset="0"/>
            </a:endParaRPr>
          </a:p>
          <a:p>
            <a:pPr>
              <a:spcBef>
                <a:spcPct val="0"/>
              </a:spcBef>
              <a:buFontTx/>
              <a:buNone/>
            </a:pPr>
            <a:r>
              <a:rPr lang="tr-TR" altLang="tr-TR" sz="2000" b="1" dirty="0" err="1">
                <a:latin typeface="Times New Roman" pitchFamily="18" charset="0"/>
                <a:cs typeface="Times New Roman" pitchFamily="18" charset="0"/>
              </a:rPr>
              <a:t>Phylum</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 </a:t>
            </a:r>
            <a:r>
              <a:rPr lang="tr-TR" altLang="tr-TR" sz="2000" dirty="0" err="1">
                <a:latin typeface="Times New Roman" pitchFamily="18" charset="0"/>
                <a:cs typeface="Times New Roman" pitchFamily="18" charset="0"/>
              </a:rPr>
              <a:t>Mollusca</a:t>
            </a:r>
            <a:r>
              <a:rPr lang="tr-TR" altLang="tr-TR" sz="2000" dirty="0">
                <a:latin typeface="Times New Roman" pitchFamily="18" charset="0"/>
                <a:cs typeface="Times New Roman" pitchFamily="18" charset="0"/>
              </a:rPr>
              <a:t> (Yumuşakçalar)</a:t>
            </a:r>
          </a:p>
          <a:p>
            <a:pPr>
              <a:spcBef>
                <a:spcPct val="0"/>
              </a:spcBef>
              <a:buFontTx/>
              <a:buNone/>
            </a:pPr>
            <a:r>
              <a:rPr lang="tr-TR" altLang="tr-TR" sz="2000" b="1" dirty="0" err="1">
                <a:latin typeface="Times New Roman" pitchFamily="18" charset="0"/>
                <a:cs typeface="Times New Roman" pitchFamily="18" charset="0"/>
              </a:rPr>
              <a:t>Classis</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     : </a:t>
            </a:r>
            <a:r>
              <a:rPr lang="tr-TR" altLang="tr-TR" sz="2000" dirty="0" err="1">
                <a:latin typeface="Times New Roman" pitchFamily="18" charset="0"/>
                <a:cs typeface="Times New Roman" pitchFamily="18" charset="0"/>
              </a:rPr>
              <a:t>Gastropoda</a:t>
            </a:r>
            <a:r>
              <a:rPr lang="tr-TR" altLang="tr-TR" sz="2000" dirty="0">
                <a:latin typeface="Times New Roman" pitchFamily="18" charset="0"/>
                <a:cs typeface="Times New Roman" pitchFamily="18" charset="0"/>
              </a:rPr>
              <a:t> (Salyangozlar)</a:t>
            </a:r>
          </a:p>
          <a:p>
            <a:pPr>
              <a:spcBef>
                <a:spcPct val="0"/>
              </a:spcBef>
              <a:buFontTx/>
              <a:buNone/>
            </a:pPr>
            <a:r>
              <a:rPr lang="tr-TR" altLang="tr-TR" sz="2000" b="1" dirty="0" err="1">
                <a:latin typeface="Times New Roman" pitchFamily="18" charset="0"/>
                <a:cs typeface="Times New Roman" pitchFamily="18" charset="0"/>
              </a:rPr>
              <a:t>Species</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 </a:t>
            </a:r>
            <a:r>
              <a:rPr lang="tr-TR" altLang="tr-TR" sz="2000" b="1" i="1" dirty="0" err="1">
                <a:latin typeface="Times New Roman" pitchFamily="18" charset="0"/>
                <a:cs typeface="Times New Roman" pitchFamily="18" charset="0"/>
              </a:rPr>
              <a:t>Limnea</a:t>
            </a:r>
            <a:r>
              <a:rPr lang="tr-TR" altLang="tr-TR" sz="2000" b="1" i="1" dirty="0">
                <a:latin typeface="Times New Roman" pitchFamily="18" charset="0"/>
                <a:cs typeface="Times New Roman" pitchFamily="18" charset="0"/>
              </a:rPr>
              <a:t> sp.</a:t>
            </a: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177499180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Text Box 1"/>
          <p:cNvSpPr txBox="1">
            <a:spLocks noChangeArrowheads="1"/>
          </p:cNvSpPr>
          <p:nvPr/>
        </p:nvSpPr>
        <p:spPr bwMode="auto">
          <a:xfrm>
            <a:off x="107504" y="260648"/>
            <a:ext cx="8928546" cy="345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10287" rIns="0" bIns="0" anchor="ctr"/>
          <a:lstStyle>
            <a:lvl1pPr>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3200">
                <a:solidFill>
                  <a:schemeClr val="tx1"/>
                </a:solidFill>
                <a:latin typeface="Calibri" pitchFamily="34" charset="0"/>
              </a:defRPr>
            </a:lvl1pPr>
            <a:lvl2pPr marL="742950" indent="-28575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800">
                <a:solidFill>
                  <a:schemeClr val="tx1"/>
                </a:solidFill>
                <a:latin typeface="Calibri" pitchFamily="34" charset="0"/>
              </a:defRPr>
            </a:lvl2pPr>
            <a:lvl3pPr marL="1143000" indent="-22860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400">
                <a:solidFill>
                  <a:schemeClr val="tx1"/>
                </a:solidFill>
                <a:latin typeface="Calibri" pitchFamily="34" charset="0"/>
              </a:defRPr>
            </a:lvl3pPr>
            <a:lvl4pPr marL="1600200" indent="-22860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4pPr>
            <a:lvl5pPr marL="2057400" indent="-22860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9pPr>
          </a:lstStyle>
          <a:p>
            <a:pPr eaLnBrk="1" hangingPunct="1">
              <a:lnSpc>
                <a:spcPct val="95000"/>
              </a:lnSpc>
              <a:spcBef>
                <a:spcPct val="0"/>
              </a:spcBef>
              <a:buFontTx/>
              <a:buNone/>
            </a:pPr>
            <a:endParaRPr lang="tr-TR" altLang="tr-TR" sz="2400" b="1" dirty="0">
              <a:solidFill>
                <a:srgbClr val="000000"/>
              </a:solidFill>
              <a:latin typeface="Times New Roman" pitchFamily="18" charset="0"/>
              <a:cs typeface="Times New Roman" pitchFamily="18" charset="0"/>
            </a:endParaRPr>
          </a:p>
          <a:p>
            <a:pPr eaLnBrk="1" hangingPunct="1">
              <a:lnSpc>
                <a:spcPct val="95000"/>
              </a:lnSpc>
              <a:spcBef>
                <a:spcPct val="0"/>
              </a:spcBef>
              <a:buFontTx/>
              <a:buNone/>
            </a:pPr>
            <a:r>
              <a:rPr lang="tr-TR" altLang="tr-TR" sz="2000" b="1" dirty="0">
                <a:solidFill>
                  <a:srgbClr val="000000"/>
                </a:solidFill>
                <a:latin typeface="Times New Roman" pitchFamily="18" charset="0"/>
                <a:cs typeface="Times New Roman" pitchFamily="18" charset="0"/>
              </a:rPr>
              <a:t>Grup        </a:t>
            </a:r>
            <a:r>
              <a:rPr lang="tr-TR" altLang="tr-TR" sz="2000" b="1" dirty="0" smtClean="0">
                <a:solidFill>
                  <a:srgbClr val="000000"/>
                </a:solidFill>
                <a:latin typeface="Times New Roman" pitchFamily="18" charset="0"/>
                <a:cs typeface="Times New Roman" pitchFamily="18" charset="0"/>
              </a:rPr>
              <a:t>	: </a:t>
            </a:r>
            <a:r>
              <a:rPr lang="en-US" altLang="tr-TR" sz="2000" dirty="0" err="1" smtClean="0">
                <a:solidFill>
                  <a:srgbClr val="000000"/>
                </a:solidFill>
                <a:latin typeface="Times New Roman" pitchFamily="18" charset="0"/>
                <a:cs typeface="Times New Roman" pitchFamily="18" charset="0"/>
              </a:rPr>
              <a:t>Coelomata</a:t>
            </a:r>
            <a:endParaRPr lang="en-US" altLang="tr-TR" sz="2000" dirty="0">
              <a:solidFill>
                <a:srgbClr val="000000"/>
              </a:solidFill>
              <a:latin typeface="Times New Roman" pitchFamily="18" charset="0"/>
              <a:cs typeface="Times New Roman" pitchFamily="18" charset="0"/>
            </a:endParaRPr>
          </a:p>
          <a:p>
            <a:pPr eaLnBrk="1" hangingPunct="1">
              <a:lnSpc>
                <a:spcPct val="95000"/>
              </a:lnSpc>
              <a:spcBef>
                <a:spcPct val="0"/>
              </a:spcBef>
              <a:buFontTx/>
              <a:buNone/>
            </a:pPr>
            <a:r>
              <a:rPr lang="en-US" altLang="tr-TR" sz="2000" b="1" dirty="0">
                <a:solidFill>
                  <a:srgbClr val="000000"/>
                </a:solidFill>
                <a:latin typeface="Times New Roman" pitchFamily="18" charset="0"/>
              </a:rPr>
              <a:t>Phylum	</a:t>
            </a:r>
            <a:r>
              <a:rPr lang="tr-TR" altLang="tr-TR" sz="2000" b="1" dirty="0">
                <a:solidFill>
                  <a:srgbClr val="000000"/>
                </a:solidFill>
                <a:latin typeface="Times New Roman" pitchFamily="18" charset="0"/>
              </a:rPr>
              <a:t>: </a:t>
            </a:r>
            <a:r>
              <a:rPr lang="tr-TR" altLang="tr-TR" sz="2000" dirty="0" err="1" smtClean="0">
                <a:solidFill>
                  <a:srgbClr val="000000"/>
                </a:solidFill>
                <a:latin typeface="Times New Roman" pitchFamily="18" charset="0"/>
              </a:rPr>
              <a:t>Mollusca</a:t>
            </a:r>
            <a:r>
              <a:rPr lang="tr-TR" altLang="tr-TR" sz="2000" dirty="0" smtClean="0">
                <a:solidFill>
                  <a:srgbClr val="000000"/>
                </a:solidFill>
                <a:latin typeface="Times New Roman" pitchFamily="18" charset="0"/>
              </a:rPr>
              <a:t> </a:t>
            </a:r>
            <a:r>
              <a:rPr lang="tr-TR" altLang="tr-TR" sz="2000" dirty="0">
                <a:solidFill>
                  <a:srgbClr val="000000"/>
                </a:solidFill>
                <a:latin typeface="Times New Roman" pitchFamily="18" charset="0"/>
              </a:rPr>
              <a:t>(Yumuşakçalar)</a:t>
            </a:r>
          </a:p>
          <a:p>
            <a:pPr eaLnBrk="1" hangingPunct="1">
              <a:lnSpc>
                <a:spcPct val="95000"/>
              </a:lnSpc>
              <a:spcBef>
                <a:spcPct val="0"/>
              </a:spcBef>
              <a:buFontTx/>
              <a:buNone/>
            </a:pPr>
            <a:r>
              <a:rPr lang="tr-TR" altLang="tr-TR" sz="2000" b="1" dirty="0" err="1">
                <a:solidFill>
                  <a:srgbClr val="000000"/>
                </a:solidFill>
                <a:latin typeface="Times New Roman" pitchFamily="18" charset="0"/>
              </a:rPr>
              <a:t>Classis</a:t>
            </a:r>
            <a:r>
              <a:rPr lang="tr-TR" altLang="tr-TR" sz="2000" b="1" dirty="0">
                <a:solidFill>
                  <a:srgbClr val="000000"/>
                </a:solidFill>
                <a:latin typeface="Times New Roman" pitchFamily="18" charset="0"/>
              </a:rPr>
              <a:t>  	: </a:t>
            </a:r>
            <a:r>
              <a:rPr lang="en-US" altLang="tr-TR" sz="2000" dirty="0" err="1" smtClean="0">
                <a:solidFill>
                  <a:srgbClr val="000000"/>
                </a:solidFill>
                <a:latin typeface="Times New Roman" pitchFamily="18" charset="0"/>
              </a:rPr>
              <a:t>Gastropoda</a:t>
            </a:r>
            <a:r>
              <a:rPr lang="en-US" altLang="tr-TR" sz="2000" dirty="0" smtClean="0">
                <a:solidFill>
                  <a:srgbClr val="000000"/>
                </a:solidFill>
                <a:latin typeface="Times New Roman" pitchFamily="18" charset="0"/>
              </a:rPr>
              <a:t> </a:t>
            </a:r>
            <a:r>
              <a:rPr lang="tr-TR" altLang="tr-TR" sz="2000" dirty="0">
                <a:solidFill>
                  <a:srgbClr val="000000"/>
                </a:solidFill>
                <a:latin typeface="Times New Roman" pitchFamily="18" charset="0"/>
              </a:rPr>
              <a:t>(Salyangozlar)</a:t>
            </a:r>
          </a:p>
          <a:p>
            <a:pPr eaLnBrk="1" hangingPunct="1">
              <a:lnSpc>
                <a:spcPct val="95000"/>
              </a:lnSpc>
              <a:spcBef>
                <a:spcPct val="0"/>
              </a:spcBef>
              <a:spcAft>
                <a:spcPts val="1313"/>
              </a:spcAft>
              <a:buFontTx/>
              <a:buNone/>
            </a:pPr>
            <a:r>
              <a:rPr lang="tr-TR" altLang="tr-TR" sz="2000" b="1" dirty="0" err="1">
                <a:solidFill>
                  <a:srgbClr val="000000"/>
                </a:solidFill>
                <a:latin typeface="Times New Roman" pitchFamily="18" charset="0"/>
              </a:rPr>
              <a:t>Species</a:t>
            </a:r>
            <a:r>
              <a:rPr lang="tr-TR" altLang="tr-TR" sz="2000" b="1" dirty="0">
                <a:solidFill>
                  <a:srgbClr val="000000"/>
                </a:solidFill>
                <a:latin typeface="Times New Roman" pitchFamily="18" charset="0"/>
              </a:rPr>
              <a:t>	</a:t>
            </a:r>
            <a:r>
              <a:rPr lang="tr-TR" altLang="tr-TR" sz="2000" dirty="0">
                <a:solidFill>
                  <a:srgbClr val="000000"/>
                </a:solidFill>
                <a:latin typeface="Times New Roman" pitchFamily="18" charset="0"/>
              </a:rPr>
              <a:t>: </a:t>
            </a:r>
            <a:r>
              <a:rPr lang="en-US" altLang="tr-TR" sz="2000" b="1" i="1" dirty="0">
                <a:solidFill>
                  <a:srgbClr val="000000"/>
                </a:solidFill>
                <a:latin typeface="Times New Roman" pitchFamily="18" charset="0"/>
              </a:rPr>
              <a:t>Helix </a:t>
            </a:r>
            <a:r>
              <a:rPr lang="tr-TR" altLang="tr-TR" sz="2000" b="1" i="1" dirty="0" err="1" smtClean="0">
                <a:solidFill>
                  <a:srgbClr val="000000"/>
                </a:solidFill>
                <a:latin typeface="Times New Roman" pitchFamily="18" charset="0"/>
              </a:rPr>
              <a:t>pomatia</a:t>
            </a:r>
            <a:r>
              <a:rPr lang="tr-TR" altLang="tr-TR" sz="2000" b="1" i="1" dirty="0" smtClean="0">
                <a:solidFill>
                  <a:srgbClr val="000000"/>
                </a:solidFill>
                <a:latin typeface="Times New Roman" pitchFamily="18" charset="0"/>
              </a:rPr>
              <a:t> </a:t>
            </a:r>
            <a:r>
              <a:rPr lang="tr-TR" altLang="tr-TR" sz="2000" dirty="0" smtClean="0">
                <a:solidFill>
                  <a:srgbClr val="000000"/>
                </a:solidFill>
                <a:latin typeface="Times New Roman" pitchFamily="18" charset="0"/>
              </a:rPr>
              <a:t>(Bahçe salyangozu)</a:t>
            </a:r>
            <a:endParaRPr lang="tr-TR" altLang="tr-TR" sz="2000" dirty="0">
              <a:solidFill>
                <a:srgbClr val="000000"/>
              </a:solidFill>
              <a:latin typeface="Times New Roman" pitchFamily="18" charset="0"/>
            </a:endParaRPr>
          </a:p>
          <a:p>
            <a:pPr eaLnBrk="1" hangingPunct="1">
              <a:lnSpc>
                <a:spcPct val="95000"/>
              </a:lnSpc>
              <a:spcBef>
                <a:spcPct val="0"/>
              </a:spcBef>
              <a:spcAft>
                <a:spcPts val="225"/>
              </a:spcAft>
              <a:buFontTx/>
              <a:buNone/>
            </a:pPr>
            <a:r>
              <a:rPr lang="tr-TR" altLang="tr-TR" sz="2000" dirty="0">
                <a:solidFill>
                  <a:srgbClr val="000000"/>
                </a:solidFill>
                <a:latin typeface="Times New Roman" pitchFamily="18" charset="0"/>
              </a:rPr>
              <a:t> </a:t>
            </a:r>
            <a:endParaRPr lang="tr-TR" altLang="tr-TR" sz="2000" dirty="0" smtClean="0">
              <a:solidFill>
                <a:srgbClr val="000000"/>
              </a:solidFill>
              <a:latin typeface="Times New Roman" pitchFamily="18" charset="0"/>
            </a:endParaRPr>
          </a:p>
          <a:p>
            <a:pPr eaLnBrk="1" hangingPunct="1">
              <a:lnSpc>
                <a:spcPct val="95000"/>
              </a:lnSpc>
              <a:spcBef>
                <a:spcPct val="0"/>
              </a:spcBef>
              <a:spcAft>
                <a:spcPts val="225"/>
              </a:spcAft>
              <a:buFontTx/>
              <a:buNone/>
            </a:pPr>
            <a:r>
              <a:rPr lang="tr-TR" altLang="tr-TR" sz="2000" dirty="0" smtClean="0">
                <a:solidFill>
                  <a:srgbClr val="000000"/>
                </a:solidFill>
                <a:latin typeface="Times New Roman" pitchFamily="18" charset="0"/>
              </a:rPr>
              <a:t>Orta </a:t>
            </a:r>
            <a:r>
              <a:rPr lang="tr-TR" altLang="tr-TR" sz="2000" dirty="0">
                <a:solidFill>
                  <a:srgbClr val="000000"/>
                </a:solidFill>
                <a:latin typeface="Times New Roman" pitchFamily="18" charset="0"/>
              </a:rPr>
              <a:t>Avrupa’da yaygındır</a:t>
            </a:r>
            <a:r>
              <a:rPr lang="tr-TR" altLang="tr-TR" sz="2000" dirty="0" smtClean="0">
                <a:solidFill>
                  <a:srgbClr val="000000"/>
                </a:solidFill>
                <a:latin typeface="Times New Roman" pitchFamily="18" charset="0"/>
              </a:rPr>
              <a:t>. Üzeri </a:t>
            </a:r>
            <a:r>
              <a:rPr lang="tr-TR" altLang="tr-TR" sz="2000" dirty="0">
                <a:solidFill>
                  <a:srgbClr val="000000"/>
                </a:solidFill>
                <a:latin typeface="Times New Roman" pitchFamily="18" charset="0"/>
              </a:rPr>
              <a:t>şerit şeklinde desenlidir. Şeritler açık </a:t>
            </a:r>
            <a:r>
              <a:rPr lang="tr-TR" altLang="tr-TR" sz="2000" dirty="0">
                <a:solidFill>
                  <a:srgbClr val="000000"/>
                </a:solidFill>
                <a:latin typeface="Times New Roman" pitchFamily="18" charset="0"/>
                <a:ea typeface="Arial Unicode MS" pitchFamily="34" charset="-128"/>
                <a:cs typeface="Arial Unicode MS" pitchFamily="34" charset="-128"/>
              </a:rPr>
              <a:t>ya</a:t>
            </a:r>
            <a:r>
              <a:rPr lang="tr-TR" altLang="tr-TR" sz="2000" i="1" dirty="0">
                <a:solidFill>
                  <a:srgbClr val="000000"/>
                </a:solidFill>
                <a:latin typeface="Times New Roman" pitchFamily="18" charset="0"/>
              </a:rPr>
              <a:t> </a:t>
            </a:r>
            <a:r>
              <a:rPr lang="tr-TR" altLang="tr-TR" sz="2000" dirty="0">
                <a:solidFill>
                  <a:srgbClr val="000000"/>
                </a:solidFill>
                <a:latin typeface="Times New Roman" pitchFamily="18" charset="0"/>
              </a:rPr>
              <a:t>da koyu olabilir</a:t>
            </a:r>
            <a:r>
              <a:rPr lang="tr-TR" altLang="tr-TR" sz="2000" dirty="0" smtClean="0">
                <a:solidFill>
                  <a:srgbClr val="000000"/>
                </a:solidFill>
                <a:latin typeface="Times New Roman" pitchFamily="18" charset="0"/>
              </a:rPr>
              <a:t>. Kurak </a:t>
            </a:r>
            <a:r>
              <a:rPr lang="tr-TR" altLang="tr-TR" sz="2000" dirty="0">
                <a:solidFill>
                  <a:srgbClr val="000000"/>
                </a:solidFill>
                <a:latin typeface="Times New Roman" pitchFamily="18" charset="0"/>
              </a:rPr>
              <a:t>mevsimlerde kabuk</a:t>
            </a:r>
            <a:r>
              <a:rPr lang="tr-TR" altLang="tr-TR" sz="2000" b="1" dirty="0">
                <a:solidFill>
                  <a:srgbClr val="000000"/>
                </a:solidFill>
                <a:latin typeface="Times New Roman" pitchFamily="18" charset="0"/>
              </a:rPr>
              <a:t> </a:t>
            </a:r>
            <a:r>
              <a:rPr lang="tr-TR" altLang="tr-TR" sz="2000" dirty="0">
                <a:solidFill>
                  <a:srgbClr val="000000"/>
                </a:solidFill>
                <a:latin typeface="Times New Roman" pitchFamily="18" charset="0"/>
              </a:rPr>
              <a:t>içine</a:t>
            </a:r>
            <a:r>
              <a:rPr lang="tr-TR" altLang="tr-TR" sz="2000" b="1" dirty="0">
                <a:solidFill>
                  <a:srgbClr val="000000"/>
                </a:solidFill>
                <a:latin typeface="Times New Roman" pitchFamily="18" charset="0"/>
              </a:rPr>
              <a:t> </a:t>
            </a:r>
            <a:r>
              <a:rPr lang="tr-TR" altLang="tr-TR" sz="2000" dirty="0">
                <a:solidFill>
                  <a:srgbClr val="000000"/>
                </a:solidFill>
                <a:latin typeface="Times New Roman" pitchFamily="18" charset="0"/>
              </a:rPr>
              <a:t>çekilir ve yaz uykusuna yatarlar. Köstebek, </a:t>
            </a:r>
            <a:r>
              <a:rPr lang="tr-TR" altLang="tr-TR" sz="2000" dirty="0" smtClean="0">
                <a:solidFill>
                  <a:srgbClr val="000000"/>
                </a:solidFill>
                <a:latin typeface="Times New Roman" pitchFamily="18" charset="0"/>
              </a:rPr>
              <a:t>kuş, </a:t>
            </a:r>
            <a:r>
              <a:rPr lang="tr-TR" altLang="tr-TR" sz="2000" dirty="0">
                <a:solidFill>
                  <a:srgbClr val="000000"/>
                </a:solidFill>
                <a:latin typeface="Times New Roman" pitchFamily="18" charset="0"/>
              </a:rPr>
              <a:t>porsuk ve kirpiler en büyük düşmanlarıdır. Karada yaşadıkları için solungaçları bulunmaz. Bitkilerle beslenirler. Soğuk ortamlara ve kurumaya karşı dayanıklılık gösterirler.</a:t>
            </a:r>
          </a:p>
          <a:p>
            <a:pPr eaLnBrk="1" hangingPunct="1">
              <a:lnSpc>
                <a:spcPct val="95000"/>
              </a:lnSpc>
              <a:spcBef>
                <a:spcPct val="0"/>
              </a:spcBef>
              <a:spcAft>
                <a:spcPts val="900"/>
              </a:spcAft>
              <a:buFontTx/>
              <a:buNone/>
            </a:pPr>
            <a:endParaRPr lang="tr-TR" altLang="tr-TR" sz="2200" dirty="0">
              <a:solidFill>
                <a:srgbClr val="000000"/>
              </a:solidFill>
              <a:latin typeface="Times New Roman" pitchFamily="18" charset="0"/>
            </a:endParaRPr>
          </a:p>
        </p:txBody>
      </p:sp>
      <p:sp>
        <p:nvSpPr>
          <p:cNvPr id="138245" name="Dikdörtgen 3"/>
          <p:cNvSpPr>
            <a:spLocks noChangeArrowheads="1"/>
          </p:cNvSpPr>
          <p:nvPr/>
        </p:nvSpPr>
        <p:spPr bwMode="auto">
          <a:xfrm>
            <a:off x="0" y="4149080"/>
            <a:ext cx="889317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2000" dirty="0">
                <a:latin typeface="Times New Roman" pitchFamily="18" charset="0"/>
                <a:cs typeface="Times New Roman" pitchFamily="18" charset="0"/>
              </a:rPr>
              <a:t>Laboratuvar çalınmasında, bu tür canlı ve ölü örnekler içinde çalışılacaktır. Canlı incelemede ayak, göz, anten ve kabuk morfolojisine, ölü incelemede  ise kabuk yapısına ve üzerindeki desenlere dikkat edilecektir.</a:t>
            </a: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17706507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07504" y="476672"/>
            <a:ext cx="8784976" cy="5760640"/>
          </a:xfrm>
        </p:spPr>
        <p:txBody>
          <a:bodyPr tIns="10287" rtlCol="0">
            <a:noAutofit/>
          </a:bodyPr>
          <a:lstStyle/>
          <a:p>
            <a:pPr algn="l">
              <a:lnSpc>
                <a:spcPct val="95000"/>
              </a:lnSpc>
              <a:spcAft>
                <a:spcPts val="63"/>
              </a:spcAft>
            </a:pPr>
            <a:r>
              <a:rPr lang="tr-TR" sz="2000" i="1" dirty="0">
                <a:latin typeface="Times New Roman" pitchFamily="16" charset="0"/>
              </a:rPr>
              <a:t/>
            </a:r>
            <a:br>
              <a:rPr lang="tr-TR" sz="2000" i="1" dirty="0">
                <a:latin typeface="Times New Roman" pitchFamily="16" charset="0"/>
              </a:rPr>
            </a:br>
            <a:r>
              <a:rPr lang="tr-TR" sz="2000" b="1" dirty="0">
                <a:latin typeface="Times New Roman" pitchFamily="16" charset="0"/>
                <a:cs typeface="Times New Roman" pitchFamily="16" charset="0"/>
              </a:rPr>
              <a:t>Grup </a:t>
            </a:r>
            <a:r>
              <a:rPr lang="tr-TR" sz="2000" b="1" dirty="0" smtClean="0">
                <a:latin typeface="Times New Roman" pitchFamily="16" charset="0"/>
                <a:cs typeface="Times New Roman" pitchFamily="16" charset="0"/>
              </a:rPr>
              <a:t>    </a:t>
            </a:r>
            <a:r>
              <a:rPr lang="tr-TR" sz="2000" dirty="0" smtClean="0">
                <a:latin typeface="Times New Roman" pitchFamily="16" charset="0"/>
                <a:cs typeface="Times New Roman" pitchFamily="16" charset="0"/>
              </a:rPr>
              <a:t>:  </a:t>
            </a:r>
            <a:r>
              <a:rPr lang="en-US" sz="2000" dirty="0" err="1">
                <a:latin typeface="Times New Roman" pitchFamily="16" charset="0"/>
                <a:cs typeface="Times New Roman" pitchFamily="16" charset="0"/>
              </a:rPr>
              <a:t>Coelomata</a:t>
            </a:r>
            <a:r>
              <a:rPr lang="en-US" sz="2000" b="1" dirty="0">
                <a:latin typeface="Times New Roman" pitchFamily="16" charset="0"/>
                <a:cs typeface="Times New Roman" pitchFamily="16" charset="0"/>
              </a:rPr>
              <a:t/>
            </a:r>
            <a:br>
              <a:rPr lang="en-US" sz="2000" b="1" dirty="0">
                <a:latin typeface="Times New Roman" pitchFamily="16" charset="0"/>
                <a:cs typeface="Times New Roman" pitchFamily="16" charset="0"/>
              </a:rPr>
            </a:br>
            <a:r>
              <a:rPr lang="en-US" sz="2000" b="1" dirty="0">
                <a:latin typeface="Times New Roman" pitchFamily="16" charset="0"/>
              </a:rPr>
              <a:t>Phylum</a:t>
            </a:r>
            <a:r>
              <a:rPr lang="en-US" sz="2000" dirty="0">
                <a:latin typeface="Times New Roman" pitchFamily="16" charset="0"/>
              </a:rPr>
              <a:t>	</a:t>
            </a:r>
            <a:r>
              <a:rPr lang="tr-TR" sz="2000" dirty="0">
                <a:latin typeface="Times New Roman" pitchFamily="16" charset="0"/>
              </a:rPr>
              <a:t>:  </a:t>
            </a:r>
            <a:r>
              <a:rPr lang="tr-TR" sz="2000" dirty="0" err="1">
                <a:latin typeface="Times New Roman" pitchFamily="16" charset="0"/>
              </a:rPr>
              <a:t>Mollusca</a:t>
            </a:r>
            <a:r>
              <a:rPr lang="tr-TR" sz="2000" dirty="0">
                <a:latin typeface="Times New Roman" pitchFamily="16" charset="0"/>
              </a:rPr>
              <a:t> (Yumuşakçalar)</a:t>
            </a:r>
            <a:br>
              <a:rPr lang="tr-TR" sz="2000" dirty="0">
                <a:latin typeface="Times New Roman" pitchFamily="16" charset="0"/>
              </a:rPr>
            </a:br>
            <a:r>
              <a:rPr lang="tr-TR" sz="2000" b="1" dirty="0">
                <a:latin typeface="Times New Roman" pitchFamily="16" charset="0"/>
              </a:rPr>
              <a:t>Classis</a:t>
            </a:r>
            <a:r>
              <a:rPr lang="tr-TR" sz="2000" dirty="0">
                <a:latin typeface="Times New Roman" pitchFamily="16" charset="0"/>
              </a:rPr>
              <a:t>	</a:t>
            </a:r>
            <a:r>
              <a:rPr lang="tr-TR" sz="2000" dirty="0" smtClean="0">
                <a:latin typeface="Times New Roman" pitchFamily="16" charset="0"/>
              </a:rPr>
              <a:t>: </a:t>
            </a:r>
            <a:r>
              <a:rPr lang="en-US" sz="2000" dirty="0" err="1" smtClean="0">
                <a:latin typeface="Times New Roman" pitchFamily="16" charset="0"/>
              </a:rPr>
              <a:t>Gastropoda</a:t>
            </a:r>
            <a:r>
              <a:rPr lang="en-US" sz="2000" dirty="0" smtClean="0">
                <a:latin typeface="Times New Roman" pitchFamily="16" charset="0"/>
              </a:rPr>
              <a:t> </a:t>
            </a:r>
            <a:r>
              <a:rPr lang="tr-TR" sz="2000" dirty="0">
                <a:latin typeface="Times New Roman" pitchFamily="16" charset="0"/>
              </a:rPr>
              <a:t>(Salyangozlar)</a:t>
            </a:r>
            <a:br>
              <a:rPr lang="tr-TR" sz="2000" dirty="0">
                <a:latin typeface="Times New Roman" pitchFamily="16" charset="0"/>
              </a:rPr>
            </a:br>
            <a:r>
              <a:rPr lang="tr-TR" sz="2000" b="1" dirty="0">
                <a:latin typeface="Times New Roman" pitchFamily="16" charset="0"/>
              </a:rPr>
              <a:t>Species</a:t>
            </a:r>
            <a:r>
              <a:rPr lang="tr-TR" sz="2000" dirty="0">
                <a:latin typeface="Times New Roman" pitchFamily="16" charset="0"/>
              </a:rPr>
              <a:t>	</a:t>
            </a:r>
            <a:r>
              <a:rPr lang="tr-TR" sz="2000" b="1" dirty="0">
                <a:latin typeface="Times New Roman" pitchFamily="16" charset="0"/>
              </a:rPr>
              <a:t>:  </a:t>
            </a:r>
            <a:r>
              <a:rPr lang="fr-FR" sz="2000" b="1" i="1" dirty="0">
                <a:latin typeface="Times New Roman" pitchFamily="16" charset="0"/>
              </a:rPr>
              <a:t>Murex</a:t>
            </a:r>
            <a:r>
              <a:rPr lang="fr-FR" sz="2000" b="1" dirty="0">
                <a:latin typeface="Times New Roman" pitchFamily="16" charset="0"/>
              </a:rPr>
              <a:t> </a:t>
            </a:r>
            <a:r>
              <a:rPr lang="tr-TR" sz="2000" b="1" dirty="0">
                <a:latin typeface="Times New Roman" pitchFamily="16" charset="0"/>
              </a:rPr>
              <a:t>sp</a:t>
            </a:r>
            <a:r>
              <a:rPr lang="tr-TR" sz="2000" dirty="0">
                <a:latin typeface="Times New Roman" pitchFamily="16" charset="0"/>
              </a:rPr>
              <a:t>.</a:t>
            </a:r>
            <a:br>
              <a:rPr lang="tr-TR" sz="2000" dirty="0">
                <a:latin typeface="Times New Roman" pitchFamily="16" charset="0"/>
              </a:rPr>
            </a:br>
            <a:r>
              <a:rPr lang="tr-TR" sz="2000" dirty="0" smtClean="0">
                <a:latin typeface="Times New Roman" pitchFamily="16" charset="0"/>
              </a:rPr>
              <a:t/>
            </a:r>
            <a:br>
              <a:rPr lang="tr-TR" sz="2000" dirty="0" smtClean="0">
                <a:latin typeface="Times New Roman" pitchFamily="16" charset="0"/>
              </a:rPr>
            </a:br>
            <a:r>
              <a:rPr lang="tr-TR" sz="2000" dirty="0" smtClean="0">
                <a:latin typeface="Times New Roman" pitchFamily="16" charset="0"/>
              </a:rPr>
              <a:t>Dikenli </a:t>
            </a:r>
            <a:r>
              <a:rPr lang="tr-TR" sz="2000" dirty="0">
                <a:latin typeface="Times New Roman" pitchFamily="16" charset="0"/>
              </a:rPr>
              <a:t>deniz salyangozları </a:t>
            </a:r>
            <a:r>
              <a:rPr lang="tr-TR" sz="2000" dirty="0" smtClean="0">
                <a:latin typeface="Times New Roman" pitchFamily="16" charset="0"/>
              </a:rPr>
              <a:t>olarak da </a:t>
            </a:r>
            <a:r>
              <a:rPr lang="tr-TR" sz="2000" dirty="0">
                <a:latin typeface="Times New Roman" pitchFamily="16" charset="0"/>
              </a:rPr>
              <a:t>bilinir. </a:t>
            </a:r>
            <a:r>
              <a:rPr lang="tr-TR" sz="2000" dirty="0">
                <a:latin typeface="Times New Roman" pitchFamily="16" charset="0"/>
              </a:rPr>
              <a:t>Yaklaşık 20 m derinlikteki algler arasında ya da kayalar üzerinde bulunurlar. Grimsi-kahverengi ya da san renktedirler. Boylan 8 </a:t>
            </a:r>
            <a:r>
              <a:rPr lang="tr-TR" sz="2000" dirty="0" err="1" smtClean="0">
                <a:latin typeface="Times New Roman" pitchFamily="16" charset="0"/>
              </a:rPr>
              <a:t>cm’dir</a:t>
            </a:r>
            <a:r>
              <a:rPr lang="tr-TR" sz="2000" dirty="0">
                <a:latin typeface="Times New Roman" pitchFamily="16" charset="0"/>
              </a:rPr>
              <a:t>. Sifon kanalları kısa ve eğiktir. Kabuklan tokmak şeklinde ve sivri dikenlidir. Akdeniz’de yaygındır. </a:t>
            </a:r>
            <a:r>
              <a:rPr lang="tr-TR" sz="2000" dirty="0">
                <a:latin typeface="Times New Roman" pitchFamily="16" charset="0"/>
              </a:rPr>
              <a:t>Etçil olanları küçük organizmalarla beslenir</a:t>
            </a:r>
            <a:r>
              <a:rPr lang="tr-TR" sz="2000" dirty="0" smtClean="0">
                <a:latin typeface="Times New Roman" pitchFamily="16" charset="0"/>
              </a:rPr>
              <a:t>.</a:t>
            </a:r>
            <a:br>
              <a:rPr lang="tr-TR" sz="2000" dirty="0" smtClean="0">
                <a:latin typeface="Times New Roman" pitchFamily="16" charset="0"/>
              </a:rPr>
            </a:br>
            <a:r>
              <a:rPr lang="tr-TR" sz="2000" dirty="0">
                <a:latin typeface="Times New Roman" pitchFamily="16" charset="0"/>
              </a:rPr>
              <a:t/>
            </a:r>
            <a:br>
              <a:rPr lang="tr-TR" sz="2000" dirty="0">
                <a:latin typeface="Times New Roman" pitchFamily="16" charset="0"/>
              </a:rPr>
            </a:br>
            <a:r>
              <a:rPr lang="tr-TR" altLang="tr-TR" sz="2000" b="1" dirty="0">
                <a:solidFill>
                  <a:srgbClr val="000000"/>
                </a:solidFill>
                <a:latin typeface="Times New Roman" pitchFamily="18" charset="0"/>
              </a:rPr>
              <a:t>Grup	</a:t>
            </a:r>
            <a:r>
              <a:rPr lang="tr-TR" altLang="tr-TR" sz="2000" b="1" dirty="0" smtClean="0">
                <a:solidFill>
                  <a:srgbClr val="000000"/>
                </a:solidFill>
                <a:latin typeface="Times New Roman" pitchFamily="18" charset="0"/>
              </a:rPr>
              <a:t>   :  </a:t>
            </a:r>
            <a:r>
              <a:rPr lang="tr-TR" altLang="tr-TR" sz="2000" dirty="0" err="1">
                <a:solidFill>
                  <a:srgbClr val="000000"/>
                </a:solidFill>
                <a:latin typeface="Times New Roman" pitchFamily="18" charset="0"/>
              </a:rPr>
              <a:t>Coelomata</a:t>
            </a:r>
            <a:r>
              <a:rPr lang="tr-TR" altLang="tr-TR" sz="2000" dirty="0">
                <a:solidFill>
                  <a:srgbClr val="000000"/>
                </a:solidFill>
                <a:latin typeface="Times New Roman" pitchFamily="18" charset="0"/>
              </a:rPr>
              <a:t/>
            </a:r>
            <a:br>
              <a:rPr lang="tr-TR" altLang="tr-TR" sz="2000" dirty="0">
                <a:solidFill>
                  <a:srgbClr val="000000"/>
                </a:solidFill>
                <a:latin typeface="Times New Roman" pitchFamily="18" charset="0"/>
              </a:rPr>
            </a:br>
            <a:r>
              <a:rPr lang="tr-TR" altLang="tr-TR" sz="2000" b="1" dirty="0" err="1" smtClean="0">
                <a:solidFill>
                  <a:srgbClr val="000000"/>
                </a:solidFill>
                <a:latin typeface="Times New Roman" pitchFamily="18" charset="0"/>
              </a:rPr>
              <a:t>Phyhlum</a:t>
            </a:r>
            <a:r>
              <a:rPr lang="tr-TR" altLang="tr-TR" sz="2000" b="1" dirty="0" smtClean="0">
                <a:solidFill>
                  <a:srgbClr val="000000"/>
                </a:solidFill>
                <a:latin typeface="Times New Roman" pitchFamily="18" charset="0"/>
              </a:rPr>
              <a:t>  :  </a:t>
            </a:r>
            <a:r>
              <a:rPr lang="tr-TR" altLang="tr-TR" sz="2000" dirty="0" err="1">
                <a:solidFill>
                  <a:srgbClr val="000000"/>
                </a:solidFill>
                <a:latin typeface="Times New Roman" pitchFamily="18" charset="0"/>
              </a:rPr>
              <a:t>Mollusca</a:t>
            </a:r>
            <a:r>
              <a:rPr lang="tr-TR" altLang="tr-TR" sz="2000" dirty="0">
                <a:solidFill>
                  <a:srgbClr val="000000"/>
                </a:solidFill>
                <a:latin typeface="Times New Roman" pitchFamily="18" charset="0"/>
              </a:rPr>
              <a:t> (Yumuşakçalar)</a:t>
            </a:r>
            <a:br>
              <a:rPr lang="tr-TR" altLang="tr-TR" sz="2000" dirty="0">
                <a:solidFill>
                  <a:srgbClr val="000000"/>
                </a:solidFill>
                <a:latin typeface="Times New Roman" pitchFamily="18" charset="0"/>
              </a:rPr>
            </a:br>
            <a:r>
              <a:rPr lang="tr-TR" altLang="tr-TR" sz="2000" b="1" dirty="0" err="1">
                <a:solidFill>
                  <a:srgbClr val="000000"/>
                </a:solidFill>
                <a:latin typeface="Times New Roman" pitchFamily="18" charset="0"/>
              </a:rPr>
              <a:t>Classis</a:t>
            </a:r>
            <a:r>
              <a:rPr lang="tr-TR" altLang="tr-TR" sz="2000" b="1" dirty="0">
                <a:solidFill>
                  <a:srgbClr val="000000"/>
                </a:solidFill>
                <a:latin typeface="Times New Roman" pitchFamily="18" charset="0"/>
              </a:rPr>
              <a:t>      :  </a:t>
            </a:r>
            <a:r>
              <a:rPr lang="tr-TR" altLang="tr-TR" sz="2000" dirty="0" err="1" smtClean="0">
                <a:solidFill>
                  <a:srgbClr val="000000"/>
                </a:solidFill>
                <a:latin typeface="Times New Roman" pitchFamily="18" charset="0"/>
              </a:rPr>
              <a:t>Lamellibranchiata</a:t>
            </a:r>
            <a:r>
              <a:rPr lang="tr-TR" altLang="tr-TR" sz="2000" dirty="0" smtClean="0">
                <a:solidFill>
                  <a:srgbClr val="000000"/>
                </a:solidFill>
                <a:latin typeface="Times New Roman" pitchFamily="18" charset="0"/>
              </a:rPr>
              <a:t> (Midyeler</a:t>
            </a:r>
            <a:r>
              <a:rPr lang="tr-TR" altLang="tr-TR" sz="2000" dirty="0">
                <a:solidFill>
                  <a:srgbClr val="000000"/>
                </a:solidFill>
                <a:latin typeface="Times New Roman" pitchFamily="18" charset="0"/>
              </a:rPr>
              <a:t>)</a:t>
            </a:r>
            <a:br>
              <a:rPr lang="tr-TR" altLang="tr-TR" sz="2000" dirty="0">
                <a:solidFill>
                  <a:srgbClr val="000000"/>
                </a:solidFill>
                <a:latin typeface="Times New Roman" pitchFamily="18" charset="0"/>
              </a:rPr>
            </a:br>
            <a:r>
              <a:rPr lang="tr-TR" altLang="tr-TR" sz="2000" b="1" dirty="0" err="1">
                <a:solidFill>
                  <a:srgbClr val="000000"/>
                </a:solidFill>
                <a:latin typeface="Times New Roman" pitchFamily="18" charset="0"/>
              </a:rPr>
              <a:t>Species</a:t>
            </a:r>
            <a:r>
              <a:rPr lang="tr-TR" altLang="tr-TR" sz="2000" dirty="0">
                <a:solidFill>
                  <a:srgbClr val="000000"/>
                </a:solidFill>
                <a:latin typeface="Times New Roman" pitchFamily="18" charset="0"/>
              </a:rPr>
              <a:t>	</a:t>
            </a:r>
            <a:r>
              <a:rPr lang="tr-TR" altLang="tr-TR" sz="2000" dirty="0" smtClean="0">
                <a:solidFill>
                  <a:srgbClr val="000000"/>
                </a:solidFill>
                <a:latin typeface="Times New Roman" pitchFamily="18" charset="0"/>
              </a:rPr>
              <a:t>    </a:t>
            </a:r>
            <a:r>
              <a:rPr lang="tr-TR" altLang="tr-TR" sz="2000" b="1" dirty="0" smtClean="0">
                <a:solidFill>
                  <a:srgbClr val="000000"/>
                </a:solidFill>
                <a:latin typeface="Times New Roman" pitchFamily="18" charset="0"/>
              </a:rPr>
              <a:t>:  </a:t>
            </a:r>
            <a:r>
              <a:rPr lang="tr-TR" altLang="tr-TR" sz="2000" b="1" i="1" dirty="0" err="1">
                <a:solidFill>
                  <a:srgbClr val="000000"/>
                </a:solidFill>
                <a:latin typeface="Times New Roman" pitchFamily="18" charset="0"/>
              </a:rPr>
              <a:t>Solen</a:t>
            </a:r>
            <a:r>
              <a:rPr lang="tr-TR" altLang="tr-TR" sz="2000" b="1" i="1" dirty="0">
                <a:solidFill>
                  <a:srgbClr val="000000"/>
                </a:solidFill>
                <a:latin typeface="Times New Roman" pitchFamily="18" charset="0"/>
              </a:rPr>
              <a:t> </a:t>
            </a:r>
            <a:r>
              <a:rPr lang="tr-TR" altLang="tr-TR" sz="2000" dirty="0">
                <a:solidFill>
                  <a:srgbClr val="000000"/>
                </a:solidFill>
                <a:latin typeface="Times New Roman" pitchFamily="18" charset="0"/>
              </a:rPr>
              <a:t>sp</a:t>
            </a:r>
            <a:r>
              <a:rPr lang="tr-TR" altLang="tr-TR" sz="2000" b="1" i="1" dirty="0">
                <a:solidFill>
                  <a:srgbClr val="000000"/>
                </a:solidFill>
                <a:latin typeface="Times New Roman" pitchFamily="18" charset="0"/>
              </a:rPr>
              <a:t>.</a:t>
            </a:r>
            <a:br>
              <a:rPr lang="tr-TR" altLang="tr-TR" sz="2000" b="1" i="1" dirty="0">
                <a:solidFill>
                  <a:srgbClr val="000000"/>
                </a:solidFill>
                <a:latin typeface="Times New Roman" pitchFamily="18" charset="0"/>
              </a:rPr>
            </a:br>
            <a:r>
              <a:rPr lang="tr-TR" altLang="tr-TR" sz="2000" b="1" i="1" dirty="0" smtClean="0">
                <a:solidFill>
                  <a:srgbClr val="000000"/>
                </a:solidFill>
                <a:latin typeface="Times New Roman" pitchFamily="18" charset="0"/>
              </a:rPr>
              <a:t/>
            </a:r>
            <a:br>
              <a:rPr lang="tr-TR" altLang="tr-TR" sz="2000" b="1" i="1" dirty="0" smtClean="0">
                <a:solidFill>
                  <a:srgbClr val="000000"/>
                </a:solidFill>
                <a:latin typeface="Times New Roman" pitchFamily="18" charset="0"/>
              </a:rPr>
            </a:br>
            <a:r>
              <a:rPr lang="tr-TR" altLang="tr-TR" sz="2000" dirty="0" smtClean="0">
                <a:solidFill>
                  <a:srgbClr val="000000"/>
                </a:solidFill>
                <a:latin typeface="Times New Roman" pitchFamily="18" charset="0"/>
              </a:rPr>
              <a:t>Bu</a:t>
            </a:r>
            <a:r>
              <a:rPr lang="tr-TR" altLang="tr-TR" sz="2000" b="1" dirty="0" smtClean="0">
                <a:solidFill>
                  <a:srgbClr val="000000"/>
                </a:solidFill>
                <a:latin typeface="Times New Roman" pitchFamily="18" charset="0"/>
              </a:rPr>
              <a:t> </a:t>
            </a:r>
            <a:r>
              <a:rPr lang="tr-TR" altLang="tr-TR" sz="2000" dirty="0">
                <a:solidFill>
                  <a:srgbClr val="000000"/>
                </a:solidFill>
                <a:latin typeface="Times New Roman" pitchFamily="18" charset="0"/>
              </a:rPr>
              <a:t>cinsin türleri sahillere gömülü olarak yaşar. San veya kahverengi ve 12 cm büyüklüğündedir. Kabuk valfleri uzun ve dardır. Her ikisinde birer menteşe dişi vardır .</a:t>
            </a:r>
            <a:br>
              <a:rPr lang="tr-TR" altLang="tr-TR" sz="2000" dirty="0">
                <a:solidFill>
                  <a:srgbClr val="000000"/>
                </a:solidFill>
                <a:latin typeface="Times New Roman" pitchFamily="18" charset="0"/>
              </a:rPr>
            </a:br>
            <a:endParaRPr lang="tr-TR" sz="2000" dirty="0">
              <a:latin typeface="Times New Roman" pitchFamily="16" charset="0"/>
            </a:endParaRPr>
          </a:p>
        </p:txBody>
      </p:sp>
      <p:sp>
        <p:nvSpPr>
          <p:cNvPr id="140291" name="Rectangle 3"/>
          <p:cNvSpPr>
            <a:spLocks noGrp="1" noChangeArrowheads="1"/>
          </p:cNvSpPr>
          <p:nvPr>
            <p:ph type="body" idx="1"/>
          </p:nvPr>
        </p:nvSpPr>
        <p:spPr>
          <a:xfrm>
            <a:off x="0" y="382588"/>
            <a:ext cx="9143999" cy="3262436"/>
          </a:xfrm>
        </p:spPr>
        <p:txBody>
          <a:bodyPr tIns="10287"/>
          <a:lstStyle/>
          <a:p>
            <a:pPr eaLnBrk="1" hangingPunct="1">
              <a:lnSpc>
                <a:spcPct val="95000"/>
              </a:lnSpc>
              <a:buFont typeface="Arial" charset="0"/>
              <a:buNone/>
              <a:tabLst>
                <a:tab pos="1774825" algn="l"/>
                <a:tab pos="1968500" algn="l"/>
                <a:tab pos="2625725" algn="l"/>
                <a:tab pos="3282950" algn="l"/>
                <a:tab pos="3938588" algn="l"/>
                <a:tab pos="4595813" algn="l"/>
                <a:tab pos="5253038" algn="l"/>
                <a:tab pos="5908675" algn="l"/>
                <a:tab pos="6565900" algn="l"/>
                <a:tab pos="7223125" algn="l"/>
                <a:tab pos="7878763" algn="l"/>
              </a:tabLst>
            </a:pPr>
            <a:r>
              <a:rPr lang="tr-TR" altLang="tr-TR" sz="1800" dirty="0" smtClean="0">
                <a:latin typeface="Times New Roman" pitchFamily="18" charset="0"/>
              </a:rPr>
              <a:t>           </a:t>
            </a: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14757778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1"/>
          <p:cNvSpPr>
            <a:spLocks noGrp="1" noChangeArrowheads="1"/>
          </p:cNvSpPr>
          <p:nvPr>
            <p:ph type="title"/>
          </p:nvPr>
        </p:nvSpPr>
        <p:spPr>
          <a:xfrm>
            <a:off x="457200" y="116632"/>
            <a:ext cx="8228013" cy="6336704"/>
          </a:xfrm>
        </p:spPr>
        <p:txBody>
          <a:bodyPr tIns="13715">
            <a:noAutofit/>
          </a:bodyPr>
          <a:lstStyle/>
          <a:p>
            <a:pPr algn="l">
              <a:lnSpc>
                <a:spcPct val="95000"/>
              </a:lnSpc>
            </a:pPr>
            <a:r>
              <a:rPr lang="tr-TR" altLang="tr-TR" sz="2000" b="1" dirty="0" smtClean="0">
                <a:latin typeface="Times New Roman" pitchFamily="18" charset="0"/>
              </a:rPr>
              <a:t>Grup        </a:t>
            </a:r>
            <a:r>
              <a:rPr lang="tr-TR" altLang="tr-TR" sz="2000" dirty="0" smtClean="0">
                <a:latin typeface="Times New Roman" pitchFamily="18" charset="0"/>
              </a:rPr>
              <a:t>: </a:t>
            </a:r>
            <a:r>
              <a:rPr lang="tr-TR" altLang="tr-TR" sz="2000" dirty="0" err="1" smtClean="0">
                <a:latin typeface="Times New Roman" pitchFamily="18" charset="0"/>
              </a:rPr>
              <a:t>Coelomata</a:t>
            </a:r>
            <a:r>
              <a:rPr lang="tr-TR" altLang="tr-TR" sz="2000" dirty="0" smtClean="0">
                <a:latin typeface="Times New Roman" pitchFamily="18" charset="0"/>
              </a:rPr>
              <a:t/>
            </a:r>
            <a:br>
              <a:rPr lang="tr-TR" altLang="tr-TR" sz="2000" dirty="0" smtClean="0">
                <a:latin typeface="Times New Roman" pitchFamily="18" charset="0"/>
              </a:rPr>
            </a:br>
            <a:r>
              <a:rPr lang="tr-TR" altLang="tr-TR" sz="2000" b="1" dirty="0" err="1" smtClean="0">
                <a:latin typeface="Times New Roman" pitchFamily="18" charset="0"/>
              </a:rPr>
              <a:t>Phylum</a:t>
            </a:r>
            <a:r>
              <a:rPr lang="tr-TR" altLang="tr-TR" sz="2000" b="1" dirty="0" smtClean="0">
                <a:latin typeface="Times New Roman" pitchFamily="18" charset="0"/>
              </a:rPr>
              <a:t>    </a:t>
            </a:r>
            <a:r>
              <a:rPr lang="tr-TR" altLang="tr-TR" sz="2000" dirty="0" smtClean="0">
                <a:latin typeface="Times New Roman" pitchFamily="18" charset="0"/>
              </a:rPr>
              <a:t>: </a:t>
            </a:r>
            <a:r>
              <a:rPr lang="tr-TR" altLang="tr-TR" sz="2000" dirty="0" err="1" smtClean="0">
                <a:latin typeface="Times New Roman" pitchFamily="18" charset="0"/>
              </a:rPr>
              <a:t>Mollusca</a:t>
            </a:r>
            <a:r>
              <a:rPr lang="tr-TR" altLang="tr-TR" sz="2000" dirty="0" smtClean="0">
                <a:latin typeface="Times New Roman" pitchFamily="18" charset="0"/>
              </a:rPr>
              <a:t> (Yumuşakçalar)</a:t>
            </a:r>
            <a:br>
              <a:rPr lang="tr-TR" altLang="tr-TR" sz="2000" dirty="0" smtClean="0">
                <a:latin typeface="Times New Roman" pitchFamily="18" charset="0"/>
              </a:rPr>
            </a:br>
            <a:r>
              <a:rPr lang="tr-TR" altLang="tr-TR" sz="2000" b="1" dirty="0" err="1" smtClean="0">
                <a:latin typeface="Times New Roman" pitchFamily="18" charset="0"/>
              </a:rPr>
              <a:t>Classis</a:t>
            </a:r>
            <a:r>
              <a:rPr lang="tr-TR" altLang="tr-TR" sz="2000" b="1" dirty="0" smtClean="0">
                <a:latin typeface="Times New Roman" pitchFamily="18" charset="0"/>
              </a:rPr>
              <a:t> </a:t>
            </a:r>
            <a:r>
              <a:rPr lang="tr-TR" altLang="tr-TR" sz="2000" dirty="0">
                <a:latin typeface="Times New Roman" pitchFamily="18" charset="0"/>
              </a:rPr>
              <a:t> </a:t>
            </a:r>
            <a:r>
              <a:rPr lang="tr-TR" altLang="tr-TR" sz="2000" dirty="0" smtClean="0">
                <a:latin typeface="Times New Roman" pitchFamily="18" charset="0"/>
              </a:rPr>
              <a:t>    : </a:t>
            </a:r>
            <a:r>
              <a:rPr lang="tr-TR" altLang="tr-TR" sz="2000" dirty="0" err="1" smtClean="0">
                <a:latin typeface="Times New Roman" pitchFamily="18" charset="0"/>
              </a:rPr>
              <a:t>Lamellibranchiata</a:t>
            </a:r>
            <a:r>
              <a:rPr lang="tr-TR" altLang="tr-TR" sz="2000" dirty="0" smtClean="0">
                <a:latin typeface="Times New Roman" pitchFamily="18" charset="0"/>
              </a:rPr>
              <a:t> (Midyeler)</a:t>
            </a:r>
            <a:br>
              <a:rPr lang="tr-TR" altLang="tr-TR" sz="2000" dirty="0" smtClean="0">
                <a:latin typeface="Times New Roman" pitchFamily="18" charset="0"/>
              </a:rPr>
            </a:br>
            <a:r>
              <a:rPr lang="tr-TR" altLang="tr-TR" sz="2000" b="1" dirty="0" err="1" smtClean="0">
                <a:latin typeface="Times New Roman" pitchFamily="18" charset="0"/>
              </a:rPr>
              <a:t>Species</a:t>
            </a:r>
            <a:r>
              <a:rPr lang="tr-TR" altLang="tr-TR" sz="2000" dirty="0" smtClean="0">
                <a:latin typeface="Times New Roman" pitchFamily="18" charset="0"/>
              </a:rPr>
              <a:t>	</a:t>
            </a:r>
            <a:r>
              <a:rPr lang="tr-TR" altLang="tr-TR" sz="2000" dirty="0">
                <a:latin typeface="Times New Roman" pitchFamily="18" charset="0"/>
              </a:rPr>
              <a:t> </a:t>
            </a:r>
            <a:r>
              <a:rPr lang="tr-TR" altLang="tr-TR" sz="2000" dirty="0" smtClean="0">
                <a:latin typeface="Times New Roman" pitchFamily="18" charset="0"/>
              </a:rPr>
              <a:t>   : </a:t>
            </a:r>
            <a:r>
              <a:rPr lang="tr-TR" altLang="tr-TR" sz="2000" b="1" i="1" dirty="0" smtClean="0">
                <a:latin typeface="Times New Roman" pitchFamily="18" charset="0"/>
              </a:rPr>
              <a:t>Venüs</a:t>
            </a:r>
            <a:r>
              <a:rPr lang="tr-TR" altLang="tr-TR" sz="2000" b="1" dirty="0" smtClean="0">
                <a:latin typeface="Times New Roman" pitchFamily="18" charset="0"/>
              </a:rPr>
              <a:t> sp</a:t>
            </a:r>
            <a:r>
              <a:rPr lang="tr-TR" altLang="tr-TR" sz="2000" b="1" dirty="0" smtClean="0">
                <a:latin typeface="Times New Roman" pitchFamily="18" charset="0"/>
              </a:rPr>
              <a:t>.</a:t>
            </a:r>
            <a:br>
              <a:rPr lang="tr-TR" altLang="tr-TR" sz="2000" b="1" dirty="0" smtClean="0">
                <a:latin typeface="Times New Roman" pitchFamily="18" charset="0"/>
              </a:rPr>
            </a:br>
            <a:r>
              <a:rPr lang="tr-TR" altLang="tr-TR" sz="2000" dirty="0" smtClean="0">
                <a:latin typeface="Times New Roman" pitchFamily="18" charset="0"/>
              </a:rPr>
              <a:t/>
            </a:r>
            <a:br>
              <a:rPr lang="tr-TR" altLang="tr-TR" sz="2000" dirty="0" smtClean="0">
                <a:latin typeface="Times New Roman" pitchFamily="18" charset="0"/>
              </a:rPr>
            </a:br>
            <a:r>
              <a:rPr lang="tr-TR" altLang="tr-TR" sz="2000" dirty="0" smtClean="0">
                <a:latin typeface="Times New Roman" pitchFamily="18" charset="0"/>
              </a:rPr>
              <a:t>Kumlu zeminlerde yaşarlar. Beyaz ya da grimsi-san renkte olup,</a:t>
            </a:r>
            <a:br>
              <a:rPr lang="tr-TR" altLang="tr-TR" sz="2000" dirty="0" smtClean="0">
                <a:latin typeface="Times New Roman" pitchFamily="18" charset="0"/>
              </a:rPr>
            </a:br>
            <a:r>
              <a:rPr lang="tr-TR" altLang="tr-TR" sz="2000" dirty="0" smtClean="0">
                <a:latin typeface="Times New Roman" pitchFamily="18" charset="0"/>
              </a:rPr>
              <a:t>boylan 5-6 </a:t>
            </a:r>
            <a:r>
              <a:rPr lang="tr-TR" altLang="tr-TR" sz="2000" dirty="0" smtClean="0">
                <a:latin typeface="Times New Roman" pitchFamily="18" charset="0"/>
              </a:rPr>
              <a:t>cm’dir</a:t>
            </a:r>
            <a:r>
              <a:rPr lang="tr-TR" altLang="tr-TR" sz="2000" dirty="0" smtClean="0">
                <a:latin typeface="Times New Roman" pitchFamily="18" charset="0"/>
              </a:rPr>
              <a:t>. Kabukları oval şekilli ve üzerinde kalın </a:t>
            </a:r>
            <a:r>
              <a:rPr lang="tr-TR" altLang="tr-TR" sz="2000" dirty="0" err="1" smtClean="0">
                <a:latin typeface="Times New Roman" pitchFamily="18" charset="0"/>
              </a:rPr>
              <a:t>konsantrik</a:t>
            </a:r>
            <a:r>
              <a:rPr lang="tr-TR" altLang="tr-TR" sz="2000" dirty="0" smtClean="0">
                <a:latin typeface="Times New Roman" pitchFamily="18" charset="0"/>
              </a:rPr>
              <a:t> enine yivler bulunur</a:t>
            </a:r>
            <a:r>
              <a:rPr lang="tr-TR" altLang="tr-TR" sz="2000" dirty="0" smtClean="0">
                <a:latin typeface="Times New Roman" pitchFamily="18" charset="0"/>
              </a:rPr>
              <a:t>.</a:t>
            </a:r>
            <a:br>
              <a:rPr lang="tr-TR" altLang="tr-TR" sz="2000" dirty="0" smtClean="0">
                <a:latin typeface="Times New Roman" pitchFamily="18" charset="0"/>
              </a:rPr>
            </a:br>
            <a:r>
              <a:rPr lang="tr-TR" altLang="tr-TR" sz="2000" dirty="0">
                <a:latin typeface="Times New Roman" pitchFamily="18" charset="0"/>
              </a:rPr>
              <a:t/>
            </a:r>
            <a:br>
              <a:rPr lang="tr-TR" altLang="tr-TR" sz="2000" dirty="0">
                <a:latin typeface="Times New Roman" pitchFamily="18" charset="0"/>
              </a:rPr>
            </a:br>
            <a:r>
              <a:rPr lang="tr-TR" altLang="tr-TR" sz="2000" b="1" dirty="0">
                <a:solidFill>
                  <a:srgbClr val="000000"/>
                </a:solidFill>
                <a:latin typeface="Times New Roman" pitchFamily="18" charset="0"/>
              </a:rPr>
              <a:t>Grup</a:t>
            </a:r>
            <a:r>
              <a:rPr lang="tr-TR" altLang="tr-TR" sz="2000" dirty="0">
                <a:solidFill>
                  <a:srgbClr val="000000"/>
                </a:solidFill>
                <a:latin typeface="Times New Roman" pitchFamily="18" charset="0"/>
              </a:rPr>
              <a:t>	    </a:t>
            </a:r>
            <a:r>
              <a:rPr lang="tr-TR" altLang="tr-TR" sz="2000" dirty="0" smtClean="0">
                <a:solidFill>
                  <a:srgbClr val="000000"/>
                </a:solidFill>
                <a:latin typeface="Times New Roman" pitchFamily="18" charset="0"/>
              </a:rPr>
              <a:t>:  </a:t>
            </a:r>
            <a:r>
              <a:rPr lang="tr-TR" altLang="tr-TR" sz="2000" dirty="0" err="1">
                <a:solidFill>
                  <a:srgbClr val="000000"/>
                </a:solidFill>
                <a:latin typeface="Times New Roman" pitchFamily="18" charset="0"/>
              </a:rPr>
              <a:t>Coelomata</a:t>
            </a:r>
            <a:r>
              <a:rPr lang="tr-TR" altLang="tr-TR" sz="2000" dirty="0">
                <a:solidFill>
                  <a:srgbClr val="000000"/>
                </a:solidFill>
                <a:latin typeface="Times New Roman" pitchFamily="18" charset="0"/>
              </a:rPr>
              <a:t/>
            </a:r>
            <a:br>
              <a:rPr lang="tr-TR" altLang="tr-TR" sz="2000" dirty="0">
                <a:solidFill>
                  <a:srgbClr val="000000"/>
                </a:solidFill>
                <a:latin typeface="Times New Roman" pitchFamily="18" charset="0"/>
              </a:rPr>
            </a:br>
            <a:r>
              <a:rPr lang="tr-TR" altLang="tr-TR" sz="2000" b="1" dirty="0" err="1" smtClean="0">
                <a:solidFill>
                  <a:srgbClr val="000000"/>
                </a:solidFill>
                <a:latin typeface="Times New Roman" pitchFamily="18" charset="0"/>
              </a:rPr>
              <a:t>Phylum</a:t>
            </a:r>
            <a:r>
              <a:rPr lang="tr-TR" altLang="tr-TR" sz="2000" b="1" dirty="0">
                <a:solidFill>
                  <a:srgbClr val="000000"/>
                </a:solidFill>
                <a:latin typeface="Times New Roman" pitchFamily="18" charset="0"/>
              </a:rPr>
              <a:t> </a:t>
            </a:r>
            <a:r>
              <a:rPr lang="tr-TR" altLang="tr-TR" sz="2000" b="1" dirty="0" smtClean="0">
                <a:solidFill>
                  <a:srgbClr val="000000"/>
                </a:solidFill>
                <a:latin typeface="Times New Roman" pitchFamily="18" charset="0"/>
              </a:rPr>
              <a:t>    </a:t>
            </a:r>
            <a:r>
              <a:rPr lang="tr-TR" altLang="tr-TR" sz="2000" dirty="0" smtClean="0">
                <a:solidFill>
                  <a:srgbClr val="000000"/>
                </a:solidFill>
                <a:latin typeface="Times New Roman" pitchFamily="18" charset="0"/>
              </a:rPr>
              <a:t>:  </a:t>
            </a:r>
            <a:r>
              <a:rPr lang="tr-TR" altLang="tr-TR" sz="2000" dirty="0" err="1">
                <a:solidFill>
                  <a:srgbClr val="000000"/>
                </a:solidFill>
                <a:latin typeface="Times New Roman" pitchFamily="18" charset="0"/>
              </a:rPr>
              <a:t>Mollusca</a:t>
            </a:r>
            <a:r>
              <a:rPr lang="tr-TR" altLang="tr-TR" sz="2000" dirty="0">
                <a:solidFill>
                  <a:srgbClr val="000000"/>
                </a:solidFill>
                <a:latin typeface="Times New Roman" pitchFamily="18" charset="0"/>
              </a:rPr>
              <a:t> (Yumuşakçalar)</a:t>
            </a:r>
            <a:br>
              <a:rPr lang="tr-TR" altLang="tr-TR" sz="2000" dirty="0">
                <a:solidFill>
                  <a:srgbClr val="000000"/>
                </a:solidFill>
                <a:latin typeface="Times New Roman" pitchFamily="18" charset="0"/>
              </a:rPr>
            </a:br>
            <a:r>
              <a:rPr lang="tr-TR" altLang="tr-TR" sz="2000" b="1" dirty="0" err="1">
                <a:solidFill>
                  <a:srgbClr val="000000"/>
                </a:solidFill>
                <a:latin typeface="Times New Roman" pitchFamily="18" charset="0"/>
              </a:rPr>
              <a:t>Classis</a:t>
            </a:r>
            <a:r>
              <a:rPr lang="tr-TR" altLang="tr-TR" sz="2000" dirty="0">
                <a:solidFill>
                  <a:srgbClr val="000000"/>
                </a:solidFill>
                <a:latin typeface="Times New Roman" pitchFamily="18" charset="0"/>
              </a:rPr>
              <a:t>	  </a:t>
            </a:r>
            <a:r>
              <a:rPr lang="tr-TR" altLang="tr-TR" sz="2000" dirty="0" smtClean="0">
                <a:solidFill>
                  <a:srgbClr val="000000"/>
                </a:solidFill>
                <a:latin typeface="Times New Roman" pitchFamily="18" charset="0"/>
              </a:rPr>
              <a:t>  </a:t>
            </a:r>
            <a:r>
              <a:rPr lang="tr-TR" altLang="tr-TR" sz="2000" dirty="0">
                <a:solidFill>
                  <a:srgbClr val="000000"/>
                </a:solidFill>
                <a:latin typeface="Times New Roman" pitchFamily="18" charset="0"/>
              </a:rPr>
              <a:t>:  </a:t>
            </a:r>
            <a:r>
              <a:rPr lang="tr-TR" altLang="tr-TR" sz="2000" dirty="0" err="1">
                <a:solidFill>
                  <a:srgbClr val="000000"/>
                </a:solidFill>
                <a:latin typeface="Times New Roman" pitchFamily="18" charset="0"/>
              </a:rPr>
              <a:t>Lamellibranchiata</a:t>
            </a:r>
            <a:r>
              <a:rPr lang="tr-TR" altLang="tr-TR" sz="2000" dirty="0">
                <a:solidFill>
                  <a:srgbClr val="000000"/>
                </a:solidFill>
                <a:latin typeface="Times New Roman" pitchFamily="18" charset="0"/>
              </a:rPr>
              <a:t> (Midyeler)</a:t>
            </a:r>
            <a:br>
              <a:rPr lang="tr-TR" altLang="tr-TR" sz="2000" dirty="0">
                <a:solidFill>
                  <a:srgbClr val="000000"/>
                </a:solidFill>
                <a:latin typeface="Times New Roman" pitchFamily="18" charset="0"/>
              </a:rPr>
            </a:br>
            <a:r>
              <a:rPr lang="tr-TR" altLang="tr-TR" sz="2000" b="1" dirty="0" err="1">
                <a:solidFill>
                  <a:srgbClr val="000000"/>
                </a:solidFill>
                <a:latin typeface="Times New Roman" pitchFamily="18" charset="0"/>
              </a:rPr>
              <a:t>Species</a:t>
            </a:r>
            <a:r>
              <a:rPr lang="tr-TR" altLang="tr-TR" sz="2000" b="1" dirty="0">
                <a:solidFill>
                  <a:srgbClr val="000000"/>
                </a:solidFill>
                <a:latin typeface="Times New Roman" pitchFamily="18" charset="0"/>
              </a:rPr>
              <a:t> </a:t>
            </a:r>
            <a:r>
              <a:rPr lang="tr-TR" altLang="tr-TR" sz="2000" dirty="0">
                <a:solidFill>
                  <a:srgbClr val="000000"/>
                </a:solidFill>
                <a:latin typeface="Times New Roman" pitchFamily="18" charset="0"/>
              </a:rPr>
              <a:t>     </a:t>
            </a:r>
            <a:r>
              <a:rPr lang="tr-TR" altLang="tr-TR" sz="2000" dirty="0" smtClean="0">
                <a:solidFill>
                  <a:srgbClr val="000000"/>
                </a:solidFill>
                <a:latin typeface="Times New Roman" pitchFamily="18" charset="0"/>
              </a:rPr>
              <a:t>:  </a:t>
            </a:r>
            <a:r>
              <a:rPr lang="tr-TR" altLang="tr-TR" sz="2000" b="1" i="1" dirty="0" err="1">
                <a:solidFill>
                  <a:srgbClr val="000000"/>
                </a:solidFill>
                <a:latin typeface="Times New Roman" pitchFamily="18" charset="0"/>
              </a:rPr>
              <a:t>Cardium</a:t>
            </a:r>
            <a:r>
              <a:rPr lang="tr-TR" altLang="tr-TR" sz="2000" b="1" i="1" dirty="0">
                <a:solidFill>
                  <a:srgbClr val="000000"/>
                </a:solidFill>
                <a:latin typeface="Times New Roman" pitchFamily="18" charset="0"/>
              </a:rPr>
              <a:t> </a:t>
            </a:r>
            <a:r>
              <a:rPr lang="tr-TR" altLang="tr-TR" sz="2000" b="1" dirty="0">
                <a:solidFill>
                  <a:srgbClr val="000000"/>
                </a:solidFill>
                <a:latin typeface="Times New Roman" pitchFamily="18" charset="0"/>
              </a:rPr>
              <a:t>sp</a:t>
            </a:r>
            <a:r>
              <a:rPr lang="tr-TR" altLang="tr-TR" sz="2000" i="1" dirty="0">
                <a:solidFill>
                  <a:srgbClr val="000000"/>
                </a:solidFill>
                <a:latin typeface="Times New Roman" pitchFamily="18" charset="0"/>
              </a:rPr>
              <a:t>.</a:t>
            </a:r>
            <a:r>
              <a:rPr lang="tr-TR" altLang="tr-TR" sz="2000" dirty="0">
                <a:solidFill>
                  <a:srgbClr val="000000"/>
                </a:solidFill>
                <a:latin typeface="Times New Roman" pitchFamily="18" charset="0"/>
              </a:rPr>
              <a:t> (Tarak midyesi)</a:t>
            </a:r>
            <a:br>
              <a:rPr lang="tr-TR" altLang="tr-TR" sz="2000" dirty="0">
                <a:solidFill>
                  <a:srgbClr val="000000"/>
                </a:solidFill>
                <a:latin typeface="Times New Roman" pitchFamily="18" charset="0"/>
              </a:rPr>
            </a:br>
            <a:r>
              <a:rPr lang="tr-TR" altLang="tr-TR" sz="2000" dirty="0" smtClean="0">
                <a:solidFill>
                  <a:srgbClr val="000000"/>
                </a:solidFill>
                <a:latin typeface="Times New Roman" pitchFamily="18" charset="0"/>
              </a:rPr>
              <a:t/>
            </a:r>
            <a:br>
              <a:rPr lang="tr-TR" altLang="tr-TR" sz="2000" dirty="0" smtClean="0">
                <a:solidFill>
                  <a:srgbClr val="000000"/>
                </a:solidFill>
                <a:latin typeface="Times New Roman" pitchFamily="18" charset="0"/>
              </a:rPr>
            </a:br>
            <a:r>
              <a:rPr lang="tr-TR" altLang="tr-TR" sz="2000" dirty="0" smtClean="0">
                <a:solidFill>
                  <a:srgbClr val="000000"/>
                </a:solidFill>
                <a:latin typeface="Times New Roman" pitchFamily="18" charset="0"/>
              </a:rPr>
              <a:t>Kumlu </a:t>
            </a:r>
            <a:r>
              <a:rPr lang="tr-TR" altLang="tr-TR" sz="2000" dirty="0">
                <a:solidFill>
                  <a:srgbClr val="000000"/>
                </a:solidFill>
                <a:latin typeface="Times New Roman" pitchFamily="18" charset="0"/>
              </a:rPr>
              <a:t>ve çamurlu zeminlere gömülü olarak yaşarlar. Akdeniz, Karadeniz ve Ege denizinde tuzluluğun aşın değişkenlik gösterdiği bölgelerde yoğun olarak bulunur. Tatlı suların denizle birleştiği alanları tercih eder. Genellikle 3,5-5 cm boyunda olurlar. Beyaz, sarı, gri, kahverengi olabilirler. Kabuk oval yapıda ve hafif dikenlidir. </a:t>
            </a:r>
            <a:r>
              <a:rPr lang="tr-TR" altLang="tr-TR" sz="2000" dirty="0" smtClean="0">
                <a:solidFill>
                  <a:srgbClr val="000000"/>
                </a:solidFill>
                <a:latin typeface="Times New Roman" pitchFamily="18" charset="0"/>
              </a:rPr>
              <a:t>Uzunlamasına </a:t>
            </a:r>
            <a:r>
              <a:rPr lang="tr-TR" altLang="tr-TR" sz="2000" dirty="0">
                <a:solidFill>
                  <a:srgbClr val="000000"/>
                </a:solidFill>
                <a:latin typeface="Times New Roman" pitchFamily="18" charset="0"/>
              </a:rPr>
              <a:t>kaburga benzeri dar sırtlar oluşmuş ve enine bariz yaş halkaları ile bezenmiş olan bir midyedir. Kabukların içi düzgün, beyaz renklidir ve iki kas izi bulunur. Menteşe her kabukta 4 dişten oluşur.</a:t>
            </a:r>
            <a:br>
              <a:rPr lang="tr-TR" altLang="tr-TR" sz="2000" dirty="0">
                <a:solidFill>
                  <a:srgbClr val="000000"/>
                </a:solidFill>
                <a:latin typeface="Times New Roman" pitchFamily="18" charset="0"/>
              </a:rPr>
            </a:br>
            <a:endParaRPr lang="tr-TR" altLang="tr-TR" sz="2000" dirty="0" smtClean="0">
              <a:latin typeface="Times New Roman" pitchFamily="18" charset="0"/>
            </a:endParaRPr>
          </a:p>
        </p:txBody>
      </p:sp>
      <p:sp>
        <p:nvSpPr>
          <p:cNvPr id="2" name="Altbilgi Yer Tutucusu 1"/>
          <p:cNvSpPr>
            <a:spLocks noGrp="1"/>
          </p:cNvSpPr>
          <p:nvPr>
            <p:ph type="ftr" idx="11"/>
          </p:nvPr>
        </p:nvSpPr>
        <p:spPr/>
        <p:txBody>
          <a:bodyPr/>
          <a:lstStyle/>
          <a:p>
            <a:pPr>
              <a:defRPr/>
            </a:pPr>
            <a:r>
              <a:rPr lang="tr-TR" smtClean="0"/>
              <a:t>Prof. Dr. Ayla TÜZÜN</a:t>
            </a:r>
            <a:endParaRPr lang="tr-TR"/>
          </a:p>
        </p:txBody>
      </p:sp>
    </p:spTree>
    <p:extLst>
      <p:ext uri="{BB962C8B-B14F-4D97-AF65-F5344CB8AC3E}">
        <p14:creationId xmlns:p14="http://schemas.microsoft.com/office/powerpoint/2010/main" val="329056237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Text Box 1"/>
          <p:cNvSpPr txBox="1">
            <a:spLocks noChangeArrowheads="1"/>
          </p:cNvSpPr>
          <p:nvPr/>
        </p:nvSpPr>
        <p:spPr bwMode="auto">
          <a:xfrm>
            <a:off x="250825" y="260648"/>
            <a:ext cx="8228013" cy="5904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10287" rIns="0" bIns="0" anchor="ctr"/>
          <a:lstStyle>
            <a:lvl1pPr>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3200">
                <a:solidFill>
                  <a:schemeClr val="tx1"/>
                </a:solidFill>
                <a:latin typeface="Calibri" pitchFamily="34" charset="0"/>
              </a:defRPr>
            </a:lvl1pPr>
            <a:lvl2pPr marL="742950" indent="-28575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800">
                <a:solidFill>
                  <a:schemeClr val="tx1"/>
                </a:solidFill>
                <a:latin typeface="Calibri" pitchFamily="34" charset="0"/>
              </a:defRPr>
            </a:lvl2pPr>
            <a:lvl3pPr marL="1143000" indent="-22860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400">
                <a:solidFill>
                  <a:schemeClr val="tx1"/>
                </a:solidFill>
                <a:latin typeface="Calibri" pitchFamily="34" charset="0"/>
              </a:defRPr>
            </a:lvl3pPr>
            <a:lvl4pPr marL="1600200" indent="-22860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4pPr>
            <a:lvl5pPr marL="2057400" indent="-228600">
              <a:spcBef>
                <a:spcPct val="20000"/>
              </a:spcBef>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9pPr>
          </a:lstStyle>
          <a:p>
            <a:pPr eaLnBrk="1" hangingPunct="1">
              <a:lnSpc>
                <a:spcPct val="95000"/>
              </a:lnSpc>
              <a:spcBef>
                <a:spcPct val="0"/>
              </a:spcBef>
              <a:buFontTx/>
              <a:buNone/>
            </a:pPr>
            <a:endParaRPr lang="tr-TR" altLang="tr-TR" sz="2400" b="1" dirty="0">
              <a:solidFill>
                <a:srgbClr val="000000"/>
              </a:solidFill>
              <a:latin typeface="Times New Roman" pitchFamily="18" charset="0"/>
              <a:cs typeface="Times New Roman" pitchFamily="18" charset="0"/>
            </a:endParaRPr>
          </a:p>
          <a:p>
            <a:pPr eaLnBrk="1" hangingPunct="1">
              <a:lnSpc>
                <a:spcPct val="95000"/>
              </a:lnSpc>
              <a:spcBef>
                <a:spcPct val="0"/>
              </a:spcBef>
              <a:buFontTx/>
              <a:buNone/>
            </a:pPr>
            <a:r>
              <a:rPr lang="tr-TR" altLang="tr-TR" sz="2000" b="1" dirty="0" smtClean="0">
                <a:solidFill>
                  <a:srgbClr val="000000"/>
                </a:solidFill>
                <a:latin typeface="Times New Roman" pitchFamily="18" charset="0"/>
                <a:cs typeface="Times New Roman" pitchFamily="18" charset="0"/>
              </a:rPr>
              <a:t>Grup           : </a:t>
            </a:r>
            <a:r>
              <a:rPr lang="tr-TR" altLang="tr-TR" sz="2000" dirty="0" err="1">
                <a:solidFill>
                  <a:srgbClr val="000000"/>
                </a:solidFill>
                <a:latin typeface="Times New Roman" pitchFamily="18" charset="0"/>
                <a:cs typeface="Times New Roman" pitchFamily="18" charset="0"/>
              </a:rPr>
              <a:t>Coelomata</a:t>
            </a:r>
            <a:endParaRPr lang="tr-TR" altLang="tr-TR" sz="2000" dirty="0">
              <a:solidFill>
                <a:srgbClr val="000000"/>
              </a:solidFill>
              <a:latin typeface="Times New Roman" pitchFamily="18" charset="0"/>
              <a:cs typeface="Times New Roman" pitchFamily="18" charset="0"/>
            </a:endParaRPr>
          </a:p>
          <a:p>
            <a:pPr eaLnBrk="1" hangingPunct="1">
              <a:lnSpc>
                <a:spcPct val="95000"/>
              </a:lnSpc>
              <a:spcBef>
                <a:spcPct val="0"/>
              </a:spcBef>
              <a:buFontTx/>
              <a:buNone/>
            </a:pPr>
            <a:r>
              <a:rPr lang="tr-TR" altLang="tr-TR" sz="2000" b="1" dirty="0" err="1">
                <a:solidFill>
                  <a:srgbClr val="000000"/>
                </a:solidFill>
                <a:latin typeface="Times New Roman" pitchFamily="18" charset="0"/>
                <a:cs typeface="Times New Roman" pitchFamily="18" charset="0"/>
              </a:rPr>
              <a:t>Phylum</a:t>
            </a:r>
            <a:r>
              <a:rPr lang="tr-TR" altLang="tr-TR" sz="2000" b="1" dirty="0">
                <a:solidFill>
                  <a:srgbClr val="000000"/>
                </a:solidFill>
                <a:latin typeface="Times New Roman" pitchFamily="18" charset="0"/>
                <a:cs typeface="Times New Roman" pitchFamily="18" charset="0"/>
              </a:rPr>
              <a:t>	:  </a:t>
            </a:r>
            <a:r>
              <a:rPr lang="tr-TR" altLang="tr-TR" sz="2000" dirty="0" err="1">
                <a:solidFill>
                  <a:srgbClr val="000000"/>
                </a:solidFill>
                <a:latin typeface="Times New Roman" pitchFamily="18" charset="0"/>
                <a:cs typeface="Times New Roman" pitchFamily="18" charset="0"/>
              </a:rPr>
              <a:t>Mollusca</a:t>
            </a:r>
            <a:r>
              <a:rPr lang="tr-TR" altLang="tr-TR" sz="2000" dirty="0">
                <a:solidFill>
                  <a:srgbClr val="000000"/>
                </a:solidFill>
                <a:latin typeface="Times New Roman" pitchFamily="18" charset="0"/>
                <a:cs typeface="Times New Roman" pitchFamily="18" charset="0"/>
              </a:rPr>
              <a:t> (Yumuşakçalar)</a:t>
            </a:r>
          </a:p>
          <a:p>
            <a:pPr eaLnBrk="1" hangingPunct="1">
              <a:lnSpc>
                <a:spcPct val="95000"/>
              </a:lnSpc>
              <a:spcBef>
                <a:spcPct val="0"/>
              </a:spcBef>
              <a:buFontTx/>
              <a:buNone/>
            </a:pPr>
            <a:r>
              <a:rPr lang="tr-TR" altLang="tr-TR" sz="2000" b="1" dirty="0" err="1">
                <a:solidFill>
                  <a:srgbClr val="000000"/>
                </a:solidFill>
                <a:latin typeface="Times New Roman" pitchFamily="18" charset="0"/>
                <a:cs typeface="Times New Roman" pitchFamily="18" charset="0"/>
              </a:rPr>
              <a:t>Classis</a:t>
            </a:r>
            <a:r>
              <a:rPr lang="tr-TR" altLang="tr-TR" sz="2000" b="1" dirty="0">
                <a:solidFill>
                  <a:srgbClr val="000000"/>
                </a:solidFill>
                <a:latin typeface="Times New Roman" pitchFamily="18" charset="0"/>
                <a:cs typeface="Times New Roman" pitchFamily="18" charset="0"/>
              </a:rPr>
              <a:t>     	:  </a:t>
            </a:r>
            <a:r>
              <a:rPr lang="tr-TR" altLang="tr-TR" sz="2000" dirty="0" err="1">
                <a:solidFill>
                  <a:srgbClr val="000000"/>
                </a:solidFill>
                <a:latin typeface="Times New Roman" pitchFamily="18" charset="0"/>
                <a:cs typeface="Times New Roman" pitchFamily="18" charset="0"/>
              </a:rPr>
              <a:t>Lamellibranchiata</a:t>
            </a:r>
            <a:r>
              <a:rPr lang="tr-TR" altLang="tr-TR" sz="2000" dirty="0">
                <a:solidFill>
                  <a:srgbClr val="000000"/>
                </a:solidFill>
                <a:latin typeface="Times New Roman" pitchFamily="18" charset="0"/>
                <a:cs typeface="Times New Roman" pitchFamily="18" charset="0"/>
              </a:rPr>
              <a:t> (Midyeler</a:t>
            </a:r>
            <a:r>
              <a:rPr lang="tr-TR" altLang="tr-TR" sz="2000" b="1" dirty="0">
                <a:solidFill>
                  <a:srgbClr val="000000"/>
                </a:solidFill>
                <a:latin typeface="Times New Roman" pitchFamily="18" charset="0"/>
                <a:cs typeface="Times New Roman" pitchFamily="18" charset="0"/>
              </a:rPr>
              <a:t>)</a:t>
            </a:r>
          </a:p>
          <a:p>
            <a:pPr eaLnBrk="1" hangingPunct="1">
              <a:lnSpc>
                <a:spcPct val="95000"/>
              </a:lnSpc>
              <a:spcBef>
                <a:spcPct val="0"/>
              </a:spcBef>
              <a:buFontTx/>
              <a:buNone/>
            </a:pPr>
            <a:r>
              <a:rPr lang="tr-TR" altLang="tr-TR" sz="2000" b="1" dirty="0" err="1">
                <a:solidFill>
                  <a:srgbClr val="000000"/>
                </a:solidFill>
                <a:latin typeface="Times New Roman" pitchFamily="18" charset="0"/>
                <a:cs typeface="Times New Roman" pitchFamily="18" charset="0"/>
              </a:rPr>
              <a:t>Species</a:t>
            </a:r>
            <a:r>
              <a:rPr lang="tr-TR" altLang="tr-TR" sz="2000" b="1" dirty="0">
                <a:solidFill>
                  <a:srgbClr val="000000"/>
                </a:solidFill>
                <a:latin typeface="Times New Roman" pitchFamily="18" charset="0"/>
                <a:cs typeface="Times New Roman" pitchFamily="18" charset="0"/>
              </a:rPr>
              <a:t>	:  </a:t>
            </a:r>
            <a:r>
              <a:rPr lang="tr-TR" altLang="tr-TR" sz="2000" b="1" i="1" dirty="0" err="1">
                <a:solidFill>
                  <a:srgbClr val="000000"/>
                </a:solidFill>
                <a:latin typeface="Times New Roman" pitchFamily="18" charset="0"/>
                <a:cs typeface="Times New Roman" pitchFamily="18" charset="0"/>
              </a:rPr>
              <a:t>Mytilus</a:t>
            </a:r>
            <a:r>
              <a:rPr lang="tr-TR" altLang="tr-TR" sz="2000" b="1" i="1" dirty="0">
                <a:solidFill>
                  <a:srgbClr val="000000"/>
                </a:solidFill>
                <a:latin typeface="Times New Roman" pitchFamily="18" charset="0"/>
                <a:cs typeface="Times New Roman" pitchFamily="18" charset="0"/>
              </a:rPr>
              <a:t> </a:t>
            </a:r>
            <a:r>
              <a:rPr lang="tr-TR" altLang="tr-TR" sz="2000" b="1" dirty="0">
                <a:solidFill>
                  <a:srgbClr val="000000"/>
                </a:solidFill>
                <a:latin typeface="Times New Roman" pitchFamily="18" charset="0"/>
                <a:cs typeface="Times New Roman" pitchFamily="18" charset="0"/>
              </a:rPr>
              <a:t>sp. </a:t>
            </a:r>
            <a:r>
              <a:rPr lang="tr-TR" altLang="tr-TR" sz="2000" dirty="0">
                <a:solidFill>
                  <a:srgbClr val="000000"/>
                </a:solidFill>
                <a:latin typeface="Times New Roman" pitchFamily="18" charset="0"/>
                <a:cs typeface="Times New Roman" pitchFamily="18" charset="0"/>
              </a:rPr>
              <a:t>(Akdeniz midyesi)</a:t>
            </a:r>
          </a:p>
          <a:p>
            <a:pPr eaLnBrk="1" hangingPunct="1">
              <a:lnSpc>
                <a:spcPct val="95000"/>
              </a:lnSpc>
              <a:spcBef>
                <a:spcPct val="0"/>
              </a:spcBef>
              <a:buFontTx/>
              <a:buNone/>
            </a:pPr>
            <a:r>
              <a:rPr lang="tr-TR" altLang="tr-TR" sz="2000" dirty="0">
                <a:solidFill>
                  <a:srgbClr val="000000"/>
                </a:solidFill>
                <a:latin typeface="Times New Roman" pitchFamily="18" charset="0"/>
                <a:cs typeface="Times New Roman" pitchFamily="18" charset="0"/>
              </a:rPr>
              <a:t>	</a:t>
            </a:r>
          </a:p>
          <a:p>
            <a:pPr eaLnBrk="1" hangingPunct="1">
              <a:lnSpc>
                <a:spcPct val="95000"/>
              </a:lnSpc>
              <a:spcBef>
                <a:spcPct val="0"/>
              </a:spcBef>
              <a:buFontTx/>
              <a:buNone/>
            </a:pPr>
            <a:r>
              <a:rPr lang="tr-TR" altLang="tr-TR" sz="2000" dirty="0">
                <a:solidFill>
                  <a:srgbClr val="000000"/>
                </a:solidFill>
                <a:latin typeface="Times New Roman" pitchFamily="18" charset="0"/>
                <a:cs typeface="Times New Roman" pitchFamily="18" charset="0"/>
              </a:rPr>
              <a:t>	</a:t>
            </a:r>
            <a:endParaRPr lang="tr-TR" altLang="tr-TR" sz="2000" dirty="0" smtClean="0">
              <a:solidFill>
                <a:srgbClr val="000000"/>
              </a:solidFill>
              <a:latin typeface="Times New Roman" pitchFamily="18" charset="0"/>
              <a:cs typeface="Times New Roman" pitchFamily="18" charset="0"/>
            </a:endParaRPr>
          </a:p>
          <a:p>
            <a:pPr>
              <a:lnSpc>
                <a:spcPct val="95000"/>
              </a:lnSpc>
              <a:spcBef>
                <a:spcPct val="0"/>
              </a:spcBef>
              <a:buNone/>
            </a:pPr>
            <a:r>
              <a:rPr lang="tr-TR" altLang="tr-TR" sz="2000" dirty="0" smtClean="0">
                <a:solidFill>
                  <a:srgbClr val="000000"/>
                </a:solidFill>
                <a:latin typeface="Times New Roman" pitchFamily="18" charset="0"/>
                <a:cs typeface="Times New Roman" pitchFamily="18" charset="0"/>
              </a:rPr>
              <a:t>Sahildeki </a:t>
            </a:r>
            <a:r>
              <a:rPr lang="tr-TR" altLang="tr-TR" sz="2000" dirty="0">
                <a:solidFill>
                  <a:srgbClr val="000000"/>
                </a:solidFill>
                <a:latin typeface="Times New Roman" pitchFamily="18" charset="0"/>
                <a:cs typeface="Times New Roman" pitchFamily="18" charset="0"/>
              </a:rPr>
              <a:t>kayalara, iskele direklerine, gemilere ve </a:t>
            </a:r>
            <a:r>
              <a:rPr lang="tr-TR" altLang="tr-TR" sz="2000" dirty="0" err="1">
                <a:solidFill>
                  <a:srgbClr val="000000"/>
                </a:solidFill>
                <a:latin typeface="Times New Roman" pitchFamily="18" charset="0"/>
                <a:cs typeface="Times New Roman" pitchFamily="18" charset="0"/>
              </a:rPr>
              <a:t>şamandra</a:t>
            </a:r>
            <a:r>
              <a:rPr lang="tr-TR" altLang="tr-TR" sz="2000" dirty="0">
                <a:solidFill>
                  <a:srgbClr val="000000"/>
                </a:solidFill>
                <a:latin typeface="Times New Roman" pitchFamily="18" charset="0"/>
                <a:cs typeface="Times New Roman" pitchFamily="18" charset="0"/>
              </a:rPr>
              <a:t> gibi sert zeminlere kendilerini yapıştırarak yaşarlar. Siyahımsı-mor renkte ve </a:t>
            </a:r>
            <a:r>
              <a:rPr lang="tr-TR" altLang="tr-TR" sz="2000" dirty="0" err="1">
                <a:solidFill>
                  <a:srgbClr val="000000"/>
                </a:solidFill>
                <a:latin typeface="Times New Roman" pitchFamily="18" charset="0"/>
                <a:cs typeface="Times New Roman" pitchFamily="18" charset="0"/>
              </a:rPr>
              <a:t>konsantrik</a:t>
            </a:r>
            <a:r>
              <a:rPr lang="tr-TR" altLang="tr-TR" sz="2000" dirty="0">
                <a:solidFill>
                  <a:srgbClr val="000000"/>
                </a:solidFill>
                <a:latin typeface="Times New Roman" pitchFamily="18" charset="0"/>
                <a:cs typeface="Times New Roman" pitchFamily="18" charset="0"/>
              </a:rPr>
              <a:t> çizgilidir. Kabuk 10-11 cm uzunluğa erişebilir ve genellikle 7-8 cm olurlar. </a:t>
            </a:r>
            <a:endParaRPr lang="tr-TR" altLang="tr-TR" sz="2000" dirty="0" smtClean="0">
              <a:solidFill>
                <a:srgbClr val="000000"/>
              </a:solidFill>
              <a:latin typeface="Times New Roman" pitchFamily="18" charset="0"/>
              <a:cs typeface="Times New Roman" pitchFamily="18" charset="0"/>
            </a:endParaRPr>
          </a:p>
          <a:p>
            <a:pPr>
              <a:lnSpc>
                <a:spcPct val="95000"/>
              </a:lnSpc>
              <a:spcBef>
                <a:spcPct val="0"/>
              </a:spcBef>
              <a:buNone/>
            </a:pPr>
            <a:endParaRPr lang="tr-TR" altLang="tr-TR" sz="2000" dirty="0">
              <a:solidFill>
                <a:srgbClr val="000000"/>
              </a:solidFill>
              <a:latin typeface="Times New Roman" pitchFamily="18" charset="0"/>
              <a:cs typeface="Times New Roman" pitchFamily="18" charset="0"/>
            </a:endParaRPr>
          </a:p>
          <a:p>
            <a:pPr>
              <a:lnSpc>
                <a:spcPct val="95000"/>
              </a:lnSpc>
              <a:spcBef>
                <a:spcPct val="0"/>
              </a:spcBef>
              <a:buNone/>
            </a:pPr>
            <a:r>
              <a:rPr lang="tr-TR" altLang="tr-TR" sz="2000" dirty="0" smtClean="0">
                <a:solidFill>
                  <a:srgbClr val="000000"/>
                </a:solidFill>
                <a:latin typeface="Times New Roman" pitchFamily="18" charset="0"/>
              </a:rPr>
              <a:t>Karadeniz</a:t>
            </a:r>
            <a:r>
              <a:rPr lang="tr-TR" altLang="tr-TR" sz="2000" dirty="0">
                <a:solidFill>
                  <a:srgbClr val="000000"/>
                </a:solidFill>
                <a:latin typeface="Times New Roman" pitchFamily="18" charset="0"/>
              </a:rPr>
              <a:t>, Marmara, Ege ve Akdeniz’de çok yaygındır. Kabuklan üçgen şeklinde uzamış, eşit iki parçalı, gaga kabuğun kano kenarına doğru uzamış ve nokta şeklini almıştır. Kabukların ön kenarı düz, arka kenar yuvarlak olup, kabukların birbirine bağlandığı kenar bir açı yapmıştır.</a:t>
            </a:r>
          </a:p>
          <a:p>
            <a:pPr>
              <a:lnSpc>
                <a:spcPct val="95000"/>
              </a:lnSpc>
              <a:spcBef>
                <a:spcPct val="0"/>
              </a:spcBef>
              <a:buNone/>
            </a:pPr>
            <a:r>
              <a:rPr lang="tr-TR" altLang="tr-TR" sz="2000" dirty="0">
                <a:solidFill>
                  <a:srgbClr val="000000"/>
                </a:solidFill>
                <a:latin typeface="Times New Roman" pitchFamily="18" charset="0"/>
              </a:rPr>
              <a:t>Kabukların içi düzgün </a:t>
            </a:r>
            <a:r>
              <a:rPr lang="tr-TR" altLang="tr-TR" sz="2000" dirty="0" err="1">
                <a:solidFill>
                  <a:srgbClr val="000000"/>
                </a:solidFill>
                <a:latin typeface="Times New Roman" pitchFamily="18" charset="0"/>
              </a:rPr>
              <a:t>olup,sırt</a:t>
            </a:r>
            <a:r>
              <a:rPr lang="tr-TR" altLang="tr-TR" sz="2000" dirty="0">
                <a:solidFill>
                  <a:srgbClr val="000000"/>
                </a:solidFill>
                <a:latin typeface="Times New Roman" pitchFamily="18" charset="0"/>
              </a:rPr>
              <a:t> ve geri bölgeleri arasında uzanan geniş leke bulunur. Menteşe 3 veya 4 küçük dişten oluşur.</a:t>
            </a:r>
          </a:p>
          <a:p>
            <a:pPr eaLnBrk="1" hangingPunct="1">
              <a:lnSpc>
                <a:spcPct val="95000"/>
              </a:lnSpc>
              <a:spcBef>
                <a:spcPct val="0"/>
              </a:spcBef>
              <a:buFontTx/>
              <a:buNone/>
            </a:pPr>
            <a:endParaRPr lang="tr-TR" altLang="tr-TR" sz="2000" dirty="0">
              <a:solidFill>
                <a:srgbClr val="000000"/>
              </a:solidFill>
              <a:latin typeface="Times New Roman" pitchFamily="18" charset="0"/>
              <a:cs typeface="Times New Roman" pitchFamily="18" charset="0"/>
            </a:endParaRPr>
          </a:p>
          <a:p>
            <a:pPr eaLnBrk="1" hangingPunct="1">
              <a:lnSpc>
                <a:spcPct val="95000"/>
              </a:lnSpc>
              <a:spcBef>
                <a:spcPct val="0"/>
              </a:spcBef>
              <a:buFontTx/>
              <a:buNone/>
            </a:pPr>
            <a:r>
              <a:rPr lang="tr-TR" altLang="tr-TR" sz="2000" dirty="0">
                <a:solidFill>
                  <a:srgbClr val="000000"/>
                </a:solidFill>
                <a:latin typeface="Times New Roman" pitchFamily="18" charset="0"/>
                <a:cs typeface="Times New Roman" pitchFamily="18" charset="0"/>
              </a:rPr>
              <a:t>	</a:t>
            </a:r>
          </a:p>
          <a:p>
            <a:pPr eaLnBrk="1" hangingPunct="1">
              <a:lnSpc>
                <a:spcPct val="95000"/>
              </a:lnSpc>
              <a:spcBef>
                <a:spcPct val="0"/>
              </a:spcBef>
              <a:buFontTx/>
              <a:buNone/>
            </a:pPr>
            <a:r>
              <a:rPr lang="tr-TR" altLang="tr-TR" sz="2400" dirty="0">
                <a:solidFill>
                  <a:srgbClr val="000000"/>
                </a:solidFill>
                <a:latin typeface="Times New Roman" pitchFamily="18" charset="0"/>
                <a:cs typeface="Times New Roman" pitchFamily="18" charset="0"/>
              </a:rPr>
              <a:t>	</a:t>
            </a:r>
            <a:endParaRPr lang="tr-TR" altLang="tr-TR" sz="2000" dirty="0">
              <a:solidFill>
                <a:srgbClr val="000000"/>
              </a:solidFill>
              <a:latin typeface="Times New Roman" pitchFamily="18" charset="0"/>
              <a:cs typeface="Times New Roman" pitchFamily="18" charset="0"/>
            </a:endParaRPr>
          </a:p>
          <a:p>
            <a:pPr eaLnBrk="1" hangingPunct="1">
              <a:lnSpc>
                <a:spcPct val="95000"/>
              </a:lnSpc>
              <a:spcBef>
                <a:spcPts val="613"/>
              </a:spcBef>
              <a:spcAft>
                <a:spcPts val="2200"/>
              </a:spcAft>
              <a:buFontTx/>
              <a:buNone/>
            </a:pPr>
            <a:endParaRPr lang="tr-TR" altLang="tr-TR" sz="2000" dirty="0">
              <a:solidFill>
                <a:srgbClr val="000000"/>
              </a:solidFill>
              <a:latin typeface="Times New Roman" pitchFamily="18" charset="0"/>
              <a:cs typeface="Times New Roman"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30001209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240</Words>
  <Application>Microsoft Office PowerPoint</Application>
  <PresentationFormat>Ekran Gösterisi (4:3)</PresentationFormat>
  <Paragraphs>51</Paragraphs>
  <Slides>6</Slides>
  <Notes>5</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PowerPoint Sunusu</vt:lpstr>
      <vt:lpstr>PowerPoint Sunusu</vt:lpstr>
      <vt:lpstr>PowerPoint Sunusu</vt:lpstr>
      <vt:lpstr> Grup     :  Coelomata Phylum :  Mollusca (Yumuşakçalar) Classis : Gastropoda (Salyangozlar) Species :  Murex sp.  Dikenli deniz salyangozları olarak da bilinir. Yaklaşık 20 m derinlikteki algler arasında ya da kayalar üzerinde bulunurlar. Grimsi-kahverengi ya da san renktedirler. Boylan 8 cm’dir. Sifon kanalları kısa ve eğiktir. Kabuklan tokmak şeklinde ve sivri dikenlidir. Akdeniz’de yaygındır. Etçil olanları küçük organizmalarla beslenir.  Grup    :  Coelomata Phyhlum  :  Mollusca (Yumuşakçalar) Classis      :  Lamellibranchiata (Midyeler) Species     :  Solen sp.  Bu cinsin türleri sahillere gömülü olarak yaşar. San veya kahverengi ve 12 cm büyüklüğündedir. Kabuk valfleri uzun ve dardır. Her ikisinde birer menteşe dişi vardır . </vt:lpstr>
      <vt:lpstr>Grup        : Coelomata Phylum    : Mollusca (Yumuşakçalar) Classis      : Lamellibranchiata (Midyeler) Species     : Venüs sp.  Kumlu zeminlerde yaşarlar. Beyaz ya da grimsi-san renkte olup, boylan 5-6 cm’dir. Kabukları oval şekilli ve üzerinde kalın konsantrik enine yivler bulunur.  Grup     :  Coelomata Phylum     :  Mollusca (Yumuşakçalar) Classis     :  Lamellibranchiata (Midyeler) Species      :  Cardium sp. (Tarak midyesi)  Kumlu ve çamurlu zeminlere gömülü olarak yaşarlar. Akdeniz, Karadeniz ve Ege denizinde tuzluluğun aşın değişkenlik gösterdiği bölgelerde yoğun olarak bulunur. Tatlı suların denizle birleştiği alanları tercih eder. Genellikle 3,5-5 cm boyunda olurlar. Beyaz, sarı, gri, kahverengi olabilirler. Kabuk oval yapıda ve hafif dikenlidir. Uzunlamasına kaburga benzeri dar sırtlar oluşmuş ve enine bariz yaş halkaları ile bezenmiş olan bir midyedir. Kabukların içi düzgün, beyaz renklidir ve iki kas izi bulunur. Menteşe her kabukta 4 dişten oluşur. </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Eray</dc:creator>
  <cp:lastModifiedBy>Eray</cp:lastModifiedBy>
  <cp:revision>2</cp:revision>
  <dcterms:created xsi:type="dcterms:W3CDTF">2019-12-18T09:33:57Z</dcterms:created>
  <dcterms:modified xsi:type="dcterms:W3CDTF">2019-12-18T09:45:46Z</dcterms:modified>
</cp:coreProperties>
</file>