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25"/>
  </p:notesMasterIdLst>
  <p:handoutMasterIdLst>
    <p:handoutMasterId r:id="rId26"/>
  </p:handoutMasterIdLst>
  <p:sldIdLst>
    <p:sldId id="256" r:id="rId2"/>
    <p:sldId id="277" r:id="rId3"/>
    <p:sldId id="278" r:id="rId4"/>
    <p:sldId id="279" r:id="rId5"/>
    <p:sldId id="258" r:id="rId6"/>
    <p:sldId id="259" r:id="rId7"/>
    <p:sldId id="260" r:id="rId8"/>
    <p:sldId id="261" r:id="rId9"/>
    <p:sldId id="262" r:id="rId10"/>
    <p:sldId id="263" r:id="rId11"/>
    <p:sldId id="264" r:id="rId12"/>
    <p:sldId id="280" r:id="rId13"/>
    <p:sldId id="265" r:id="rId14"/>
    <p:sldId id="266" r:id="rId15"/>
    <p:sldId id="267" r:id="rId16"/>
    <p:sldId id="268" r:id="rId17"/>
    <p:sldId id="269" r:id="rId18"/>
    <p:sldId id="270" r:id="rId19"/>
    <p:sldId id="271" r:id="rId20"/>
    <p:sldId id="272" r:id="rId21"/>
    <p:sldId id="273" r:id="rId22"/>
    <p:sldId id="275" r:id="rId23"/>
    <p:sldId id="274" r:id="rId2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87" d="100"/>
          <a:sy n="87" d="100"/>
        </p:scale>
        <p:origin x="-1458"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BF536C4-E6E2-4DBD-947F-1C94C74E5556}" type="datetimeFigureOut">
              <a:rPr lang="tr-TR" smtClean="0"/>
              <a:t>20.4.2017</a:t>
            </a:fld>
            <a:endParaRPr lang="tr-TR"/>
          </a:p>
        </p:txBody>
      </p:sp>
      <p:sp>
        <p:nvSpPr>
          <p:cNvPr id="4" name="Altbilgi Yer Tutucusu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8D16EA8-8F77-44D9-8D75-2FECB427C7CB}" type="slidenum">
              <a:rPr lang="tr-TR" smtClean="0"/>
              <a:t>‹#›</a:t>
            </a:fld>
            <a:endParaRPr lang="tr-TR"/>
          </a:p>
        </p:txBody>
      </p:sp>
    </p:spTree>
    <p:extLst>
      <p:ext uri="{BB962C8B-B14F-4D97-AF65-F5344CB8AC3E}">
        <p14:creationId xmlns:p14="http://schemas.microsoft.com/office/powerpoint/2010/main" val="152358102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3966D25-EF0D-4B4F-B594-0C2392D2E82E}" type="datetimeFigureOut">
              <a:rPr lang="tr-TR" smtClean="0"/>
              <a:t>20.4.2017</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12CE00C-FABC-4DD6-AE29-F30262A72C1E}" type="slidenum">
              <a:rPr lang="tr-TR" smtClean="0"/>
              <a:t>‹#›</a:t>
            </a:fld>
            <a:endParaRPr lang="tr-TR"/>
          </a:p>
        </p:txBody>
      </p:sp>
    </p:spTree>
    <p:extLst>
      <p:ext uri="{BB962C8B-B14F-4D97-AF65-F5344CB8AC3E}">
        <p14:creationId xmlns:p14="http://schemas.microsoft.com/office/powerpoint/2010/main" val="28631922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Date Placeholder 29"/>
          <p:cNvSpPr>
            <a:spLocks noGrp="1"/>
          </p:cNvSpPr>
          <p:nvPr>
            <p:ph type="dt" sz="half" idx="10"/>
          </p:nvPr>
        </p:nvSpPr>
        <p:spPr/>
        <p:txBody>
          <a:bodyPr/>
          <a:lstStyle/>
          <a:p>
            <a:fld id="{69AA510D-EBAC-4864-B5C3-A6B1E7495B83}" type="datetime1">
              <a:rPr lang="en-US" smtClean="0"/>
              <a:t>4/20/2017</a:t>
            </a:fld>
            <a:endParaRPr lang="tr-TR"/>
          </a:p>
        </p:txBody>
      </p:sp>
      <p:sp>
        <p:nvSpPr>
          <p:cNvPr id="19" name="Footer Placeholder 18"/>
          <p:cNvSpPr>
            <a:spLocks noGrp="1"/>
          </p:cNvSpPr>
          <p:nvPr>
            <p:ph type="ftr" sz="quarter" idx="11"/>
          </p:nvPr>
        </p:nvSpPr>
        <p:spPr/>
        <p:txBody>
          <a:bodyPr/>
          <a:lstStyle/>
          <a:p>
            <a:endParaRPr lang="tr-TR"/>
          </a:p>
        </p:txBody>
      </p:sp>
      <p:sp>
        <p:nvSpPr>
          <p:cNvPr id="27" name="Slide Number Placeholder 26"/>
          <p:cNvSpPr>
            <a:spLocks noGrp="1"/>
          </p:cNvSpPr>
          <p:nvPr>
            <p:ph type="sldNum" sz="quarter" idx="12"/>
          </p:nvPr>
        </p:nvSpPr>
        <p:spPr/>
        <p:txBody>
          <a:bodyPr/>
          <a:lstStyle/>
          <a:p>
            <a:fld id="{E5D57DA7-BCBF-4F4A-8D8B-14B6688DE257}"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9606E9AE-E6CB-472A-8780-FB8D73A8C251}" type="datetime1">
              <a:rPr lang="en-US" smtClean="0"/>
              <a:t>4/20/2017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5D57DA7-BCBF-4F4A-8D8B-14B6688DE257}"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F04C44E3-5B46-4DF9-B13F-26FDEA045A66}" type="datetime1">
              <a:rPr lang="en-US" smtClean="0"/>
              <a:t>4/20/2017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5D57DA7-BCBF-4F4A-8D8B-14B6688DE257}"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Content Placeholder 2"/>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E9902B59-7F3F-43B2-87FD-D101889B6C01}" type="datetime1">
              <a:rPr lang="en-US" smtClean="0"/>
              <a:t>4/20/2017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5D57DA7-BCBF-4F4A-8D8B-14B6688DE257}"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Date Placeholder 3"/>
          <p:cNvSpPr>
            <a:spLocks noGrp="1"/>
          </p:cNvSpPr>
          <p:nvPr>
            <p:ph type="dt" sz="half" idx="10"/>
          </p:nvPr>
        </p:nvSpPr>
        <p:spPr/>
        <p:txBody>
          <a:bodyPr/>
          <a:lstStyle/>
          <a:p>
            <a:fld id="{1C3D5357-9CE5-48B7-8507-AF8017DC1795}" type="datetime1">
              <a:rPr lang="en-US" smtClean="0"/>
              <a:t>4/20/2017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5D57DA7-BCBF-4F4A-8D8B-14B6688DE257}"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DE0DEF3C-C329-447D-8517-D3B1F90A2DFC}" type="datetime1">
              <a:rPr lang="en-US" smtClean="0"/>
              <a:t>4/20/2017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5D57DA7-BCBF-4F4A-8D8B-14B6688DE257}"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Date Placeholder 6"/>
          <p:cNvSpPr>
            <a:spLocks noGrp="1"/>
          </p:cNvSpPr>
          <p:nvPr>
            <p:ph type="dt" sz="half" idx="10"/>
          </p:nvPr>
        </p:nvSpPr>
        <p:spPr/>
        <p:txBody>
          <a:bodyPr/>
          <a:lstStyle/>
          <a:p>
            <a:fld id="{A1789EB9-B45C-4DEB-96BA-066B82B8DC03}" type="datetime1">
              <a:rPr lang="en-US" smtClean="0"/>
              <a:t>4/20/2017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E5D57DA7-BCBF-4F4A-8D8B-14B6688DE257}"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Date Placeholder 2"/>
          <p:cNvSpPr>
            <a:spLocks noGrp="1"/>
          </p:cNvSpPr>
          <p:nvPr>
            <p:ph type="dt" sz="half" idx="10"/>
          </p:nvPr>
        </p:nvSpPr>
        <p:spPr/>
        <p:txBody>
          <a:bodyPr/>
          <a:lstStyle/>
          <a:p>
            <a:fld id="{22C94A96-1CC4-4DEE-9976-40109282D859}" type="datetime1">
              <a:rPr lang="en-US" smtClean="0"/>
              <a:t>4/20/2017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E5D57DA7-BCBF-4F4A-8D8B-14B6688DE257}"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2BB378-C670-4BD3-9EE4-7E926341E2E6}" type="datetime1">
              <a:rPr lang="en-US" smtClean="0"/>
              <a:t>4/20/2017</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E5D57DA7-BCBF-4F4A-8D8B-14B6688DE257}"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A4B19482-31B9-442B-ACCB-AE2808979808}" type="datetime1">
              <a:rPr lang="en-US" smtClean="0"/>
              <a:t>4/20/2017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5D57DA7-BCBF-4F4A-8D8B-14B6688DE257}"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Date Placeholder 4"/>
          <p:cNvSpPr>
            <a:spLocks noGrp="1"/>
          </p:cNvSpPr>
          <p:nvPr>
            <p:ph type="dt" sz="half" idx="10"/>
          </p:nvPr>
        </p:nvSpPr>
        <p:spPr/>
        <p:txBody>
          <a:bodyPr/>
          <a:lstStyle/>
          <a:p>
            <a:fld id="{EE13F945-3B72-422F-A710-FC183212BABF}" type="datetime1">
              <a:rPr lang="en-US" smtClean="0"/>
              <a:t>4/20/2017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a:xfrm>
            <a:off x="8077200" y="6356350"/>
            <a:ext cx="609600" cy="365125"/>
          </a:xfrm>
        </p:spPr>
        <p:txBody>
          <a:bodyPr/>
          <a:lstStyle/>
          <a:p>
            <a:fld id="{E5D57DA7-BCBF-4F4A-8D8B-14B6688DE257}" type="slidenum">
              <a:rPr lang="tr-TR" smtClean="0"/>
              <a:pPr/>
              <a:t>‹#›</a:t>
            </a:fld>
            <a:endParaRPr lang="tr-T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CD242FBB-6E45-4E51-8301-757E10DD8EA0}" type="datetime1">
              <a:rPr lang="en-US" smtClean="0"/>
              <a:t>4/20/2017</a:t>
            </a:fld>
            <a:endParaRPr lang="tr-T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E5D57DA7-BCBF-4F4A-8D8B-14B6688DE257}" type="slidenum">
              <a:rPr lang="tr-TR" smtClean="0"/>
              <a:pPr/>
              <a:t>‹#›</a:t>
            </a:fld>
            <a:endParaRPr lang="tr-T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Bilgi Edinme Hakkı</a:t>
            </a:r>
            <a:endParaRPr lang="tr-TR" dirty="0"/>
          </a:p>
        </p:txBody>
      </p:sp>
      <p:sp>
        <p:nvSpPr>
          <p:cNvPr id="3" name="Subtitle 2"/>
          <p:cNvSpPr>
            <a:spLocks noGrp="1"/>
          </p:cNvSpPr>
          <p:nvPr>
            <p:ph type="subTitle" idx="1"/>
          </p:nvPr>
        </p:nvSpPr>
        <p:spPr/>
        <p:txBody>
          <a:bodyPr/>
          <a:lstStyle/>
          <a:p>
            <a:r>
              <a:rPr lang="tr-TR" dirty="0" smtClean="0"/>
              <a:t>Doç. Dr. Aslı Yağmurlu</a:t>
            </a:r>
            <a:endParaRPr lang="tr-TR" dirty="0"/>
          </a:p>
        </p:txBody>
      </p:sp>
      <p:sp>
        <p:nvSpPr>
          <p:cNvPr id="4" name="Slayt Numarası Yer Tutucusu 3"/>
          <p:cNvSpPr>
            <a:spLocks noGrp="1"/>
          </p:cNvSpPr>
          <p:nvPr>
            <p:ph type="sldNum" sz="quarter" idx="12"/>
          </p:nvPr>
        </p:nvSpPr>
        <p:spPr/>
        <p:txBody>
          <a:bodyPr/>
          <a:lstStyle/>
          <a:p>
            <a:fld id="{E5D57DA7-BCBF-4F4A-8D8B-14B6688DE257}" type="slidenum">
              <a:rPr lang="tr-TR" smtClean="0"/>
              <a:pPr/>
              <a:t>1</a:t>
            </a:fld>
            <a:endParaRPr lang="tr-T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4982 Bilgi Edinme Kanunu</a:t>
            </a:r>
            <a:endParaRPr lang="tr-TR" dirty="0"/>
          </a:p>
        </p:txBody>
      </p:sp>
      <p:sp>
        <p:nvSpPr>
          <p:cNvPr id="3" name="Content Placeholder 2"/>
          <p:cNvSpPr>
            <a:spLocks noGrp="1"/>
          </p:cNvSpPr>
          <p:nvPr>
            <p:ph idx="1"/>
          </p:nvPr>
        </p:nvSpPr>
        <p:spPr/>
        <p:txBody>
          <a:bodyPr/>
          <a:lstStyle/>
          <a:p>
            <a:r>
              <a:rPr lang="en-US" dirty="0" smtClean="0"/>
              <a:t>Bu </a:t>
            </a:r>
            <a:r>
              <a:rPr lang="en-US" dirty="0" err="1" smtClean="0"/>
              <a:t>Kanunun</a:t>
            </a:r>
            <a:r>
              <a:rPr lang="en-US" dirty="0" smtClean="0"/>
              <a:t> </a:t>
            </a:r>
            <a:r>
              <a:rPr lang="en-US" dirty="0" err="1" smtClean="0"/>
              <a:t>amacı</a:t>
            </a:r>
            <a:r>
              <a:rPr lang="en-US" dirty="0" smtClean="0"/>
              <a:t>; </a:t>
            </a:r>
            <a:r>
              <a:rPr lang="en-US" dirty="0" err="1" smtClean="0"/>
              <a:t>demokratik</a:t>
            </a:r>
            <a:r>
              <a:rPr lang="en-US" dirty="0" smtClean="0"/>
              <a:t> </a:t>
            </a:r>
            <a:r>
              <a:rPr lang="en-US" dirty="0" err="1" smtClean="0"/>
              <a:t>ve</a:t>
            </a:r>
            <a:r>
              <a:rPr lang="en-US" dirty="0" smtClean="0"/>
              <a:t> </a:t>
            </a:r>
            <a:r>
              <a:rPr lang="en-US" dirty="0" err="1" smtClean="0"/>
              <a:t>şeffaf</a:t>
            </a:r>
            <a:r>
              <a:rPr lang="en-US" dirty="0" smtClean="0"/>
              <a:t> </a:t>
            </a:r>
            <a:r>
              <a:rPr lang="en-US" dirty="0" err="1" smtClean="0"/>
              <a:t>yönetimin</a:t>
            </a:r>
            <a:r>
              <a:rPr lang="en-US" dirty="0" smtClean="0"/>
              <a:t> </a:t>
            </a:r>
            <a:r>
              <a:rPr lang="en-US" dirty="0" err="1" smtClean="0"/>
              <a:t>gereği</a:t>
            </a:r>
            <a:r>
              <a:rPr lang="en-US" dirty="0" smtClean="0"/>
              <a:t> </a:t>
            </a:r>
            <a:r>
              <a:rPr lang="en-US" dirty="0" err="1" smtClean="0"/>
              <a:t>olan</a:t>
            </a:r>
            <a:r>
              <a:rPr lang="en-US" dirty="0" smtClean="0"/>
              <a:t> </a:t>
            </a:r>
            <a:r>
              <a:rPr lang="en-US" dirty="0" err="1" smtClean="0"/>
              <a:t>eşitlik</a:t>
            </a:r>
            <a:r>
              <a:rPr lang="en-US" dirty="0" smtClean="0"/>
              <a:t>, </a:t>
            </a:r>
            <a:r>
              <a:rPr lang="en-US" dirty="0" err="1" smtClean="0"/>
              <a:t>tarafsızlık</a:t>
            </a:r>
            <a:r>
              <a:rPr lang="en-US" dirty="0" smtClean="0"/>
              <a:t> </a:t>
            </a:r>
            <a:r>
              <a:rPr lang="en-US" dirty="0" err="1" smtClean="0"/>
              <a:t>ve</a:t>
            </a:r>
            <a:r>
              <a:rPr lang="en-US" dirty="0" smtClean="0"/>
              <a:t> </a:t>
            </a:r>
            <a:r>
              <a:rPr lang="en-US" dirty="0" err="1" smtClean="0"/>
              <a:t>açıklık</a:t>
            </a:r>
            <a:r>
              <a:rPr lang="en-US" dirty="0" smtClean="0"/>
              <a:t> </a:t>
            </a:r>
            <a:r>
              <a:rPr lang="en-US" dirty="0" err="1" smtClean="0"/>
              <a:t>ilkelerine</a:t>
            </a:r>
            <a:r>
              <a:rPr lang="en-US" dirty="0" smtClean="0"/>
              <a:t> </a:t>
            </a:r>
            <a:r>
              <a:rPr lang="en-US" dirty="0" err="1" smtClean="0"/>
              <a:t>uygun</a:t>
            </a:r>
            <a:r>
              <a:rPr lang="en-US" dirty="0" smtClean="0"/>
              <a:t> </a:t>
            </a:r>
            <a:r>
              <a:rPr lang="en-US" dirty="0" err="1" smtClean="0"/>
              <a:t>olarak</a:t>
            </a:r>
            <a:r>
              <a:rPr lang="en-US" dirty="0" smtClean="0"/>
              <a:t> </a:t>
            </a:r>
            <a:r>
              <a:rPr lang="en-US" dirty="0" err="1" smtClean="0"/>
              <a:t>kişilerin</a:t>
            </a:r>
            <a:r>
              <a:rPr lang="en-US" dirty="0" smtClean="0"/>
              <a:t> </a:t>
            </a:r>
            <a:r>
              <a:rPr lang="en-US" dirty="0" err="1" smtClean="0"/>
              <a:t>bilgi</a:t>
            </a:r>
            <a:r>
              <a:rPr lang="en-US" dirty="0" smtClean="0"/>
              <a:t> </a:t>
            </a:r>
            <a:r>
              <a:rPr lang="en-US" dirty="0" err="1" smtClean="0"/>
              <a:t>edinme</a:t>
            </a:r>
            <a:r>
              <a:rPr lang="en-US" dirty="0" smtClean="0"/>
              <a:t> </a:t>
            </a:r>
            <a:r>
              <a:rPr lang="en-US" dirty="0" err="1" smtClean="0"/>
              <a:t>hakkını</a:t>
            </a:r>
            <a:r>
              <a:rPr lang="en-US" dirty="0" smtClean="0"/>
              <a:t> </a:t>
            </a:r>
            <a:r>
              <a:rPr lang="en-US" dirty="0" err="1" smtClean="0"/>
              <a:t>kullanmalarına</a:t>
            </a:r>
            <a:r>
              <a:rPr lang="en-US" dirty="0" smtClean="0"/>
              <a:t> </a:t>
            </a:r>
            <a:r>
              <a:rPr lang="en-US" dirty="0" err="1" smtClean="0"/>
              <a:t>ilişkin</a:t>
            </a:r>
            <a:r>
              <a:rPr lang="en-US" dirty="0" smtClean="0"/>
              <a:t> </a:t>
            </a:r>
            <a:r>
              <a:rPr lang="en-US" dirty="0" err="1" smtClean="0"/>
              <a:t>esas</a:t>
            </a:r>
            <a:r>
              <a:rPr lang="en-US" dirty="0" smtClean="0"/>
              <a:t> </a:t>
            </a:r>
            <a:r>
              <a:rPr lang="en-US" dirty="0" err="1" smtClean="0"/>
              <a:t>ve</a:t>
            </a:r>
            <a:r>
              <a:rPr lang="en-US" dirty="0" smtClean="0"/>
              <a:t> </a:t>
            </a:r>
            <a:r>
              <a:rPr lang="en-US" dirty="0" err="1" smtClean="0"/>
              <a:t>usulleri</a:t>
            </a:r>
            <a:r>
              <a:rPr lang="en-US" dirty="0" smtClean="0"/>
              <a:t> </a:t>
            </a:r>
            <a:r>
              <a:rPr lang="en-US" dirty="0" err="1" smtClean="0"/>
              <a:t>düzenlemektir</a:t>
            </a:r>
            <a:r>
              <a:rPr lang="en-US" dirty="0" smtClean="0"/>
              <a:t>.</a:t>
            </a:r>
            <a:endParaRPr lang="tr-TR" dirty="0"/>
          </a:p>
        </p:txBody>
      </p:sp>
      <p:sp>
        <p:nvSpPr>
          <p:cNvPr id="4" name="Slayt Numarası Yer Tutucusu 3"/>
          <p:cNvSpPr>
            <a:spLocks noGrp="1"/>
          </p:cNvSpPr>
          <p:nvPr>
            <p:ph type="sldNum" sz="quarter" idx="12"/>
          </p:nvPr>
        </p:nvSpPr>
        <p:spPr/>
        <p:txBody>
          <a:bodyPr/>
          <a:lstStyle/>
          <a:p>
            <a:fld id="{E5D57DA7-BCBF-4F4A-8D8B-14B6688DE257}" type="slidenum">
              <a:rPr lang="tr-TR" smtClean="0"/>
              <a:pPr/>
              <a:t>10</a:t>
            </a:fld>
            <a:endParaRPr lang="tr-T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Bilgi</a:t>
            </a:r>
            <a:r>
              <a:rPr lang="en-US" dirty="0" smtClean="0"/>
              <a:t> </a:t>
            </a:r>
            <a:r>
              <a:rPr lang="en-US" dirty="0" err="1" smtClean="0"/>
              <a:t>verme</a:t>
            </a:r>
            <a:r>
              <a:rPr lang="en-US" dirty="0" smtClean="0"/>
              <a:t> </a:t>
            </a:r>
            <a:r>
              <a:rPr lang="en-US" dirty="0" err="1" smtClean="0"/>
              <a:t>hakkı-yükümlülüğü</a:t>
            </a:r>
            <a:endParaRPr lang="tr-TR" dirty="0"/>
          </a:p>
        </p:txBody>
      </p:sp>
      <p:sp>
        <p:nvSpPr>
          <p:cNvPr id="3" name="Content Placeholder 2"/>
          <p:cNvSpPr>
            <a:spLocks noGrp="1"/>
          </p:cNvSpPr>
          <p:nvPr>
            <p:ph idx="1"/>
          </p:nvPr>
        </p:nvSpPr>
        <p:spPr/>
        <p:txBody>
          <a:bodyPr>
            <a:normAutofit/>
          </a:bodyPr>
          <a:lstStyle/>
          <a:p>
            <a:r>
              <a:rPr lang="en-US" dirty="0" err="1" smtClean="0"/>
              <a:t>Bilgi</a:t>
            </a:r>
            <a:r>
              <a:rPr lang="en-US" dirty="0" smtClean="0"/>
              <a:t> </a:t>
            </a:r>
            <a:r>
              <a:rPr lang="en-US" dirty="0" err="1" smtClean="0"/>
              <a:t>edinme</a:t>
            </a:r>
            <a:r>
              <a:rPr lang="en-US" dirty="0" smtClean="0"/>
              <a:t> </a:t>
            </a:r>
            <a:r>
              <a:rPr lang="en-US" dirty="0" err="1" smtClean="0"/>
              <a:t>hakkı</a:t>
            </a:r>
            <a:r>
              <a:rPr lang="en-US" dirty="0" smtClean="0"/>
              <a:t>, </a:t>
            </a:r>
            <a:r>
              <a:rPr lang="en-US" dirty="0" err="1" smtClean="0"/>
              <a:t>Herkes</a:t>
            </a:r>
            <a:r>
              <a:rPr lang="en-US" dirty="0" smtClean="0"/>
              <a:t> </a:t>
            </a:r>
            <a:r>
              <a:rPr lang="en-US" dirty="0" err="1" smtClean="0"/>
              <a:t>bilgi</a:t>
            </a:r>
            <a:r>
              <a:rPr lang="en-US" dirty="0" smtClean="0"/>
              <a:t> </a:t>
            </a:r>
            <a:r>
              <a:rPr lang="en-US" dirty="0" err="1" smtClean="0"/>
              <a:t>edinme</a:t>
            </a:r>
            <a:r>
              <a:rPr lang="en-US" dirty="0" smtClean="0"/>
              <a:t> </a:t>
            </a:r>
            <a:r>
              <a:rPr lang="en-US" dirty="0" err="1" smtClean="0"/>
              <a:t>hakkına</a:t>
            </a:r>
            <a:r>
              <a:rPr lang="en-US" dirty="0" smtClean="0"/>
              <a:t> </a:t>
            </a:r>
            <a:r>
              <a:rPr lang="en-US" dirty="0" err="1" smtClean="0"/>
              <a:t>sahiptir.Türkiye'de</a:t>
            </a:r>
            <a:r>
              <a:rPr lang="en-US" dirty="0" smtClean="0"/>
              <a:t> </a:t>
            </a:r>
            <a:r>
              <a:rPr lang="en-US" dirty="0" err="1" smtClean="0"/>
              <a:t>ikamet</a:t>
            </a:r>
            <a:r>
              <a:rPr lang="en-US" dirty="0" smtClean="0"/>
              <a:t> </a:t>
            </a:r>
            <a:r>
              <a:rPr lang="en-US" dirty="0" err="1" smtClean="0"/>
              <a:t>eden</a:t>
            </a:r>
            <a:r>
              <a:rPr lang="en-US" dirty="0" smtClean="0"/>
              <a:t> </a:t>
            </a:r>
            <a:r>
              <a:rPr lang="en-US" dirty="0" err="1" smtClean="0"/>
              <a:t>yabancılar</a:t>
            </a:r>
            <a:r>
              <a:rPr lang="en-US" dirty="0" smtClean="0"/>
              <a:t> </a:t>
            </a:r>
            <a:r>
              <a:rPr lang="en-US" dirty="0" err="1" smtClean="0"/>
              <a:t>ile</a:t>
            </a:r>
            <a:r>
              <a:rPr lang="en-US" dirty="0" smtClean="0"/>
              <a:t> </a:t>
            </a:r>
            <a:r>
              <a:rPr lang="en-US" dirty="0" err="1" smtClean="0"/>
              <a:t>Türkiye'de</a:t>
            </a:r>
            <a:r>
              <a:rPr lang="en-US" dirty="0" smtClean="0"/>
              <a:t> </a:t>
            </a:r>
            <a:r>
              <a:rPr lang="en-US" dirty="0" err="1" smtClean="0"/>
              <a:t>faaliyette</a:t>
            </a:r>
            <a:r>
              <a:rPr lang="en-US" dirty="0" smtClean="0"/>
              <a:t> </a:t>
            </a:r>
            <a:r>
              <a:rPr lang="en-US" dirty="0" err="1" smtClean="0"/>
              <a:t>bulunan</a:t>
            </a:r>
            <a:r>
              <a:rPr lang="en-US" dirty="0" smtClean="0"/>
              <a:t> </a:t>
            </a:r>
            <a:r>
              <a:rPr lang="en-US" dirty="0" err="1" smtClean="0"/>
              <a:t>yabancı</a:t>
            </a:r>
            <a:r>
              <a:rPr lang="en-US" dirty="0" smtClean="0"/>
              <a:t> </a:t>
            </a:r>
            <a:r>
              <a:rPr lang="en-US" dirty="0" err="1" smtClean="0"/>
              <a:t>tüzel</a:t>
            </a:r>
            <a:r>
              <a:rPr lang="en-US" dirty="0" smtClean="0"/>
              <a:t> </a:t>
            </a:r>
            <a:r>
              <a:rPr lang="en-US" dirty="0" err="1" smtClean="0"/>
              <a:t>kişiler</a:t>
            </a:r>
            <a:r>
              <a:rPr lang="en-US" dirty="0" smtClean="0"/>
              <a:t>, </a:t>
            </a:r>
            <a:r>
              <a:rPr lang="en-US" dirty="0" err="1" smtClean="0"/>
              <a:t>isteyecekleri</a:t>
            </a:r>
            <a:r>
              <a:rPr lang="en-US" dirty="0" smtClean="0"/>
              <a:t> </a:t>
            </a:r>
            <a:r>
              <a:rPr lang="en-US" dirty="0" err="1" smtClean="0"/>
              <a:t>bilgi</a:t>
            </a:r>
            <a:r>
              <a:rPr lang="en-US" dirty="0" smtClean="0"/>
              <a:t> </a:t>
            </a:r>
            <a:r>
              <a:rPr lang="en-US" dirty="0" err="1" smtClean="0"/>
              <a:t>kendileriyle</a:t>
            </a:r>
            <a:r>
              <a:rPr lang="en-US" dirty="0" smtClean="0"/>
              <a:t> </a:t>
            </a:r>
            <a:r>
              <a:rPr lang="en-US" dirty="0" err="1" smtClean="0"/>
              <a:t>veya</a:t>
            </a:r>
            <a:r>
              <a:rPr lang="en-US" dirty="0" smtClean="0"/>
              <a:t> </a:t>
            </a:r>
            <a:r>
              <a:rPr lang="en-US" dirty="0" err="1" smtClean="0"/>
              <a:t>faaliyet</a:t>
            </a:r>
            <a:r>
              <a:rPr lang="en-US" dirty="0" smtClean="0"/>
              <a:t> </a:t>
            </a:r>
            <a:r>
              <a:rPr lang="en-US" dirty="0" err="1" smtClean="0"/>
              <a:t>alanlarıyla</a:t>
            </a:r>
            <a:r>
              <a:rPr lang="en-US" dirty="0" smtClean="0"/>
              <a:t> </a:t>
            </a:r>
            <a:r>
              <a:rPr lang="en-US" dirty="0" err="1" smtClean="0"/>
              <a:t>ilgili</a:t>
            </a:r>
            <a:r>
              <a:rPr lang="en-US" dirty="0" smtClean="0"/>
              <a:t> </a:t>
            </a:r>
            <a:r>
              <a:rPr lang="en-US" dirty="0" err="1" smtClean="0"/>
              <a:t>olmak</a:t>
            </a:r>
            <a:r>
              <a:rPr lang="en-US" dirty="0" smtClean="0"/>
              <a:t> </a:t>
            </a:r>
            <a:r>
              <a:rPr lang="en-US" dirty="0" err="1" smtClean="0"/>
              <a:t>kaydıyla</a:t>
            </a:r>
            <a:r>
              <a:rPr lang="en-US" dirty="0" smtClean="0"/>
              <a:t> </a:t>
            </a:r>
            <a:r>
              <a:rPr lang="en-US" dirty="0" err="1" smtClean="0"/>
              <a:t>ve</a:t>
            </a:r>
            <a:r>
              <a:rPr lang="en-US" dirty="0" smtClean="0"/>
              <a:t> </a:t>
            </a:r>
            <a:r>
              <a:rPr lang="en-US" dirty="0" err="1" smtClean="0"/>
              <a:t>karşılıklılık</a:t>
            </a:r>
            <a:r>
              <a:rPr lang="en-US" dirty="0" smtClean="0"/>
              <a:t> </a:t>
            </a:r>
            <a:r>
              <a:rPr lang="en-US" dirty="0" err="1" smtClean="0"/>
              <a:t>ilkesi</a:t>
            </a:r>
            <a:r>
              <a:rPr lang="en-US" dirty="0" smtClean="0"/>
              <a:t> </a:t>
            </a:r>
            <a:r>
              <a:rPr lang="en-US" dirty="0" err="1" smtClean="0"/>
              <a:t>çerçevesinde</a:t>
            </a:r>
            <a:r>
              <a:rPr lang="en-US" dirty="0" smtClean="0"/>
              <a:t>, </a:t>
            </a:r>
            <a:r>
              <a:rPr lang="en-US" dirty="0" err="1" smtClean="0"/>
              <a:t>bu</a:t>
            </a:r>
            <a:r>
              <a:rPr lang="en-US" dirty="0" smtClean="0"/>
              <a:t> </a:t>
            </a:r>
            <a:r>
              <a:rPr lang="en-US" dirty="0" err="1" smtClean="0"/>
              <a:t>Kanun</a:t>
            </a:r>
            <a:r>
              <a:rPr lang="en-US" dirty="0" smtClean="0"/>
              <a:t> </a:t>
            </a:r>
            <a:r>
              <a:rPr lang="en-US" dirty="0" err="1" smtClean="0"/>
              <a:t>hükümlerinden</a:t>
            </a:r>
            <a:r>
              <a:rPr lang="en-US" dirty="0" smtClean="0"/>
              <a:t> </a:t>
            </a:r>
            <a:r>
              <a:rPr lang="en-US" dirty="0" err="1" smtClean="0"/>
              <a:t>yararlanırlar.Türkiye'nin</a:t>
            </a:r>
            <a:r>
              <a:rPr lang="en-US" dirty="0" smtClean="0"/>
              <a:t> </a:t>
            </a:r>
            <a:r>
              <a:rPr lang="en-US" dirty="0" err="1" smtClean="0"/>
              <a:t>taraf</a:t>
            </a:r>
            <a:r>
              <a:rPr lang="en-US" dirty="0" smtClean="0"/>
              <a:t> </a:t>
            </a:r>
            <a:r>
              <a:rPr lang="en-US" dirty="0" err="1" smtClean="0"/>
              <a:t>olduğu</a:t>
            </a:r>
            <a:r>
              <a:rPr lang="en-US" dirty="0" smtClean="0"/>
              <a:t> </a:t>
            </a:r>
            <a:r>
              <a:rPr lang="en-US" dirty="0" err="1" smtClean="0"/>
              <a:t>uluslararası</a:t>
            </a:r>
            <a:r>
              <a:rPr lang="en-US" dirty="0" smtClean="0"/>
              <a:t> </a:t>
            </a:r>
            <a:r>
              <a:rPr lang="en-US" dirty="0" err="1" smtClean="0"/>
              <a:t>sözleşmelerden</a:t>
            </a:r>
            <a:r>
              <a:rPr lang="en-US" dirty="0" smtClean="0"/>
              <a:t> </a:t>
            </a:r>
            <a:r>
              <a:rPr lang="en-US" dirty="0" err="1" smtClean="0"/>
              <a:t>doğan</a:t>
            </a:r>
            <a:r>
              <a:rPr lang="en-US" dirty="0" smtClean="0"/>
              <a:t> </a:t>
            </a:r>
            <a:r>
              <a:rPr lang="en-US" dirty="0" err="1" smtClean="0"/>
              <a:t>hak</a:t>
            </a:r>
            <a:r>
              <a:rPr lang="en-US" dirty="0" smtClean="0"/>
              <a:t> </a:t>
            </a:r>
            <a:r>
              <a:rPr lang="en-US" dirty="0" err="1" smtClean="0"/>
              <a:t>ve</a:t>
            </a:r>
            <a:r>
              <a:rPr lang="en-US" dirty="0" smtClean="0"/>
              <a:t> </a:t>
            </a:r>
            <a:r>
              <a:rPr lang="en-US" dirty="0" err="1" smtClean="0"/>
              <a:t>yükümlülükleri</a:t>
            </a:r>
            <a:r>
              <a:rPr lang="en-US" dirty="0" smtClean="0"/>
              <a:t> </a:t>
            </a:r>
            <a:r>
              <a:rPr lang="en-US" dirty="0" err="1" smtClean="0"/>
              <a:t>saklıdır</a:t>
            </a:r>
            <a:r>
              <a:rPr lang="en-US" dirty="0" smtClean="0"/>
              <a:t>.</a:t>
            </a:r>
          </a:p>
        </p:txBody>
      </p:sp>
      <p:sp>
        <p:nvSpPr>
          <p:cNvPr id="4" name="Slayt Numarası Yer Tutucusu 3"/>
          <p:cNvSpPr>
            <a:spLocks noGrp="1"/>
          </p:cNvSpPr>
          <p:nvPr>
            <p:ph type="sldNum" sz="quarter" idx="12"/>
          </p:nvPr>
        </p:nvSpPr>
        <p:spPr/>
        <p:txBody>
          <a:bodyPr/>
          <a:lstStyle/>
          <a:p>
            <a:fld id="{E5D57DA7-BCBF-4F4A-8D8B-14B6688DE257}" type="slidenum">
              <a:rPr lang="tr-TR" smtClean="0"/>
              <a:pPr/>
              <a:t>11</a:t>
            </a:fld>
            <a:endParaRPr lang="tr-T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Bilgi verme yükümlülüğü, Kurum ve kuruluşlar, bu Kanunda yer alan istisnalar dışındaki her türlü bilgi veya belgeyi başvuranların yararlanmasına sunmak ve bilgi edinme başvurularını etkin, süratli ve doğru sonuçlandırmak üzere, gerekli idarî ve teknik tedbirleri almakla </a:t>
            </a:r>
            <a:r>
              <a:rPr lang="tr-TR" dirty="0" err="1"/>
              <a:t>yükümlüdürler.Bu</a:t>
            </a:r>
            <a:r>
              <a:rPr lang="tr-TR" dirty="0"/>
              <a:t> Kanun yürürlüğe girdiği tarihten itibaren diğer kanunların bu Kanuna aykırı hükümleri uygulanmaz.</a:t>
            </a:r>
          </a:p>
          <a:p>
            <a:endParaRPr lang="tr-TR" dirty="0"/>
          </a:p>
        </p:txBody>
      </p:sp>
      <p:sp>
        <p:nvSpPr>
          <p:cNvPr id="4" name="Slayt Numarası Yer Tutucusu 3"/>
          <p:cNvSpPr>
            <a:spLocks noGrp="1"/>
          </p:cNvSpPr>
          <p:nvPr>
            <p:ph type="sldNum" sz="quarter" idx="12"/>
          </p:nvPr>
        </p:nvSpPr>
        <p:spPr/>
        <p:txBody>
          <a:bodyPr/>
          <a:lstStyle/>
          <a:p>
            <a:fld id="{E5D57DA7-BCBF-4F4A-8D8B-14B6688DE257}" type="slidenum">
              <a:rPr lang="tr-TR" smtClean="0"/>
              <a:pPr/>
              <a:t>12</a:t>
            </a:fld>
            <a:endParaRPr lang="tr-TR"/>
          </a:p>
        </p:txBody>
      </p:sp>
    </p:spTree>
    <p:extLst>
      <p:ext uri="{BB962C8B-B14F-4D97-AF65-F5344CB8AC3E}">
        <p14:creationId xmlns:p14="http://schemas.microsoft.com/office/powerpoint/2010/main" val="13676877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Bilgi</a:t>
            </a:r>
            <a:r>
              <a:rPr lang="en-US" dirty="0" smtClean="0"/>
              <a:t> </a:t>
            </a:r>
            <a:r>
              <a:rPr lang="en-US" dirty="0" err="1" smtClean="0"/>
              <a:t>Edinme</a:t>
            </a:r>
            <a:r>
              <a:rPr lang="en-US" dirty="0" smtClean="0"/>
              <a:t> </a:t>
            </a:r>
            <a:r>
              <a:rPr lang="en-US" dirty="0" err="1" smtClean="0"/>
              <a:t>Hakkının</a:t>
            </a:r>
            <a:r>
              <a:rPr lang="en-US" dirty="0" smtClean="0"/>
              <a:t> </a:t>
            </a:r>
            <a:r>
              <a:rPr lang="en-US" dirty="0" err="1" smtClean="0"/>
              <a:t>Sınırları</a:t>
            </a:r>
            <a:endParaRPr lang="tr-TR" dirty="0"/>
          </a:p>
        </p:txBody>
      </p:sp>
      <p:sp>
        <p:nvSpPr>
          <p:cNvPr id="3" name="Content Placeholder 2"/>
          <p:cNvSpPr>
            <a:spLocks noGrp="1"/>
          </p:cNvSpPr>
          <p:nvPr>
            <p:ph idx="1"/>
          </p:nvPr>
        </p:nvSpPr>
        <p:spPr/>
        <p:txBody>
          <a:bodyPr>
            <a:normAutofit fontScale="85000" lnSpcReduction="20000"/>
          </a:bodyPr>
          <a:lstStyle/>
          <a:p>
            <a:r>
              <a:rPr lang="en-US" dirty="0" err="1" smtClean="0"/>
              <a:t>Yargı</a:t>
            </a:r>
            <a:r>
              <a:rPr lang="en-US" dirty="0" smtClean="0"/>
              <a:t> </a:t>
            </a:r>
            <a:r>
              <a:rPr lang="en-US" dirty="0" err="1" smtClean="0"/>
              <a:t>denetimi</a:t>
            </a:r>
            <a:r>
              <a:rPr lang="en-US" dirty="0" smtClean="0"/>
              <a:t> </a:t>
            </a:r>
            <a:r>
              <a:rPr lang="en-US" dirty="0" err="1" smtClean="0"/>
              <a:t>dışında</a:t>
            </a:r>
            <a:r>
              <a:rPr lang="en-US" dirty="0" smtClean="0"/>
              <a:t> </a:t>
            </a:r>
            <a:r>
              <a:rPr lang="en-US" dirty="0" err="1" smtClean="0"/>
              <a:t>kalan</a:t>
            </a:r>
            <a:r>
              <a:rPr lang="en-US" dirty="0" smtClean="0"/>
              <a:t> </a:t>
            </a:r>
            <a:r>
              <a:rPr lang="en-US" dirty="0" err="1" smtClean="0"/>
              <a:t>işlemler</a:t>
            </a:r>
            <a:endParaRPr lang="en-US" dirty="0" smtClean="0"/>
          </a:p>
          <a:p>
            <a:r>
              <a:rPr lang="en-US" dirty="0" err="1" smtClean="0"/>
              <a:t>Devlet</a:t>
            </a:r>
            <a:r>
              <a:rPr lang="en-US" dirty="0" smtClean="0"/>
              <a:t> </a:t>
            </a:r>
            <a:r>
              <a:rPr lang="en-US" dirty="0" err="1" smtClean="0"/>
              <a:t>sırrına</a:t>
            </a:r>
            <a:r>
              <a:rPr lang="en-US" dirty="0" smtClean="0"/>
              <a:t> </a:t>
            </a:r>
            <a:r>
              <a:rPr lang="en-US" dirty="0" err="1" smtClean="0"/>
              <a:t>ilişkin</a:t>
            </a:r>
            <a:r>
              <a:rPr lang="en-US" dirty="0" smtClean="0"/>
              <a:t> </a:t>
            </a:r>
            <a:r>
              <a:rPr lang="en-US" dirty="0" err="1" smtClean="0"/>
              <a:t>bilgi</a:t>
            </a:r>
            <a:r>
              <a:rPr lang="en-US" dirty="0" smtClean="0"/>
              <a:t> </a:t>
            </a:r>
            <a:r>
              <a:rPr lang="en-US" dirty="0" err="1" smtClean="0"/>
              <a:t>veya</a:t>
            </a:r>
            <a:r>
              <a:rPr lang="en-US" dirty="0" smtClean="0"/>
              <a:t> </a:t>
            </a:r>
            <a:r>
              <a:rPr lang="en-US" dirty="0" err="1" smtClean="0"/>
              <a:t>belgeler</a:t>
            </a:r>
            <a:endParaRPr lang="en-US" dirty="0" smtClean="0"/>
          </a:p>
          <a:p>
            <a:r>
              <a:rPr lang="en-US" dirty="0" err="1" smtClean="0"/>
              <a:t>Ülkenin</a:t>
            </a:r>
            <a:r>
              <a:rPr lang="en-US" dirty="0" smtClean="0"/>
              <a:t> </a:t>
            </a:r>
            <a:r>
              <a:rPr lang="en-US" dirty="0" err="1" smtClean="0"/>
              <a:t>ekonomik</a:t>
            </a:r>
            <a:r>
              <a:rPr lang="en-US" dirty="0" smtClean="0"/>
              <a:t> </a:t>
            </a:r>
            <a:r>
              <a:rPr lang="en-US" dirty="0" err="1" smtClean="0"/>
              <a:t>çıkarlarına</a:t>
            </a:r>
            <a:r>
              <a:rPr lang="en-US" dirty="0" smtClean="0"/>
              <a:t> </a:t>
            </a:r>
            <a:r>
              <a:rPr lang="en-US" dirty="0" err="1" smtClean="0"/>
              <a:t>ilişkin</a:t>
            </a:r>
            <a:r>
              <a:rPr lang="en-US" dirty="0" smtClean="0"/>
              <a:t> </a:t>
            </a:r>
            <a:r>
              <a:rPr lang="en-US" dirty="0" err="1" smtClean="0"/>
              <a:t>bilgi</a:t>
            </a:r>
            <a:r>
              <a:rPr lang="en-US" dirty="0" smtClean="0"/>
              <a:t> </a:t>
            </a:r>
            <a:r>
              <a:rPr lang="en-US" dirty="0" err="1" smtClean="0"/>
              <a:t>veya</a:t>
            </a:r>
            <a:r>
              <a:rPr lang="en-US" dirty="0" smtClean="0"/>
              <a:t> </a:t>
            </a:r>
            <a:r>
              <a:rPr lang="en-US" dirty="0" err="1" smtClean="0"/>
              <a:t>belgeler</a:t>
            </a:r>
            <a:endParaRPr lang="en-US" dirty="0" smtClean="0"/>
          </a:p>
          <a:p>
            <a:r>
              <a:rPr lang="en-US" dirty="0" err="1" smtClean="0"/>
              <a:t>İstihbarata</a:t>
            </a:r>
            <a:r>
              <a:rPr lang="en-US" dirty="0" smtClean="0"/>
              <a:t> </a:t>
            </a:r>
            <a:r>
              <a:rPr lang="en-US" dirty="0" err="1" smtClean="0"/>
              <a:t>ilişkin</a:t>
            </a:r>
            <a:r>
              <a:rPr lang="en-US" dirty="0" smtClean="0"/>
              <a:t> </a:t>
            </a:r>
            <a:r>
              <a:rPr lang="en-US" dirty="0" err="1" smtClean="0"/>
              <a:t>bilgi</a:t>
            </a:r>
            <a:r>
              <a:rPr lang="en-US" dirty="0" smtClean="0"/>
              <a:t> </a:t>
            </a:r>
            <a:r>
              <a:rPr lang="en-US" dirty="0" err="1" smtClean="0"/>
              <a:t>veya</a:t>
            </a:r>
            <a:r>
              <a:rPr lang="en-US" dirty="0" smtClean="0"/>
              <a:t> </a:t>
            </a:r>
            <a:r>
              <a:rPr lang="en-US" dirty="0" err="1" smtClean="0"/>
              <a:t>belgeler</a:t>
            </a:r>
            <a:endParaRPr lang="en-US" dirty="0" smtClean="0"/>
          </a:p>
          <a:p>
            <a:r>
              <a:rPr lang="en-US" dirty="0" err="1" smtClean="0"/>
              <a:t>İdarî</a:t>
            </a:r>
            <a:r>
              <a:rPr lang="en-US" dirty="0" smtClean="0"/>
              <a:t> </a:t>
            </a:r>
            <a:r>
              <a:rPr lang="en-US" dirty="0" err="1" smtClean="0"/>
              <a:t>soruşturmaya</a:t>
            </a:r>
            <a:r>
              <a:rPr lang="en-US" dirty="0" smtClean="0"/>
              <a:t> </a:t>
            </a:r>
            <a:r>
              <a:rPr lang="en-US" dirty="0" err="1" smtClean="0"/>
              <a:t>ilişkin</a:t>
            </a:r>
            <a:r>
              <a:rPr lang="en-US" dirty="0" smtClean="0"/>
              <a:t> </a:t>
            </a:r>
            <a:r>
              <a:rPr lang="en-US" dirty="0" err="1" smtClean="0"/>
              <a:t>bilgi</a:t>
            </a:r>
            <a:r>
              <a:rPr lang="en-US" dirty="0" smtClean="0"/>
              <a:t> </a:t>
            </a:r>
            <a:r>
              <a:rPr lang="en-US" dirty="0" err="1" smtClean="0"/>
              <a:t>veya</a:t>
            </a:r>
            <a:r>
              <a:rPr lang="en-US" dirty="0" smtClean="0"/>
              <a:t> </a:t>
            </a:r>
            <a:r>
              <a:rPr lang="en-US" dirty="0" err="1" smtClean="0"/>
              <a:t>belgeler</a:t>
            </a:r>
            <a:endParaRPr lang="en-US" dirty="0" smtClean="0"/>
          </a:p>
          <a:p>
            <a:r>
              <a:rPr lang="en-US" dirty="0" err="1" smtClean="0"/>
              <a:t>Adlî</a:t>
            </a:r>
            <a:r>
              <a:rPr lang="en-US" dirty="0" smtClean="0"/>
              <a:t> </a:t>
            </a:r>
            <a:r>
              <a:rPr lang="en-US" dirty="0" err="1" smtClean="0"/>
              <a:t>soruşturma</a:t>
            </a:r>
            <a:r>
              <a:rPr lang="en-US" dirty="0" smtClean="0"/>
              <a:t> </a:t>
            </a:r>
            <a:r>
              <a:rPr lang="en-US" dirty="0" err="1" smtClean="0"/>
              <a:t>ve</a:t>
            </a:r>
            <a:r>
              <a:rPr lang="en-US" dirty="0" smtClean="0"/>
              <a:t> </a:t>
            </a:r>
            <a:r>
              <a:rPr lang="en-US" dirty="0" err="1" smtClean="0"/>
              <a:t>kovuşturmaya</a:t>
            </a:r>
            <a:r>
              <a:rPr lang="en-US" dirty="0" smtClean="0"/>
              <a:t> </a:t>
            </a:r>
            <a:r>
              <a:rPr lang="en-US" dirty="0" err="1" smtClean="0"/>
              <a:t>ilişkin</a:t>
            </a:r>
            <a:r>
              <a:rPr lang="en-US" dirty="0" smtClean="0"/>
              <a:t> </a:t>
            </a:r>
            <a:r>
              <a:rPr lang="en-US" dirty="0" err="1" smtClean="0"/>
              <a:t>bilgi</a:t>
            </a:r>
            <a:r>
              <a:rPr lang="en-US" dirty="0" smtClean="0"/>
              <a:t> </a:t>
            </a:r>
            <a:r>
              <a:rPr lang="en-US" dirty="0" err="1" smtClean="0"/>
              <a:t>veya</a:t>
            </a:r>
            <a:r>
              <a:rPr lang="en-US" dirty="0" smtClean="0"/>
              <a:t> </a:t>
            </a:r>
            <a:r>
              <a:rPr lang="en-US" dirty="0" err="1" smtClean="0"/>
              <a:t>belgeler</a:t>
            </a:r>
            <a:endParaRPr lang="en-US" dirty="0" smtClean="0"/>
          </a:p>
          <a:p>
            <a:r>
              <a:rPr lang="en-US" dirty="0" err="1" smtClean="0"/>
              <a:t>Özel</a:t>
            </a:r>
            <a:r>
              <a:rPr lang="en-US" dirty="0" smtClean="0"/>
              <a:t> </a:t>
            </a:r>
            <a:r>
              <a:rPr lang="en-US" dirty="0" err="1" smtClean="0"/>
              <a:t>hayatın</a:t>
            </a:r>
            <a:r>
              <a:rPr lang="en-US" dirty="0" smtClean="0"/>
              <a:t> </a:t>
            </a:r>
            <a:r>
              <a:rPr lang="en-US" dirty="0" err="1" smtClean="0"/>
              <a:t>gizliliği</a:t>
            </a:r>
            <a:endParaRPr lang="en-US" dirty="0" smtClean="0"/>
          </a:p>
          <a:p>
            <a:r>
              <a:rPr lang="en-US" dirty="0" err="1" smtClean="0"/>
              <a:t>Haberleşmenin</a:t>
            </a:r>
            <a:r>
              <a:rPr lang="en-US" dirty="0" smtClean="0"/>
              <a:t> </a:t>
            </a:r>
            <a:r>
              <a:rPr lang="en-US" dirty="0" err="1" smtClean="0"/>
              <a:t>gizliliği</a:t>
            </a:r>
            <a:endParaRPr lang="en-US" dirty="0" smtClean="0"/>
          </a:p>
          <a:p>
            <a:r>
              <a:rPr lang="en-US" dirty="0" err="1" smtClean="0"/>
              <a:t>Ticarî</a:t>
            </a:r>
            <a:r>
              <a:rPr lang="en-US" dirty="0" smtClean="0"/>
              <a:t> </a:t>
            </a:r>
            <a:r>
              <a:rPr lang="en-US" dirty="0" err="1" smtClean="0"/>
              <a:t>sır</a:t>
            </a:r>
            <a:endParaRPr lang="en-US" dirty="0" smtClean="0"/>
          </a:p>
          <a:p>
            <a:r>
              <a:rPr lang="en-US" dirty="0" err="1" smtClean="0"/>
              <a:t>Fikir</a:t>
            </a:r>
            <a:r>
              <a:rPr lang="en-US" dirty="0" smtClean="0"/>
              <a:t> </a:t>
            </a:r>
            <a:r>
              <a:rPr lang="en-US" dirty="0" err="1" smtClean="0"/>
              <a:t>ve</a:t>
            </a:r>
            <a:r>
              <a:rPr lang="en-US" dirty="0" smtClean="0"/>
              <a:t> </a:t>
            </a:r>
            <a:r>
              <a:rPr lang="en-US" dirty="0" err="1" smtClean="0"/>
              <a:t>sanat</a:t>
            </a:r>
            <a:r>
              <a:rPr lang="en-US" dirty="0" smtClean="0"/>
              <a:t> </a:t>
            </a:r>
            <a:r>
              <a:rPr lang="en-US" dirty="0" err="1" smtClean="0"/>
              <a:t>eserleri</a:t>
            </a:r>
            <a:endParaRPr lang="en-US" dirty="0" smtClean="0"/>
          </a:p>
          <a:p>
            <a:r>
              <a:rPr lang="en-US" dirty="0" err="1" smtClean="0"/>
              <a:t>Kurum</a:t>
            </a:r>
            <a:r>
              <a:rPr lang="en-US" dirty="0" smtClean="0"/>
              <a:t> </a:t>
            </a:r>
            <a:r>
              <a:rPr lang="en-US" dirty="0" err="1" smtClean="0"/>
              <a:t>içi</a:t>
            </a:r>
            <a:r>
              <a:rPr lang="en-US" dirty="0" smtClean="0"/>
              <a:t> </a:t>
            </a:r>
            <a:r>
              <a:rPr lang="en-US" dirty="0" err="1" smtClean="0"/>
              <a:t>düzenlemeler</a:t>
            </a:r>
            <a:endParaRPr lang="en-US" dirty="0" smtClean="0"/>
          </a:p>
          <a:p>
            <a:r>
              <a:rPr lang="en-US" dirty="0" err="1" smtClean="0"/>
              <a:t>Kurum</a:t>
            </a:r>
            <a:r>
              <a:rPr lang="en-US" dirty="0" smtClean="0"/>
              <a:t> </a:t>
            </a:r>
            <a:r>
              <a:rPr lang="en-US" dirty="0" err="1" smtClean="0"/>
              <a:t>içi</a:t>
            </a:r>
            <a:r>
              <a:rPr lang="en-US" dirty="0" smtClean="0"/>
              <a:t> </a:t>
            </a:r>
            <a:r>
              <a:rPr lang="en-US" dirty="0" err="1" smtClean="0"/>
              <a:t>görüş</a:t>
            </a:r>
            <a:r>
              <a:rPr lang="en-US" dirty="0" smtClean="0"/>
              <a:t>, </a:t>
            </a:r>
            <a:r>
              <a:rPr lang="en-US" dirty="0" err="1" smtClean="0"/>
              <a:t>bilgi</a:t>
            </a:r>
            <a:r>
              <a:rPr lang="en-US" dirty="0" smtClean="0"/>
              <a:t> </a:t>
            </a:r>
            <a:r>
              <a:rPr lang="en-US" dirty="0" err="1" smtClean="0"/>
              <a:t>notu</a:t>
            </a:r>
            <a:r>
              <a:rPr lang="en-US" dirty="0" smtClean="0"/>
              <a:t> </a:t>
            </a:r>
            <a:r>
              <a:rPr lang="en-US" dirty="0" err="1" smtClean="0"/>
              <a:t>ve</a:t>
            </a:r>
            <a:r>
              <a:rPr lang="en-US" dirty="0" smtClean="0"/>
              <a:t> </a:t>
            </a:r>
            <a:r>
              <a:rPr lang="en-US" dirty="0" err="1" smtClean="0"/>
              <a:t>tavsiyeler</a:t>
            </a:r>
            <a:endParaRPr lang="en-US" dirty="0" smtClean="0"/>
          </a:p>
          <a:p>
            <a:r>
              <a:rPr lang="en-US" dirty="0" err="1" smtClean="0"/>
              <a:t>Tavsiye</a:t>
            </a:r>
            <a:r>
              <a:rPr lang="en-US" dirty="0" smtClean="0"/>
              <a:t> </a:t>
            </a:r>
            <a:r>
              <a:rPr lang="en-US" dirty="0" err="1" smtClean="0"/>
              <a:t>ve</a:t>
            </a:r>
            <a:r>
              <a:rPr lang="en-US" dirty="0" smtClean="0"/>
              <a:t> </a:t>
            </a:r>
            <a:r>
              <a:rPr lang="en-US" dirty="0" err="1" smtClean="0"/>
              <a:t>mütalaa</a:t>
            </a:r>
            <a:r>
              <a:rPr lang="en-US" dirty="0" smtClean="0"/>
              <a:t> </a:t>
            </a:r>
            <a:r>
              <a:rPr lang="en-US" dirty="0" err="1" smtClean="0"/>
              <a:t>talepleri</a:t>
            </a:r>
            <a:endParaRPr lang="tr-TR" dirty="0"/>
          </a:p>
        </p:txBody>
      </p:sp>
      <p:sp>
        <p:nvSpPr>
          <p:cNvPr id="4" name="Slayt Numarası Yer Tutucusu 3"/>
          <p:cNvSpPr>
            <a:spLocks noGrp="1"/>
          </p:cNvSpPr>
          <p:nvPr>
            <p:ph type="sldNum" sz="quarter" idx="12"/>
          </p:nvPr>
        </p:nvSpPr>
        <p:spPr/>
        <p:txBody>
          <a:bodyPr/>
          <a:lstStyle/>
          <a:p>
            <a:fld id="{E5D57DA7-BCBF-4F4A-8D8B-14B6688DE257}" type="slidenum">
              <a:rPr lang="tr-TR" smtClean="0"/>
              <a:pPr/>
              <a:t>13</a:t>
            </a:fld>
            <a:endParaRPr lang="tr-T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7"/>
            <a:ext cx="8229600" cy="1545696"/>
          </a:xfrm>
        </p:spPr>
        <p:txBody>
          <a:bodyPr>
            <a:normAutofit fontScale="90000"/>
          </a:bodyPr>
          <a:lstStyle/>
          <a:p>
            <a:r>
              <a:rPr lang="tr-TR" sz="4000" dirty="0" smtClean="0"/>
              <a:t>B. E. H. K. UYGULANMASINA İLİŞKİN ESAS VE USULLER HAKKINDA YÖNETMELİK</a:t>
            </a:r>
            <a:r>
              <a:rPr lang="tr-TR" sz="4000" dirty="0"/>
              <a:t> </a:t>
            </a:r>
            <a:r>
              <a:rPr lang="tr-TR" sz="3111" dirty="0" smtClean="0"/>
              <a:t>2004/7189</a:t>
            </a:r>
            <a:endParaRPr lang="tr-TR" dirty="0"/>
          </a:p>
        </p:txBody>
      </p:sp>
      <p:sp>
        <p:nvSpPr>
          <p:cNvPr id="3" name="Content Placeholder 2"/>
          <p:cNvSpPr>
            <a:spLocks noGrp="1"/>
          </p:cNvSpPr>
          <p:nvPr>
            <p:ph idx="1"/>
          </p:nvPr>
        </p:nvSpPr>
        <p:spPr>
          <a:xfrm>
            <a:off x="457200" y="1820333"/>
            <a:ext cx="8229600" cy="4305830"/>
          </a:xfrm>
        </p:spPr>
        <p:txBody>
          <a:bodyPr>
            <a:normAutofit/>
          </a:bodyPr>
          <a:lstStyle/>
          <a:p>
            <a:r>
              <a:rPr lang="tr-TR" dirty="0" smtClean="0"/>
              <a:t>Bu Yönetmelik; merkezi idare kapsamındaki kamu idareleri ile bunların bağlı, ilgili veya ilişkili kuruluşlarının, köyler hariç olmak üzere mahalli idareler ve bunların bağlı ve ilgili kuruluşları ile birlik veya şirketlerinin, T.C. Merkez Bankası, İMKB ve üniversiteler de dahil olmak üzere kamu tüzel kişiliğini haiz olarak enstitü, teşebbüs, teşekkül, fon ve sair adlarla kurulmuş olan bütün kamu kurum ve kuruluşlarının ve kamu kurumu niteliğindeki meslek kuruluşlarının faaliyetlerinde uygulanır.</a:t>
            </a:r>
            <a:endParaRPr lang="en-US" dirty="0"/>
          </a:p>
        </p:txBody>
      </p:sp>
      <p:sp>
        <p:nvSpPr>
          <p:cNvPr id="4" name="Slayt Numarası Yer Tutucusu 3"/>
          <p:cNvSpPr>
            <a:spLocks noGrp="1"/>
          </p:cNvSpPr>
          <p:nvPr>
            <p:ph type="sldNum" sz="quarter" idx="12"/>
          </p:nvPr>
        </p:nvSpPr>
        <p:spPr/>
        <p:txBody>
          <a:bodyPr/>
          <a:lstStyle/>
          <a:p>
            <a:fld id="{E5D57DA7-BCBF-4F4A-8D8B-14B6688DE257}" type="slidenum">
              <a:rPr lang="tr-TR" smtClean="0"/>
              <a:pPr/>
              <a:t>14</a:t>
            </a:fld>
            <a:endParaRPr lang="tr-T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dirty="0"/>
              <a:t>K</a:t>
            </a:r>
            <a:r>
              <a:rPr lang="tr-TR" dirty="0" smtClean="0"/>
              <a:t>urum ve kuruluşların görevleri</a:t>
            </a:r>
            <a:endParaRPr lang="tr-TR" dirty="0"/>
          </a:p>
        </p:txBody>
      </p:sp>
      <p:sp>
        <p:nvSpPr>
          <p:cNvPr id="3" name="Content Placeholder 2"/>
          <p:cNvSpPr>
            <a:spLocks noGrp="1"/>
          </p:cNvSpPr>
          <p:nvPr>
            <p:ph idx="1"/>
          </p:nvPr>
        </p:nvSpPr>
        <p:spPr/>
        <p:txBody>
          <a:bodyPr>
            <a:normAutofit fontScale="85000" lnSpcReduction="20000"/>
          </a:bodyPr>
          <a:lstStyle/>
          <a:p>
            <a:r>
              <a:rPr lang="tr-TR" dirty="0" smtClean="0"/>
              <a:t>a) Görev ve hizmet alanlarına giren konulardaki bilgi veya belgelerin konularını ve bunların hangi birimde mevcut olduğunu ihtiva eden kurum dosya planlarını,</a:t>
            </a:r>
            <a:endParaRPr lang="en-US" dirty="0" smtClean="0"/>
          </a:p>
          <a:p>
            <a:r>
              <a:rPr lang="tr-TR" dirty="0" smtClean="0"/>
              <a:t>b) Görev ve hizmet alanlarına giren konulardaki temel nitelikli karar ve işlemlerini, mal ve hizmet alımlarını, satımlarını, projelerini ve yıllık faaliyet raporlarını,</a:t>
            </a:r>
            <a:endParaRPr lang="en-US" dirty="0" smtClean="0"/>
          </a:p>
          <a:p>
            <a:r>
              <a:rPr lang="tr-TR" dirty="0" smtClean="0"/>
              <a:t>c) Görev ve hizmet alanlarına giren konulardaki kanun, tüzük, yönetmelik, Bakanlar Kurulu kararı veya diğer düzenleyici işlemlerin neler olduğunu, yayımlanmışsa hangi tarihli ve sayılı Resmi Gazetede yayımlandığını, görev ve hizmet alanlarıyla ilgili mevzuatın değişiklikleri işlenmiş halini,</a:t>
            </a:r>
            <a:r>
              <a:rPr lang="tr-TR" dirty="0"/>
              <a:t> </a:t>
            </a:r>
            <a:r>
              <a:rPr lang="tr-TR" dirty="0" smtClean="0"/>
              <a:t>bilgi iletişim teknolojilerini kullanmak suretiyle kamuoyunun bilgisine sunarlar.</a:t>
            </a:r>
            <a:r>
              <a:rPr lang="tr-TR" dirty="0"/>
              <a:t> </a:t>
            </a:r>
            <a:r>
              <a:rPr lang="tr-TR" dirty="0" smtClean="0"/>
              <a:t>Kesinleşen faaliyet ve denetim raporları uygun vasıtalarla kamuoyunun incelemesine açık hale getirilir.</a:t>
            </a:r>
            <a:endParaRPr lang="en-US" dirty="0" smtClean="0"/>
          </a:p>
          <a:p>
            <a:endParaRPr lang="tr-TR" dirty="0"/>
          </a:p>
        </p:txBody>
      </p:sp>
      <p:sp>
        <p:nvSpPr>
          <p:cNvPr id="4" name="Slayt Numarası Yer Tutucusu 3"/>
          <p:cNvSpPr>
            <a:spLocks noGrp="1"/>
          </p:cNvSpPr>
          <p:nvPr>
            <p:ph type="sldNum" sz="quarter" idx="12"/>
          </p:nvPr>
        </p:nvSpPr>
        <p:spPr/>
        <p:txBody>
          <a:bodyPr/>
          <a:lstStyle/>
          <a:p>
            <a:fld id="{E5D57DA7-BCBF-4F4A-8D8B-14B6688DE257}" type="slidenum">
              <a:rPr lang="tr-TR" smtClean="0"/>
              <a:pPr/>
              <a:t>15</a:t>
            </a:fld>
            <a:endParaRPr lang="tr-T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lnSpcReduction="10000"/>
          </a:bodyPr>
          <a:lstStyle/>
          <a:p>
            <a:r>
              <a:rPr lang="tr-TR" dirty="0" smtClean="0"/>
              <a:t>Kurum ve kuruluşlar, Kanun ve bu Yönetmelik hükümleri çerçevesinde, bilgi edinme hakkının etkin olarak kullanılabilmesi ve bilgi edinme başvurularından kaynaklanan iş yükünün en aza indirilebilmesi amacıyla kurumsal internet sayfalarını bu madde hükümlerine göre yeniden şekillendirir. Bu Yönetmelik kapsamındaki kurum ve kuruluşlar, bu bilgileri tek tek birimler bazında, aynı kurumsal internet sayfası üzerinden; zorunlu hallerde kurumsal internet sayfasından link verilmek suretiyle birime ait internet sayfası üzerinden kamuoyunun bilgisine sunarlar.</a:t>
            </a:r>
            <a:endParaRPr lang="en-US" dirty="0" smtClean="0"/>
          </a:p>
          <a:p>
            <a:endParaRPr lang="tr-TR" dirty="0"/>
          </a:p>
        </p:txBody>
      </p:sp>
      <p:sp>
        <p:nvSpPr>
          <p:cNvPr id="4" name="Slayt Numarası Yer Tutucusu 3"/>
          <p:cNvSpPr>
            <a:spLocks noGrp="1"/>
          </p:cNvSpPr>
          <p:nvPr>
            <p:ph type="sldNum" sz="quarter" idx="12"/>
          </p:nvPr>
        </p:nvSpPr>
        <p:spPr/>
        <p:txBody>
          <a:bodyPr/>
          <a:lstStyle/>
          <a:p>
            <a:fld id="{E5D57DA7-BCBF-4F4A-8D8B-14B6688DE257}" type="slidenum">
              <a:rPr lang="tr-TR" smtClean="0"/>
              <a:pPr/>
              <a:t>16</a:t>
            </a:fld>
            <a:endParaRPr lang="tr-T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Kurumların internet sayfalarında bulunacak belgeler</a:t>
            </a:r>
            <a:endParaRPr lang="tr-TR" dirty="0"/>
          </a:p>
        </p:txBody>
      </p:sp>
      <p:sp>
        <p:nvSpPr>
          <p:cNvPr id="3" name="Content Placeholder 2"/>
          <p:cNvSpPr>
            <a:spLocks noGrp="1"/>
          </p:cNvSpPr>
          <p:nvPr>
            <p:ph idx="1"/>
          </p:nvPr>
        </p:nvSpPr>
        <p:spPr/>
        <p:txBody>
          <a:bodyPr>
            <a:normAutofit fontScale="77500" lnSpcReduction="20000"/>
          </a:bodyPr>
          <a:lstStyle/>
          <a:p>
            <a:r>
              <a:rPr lang="tr-TR" dirty="0" smtClean="0"/>
              <a:t>a) Teşkilat yapısı, görevler, bütçe, gelir ve giderler hakkındaki bilgi veya belgeler,</a:t>
            </a:r>
            <a:endParaRPr lang="en-US" dirty="0" smtClean="0"/>
          </a:p>
          <a:p>
            <a:r>
              <a:rPr lang="tr-TR" dirty="0" smtClean="0"/>
              <a:t>b) Personel sayısı ve statüleri hakkındaki bilgiler,</a:t>
            </a:r>
            <a:endParaRPr lang="en-US" dirty="0" smtClean="0"/>
          </a:p>
          <a:p>
            <a:r>
              <a:rPr lang="tr-TR" dirty="0" smtClean="0"/>
              <a:t>c) Verilen hizmetlere ilişkin bilgiler,</a:t>
            </a:r>
            <a:endParaRPr lang="en-US" dirty="0" smtClean="0"/>
          </a:p>
          <a:p>
            <a:r>
              <a:rPr lang="tr-TR" dirty="0" smtClean="0"/>
              <a:t>d) Karar alma, hizmet sunma ve politika oluşturma yöntemlerine ilişkin bilgiler,</a:t>
            </a:r>
            <a:endParaRPr lang="en-US" dirty="0" smtClean="0"/>
          </a:p>
          <a:p>
            <a:r>
              <a:rPr lang="tr-TR" dirty="0" smtClean="0"/>
              <a:t>e) Kamuyu etkileyen kararlar ve gerekçeleri, politikalar, bunlar hakkında idare tarafından yapılan değerlendirmeler ve bu kararların alınmasına dayanak teşkil eden temel bilgiler ve veriler,</a:t>
            </a:r>
            <a:endParaRPr lang="en-US" dirty="0" smtClean="0"/>
          </a:p>
          <a:p>
            <a:r>
              <a:rPr lang="tr-TR" dirty="0" smtClean="0"/>
              <a:t>f) Kayıt, dosyalama ve arşiv düzeninin tanıtımına ilişkin bilgiler,</a:t>
            </a:r>
            <a:endParaRPr lang="en-US" dirty="0" smtClean="0"/>
          </a:p>
          <a:p>
            <a:r>
              <a:rPr lang="tr-TR" dirty="0" smtClean="0"/>
              <a:t>g) Şikayet ve başvuruların yapılma usulü ve verileceği merci veya yetkili kişi hakkında bilgiler,</a:t>
            </a:r>
            <a:endParaRPr lang="en-US" dirty="0" smtClean="0"/>
          </a:p>
          <a:p>
            <a:r>
              <a:rPr lang="tr-TR" dirty="0" smtClean="0"/>
              <a:t>h) İstatistiki veriler, araştırma raporları, makaleler ve diğer belgeler.</a:t>
            </a:r>
            <a:endParaRPr lang="en-US" dirty="0" smtClean="0"/>
          </a:p>
        </p:txBody>
      </p:sp>
      <p:sp>
        <p:nvSpPr>
          <p:cNvPr id="4" name="Slayt Numarası Yer Tutucusu 3"/>
          <p:cNvSpPr>
            <a:spLocks noGrp="1"/>
          </p:cNvSpPr>
          <p:nvPr>
            <p:ph type="sldNum" sz="quarter" idx="12"/>
          </p:nvPr>
        </p:nvSpPr>
        <p:spPr/>
        <p:txBody>
          <a:bodyPr/>
          <a:lstStyle/>
          <a:p>
            <a:fld id="{E5D57DA7-BCBF-4F4A-8D8B-14B6688DE257}" type="slidenum">
              <a:rPr lang="tr-TR" smtClean="0"/>
              <a:pPr/>
              <a:t>17</a:t>
            </a:fld>
            <a:endParaRPr lang="tr-T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İlgili birim</a:t>
            </a:r>
            <a:endParaRPr lang="tr-TR" dirty="0"/>
          </a:p>
        </p:txBody>
      </p:sp>
      <p:sp>
        <p:nvSpPr>
          <p:cNvPr id="3" name="Content Placeholder 2"/>
          <p:cNvSpPr>
            <a:spLocks noGrp="1"/>
          </p:cNvSpPr>
          <p:nvPr>
            <p:ph idx="1"/>
          </p:nvPr>
        </p:nvSpPr>
        <p:spPr/>
        <p:txBody>
          <a:bodyPr>
            <a:normAutofit fontScale="92500" lnSpcReduction="10000"/>
          </a:bodyPr>
          <a:lstStyle/>
          <a:p>
            <a:r>
              <a:rPr lang="tr-TR" dirty="0" smtClean="0"/>
              <a:t>Kurum ve kuruluşların basın ve halkla ilişkilerle görevli birimlerinde, bilgi edinme hakkının etkin olarak kullanılabilmesi ve bilgi veya belgelere erişimin zamanında sağlanabilmesi amacıyla bilgi edinme birimleri oluşturulur.</a:t>
            </a:r>
            <a:endParaRPr lang="en-US" dirty="0" smtClean="0"/>
          </a:p>
          <a:p>
            <a:r>
              <a:rPr lang="tr-TR" dirty="0" smtClean="0"/>
              <a:t>Bünyesinde basın ve halkla ilişkilerle görevli birimi veya bu birime benzer görevler ifa eden birim bulunmayan kurum ve kuruluşlar, bilgi edinme hakkının etkin olarak kullanılabilmesi ve bilgi veya belgelere erişimin zamanında sağlanabilmesi amacıyla, kurum ve kuruluş içindeki bir birim bünyesinde bilgi edinme birimleri oluştururlar veya doğrudan kurum yöneticisine bağlı bilgi edinme yetkilisi görevlendirirler.</a:t>
            </a:r>
            <a:endParaRPr lang="en-US" dirty="0" smtClean="0"/>
          </a:p>
          <a:p>
            <a:endParaRPr lang="tr-TR" dirty="0"/>
          </a:p>
        </p:txBody>
      </p:sp>
      <p:sp>
        <p:nvSpPr>
          <p:cNvPr id="4" name="Slayt Numarası Yer Tutucusu 3"/>
          <p:cNvSpPr>
            <a:spLocks noGrp="1"/>
          </p:cNvSpPr>
          <p:nvPr>
            <p:ph type="sldNum" sz="quarter" idx="12"/>
          </p:nvPr>
        </p:nvSpPr>
        <p:spPr/>
        <p:txBody>
          <a:bodyPr/>
          <a:lstStyle/>
          <a:p>
            <a:fld id="{E5D57DA7-BCBF-4F4A-8D8B-14B6688DE257}" type="slidenum">
              <a:rPr lang="tr-TR" smtClean="0"/>
              <a:pPr/>
              <a:t>18</a:t>
            </a:fld>
            <a:endParaRPr lang="tr-T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Kim başvurabilir</a:t>
            </a:r>
            <a:endParaRPr lang="tr-TR" dirty="0"/>
          </a:p>
        </p:txBody>
      </p:sp>
      <p:sp>
        <p:nvSpPr>
          <p:cNvPr id="3" name="Content Placeholder 2"/>
          <p:cNvSpPr>
            <a:spLocks noGrp="1"/>
          </p:cNvSpPr>
          <p:nvPr>
            <p:ph idx="1"/>
          </p:nvPr>
        </p:nvSpPr>
        <p:spPr/>
        <p:txBody>
          <a:bodyPr>
            <a:normAutofit/>
          </a:bodyPr>
          <a:lstStyle/>
          <a:p>
            <a:r>
              <a:rPr lang="tr-TR" dirty="0" smtClean="0"/>
              <a:t>Gerçek kişiler tarafından yapılacak bilgi edinme başvurusu; başvuru sahibinin adı ve soyadı, imzası, oturma yeri veya iş adresini içeren dilekçeyle, istenen bilgi veya belgenin bulunduğu kurum ve kuruluşa yapılır.</a:t>
            </a:r>
            <a:endParaRPr lang="en-US" dirty="0" smtClean="0"/>
          </a:p>
          <a:p>
            <a:r>
              <a:rPr lang="tr-TR" dirty="0" smtClean="0"/>
              <a:t>Tüzel kişiler tarafından yapılacak bilgi edinme başvurusu; tüzel kişinin unvanı ve adresi ile yetkili kişinin imzasını ve yetki belgesini içeren dilekçeyle, istenen bilgi veya belgenin bulunduğu kurum ve kuruluşa yapılır.</a:t>
            </a:r>
            <a:endParaRPr lang="en-US" dirty="0" smtClean="0"/>
          </a:p>
          <a:p>
            <a:endParaRPr lang="tr-TR" dirty="0"/>
          </a:p>
        </p:txBody>
      </p:sp>
      <p:sp>
        <p:nvSpPr>
          <p:cNvPr id="4" name="Slayt Numarası Yer Tutucusu 3"/>
          <p:cNvSpPr>
            <a:spLocks noGrp="1"/>
          </p:cNvSpPr>
          <p:nvPr>
            <p:ph type="sldNum" sz="quarter" idx="12"/>
          </p:nvPr>
        </p:nvSpPr>
        <p:spPr/>
        <p:txBody>
          <a:bodyPr/>
          <a:lstStyle/>
          <a:p>
            <a:fld id="{E5D57DA7-BCBF-4F4A-8D8B-14B6688DE257}" type="slidenum">
              <a:rPr lang="tr-TR" smtClean="0"/>
              <a:pPr/>
              <a:t>19</a:t>
            </a:fld>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Referanslar</a:t>
            </a:r>
            <a:endParaRPr lang="tr-TR" dirty="0"/>
          </a:p>
        </p:txBody>
      </p:sp>
      <p:sp>
        <p:nvSpPr>
          <p:cNvPr id="3" name="İçerik Yer Tutucusu 2"/>
          <p:cNvSpPr>
            <a:spLocks noGrp="1"/>
          </p:cNvSpPr>
          <p:nvPr>
            <p:ph idx="1"/>
          </p:nvPr>
        </p:nvSpPr>
        <p:spPr/>
        <p:txBody>
          <a:bodyPr/>
          <a:lstStyle/>
          <a:p>
            <a:r>
              <a:rPr lang="tr-TR" dirty="0" smtClean="0"/>
              <a:t>BM Genel Kurulunun 10 Aralık 1948 tarihli İnsan Hakları Evrensel Bildirgesi, Md. 19:</a:t>
            </a:r>
          </a:p>
          <a:p>
            <a:r>
              <a:rPr lang="tr-TR" dirty="0" smtClean="0"/>
              <a:t>«Herkesin düşünce ve anlatım özgürlüğüne hakkı vardır. Bu hak düşüncelerinden dolayı rahatsız edilmemek, ülke sınırları söz konusu olmaksızın, bilgi ve düşünceleri her yoldan araştırmak, elde etmek ve yaymak hakkını gerekli kılar.»</a:t>
            </a:r>
            <a:endParaRPr lang="tr-TR" dirty="0"/>
          </a:p>
        </p:txBody>
      </p:sp>
      <p:sp>
        <p:nvSpPr>
          <p:cNvPr id="4" name="Slayt Numarası Yer Tutucusu 3"/>
          <p:cNvSpPr>
            <a:spLocks noGrp="1"/>
          </p:cNvSpPr>
          <p:nvPr>
            <p:ph type="sldNum" sz="quarter" idx="12"/>
          </p:nvPr>
        </p:nvSpPr>
        <p:spPr/>
        <p:txBody>
          <a:bodyPr/>
          <a:lstStyle/>
          <a:p>
            <a:fld id="{5B93EB05-A6FE-4388-A9E9-74B742C91884}" type="slidenum">
              <a:rPr lang="tr-TR" smtClean="0"/>
              <a:t>2</a:t>
            </a:fld>
            <a:endParaRPr lang="tr-TR"/>
          </a:p>
        </p:txBody>
      </p:sp>
    </p:spTree>
    <p:extLst>
      <p:ext uri="{BB962C8B-B14F-4D97-AF65-F5344CB8AC3E}">
        <p14:creationId xmlns:p14="http://schemas.microsoft.com/office/powerpoint/2010/main" val="348330362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Başvuru usulü</a:t>
            </a:r>
            <a:endParaRPr lang="tr-TR" dirty="0"/>
          </a:p>
        </p:txBody>
      </p:sp>
      <p:sp>
        <p:nvSpPr>
          <p:cNvPr id="3" name="Content Placeholder 2"/>
          <p:cNvSpPr>
            <a:spLocks noGrp="1"/>
          </p:cNvSpPr>
          <p:nvPr>
            <p:ph idx="1"/>
          </p:nvPr>
        </p:nvSpPr>
        <p:spPr/>
        <p:txBody>
          <a:bodyPr/>
          <a:lstStyle/>
          <a:p>
            <a:r>
              <a:rPr lang="tr-TR" dirty="0" smtClean="0"/>
              <a:t>Dilekçe</a:t>
            </a:r>
          </a:p>
          <a:p>
            <a:r>
              <a:rPr lang="tr-TR" dirty="0" smtClean="0"/>
              <a:t>İnternet başvurusu</a:t>
            </a:r>
            <a:endParaRPr lang="tr-TR" dirty="0"/>
          </a:p>
        </p:txBody>
      </p:sp>
      <p:sp>
        <p:nvSpPr>
          <p:cNvPr id="4" name="Slayt Numarası Yer Tutucusu 3"/>
          <p:cNvSpPr>
            <a:spLocks noGrp="1"/>
          </p:cNvSpPr>
          <p:nvPr>
            <p:ph type="sldNum" sz="quarter" idx="12"/>
          </p:nvPr>
        </p:nvSpPr>
        <p:spPr/>
        <p:txBody>
          <a:bodyPr/>
          <a:lstStyle/>
          <a:p>
            <a:fld id="{E5D57DA7-BCBF-4F4A-8D8B-14B6688DE257}" type="slidenum">
              <a:rPr lang="tr-TR" smtClean="0"/>
              <a:pPr/>
              <a:t>20</a:t>
            </a:fld>
            <a:endParaRPr lang="tr-T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Cevap süresi</a:t>
            </a:r>
            <a:endParaRPr lang="tr-TR" dirty="0"/>
          </a:p>
        </p:txBody>
      </p:sp>
      <p:sp>
        <p:nvSpPr>
          <p:cNvPr id="3" name="Content Placeholder 2"/>
          <p:cNvSpPr>
            <a:spLocks noGrp="1"/>
          </p:cNvSpPr>
          <p:nvPr>
            <p:ph idx="1"/>
          </p:nvPr>
        </p:nvSpPr>
        <p:spPr/>
        <p:txBody>
          <a:bodyPr/>
          <a:lstStyle/>
          <a:p>
            <a:r>
              <a:rPr lang="en-US" dirty="0" err="1" smtClean="0"/>
              <a:t>Yasa</a:t>
            </a:r>
            <a:r>
              <a:rPr lang="en-US" dirty="0" smtClean="0"/>
              <a:t>, </a:t>
            </a:r>
            <a:r>
              <a:rPr lang="en-US" dirty="0" err="1" smtClean="0"/>
              <a:t>kamu</a:t>
            </a:r>
            <a:r>
              <a:rPr lang="en-US" dirty="0" smtClean="0"/>
              <a:t> </a:t>
            </a:r>
            <a:r>
              <a:rPr lang="en-US" dirty="0" err="1" smtClean="0"/>
              <a:t>kurum</a:t>
            </a:r>
            <a:r>
              <a:rPr lang="en-US" dirty="0" smtClean="0"/>
              <a:t> </a:t>
            </a:r>
            <a:r>
              <a:rPr lang="en-US" dirty="0" err="1" smtClean="0"/>
              <a:t>ve</a:t>
            </a:r>
            <a:r>
              <a:rPr lang="en-US" dirty="0" smtClean="0"/>
              <a:t> </a:t>
            </a:r>
            <a:r>
              <a:rPr lang="en-US" dirty="0" err="1" smtClean="0"/>
              <a:t>kuruluşlarını</a:t>
            </a:r>
            <a:r>
              <a:rPr lang="en-US" dirty="0" smtClean="0"/>
              <a:t>, </a:t>
            </a:r>
            <a:r>
              <a:rPr lang="en-US" dirty="0" err="1" smtClean="0"/>
              <a:t>istenen</a:t>
            </a:r>
            <a:r>
              <a:rPr lang="en-US" dirty="0" smtClean="0"/>
              <a:t> </a:t>
            </a:r>
            <a:r>
              <a:rPr lang="en-US" dirty="0" err="1" smtClean="0"/>
              <a:t>bilgi</a:t>
            </a:r>
            <a:r>
              <a:rPr lang="en-US" dirty="0" smtClean="0"/>
              <a:t> </a:t>
            </a:r>
            <a:r>
              <a:rPr lang="en-US" dirty="0" err="1" smtClean="0"/>
              <a:t>ve</a:t>
            </a:r>
            <a:r>
              <a:rPr lang="en-US" dirty="0" smtClean="0"/>
              <a:t> </a:t>
            </a:r>
            <a:r>
              <a:rPr lang="en-US" dirty="0" err="1" smtClean="0"/>
              <a:t>belgeye</a:t>
            </a:r>
            <a:r>
              <a:rPr lang="en-US" dirty="0" smtClean="0"/>
              <a:t> </a:t>
            </a:r>
            <a:r>
              <a:rPr lang="en-US" dirty="0" err="1" smtClean="0"/>
              <a:t>erişimi</a:t>
            </a:r>
            <a:r>
              <a:rPr lang="en-US" dirty="0" smtClean="0"/>
              <a:t> 15 </a:t>
            </a:r>
            <a:r>
              <a:rPr lang="en-US" dirty="0" err="1" smtClean="0"/>
              <a:t>iş</a:t>
            </a:r>
            <a:r>
              <a:rPr lang="en-US" dirty="0" smtClean="0"/>
              <a:t> </a:t>
            </a:r>
            <a:r>
              <a:rPr lang="en-US" dirty="0" err="1" smtClean="0"/>
              <a:t>günü</a:t>
            </a:r>
            <a:r>
              <a:rPr lang="en-US" dirty="0" smtClean="0"/>
              <a:t> </a:t>
            </a:r>
            <a:r>
              <a:rPr lang="en-US" dirty="0" err="1" smtClean="0"/>
              <a:t>içinde</a:t>
            </a:r>
            <a:r>
              <a:rPr lang="en-US" dirty="0" smtClean="0"/>
              <a:t> </a:t>
            </a:r>
            <a:r>
              <a:rPr lang="en-US" dirty="0" err="1" smtClean="0"/>
              <a:t>sağlamakla</a:t>
            </a:r>
            <a:r>
              <a:rPr lang="en-US" dirty="0" smtClean="0"/>
              <a:t> </a:t>
            </a:r>
            <a:r>
              <a:rPr lang="en-US" dirty="0" err="1" smtClean="0"/>
              <a:t>yükümlü</a:t>
            </a:r>
            <a:r>
              <a:rPr lang="en-US" dirty="0" smtClean="0"/>
              <a:t> </a:t>
            </a:r>
            <a:r>
              <a:rPr lang="en-US" dirty="0" err="1" smtClean="0"/>
              <a:t>kılınıyor</a:t>
            </a:r>
            <a:r>
              <a:rPr lang="en-US" dirty="0" smtClean="0"/>
              <a:t>. </a:t>
            </a:r>
            <a:r>
              <a:rPr lang="en-US" dirty="0" err="1" smtClean="0"/>
              <a:t>Başvurunun</a:t>
            </a:r>
            <a:r>
              <a:rPr lang="en-US" dirty="0" smtClean="0"/>
              <a:t> </a:t>
            </a:r>
            <a:r>
              <a:rPr lang="en-US" dirty="0" err="1" smtClean="0"/>
              <a:t>içeriği</a:t>
            </a:r>
            <a:r>
              <a:rPr lang="en-US" dirty="0" smtClean="0"/>
              <a:t> </a:t>
            </a:r>
            <a:r>
              <a:rPr lang="en-US" dirty="0" err="1" smtClean="0"/>
              <a:t>birden</a:t>
            </a:r>
            <a:r>
              <a:rPr lang="en-US" dirty="0" smtClean="0"/>
              <a:t> </a:t>
            </a:r>
            <a:r>
              <a:rPr lang="en-US" dirty="0" err="1" smtClean="0"/>
              <a:t>fazla</a:t>
            </a:r>
            <a:r>
              <a:rPr lang="en-US" dirty="0" smtClean="0"/>
              <a:t> </a:t>
            </a:r>
            <a:r>
              <a:rPr lang="en-US" dirty="0" err="1" smtClean="0"/>
              <a:t>kurum</a:t>
            </a:r>
            <a:r>
              <a:rPr lang="en-US" dirty="0" smtClean="0"/>
              <a:t> </a:t>
            </a:r>
            <a:r>
              <a:rPr lang="en-US" dirty="0" err="1" smtClean="0"/>
              <a:t>veya</a:t>
            </a:r>
            <a:r>
              <a:rPr lang="en-US" dirty="0" smtClean="0"/>
              <a:t> </a:t>
            </a:r>
            <a:r>
              <a:rPr lang="en-US" dirty="0" err="1" smtClean="0"/>
              <a:t>kuruluşu</a:t>
            </a:r>
            <a:r>
              <a:rPr lang="en-US" dirty="0" smtClean="0"/>
              <a:t> </a:t>
            </a:r>
            <a:r>
              <a:rPr lang="en-US" dirty="0" err="1" smtClean="0"/>
              <a:t>ilgilendiriyorsa</a:t>
            </a:r>
            <a:r>
              <a:rPr lang="en-US" dirty="0" smtClean="0"/>
              <a:t> </a:t>
            </a:r>
            <a:r>
              <a:rPr lang="en-US" dirty="0" err="1" smtClean="0"/>
              <a:t>bu</a:t>
            </a:r>
            <a:r>
              <a:rPr lang="en-US" dirty="0" smtClean="0"/>
              <a:t> </a:t>
            </a:r>
            <a:r>
              <a:rPr lang="en-US" dirty="0" err="1" smtClean="0"/>
              <a:t>süre</a:t>
            </a:r>
            <a:r>
              <a:rPr lang="en-US" dirty="0" smtClean="0"/>
              <a:t> 30 </a:t>
            </a:r>
            <a:r>
              <a:rPr lang="en-US" dirty="0" err="1" smtClean="0"/>
              <a:t>iş</a:t>
            </a:r>
            <a:r>
              <a:rPr lang="en-US" dirty="0" smtClean="0"/>
              <a:t> </a:t>
            </a:r>
            <a:r>
              <a:rPr lang="en-US" dirty="0" err="1" smtClean="0"/>
              <a:t>gününe</a:t>
            </a:r>
            <a:r>
              <a:rPr lang="en-US" dirty="0" smtClean="0"/>
              <a:t> </a:t>
            </a:r>
            <a:r>
              <a:rPr lang="en-US" dirty="0" err="1" smtClean="0"/>
              <a:t>kadar</a:t>
            </a:r>
            <a:r>
              <a:rPr lang="en-US" dirty="0" smtClean="0"/>
              <a:t> </a:t>
            </a:r>
            <a:r>
              <a:rPr lang="en-US" dirty="0" err="1" smtClean="0"/>
              <a:t>uzatılabiliyor</a:t>
            </a:r>
            <a:r>
              <a:rPr lang="en-US" dirty="0" smtClean="0"/>
              <a:t>. </a:t>
            </a:r>
            <a:r>
              <a:rPr lang="en-US" dirty="0" err="1" smtClean="0"/>
              <a:t>Bilgi</a:t>
            </a:r>
            <a:r>
              <a:rPr lang="en-US" dirty="0" smtClean="0"/>
              <a:t> </a:t>
            </a:r>
            <a:r>
              <a:rPr lang="en-US" dirty="0" err="1" smtClean="0"/>
              <a:t>edinmeyle</a:t>
            </a:r>
            <a:r>
              <a:rPr lang="en-US" dirty="0" smtClean="0"/>
              <a:t> </a:t>
            </a:r>
            <a:r>
              <a:rPr lang="en-US" dirty="0" err="1" smtClean="0"/>
              <a:t>ilgili</a:t>
            </a:r>
            <a:r>
              <a:rPr lang="en-US" dirty="0" smtClean="0"/>
              <a:t> </a:t>
            </a:r>
            <a:r>
              <a:rPr lang="en-US" dirty="0" err="1" smtClean="0"/>
              <a:t>itirazlar</a:t>
            </a:r>
            <a:r>
              <a:rPr lang="en-US" dirty="0" smtClean="0"/>
              <a:t> </a:t>
            </a:r>
            <a:r>
              <a:rPr lang="en-US" dirty="0" err="1" smtClean="0"/>
              <a:t>ise</a:t>
            </a:r>
            <a:r>
              <a:rPr lang="en-US" dirty="0" smtClean="0"/>
              <a:t> </a:t>
            </a:r>
            <a:r>
              <a:rPr lang="en-US" dirty="0" err="1" smtClean="0"/>
              <a:t>Başbakanlık’ta</a:t>
            </a:r>
            <a:r>
              <a:rPr lang="en-US" dirty="0" smtClean="0"/>
              <a:t> </a:t>
            </a:r>
            <a:r>
              <a:rPr lang="en-US" dirty="0" err="1" smtClean="0"/>
              <a:t>bulunan</a:t>
            </a:r>
            <a:r>
              <a:rPr lang="en-US" dirty="0" smtClean="0"/>
              <a:t> </a:t>
            </a:r>
            <a:r>
              <a:rPr lang="en-US" dirty="0" err="1" smtClean="0"/>
              <a:t>Bilgi</a:t>
            </a:r>
            <a:r>
              <a:rPr lang="en-US" dirty="0" smtClean="0"/>
              <a:t> </a:t>
            </a:r>
            <a:r>
              <a:rPr lang="en-US" dirty="0" err="1" smtClean="0"/>
              <a:t>Edinme</a:t>
            </a:r>
            <a:r>
              <a:rPr lang="en-US" dirty="0" smtClean="0"/>
              <a:t> </a:t>
            </a:r>
            <a:r>
              <a:rPr lang="en-US" dirty="0" err="1" smtClean="0"/>
              <a:t>ve</a:t>
            </a:r>
            <a:r>
              <a:rPr lang="en-US" dirty="0" smtClean="0"/>
              <a:t> </a:t>
            </a:r>
            <a:r>
              <a:rPr lang="en-US" dirty="0" err="1" smtClean="0"/>
              <a:t>Değerlendirme</a:t>
            </a:r>
            <a:r>
              <a:rPr lang="en-US" dirty="0" smtClean="0"/>
              <a:t> </a:t>
            </a:r>
            <a:r>
              <a:rPr lang="en-US" dirty="0" err="1" smtClean="0"/>
              <a:t>Kurulu’na</a:t>
            </a:r>
            <a:r>
              <a:rPr lang="en-US" dirty="0" smtClean="0"/>
              <a:t> 15 </a:t>
            </a:r>
            <a:r>
              <a:rPr lang="en-US" dirty="0" err="1" smtClean="0"/>
              <a:t>gün</a:t>
            </a:r>
            <a:r>
              <a:rPr lang="en-US" dirty="0" smtClean="0"/>
              <a:t> </a:t>
            </a:r>
            <a:r>
              <a:rPr lang="en-US" dirty="0" err="1" smtClean="0"/>
              <a:t>içinde</a:t>
            </a:r>
            <a:r>
              <a:rPr lang="en-US" dirty="0" smtClean="0"/>
              <a:t> </a:t>
            </a:r>
            <a:r>
              <a:rPr lang="en-US" dirty="0" err="1" smtClean="0"/>
              <a:t>sadece</a:t>
            </a:r>
            <a:r>
              <a:rPr lang="en-US" dirty="0" smtClean="0"/>
              <a:t> </a:t>
            </a:r>
            <a:r>
              <a:rPr lang="en-US" dirty="0" err="1" smtClean="0"/>
              <a:t>yazılı</a:t>
            </a:r>
            <a:r>
              <a:rPr lang="en-US" dirty="0" smtClean="0"/>
              <a:t> </a:t>
            </a:r>
            <a:r>
              <a:rPr lang="en-US" dirty="0" err="1" smtClean="0"/>
              <a:t>olarak</a:t>
            </a:r>
            <a:r>
              <a:rPr lang="en-US" dirty="0" smtClean="0"/>
              <a:t> </a:t>
            </a:r>
            <a:r>
              <a:rPr lang="en-US" dirty="0" err="1" smtClean="0"/>
              <a:t>yapılabiliyor</a:t>
            </a:r>
            <a:endParaRPr lang="tr-TR" dirty="0"/>
          </a:p>
        </p:txBody>
      </p:sp>
      <p:sp>
        <p:nvSpPr>
          <p:cNvPr id="4" name="Slayt Numarası Yer Tutucusu 3"/>
          <p:cNvSpPr>
            <a:spLocks noGrp="1"/>
          </p:cNvSpPr>
          <p:nvPr>
            <p:ph type="sldNum" sz="quarter" idx="12"/>
          </p:nvPr>
        </p:nvSpPr>
        <p:spPr/>
        <p:txBody>
          <a:bodyPr/>
          <a:lstStyle/>
          <a:p>
            <a:fld id="{E5D57DA7-BCBF-4F4A-8D8B-14B6688DE257}" type="slidenum">
              <a:rPr lang="tr-TR" smtClean="0"/>
              <a:pPr/>
              <a:t>21</a:t>
            </a:fld>
            <a:endParaRPr lang="tr-T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Bilgi Edinme Değerlendirme Kurulu</a:t>
            </a:r>
            <a:endParaRPr lang="tr-TR" dirty="0"/>
          </a:p>
        </p:txBody>
      </p:sp>
      <p:sp>
        <p:nvSpPr>
          <p:cNvPr id="3" name="Content Placeholder 2"/>
          <p:cNvSpPr>
            <a:spLocks noGrp="1"/>
          </p:cNvSpPr>
          <p:nvPr>
            <p:ph idx="1"/>
          </p:nvPr>
        </p:nvSpPr>
        <p:spPr/>
        <p:txBody>
          <a:bodyPr>
            <a:normAutofit/>
          </a:bodyPr>
          <a:lstStyle/>
          <a:p>
            <a:r>
              <a:rPr lang="en-US" dirty="0" smtClean="0"/>
              <a:t>22 </a:t>
            </a:r>
            <a:r>
              <a:rPr lang="en-US" dirty="0" err="1" smtClean="0"/>
              <a:t>Ekim</a:t>
            </a:r>
            <a:r>
              <a:rPr lang="en-US" dirty="0" smtClean="0"/>
              <a:t> 2003 </a:t>
            </a:r>
            <a:r>
              <a:rPr lang="en-US" dirty="0" err="1" smtClean="0"/>
              <a:t>tarihli</a:t>
            </a:r>
            <a:r>
              <a:rPr lang="en-US" dirty="0" smtClean="0"/>
              <a:t> </a:t>
            </a:r>
            <a:r>
              <a:rPr lang="en-US" dirty="0" err="1" smtClean="0"/>
              <a:t>ve</a:t>
            </a:r>
            <a:r>
              <a:rPr lang="en-US" dirty="0" smtClean="0"/>
              <a:t> 25269 </a:t>
            </a:r>
            <a:r>
              <a:rPr lang="en-US" dirty="0" err="1" smtClean="0"/>
              <a:t>sayılı</a:t>
            </a:r>
            <a:r>
              <a:rPr lang="en-US" dirty="0" smtClean="0"/>
              <a:t> </a:t>
            </a:r>
            <a:r>
              <a:rPr lang="en-US" dirty="0" err="1" smtClean="0"/>
              <a:t>Resmi</a:t>
            </a:r>
            <a:r>
              <a:rPr lang="en-US" dirty="0" smtClean="0"/>
              <a:t> </a:t>
            </a:r>
            <a:r>
              <a:rPr lang="en-US" dirty="0" err="1" smtClean="0"/>
              <a:t>Gazetede</a:t>
            </a:r>
            <a:r>
              <a:rPr lang="en-US" dirty="0" smtClean="0"/>
              <a:t> </a:t>
            </a:r>
            <a:r>
              <a:rPr lang="en-US" dirty="0" err="1" smtClean="0"/>
              <a:t>yayımlanan</a:t>
            </a:r>
            <a:r>
              <a:rPr lang="en-US" dirty="0" smtClean="0"/>
              <a:t> 4982 </a:t>
            </a:r>
            <a:r>
              <a:rPr lang="en-US" dirty="0" err="1" smtClean="0"/>
              <a:t>sayılı</a:t>
            </a:r>
            <a:r>
              <a:rPr lang="en-US" dirty="0" smtClean="0"/>
              <a:t> </a:t>
            </a:r>
            <a:r>
              <a:rPr lang="en-US" dirty="0" err="1" smtClean="0"/>
              <a:t>Bilgi</a:t>
            </a:r>
            <a:r>
              <a:rPr lang="en-US" dirty="0" smtClean="0"/>
              <a:t> </a:t>
            </a:r>
            <a:r>
              <a:rPr lang="en-US" dirty="0" err="1" smtClean="0"/>
              <a:t>Edinme</a:t>
            </a:r>
            <a:r>
              <a:rPr lang="en-US" dirty="0" smtClean="0"/>
              <a:t> </a:t>
            </a:r>
            <a:r>
              <a:rPr lang="en-US" dirty="0" err="1" smtClean="0"/>
              <a:t>Hakkı</a:t>
            </a:r>
            <a:r>
              <a:rPr lang="en-US" dirty="0" smtClean="0"/>
              <a:t> </a:t>
            </a:r>
            <a:r>
              <a:rPr lang="en-US" dirty="0" err="1" smtClean="0"/>
              <a:t>Kanunu</a:t>
            </a:r>
            <a:r>
              <a:rPr lang="en-US" dirty="0" smtClean="0"/>
              <a:t> (BEHK), 24 Nisan 2004 </a:t>
            </a:r>
            <a:r>
              <a:rPr lang="en-US" dirty="0" err="1" smtClean="0"/>
              <a:t>tarihinde</a:t>
            </a:r>
            <a:r>
              <a:rPr lang="en-US" dirty="0" smtClean="0"/>
              <a:t> </a:t>
            </a:r>
            <a:r>
              <a:rPr lang="en-US" dirty="0" err="1" smtClean="0"/>
              <a:t>yürürlüğe</a:t>
            </a:r>
            <a:r>
              <a:rPr lang="en-US" dirty="0" smtClean="0"/>
              <a:t> </a:t>
            </a:r>
            <a:r>
              <a:rPr lang="en-US" dirty="0" err="1" smtClean="0"/>
              <a:t>girmiştir</a:t>
            </a:r>
            <a:r>
              <a:rPr lang="en-US" dirty="0" smtClean="0"/>
              <a:t>. 4982 </a:t>
            </a:r>
            <a:r>
              <a:rPr lang="en-US" dirty="0" err="1" smtClean="0"/>
              <a:t>sayılı</a:t>
            </a:r>
            <a:r>
              <a:rPr lang="en-US" dirty="0" smtClean="0"/>
              <a:t> </a:t>
            </a:r>
            <a:r>
              <a:rPr lang="en-US" dirty="0" err="1" smtClean="0"/>
              <a:t>Kanunun</a:t>
            </a:r>
            <a:r>
              <a:rPr lang="en-US" dirty="0" smtClean="0"/>
              <a:t> 14 </a:t>
            </a:r>
            <a:r>
              <a:rPr lang="en-US" dirty="0" err="1" smtClean="0"/>
              <a:t>üncü</a:t>
            </a:r>
            <a:r>
              <a:rPr lang="en-US" dirty="0" smtClean="0"/>
              <a:t> </a:t>
            </a:r>
            <a:r>
              <a:rPr lang="en-US" dirty="0" err="1" smtClean="0"/>
              <a:t>maddesi</a:t>
            </a:r>
            <a:r>
              <a:rPr lang="en-US" dirty="0" smtClean="0"/>
              <a:t> </a:t>
            </a:r>
            <a:r>
              <a:rPr lang="en-US" dirty="0" err="1" smtClean="0"/>
              <a:t>uyarınca</a:t>
            </a:r>
            <a:r>
              <a:rPr lang="en-US" dirty="0" smtClean="0"/>
              <a:t>, </a:t>
            </a:r>
            <a:r>
              <a:rPr lang="en-US" dirty="0" err="1" smtClean="0"/>
              <a:t>bilgi</a:t>
            </a:r>
            <a:r>
              <a:rPr lang="en-US" dirty="0" smtClean="0"/>
              <a:t> </a:t>
            </a:r>
            <a:r>
              <a:rPr lang="en-US" dirty="0" err="1" smtClean="0"/>
              <a:t>edinme</a:t>
            </a:r>
            <a:r>
              <a:rPr lang="en-US" dirty="0" smtClean="0"/>
              <a:t> </a:t>
            </a:r>
            <a:r>
              <a:rPr lang="en-US" dirty="0" err="1" smtClean="0"/>
              <a:t>başvurusuyla</a:t>
            </a:r>
            <a:r>
              <a:rPr lang="en-US" dirty="0" smtClean="0"/>
              <a:t> </a:t>
            </a:r>
            <a:r>
              <a:rPr lang="en-US" dirty="0" err="1" smtClean="0"/>
              <a:t>ilgili</a:t>
            </a:r>
            <a:r>
              <a:rPr lang="en-US" dirty="0" smtClean="0"/>
              <a:t> </a:t>
            </a:r>
            <a:r>
              <a:rPr lang="en-US" dirty="0" err="1" smtClean="0"/>
              <a:t>yapılacak</a:t>
            </a:r>
            <a:r>
              <a:rPr lang="en-US" dirty="0" smtClean="0"/>
              <a:t> </a:t>
            </a:r>
            <a:r>
              <a:rPr lang="en-US" dirty="0" err="1" smtClean="0"/>
              <a:t>itirazlar</a:t>
            </a:r>
            <a:r>
              <a:rPr lang="en-US" dirty="0" smtClean="0"/>
              <a:t> </a:t>
            </a:r>
            <a:r>
              <a:rPr lang="en-US" dirty="0" err="1" smtClean="0"/>
              <a:t>üzerine</a:t>
            </a:r>
            <a:r>
              <a:rPr lang="en-US" dirty="0" smtClean="0"/>
              <a:t> </a:t>
            </a:r>
            <a:r>
              <a:rPr lang="en-US" dirty="0" err="1" smtClean="0"/>
              <a:t>verilen</a:t>
            </a:r>
            <a:r>
              <a:rPr lang="en-US" dirty="0" smtClean="0"/>
              <a:t> </a:t>
            </a:r>
            <a:r>
              <a:rPr lang="en-US" dirty="0" err="1" smtClean="0"/>
              <a:t>kararları</a:t>
            </a:r>
            <a:r>
              <a:rPr lang="en-US" dirty="0" smtClean="0"/>
              <a:t> </a:t>
            </a:r>
            <a:r>
              <a:rPr lang="en-US" dirty="0" err="1" smtClean="0"/>
              <a:t>incelemek</a:t>
            </a:r>
            <a:r>
              <a:rPr lang="en-US" dirty="0" smtClean="0"/>
              <a:t> </a:t>
            </a:r>
            <a:r>
              <a:rPr lang="en-US" dirty="0" err="1" smtClean="0"/>
              <a:t>ve</a:t>
            </a:r>
            <a:r>
              <a:rPr lang="en-US" dirty="0" smtClean="0"/>
              <a:t> </a:t>
            </a:r>
            <a:r>
              <a:rPr lang="en-US" dirty="0" err="1" smtClean="0"/>
              <a:t>kurum</a:t>
            </a:r>
            <a:r>
              <a:rPr lang="en-US" dirty="0" smtClean="0"/>
              <a:t> </a:t>
            </a:r>
            <a:r>
              <a:rPr lang="en-US" dirty="0" err="1" smtClean="0"/>
              <a:t>ve</a:t>
            </a:r>
            <a:r>
              <a:rPr lang="en-US" dirty="0" smtClean="0"/>
              <a:t> </a:t>
            </a:r>
            <a:r>
              <a:rPr lang="en-US" dirty="0" err="1" smtClean="0"/>
              <a:t>kuruluşlar</a:t>
            </a:r>
            <a:r>
              <a:rPr lang="en-US" dirty="0" smtClean="0"/>
              <a:t> </a:t>
            </a:r>
            <a:r>
              <a:rPr lang="en-US" dirty="0" err="1" smtClean="0"/>
              <a:t>için</a:t>
            </a:r>
            <a:r>
              <a:rPr lang="en-US" dirty="0" smtClean="0"/>
              <a:t> </a:t>
            </a:r>
            <a:r>
              <a:rPr lang="en-US" dirty="0" err="1" smtClean="0"/>
              <a:t>bilgi</a:t>
            </a:r>
            <a:r>
              <a:rPr lang="en-US" dirty="0" smtClean="0"/>
              <a:t> </a:t>
            </a:r>
            <a:r>
              <a:rPr lang="en-US" dirty="0" err="1" smtClean="0"/>
              <a:t>edinme</a:t>
            </a:r>
            <a:r>
              <a:rPr lang="en-US" dirty="0" smtClean="0"/>
              <a:t> </a:t>
            </a:r>
            <a:r>
              <a:rPr lang="en-US" dirty="0" err="1" smtClean="0"/>
              <a:t>hakkının</a:t>
            </a:r>
            <a:r>
              <a:rPr lang="en-US" dirty="0" smtClean="0"/>
              <a:t> </a:t>
            </a:r>
            <a:r>
              <a:rPr lang="en-US" dirty="0" err="1" smtClean="0"/>
              <a:t>kullanılmasına</a:t>
            </a:r>
            <a:r>
              <a:rPr lang="en-US" dirty="0" smtClean="0"/>
              <a:t> </a:t>
            </a:r>
            <a:r>
              <a:rPr lang="en-US" dirty="0" err="1" smtClean="0"/>
              <a:t>ilişkin</a:t>
            </a:r>
            <a:r>
              <a:rPr lang="en-US" dirty="0" smtClean="0"/>
              <a:t> </a:t>
            </a:r>
            <a:r>
              <a:rPr lang="en-US" dirty="0" err="1" smtClean="0"/>
              <a:t>olarak</a:t>
            </a:r>
            <a:r>
              <a:rPr lang="en-US" dirty="0" smtClean="0"/>
              <a:t> </a:t>
            </a:r>
            <a:r>
              <a:rPr lang="en-US" dirty="0" err="1" smtClean="0"/>
              <a:t>kararlar</a:t>
            </a:r>
            <a:r>
              <a:rPr lang="en-US" dirty="0" smtClean="0"/>
              <a:t> </a:t>
            </a:r>
            <a:r>
              <a:rPr lang="en-US" dirty="0" err="1" smtClean="0"/>
              <a:t>vermek</a:t>
            </a:r>
            <a:r>
              <a:rPr lang="en-US" dirty="0" smtClean="0"/>
              <a:t> </a:t>
            </a:r>
            <a:r>
              <a:rPr lang="en-US" dirty="0" err="1" smtClean="0"/>
              <a:t>üzere</a:t>
            </a:r>
            <a:r>
              <a:rPr lang="en-US" dirty="0" smtClean="0"/>
              <a:t>, </a:t>
            </a:r>
            <a:r>
              <a:rPr lang="en-US" dirty="0" err="1" smtClean="0"/>
              <a:t>Bilgi</a:t>
            </a:r>
            <a:r>
              <a:rPr lang="en-US" dirty="0" smtClean="0"/>
              <a:t> </a:t>
            </a:r>
            <a:r>
              <a:rPr lang="en-US" dirty="0" err="1" smtClean="0"/>
              <a:t>Edinme</a:t>
            </a:r>
            <a:r>
              <a:rPr lang="en-US" dirty="0" smtClean="0"/>
              <a:t> </a:t>
            </a:r>
            <a:r>
              <a:rPr lang="en-US" dirty="0" err="1" smtClean="0"/>
              <a:t>Değerlendirme</a:t>
            </a:r>
            <a:r>
              <a:rPr lang="en-US" dirty="0" smtClean="0"/>
              <a:t> </a:t>
            </a:r>
            <a:r>
              <a:rPr lang="en-US" dirty="0" err="1" smtClean="0"/>
              <a:t>Kurulu</a:t>
            </a:r>
            <a:r>
              <a:rPr lang="en-US" dirty="0" smtClean="0"/>
              <a:t> </a:t>
            </a:r>
            <a:r>
              <a:rPr lang="en-US" dirty="0" err="1" smtClean="0"/>
              <a:t>oluşturulmuştur</a:t>
            </a:r>
            <a:r>
              <a:rPr lang="en-US" dirty="0" smtClean="0"/>
              <a:t>.</a:t>
            </a:r>
            <a:endParaRPr lang="tr-TR" dirty="0"/>
          </a:p>
        </p:txBody>
      </p:sp>
      <p:sp>
        <p:nvSpPr>
          <p:cNvPr id="4" name="Slayt Numarası Yer Tutucusu 3"/>
          <p:cNvSpPr>
            <a:spLocks noGrp="1"/>
          </p:cNvSpPr>
          <p:nvPr>
            <p:ph type="sldNum" sz="quarter" idx="12"/>
          </p:nvPr>
        </p:nvSpPr>
        <p:spPr/>
        <p:txBody>
          <a:bodyPr/>
          <a:lstStyle/>
          <a:p>
            <a:fld id="{E5D57DA7-BCBF-4F4A-8D8B-14B6688DE257}" type="slidenum">
              <a:rPr lang="tr-TR" smtClean="0"/>
              <a:pPr/>
              <a:t>22</a:t>
            </a:fld>
            <a:endParaRPr lang="tr-T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Bilgi Edinme Değerlendirme Kurulu</a:t>
            </a:r>
            <a:endParaRPr lang="tr-TR" dirty="0"/>
          </a:p>
        </p:txBody>
      </p:sp>
      <p:sp>
        <p:nvSpPr>
          <p:cNvPr id="3" name="Content Placeholder 2"/>
          <p:cNvSpPr>
            <a:spLocks noGrp="1"/>
          </p:cNvSpPr>
          <p:nvPr>
            <p:ph idx="1"/>
          </p:nvPr>
        </p:nvSpPr>
        <p:spPr/>
        <p:txBody>
          <a:bodyPr>
            <a:normAutofit lnSpcReduction="10000"/>
          </a:bodyPr>
          <a:lstStyle/>
          <a:p>
            <a:r>
              <a:rPr lang="en-US" dirty="0" smtClean="0"/>
              <a:t>4982 </a:t>
            </a:r>
            <a:r>
              <a:rPr lang="en-US" dirty="0" err="1" smtClean="0"/>
              <a:t>sayılı</a:t>
            </a:r>
            <a:r>
              <a:rPr lang="en-US" dirty="0" smtClean="0"/>
              <a:t> </a:t>
            </a:r>
            <a:r>
              <a:rPr lang="en-US" dirty="0" err="1" smtClean="0"/>
              <a:t>Kanunda</a:t>
            </a:r>
            <a:r>
              <a:rPr lang="en-US" dirty="0" smtClean="0"/>
              <a:t> </a:t>
            </a:r>
            <a:r>
              <a:rPr lang="en-US" dirty="0" err="1" smtClean="0"/>
              <a:t>belirtilen</a:t>
            </a:r>
            <a:r>
              <a:rPr lang="en-US" dirty="0" smtClean="0"/>
              <a:t> </a:t>
            </a:r>
            <a:r>
              <a:rPr lang="en-US" dirty="0" err="1" smtClean="0"/>
              <a:t>süreler</a:t>
            </a:r>
            <a:r>
              <a:rPr lang="en-US" dirty="0" smtClean="0"/>
              <a:t> </a:t>
            </a:r>
            <a:r>
              <a:rPr lang="en-US" dirty="0" err="1" smtClean="0"/>
              <a:t>içinde</a:t>
            </a:r>
            <a:r>
              <a:rPr lang="en-US" dirty="0" smtClean="0"/>
              <a:t>, </a:t>
            </a:r>
            <a:r>
              <a:rPr lang="en-US" dirty="0" err="1" smtClean="0"/>
              <a:t>kurum</a:t>
            </a:r>
            <a:r>
              <a:rPr lang="en-US" dirty="0" smtClean="0"/>
              <a:t> </a:t>
            </a:r>
            <a:r>
              <a:rPr lang="en-US" dirty="0" err="1" smtClean="0"/>
              <a:t>ve</a:t>
            </a:r>
            <a:r>
              <a:rPr lang="en-US" dirty="0" smtClean="0"/>
              <a:t> </a:t>
            </a:r>
            <a:r>
              <a:rPr lang="en-US" dirty="0" err="1" smtClean="0"/>
              <a:t>kuruluşlar</a:t>
            </a:r>
            <a:r>
              <a:rPr lang="en-US" dirty="0" smtClean="0"/>
              <a:t> </a:t>
            </a:r>
            <a:r>
              <a:rPr lang="en-US" dirty="0" err="1" smtClean="0"/>
              <a:t>tarafından</a:t>
            </a:r>
            <a:r>
              <a:rPr lang="en-US" dirty="0" smtClean="0"/>
              <a:t> </a:t>
            </a:r>
            <a:r>
              <a:rPr lang="en-US" dirty="0" err="1" smtClean="0"/>
              <a:t>başvuru</a:t>
            </a:r>
            <a:r>
              <a:rPr lang="en-US" dirty="0" smtClean="0"/>
              <a:t> </a:t>
            </a:r>
            <a:r>
              <a:rPr lang="en-US" dirty="0" err="1" smtClean="0"/>
              <a:t>sahibine</a:t>
            </a:r>
            <a:r>
              <a:rPr lang="en-US" dirty="0" smtClean="0"/>
              <a:t> </a:t>
            </a:r>
            <a:r>
              <a:rPr lang="en-US" dirty="0" err="1" smtClean="0"/>
              <a:t>olumlu</a:t>
            </a:r>
            <a:r>
              <a:rPr lang="en-US" dirty="0" smtClean="0"/>
              <a:t> </a:t>
            </a:r>
            <a:r>
              <a:rPr lang="en-US" dirty="0" err="1" smtClean="0"/>
              <a:t>veya</a:t>
            </a:r>
            <a:r>
              <a:rPr lang="en-US" dirty="0" smtClean="0"/>
              <a:t> </a:t>
            </a:r>
            <a:r>
              <a:rPr lang="en-US" dirty="0" err="1" smtClean="0"/>
              <a:t>olumsuz</a:t>
            </a:r>
            <a:r>
              <a:rPr lang="en-US" dirty="0" smtClean="0"/>
              <a:t> </a:t>
            </a:r>
            <a:r>
              <a:rPr lang="en-US" dirty="0" err="1" smtClean="0"/>
              <a:t>herhangi</a:t>
            </a:r>
            <a:r>
              <a:rPr lang="en-US" dirty="0" smtClean="0"/>
              <a:t> </a:t>
            </a:r>
            <a:r>
              <a:rPr lang="en-US" dirty="0" err="1" smtClean="0"/>
              <a:t>bir</a:t>
            </a:r>
            <a:r>
              <a:rPr lang="en-US" dirty="0" smtClean="0"/>
              <a:t> </a:t>
            </a:r>
            <a:r>
              <a:rPr lang="en-US" dirty="0" err="1" smtClean="0"/>
              <a:t>cevap</a:t>
            </a:r>
            <a:r>
              <a:rPr lang="en-US" dirty="0" smtClean="0"/>
              <a:t> </a:t>
            </a:r>
            <a:r>
              <a:rPr lang="en-US" dirty="0" err="1" smtClean="0"/>
              <a:t>verilmemesi</a:t>
            </a:r>
            <a:r>
              <a:rPr lang="en-US" dirty="0" smtClean="0"/>
              <a:t> </a:t>
            </a:r>
            <a:r>
              <a:rPr lang="en-US" dirty="0" err="1" smtClean="0"/>
              <a:t>halinde</a:t>
            </a:r>
            <a:r>
              <a:rPr lang="en-US" dirty="0" smtClean="0"/>
              <a:t> </a:t>
            </a:r>
            <a:r>
              <a:rPr lang="en-US" dirty="0" err="1" smtClean="0"/>
              <a:t>başvuru</a:t>
            </a:r>
            <a:r>
              <a:rPr lang="en-US" dirty="0" smtClean="0"/>
              <a:t>, 2577 </a:t>
            </a:r>
            <a:r>
              <a:rPr lang="en-US" dirty="0" err="1" smtClean="0"/>
              <a:t>sayılı</a:t>
            </a:r>
            <a:r>
              <a:rPr lang="en-US" dirty="0" smtClean="0"/>
              <a:t> </a:t>
            </a:r>
            <a:r>
              <a:rPr lang="en-US" dirty="0" err="1" smtClean="0"/>
              <a:t>İdari</a:t>
            </a:r>
            <a:r>
              <a:rPr lang="en-US" dirty="0" smtClean="0"/>
              <a:t> </a:t>
            </a:r>
            <a:r>
              <a:rPr lang="en-US" dirty="0" err="1" smtClean="0"/>
              <a:t>Yargılama</a:t>
            </a:r>
            <a:r>
              <a:rPr lang="en-US" dirty="0" smtClean="0"/>
              <a:t> </a:t>
            </a:r>
            <a:r>
              <a:rPr lang="en-US" dirty="0" err="1" smtClean="0"/>
              <a:t>Usulü</a:t>
            </a:r>
            <a:r>
              <a:rPr lang="en-US" dirty="0" smtClean="0"/>
              <a:t> </a:t>
            </a:r>
            <a:r>
              <a:rPr lang="en-US" dirty="0" err="1" smtClean="0"/>
              <a:t>Kanununun</a:t>
            </a:r>
            <a:r>
              <a:rPr lang="en-US" dirty="0" smtClean="0"/>
              <a:t> 10 </a:t>
            </a:r>
            <a:r>
              <a:rPr lang="en-US" dirty="0" err="1" smtClean="0"/>
              <a:t>uncu</a:t>
            </a:r>
            <a:r>
              <a:rPr lang="en-US" dirty="0" smtClean="0"/>
              <a:t> </a:t>
            </a:r>
            <a:r>
              <a:rPr lang="en-US" dirty="0" err="1" smtClean="0"/>
              <a:t>maddesi</a:t>
            </a:r>
            <a:r>
              <a:rPr lang="en-US" dirty="0" smtClean="0"/>
              <a:t> </a:t>
            </a:r>
            <a:r>
              <a:rPr lang="en-US" dirty="0" err="1" smtClean="0"/>
              <a:t>uyarınca</a:t>
            </a:r>
            <a:r>
              <a:rPr lang="en-US" dirty="0" smtClean="0"/>
              <a:t> </a:t>
            </a:r>
            <a:r>
              <a:rPr lang="en-US" dirty="0" err="1" smtClean="0"/>
              <a:t>altmış</a:t>
            </a:r>
            <a:r>
              <a:rPr lang="en-US" dirty="0" smtClean="0"/>
              <a:t> </a:t>
            </a:r>
            <a:r>
              <a:rPr lang="en-US" dirty="0" err="1" smtClean="0"/>
              <a:t>günün</a:t>
            </a:r>
            <a:r>
              <a:rPr lang="en-US" dirty="0" smtClean="0"/>
              <a:t> </a:t>
            </a:r>
            <a:r>
              <a:rPr lang="en-US" dirty="0" err="1" smtClean="0"/>
              <a:t>geçmesiyle</a:t>
            </a:r>
            <a:r>
              <a:rPr lang="en-US" dirty="0" smtClean="0"/>
              <a:t> </a:t>
            </a:r>
            <a:r>
              <a:rPr lang="en-US" dirty="0" err="1" smtClean="0"/>
              <a:t>reddedilmiş</a:t>
            </a:r>
            <a:r>
              <a:rPr lang="en-US" dirty="0" smtClean="0"/>
              <a:t> </a:t>
            </a:r>
            <a:r>
              <a:rPr lang="en-US" dirty="0" err="1" smtClean="0"/>
              <a:t>sayılır</a:t>
            </a:r>
            <a:r>
              <a:rPr lang="en-US" dirty="0" smtClean="0"/>
              <a:t>. Bu </a:t>
            </a:r>
            <a:r>
              <a:rPr lang="en-US" dirty="0" err="1" smtClean="0"/>
              <a:t>durumda</a:t>
            </a:r>
            <a:r>
              <a:rPr lang="en-US" dirty="0" smtClean="0"/>
              <a:t> </a:t>
            </a:r>
            <a:r>
              <a:rPr lang="en-US" dirty="0" err="1" smtClean="0"/>
              <a:t>başvurusu</a:t>
            </a:r>
            <a:r>
              <a:rPr lang="en-US" dirty="0" smtClean="0"/>
              <a:t> </a:t>
            </a:r>
            <a:r>
              <a:rPr lang="en-US" dirty="0" err="1" smtClean="0"/>
              <a:t>reddedilmiş</a:t>
            </a:r>
            <a:r>
              <a:rPr lang="en-US" dirty="0" smtClean="0"/>
              <a:t> </a:t>
            </a:r>
            <a:r>
              <a:rPr lang="en-US" dirty="0" err="1" smtClean="0"/>
              <a:t>sayılan</a:t>
            </a:r>
            <a:r>
              <a:rPr lang="en-US" dirty="0" smtClean="0"/>
              <a:t> </a:t>
            </a:r>
            <a:r>
              <a:rPr lang="en-US" dirty="0" err="1" smtClean="0"/>
              <a:t>başvuru</a:t>
            </a:r>
            <a:r>
              <a:rPr lang="en-US" dirty="0" smtClean="0"/>
              <a:t> </a:t>
            </a:r>
            <a:r>
              <a:rPr lang="en-US" dirty="0" err="1" smtClean="0"/>
              <a:t>sahibi</a:t>
            </a:r>
            <a:r>
              <a:rPr lang="en-US" dirty="0" smtClean="0"/>
              <a:t>, </a:t>
            </a:r>
            <a:r>
              <a:rPr lang="en-US" dirty="0" err="1" smtClean="0"/>
              <a:t>yargı</a:t>
            </a:r>
            <a:r>
              <a:rPr lang="en-US" dirty="0" smtClean="0"/>
              <a:t> </a:t>
            </a:r>
            <a:r>
              <a:rPr lang="en-US" dirty="0" err="1" smtClean="0"/>
              <a:t>yoluna</a:t>
            </a:r>
            <a:r>
              <a:rPr lang="en-US" dirty="0" smtClean="0"/>
              <a:t> </a:t>
            </a:r>
            <a:r>
              <a:rPr lang="en-US" dirty="0" err="1" smtClean="0"/>
              <a:t>başvurmadan</a:t>
            </a:r>
            <a:r>
              <a:rPr lang="en-US" dirty="0" smtClean="0"/>
              <a:t> </a:t>
            </a:r>
            <a:r>
              <a:rPr lang="en-US" dirty="0" err="1" smtClean="0"/>
              <a:t>önce</a:t>
            </a:r>
            <a:r>
              <a:rPr lang="en-US" dirty="0" smtClean="0"/>
              <a:t> </a:t>
            </a:r>
            <a:r>
              <a:rPr lang="en-US" dirty="0" err="1" smtClean="0"/>
              <a:t>dava</a:t>
            </a:r>
            <a:r>
              <a:rPr lang="en-US" dirty="0" smtClean="0"/>
              <a:t> </a:t>
            </a:r>
            <a:r>
              <a:rPr lang="en-US" dirty="0" err="1" smtClean="0"/>
              <a:t>açma</a:t>
            </a:r>
            <a:r>
              <a:rPr lang="en-US" dirty="0" smtClean="0"/>
              <a:t> </a:t>
            </a:r>
            <a:r>
              <a:rPr lang="en-US" dirty="0" err="1" smtClean="0"/>
              <a:t>süresinin</a:t>
            </a:r>
            <a:r>
              <a:rPr lang="en-US" dirty="0" smtClean="0"/>
              <a:t> </a:t>
            </a:r>
            <a:r>
              <a:rPr lang="en-US" dirty="0" err="1" smtClean="0"/>
              <a:t>başladığı</a:t>
            </a:r>
            <a:r>
              <a:rPr lang="en-US" dirty="0" smtClean="0"/>
              <a:t> </a:t>
            </a:r>
            <a:r>
              <a:rPr lang="en-US" dirty="0" err="1" smtClean="0"/>
              <a:t>tarihten</a:t>
            </a:r>
            <a:r>
              <a:rPr lang="en-US" dirty="0" smtClean="0"/>
              <a:t> </a:t>
            </a:r>
            <a:r>
              <a:rPr lang="en-US" dirty="0" err="1" smtClean="0"/>
              <a:t>itibaren</a:t>
            </a:r>
            <a:r>
              <a:rPr lang="en-US" dirty="0" smtClean="0"/>
              <a:t> on </a:t>
            </a:r>
            <a:r>
              <a:rPr lang="en-US" dirty="0" err="1" smtClean="0"/>
              <a:t>beş</a:t>
            </a:r>
            <a:r>
              <a:rPr lang="en-US" dirty="0" smtClean="0"/>
              <a:t> </a:t>
            </a:r>
            <a:r>
              <a:rPr lang="en-US" dirty="0" err="1" smtClean="0"/>
              <a:t>gün</a:t>
            </a:r>
            <a:r>
              <a:rPr lang="en-US" dirty="0" smtClean="0"/>
              <a:t> </a:t>
            </a:r>
            <a:r>
              <a:rPr lang="en-US" dirty="0" err="1" smtClean="0"/>
              <a:t>içinde</a:t>
            </a:r>
            <a:r>
              <a:rPr lang="en-US" dirty="0" smtClean="0"/>
              <a:t> </a:t>
            </a:r>
            <a:r>
              <a:rPr lang="en-US" dirty="0" err="1" smtClean="0"/>
              <a:t>Kurula</a:t>
            </a:r>
            <a:r>
              <a:rPr lang="en-US" dirty="0" smtClean="0"/>
              <a:t> </a:t>
            </a:r>
            <a:r>
              <a:rPr lang="en-US" dirty="0" err="1" smtClean="0"/>
              <a:t>yazılı</a:t>
            </a:r>
            <a:r>
              <a:rPr lang="en-US" dirty="0" smtClean="0"/>
              <a:t> </a:t>
            </a:r>
            <a:r>
              <a:rPr lang="en-US" dirty="0" err="1" smtClean="0"/>
              <a:t>olarak</a:t>
            </a:r>
            <a:r>
              <a:rPr lang="en-US" dirty="0" smtClean="0"/>
              <a:t> </a:t>
            </a:r>
            <a:r>
              <a:rPr lang="en-US" dirty="0" err="1" smtClean="0"/>
              <a:t>itiraz</a:t>
            </a:r>
            <a:r>
              <a:rPr lang="en-US" dirty="0" smtClean="0"/>
              <a:t> </a:t>
            </a:r>
            <a:r>
              <a:rPr lang="en-US" dirty="0" err="1" smtClean="0"/>
              <a:t>edebilir</a:t>
            </a:r>
            <a:r>
              <a:rPr lang="en-US" dirty="0" smtClean="0"/>
              <a:t>. </a:t>
            </a:r>
            <a:r>
              <a:rPr lang="en-US" dirty="0" err="1" smtClean="0"/>
              <a:t>Kurul</a:t>
            </a:r>
            <a:r>
              <a:rPr lang="en-US" dirty="0" smtClean="0"/>
              <a:t>, </a:t>
            </a:r>
            <a:r>
              <a:rPr lang="en-US" dirty="0" err="1" smtClean="0"/>
              <a:t>bu</a:t>
            </a:r>
            <a:r>
              <a:rPr lang="en-US" dirty="0" smtClean="0"/>
              <a:t> </a:t>
            </a:r>
            <a:r>
              <a:rPr lang="en-US" dirty="0" err="1" smtClean="0"/>
              <a:t>konudaki</a:t>
            </a:r>
            <a:r>
              <a:rPr lang="en-US" dirty="0" smtClean="0"/>
              <a:t> </a:t>
            </a:r>
            <a:r>
              <a:rPr lang="en-US" dirty="0" err="1" smtClean="0"/>
              <a:t>kararını</a:t>
            </a:r>
            <a:r>
              <a:rPr lang="en-US" dirty="0" smtClean="0"/>
              <a:t> </a:t>
            </a:r>
            <a:r>
              <a:rPr lang="en-US" dirty="0" err="1" smtClean="0"/>
              <a:t>otuz</a:t>
            </a:r>
            <a:r>
              <a:rPr lang="en-US" dirty="0" smtClean="0"/>
              <a:t> </a:t>
            </a:r>
            <a:r>
              <a:rPr lang="en-US" dirty="0" err="1" smtClean="0"/>
              <a:t>iş</a:t>
            </a:r>
            <a:r>
              <a:rPr lang="en-US" dirty="0" smtClean="0"/>
              <a:t> </a:t>
            </a:r>
            <a:r>
              <a:rPr lang="en-US" dirty="0" err="1" smtClean="0"/>
              <a:t>günü</a:t>
            </a:r>
            <a:r>
              <a:rPr lang="en-US" dirty="0" smtClean="0"/>
              <a:t> </a:t>
            </a:r>
            <a:r>
              <a:rPr lang="en-US" dirty="0" err="1" smtClean="0"/>
              <a:t>içinde</a:t>
            </a:r>
            <a:r>
              <a:rPr lang="en-US" dirty="0" smtClean="0"/>
              <a:t> </a:t>
            </a:r>
            <a:r>
              <a:rPr lang="en-US" dirty="0" err="1" smtClean="0"/>
              <a:t>verir</a:t>
            </a:r>
            <a:r>
              <a:rPr lang="en-US" dirty="0" smtClean="0"/>
              <a:t>. </a:t>
            </a:r>
            <a:r>
              <a:rPr lang="en-US" dirty="0" err="1" smtClean="0"/>
              <a:t>Kurula</a:t>
            </a:r>
            <a:r>
              <a:rPr lang="en-US" dirty="0" smtClean="0"/>
              <a:t> </a:t>
            </a:r>
            <a:r>
              <a:rPr lang="en-US" dirty="0" err="1" smtClean="0"/>
              <a:t>itiraz</a:t>
            </a:r>
            <a:r>
              <a:rPr lang="en-US" dirty="0" smtClean="0"/>
              <a:t>, </a:t>
            </a:r>
            <a:r>
              <a:rPr lang="en-US" dirty="0" err="1" smtClean="0"/>
              <a:t>başvuru</a:t>
            </a:r>
            <a:r>
              <a:rPr lang="en-US" dirty="0" smtClean="0"/>
              <a:t> </a:t>
            </a:r>
            <a:r>
              <a:rPr lang="en-US" dirty="0" err="1" smtClean="0"/>
              <a:t>sahibinin</a:t>
            </a:r>
            <a:r>
              <a:rPr lang="en-US" dirty="0" smtClean="0"/>
              <a:t> </a:t>
            </a:r>
            <a:r>
              <a:rPr lang="en-US" dirty="0" err="1" smtClean="0"/>
              <a:t>idari</a:t>
            </a:r>
            <a:r>
              <a:rPr lang="en-US" dirty="0" smtClean="0"/>
              <a:t> </a:t>
            </a:r>
            <a:r>
              <a:rPr lang="en-US" dirty="0" err="1" smtClean="0"/>
              <a:t>yargıya</a:t>
            </a:r>
            <a:r>
              <a:rPr lang="en-US" dirty="0" smtClean="0"/>
              <a:t> </a:t>
            </a:r>
            <a:r>
              <a:rPr lang="en-US" dirty="0" err="1" smtClean="0"/>
              <a:t>başvurma</a:t>
            </a:r>
            <a:r>
              <a:rPr lang="en-US" dirty="0" smtClean="0"/>
              <a:t> </a:t>
            </a:r>
            <a:r>
              <a:rPr lang="en-US" dirty="0" err="1" smtClean="0"/>
              <a:t>süresini</a:t>
            </a:r>
            <a:r>
              <a:rPr lang="en-US" dirty="0" smtClean="0"/>
              <a:t> </a:t>
            </a:r>
            <a:r>
              <a:rPr lang="en-US" dirty="0" err="1" smtClean="0"/>
              <a:t>durdurur</a:t>
            </a:r>
            <a:r>
              <a:rPr lang="en-US" dirty="0" smtClean="0"/>
              <a:t>.</a:t>
            </a:r>
            <a:endParaRPr lang="tr-TR" dirty="0"/>
          </a:p>
        </p:txBody>
      </p:sp>
      <p:sp>
        <p:nvSpPr>
          <p:cNvPr id="4" name="Slayt Numarası Yer Tutucusu 3"/>
          <p:cNvSpPr>
            <a:spLocks noGrp="1"/>
          </p:cNvSpPr>
          <p:nvPr>
            <p:ph type="sldNum" sz="quarter" idx="12"/>
          </p:nvPr>
        </p:nvSpPr>
        <p:spPr/>
        <p:txBody>
          <a:bodyPr/>
          <a:lstStyle/>
          <a:p>
            <a:fld id="{E5D57DA7-BCBF-4F4A-8D8B-14B6688DE257}" type="slidenum">
              <a:rPr lang="tr-TR" smtClean="0"/>
              <a:pPr/>
              <a:t>23</a:t>
            </a:fld>
            <a:endParaRPr lang="tr-T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dirty="0" smtClean="0"/>
              <a:t>4 Aralık 1950 tarihli, Avrupa İnsan </a:t>
            </a:r>
            <a:r>
              <a:rPr lang="tr-TR" dirty="0"/>
              <a:t>Hakları Sözleşmesi Md </a:t>
            </a:r>
            <a:r>
              <a:rPr lang="tr-TR" dirty="0" smtClean="0"/>
              <a:t>10:</a:t>
            </a:r>
          </a:p>
          <a:p>
            <a:r>
              <a:rPr lang="tr-TR" dirty="0" smtClean="0"/>
              <a:t>1</a:t>
            </a:r>
            <a:r>
              <a:rPr lang="tr-TR" dirty="0"/>
              <a:t>. Herkes </a:t>
            </a:r>
            <a:r>
              <a:rPr lang="tr-TR" dirty="0" smtClean="0"/>
              <a:t>görüşlerini açıklama </a:t>
            </a:r>
            <a:r>
              <a:rPr lang="tr-TR" dirty="0"/>
              <a:t>ve </a:t>
            </a:r>
            <a:r>
              <a:rPr lang="tr-TR" dirty="0" smtClean="0"/>
              <a:t>anlatım özgürlüğüne sahiptir. Bu </a:t>
            </a:r>
            <a:r>
              <a:rPr lang="tr-TR" dirty="0"/>
              <a:t>hak, kanaat </a:t>
            </a:r>
            <a:r>
              <a:rPr lang="tr-TR" dirty="0" smtClean="0"/>
              <a:t>özgürlüğü </a:t>
            </a:r>
            <a:r>
              <a:rPr lang="tr-TR" dirty="0"/>
              <a:t>ile kamu otoritelerinin </a:t>
            </a:r>
            <a:r>
              <a:rPr lang="tr-TR" dirty="0" smtClean="0"/>
              <a:t>müdahalesi ve </a:t>
            </a:r>
            <a:r>
              <a:rPr lang="tr-TR" dirty="0"/>
              <a:t>ülke </a:t>
            </a:r>
            <a:r>
              <a:rPr lang="tr-TR" dirty="0" smtClean="0"/>
              <a:t>sınırları </a:t>
            </a:r>
            <a:r>
              <a:rPr lang="tr-TR" dirty="0"/>
              <a:t>söz konusu </a:t>
            </a:r>
            <a:r>
              <a:rPr lang="tr-TR" dirty="0" smtClean="0"/>
              <a:t>olmaksızın </a:t>
            </a:r>
            <a:r>
              <a:rPr lang="tr-TR" dirty="0"/>
              <a:t>haber veya fikir </a:t>
            </a:r>
            <a:r>
              <a:rPr lang="tr-TR" dirty="0" smtClean="0"/>
              <a:t>alma ve </a:t>
            </a:r>
            <a:r>
              <a:rPr lang="tr-TR" dirty="0"/>
              <a:t>verme </a:t>
            </a:r>
            <a:r>
              <a:rPr lang="tr-TR" dirty="0" smtClean="0"/>
              <a:t>özgürlüğünü </a:t>
            </a:r>
            <a:r>
              <a:rPr lang="tr-TR" dirty="0"/>
              <a:t>de içerir. Bu madde, devletlerin </a:t>
            </a:r>
            <a:r>
              <a:rPr lang="tr-TR" dirty="0" smtClean="0"/>
              <a:t>radyo, televizyon </a:t>
            </a:r>
            <a:r>
              <a:rPr lang="tr-TR" dirty="0"/>
              <a:t>ve sinema </a:t>
            </a:r>
            <a:r>
              <a:rPr lang="tr-TR" dirty="0" smtClean="0"/>
              <a:t>işletmelerini </a:t>
            </a:r>
            <a:r>
              <a:rPr lang="tr-TR" dirty="0"/>
              <a:t>bir izin rejimine </a:t>
            </a:r>
            <a:r>
              <a:rPr lang="tr-TR" dirty="0" smtClean="0"/>
              <a:t>bağlı tutmalarına </a:t>
            </a:r>
            <a:r>
              <a:rPr lang="tr-TR" dirty="0"/>
              <a:t>engel </a:t>
            </a:r>
            <a:r>
              <a:rPr lang="tr-TR" dirty="0" smtClean="0"/>
              <a:t>değildir</a:t>
            </a:r>
            <a:r>
              <a:rPr lang="tr-TR" dirty="0"/>
              <a:t>.</a:t>
            </a:r>
          </a:p>
          <a:p>
            <a:r>
              <a:rPr lang="tr-TR" dirty="0"/>
              <a:t>2. </a:t>
            </a:r>
            <a:r>
              <a:rPr lang="tr-TR" dirty="0" smtClean="0"/>
              <a:t>Kullanılması </a:t>
            </a:r>
            <a:r>
              <a:rPr lang="tr-TR" dirty="0"/>
              <a:t>görev ve sorumluluk yükleyen bu </a:t>
            </a:r>
            <a:r>
              <a:rPr lang="tr-TR" dirty="0" smtClean="0"/>
              <a:t>özgürlükler, demokratik </a:t>
            </a:r>
            <a:r>
              <a:rPr lang="tr-TR" dirty="0"/>
              <a:t>bir toplumda zorunlu tedbirler </a:t>
            </a:r>
            <a:r>
              <a:rPr lang="tr-TR" dirty="0" smtClean="0"/>
              <a:t>niteliğinde olarak</a:t>
            </a:r>
            <a:r>
              <a:rPr lang="tr-TR" dirty="0"/>
              <a:t>, ulusal </a:t>
            </a:r>
            <a:r>
              <a:rPr lang="tr-TR" dirty="0" smtClean="0"/>
              <a:t>güvenliğin</a:t>
            </a:r>
            <a:r>
              <a:rPr lang="tr-TR" dirty="0"/>
              <a:t>, toprak </a:t>
            </a:r>
            <a:r>
              <a:rPr lang="tr-TR" dirty="0" smtClean="0"/>
              <a:t>bütünlüğünün </a:t>
            </a:r>
            <a:r>
              <a:rPr lang="tr-TR" dirty="0"/>
              <a:t>veya </a:t>
            </a:r>
            <a:r>
              <a:rPr lang="tr-TR" dirty="0" smtClean="0"/>
              <a:t>kamu emniyetinin korunması, </a:t>
            </a:r>
            <a:r>
              <a:rPr lang="tr-TR" dirty="0"/>
              <a:t>kamu düzeninin </a:t>
            </a:r>
            <a:r>
              <a:rPr lang="tr-TR" dirty="0" smtClean="0"/>
              <a:t>sağlanması </a:t>
            </a:r>
            <a:r>
              <a:rPr lang="tr-TR" dirty="0"/>
              <a:t>ve </a:t>
            </a:r>
            <a:r>
              <a:rPr lang="tr-TR" dirty="0" smtClean="0"/>
              <a:t>suç işlenmesinin </a:t>
            </a:r>
            <a:r>
              <a:rPr lang="tr-TR" dirty="0"/>
              <a:t>önlenmesi, </a:t>
            </a:r>
            <a:r>
              <a:rPr lang="tr-TR" dirty="0" smtClean="0"/>
              <a:t>sağlığın </a:t>
            </a:r>
            <a:r>
              <a:rPr lang="tr-TR" dirty="0"/>
              <a:t>veya </a:t>
            </a:r>
            <a:r>
              <a:rPr lang="tr-TR" dirty="0" smtClean="0"/>
              <a:t>ahlakın</a:t>
            </a:r>
            <a:r>
              <a:rPr lang="tr-TR" dirty="0"/>
              <a:t>, </a:t>
            </a:r>
            <a:r>
              <a:rPr lang="tr-TR" dirty="0" smtClean="0"/>
              <a:t>başkalarının şöhret </a:t>
            </a:r>
            <a:r>
              <a:rPr lang="tr-TR" dirty="0"/>
              <a:t>ve </a:t>
            </a:r>
            <a:r>
              <a:rPr lang="tr-TR" dirty="0" smtClean="0"/>
              <a:t>haklarının korunması </a:t>
            </a:r>
            <a:r>
              <a:rPr lang="tr-TR" dirty="0"/>
              <a:t>veya </a:t>
            </a:r>
            <a:r>
              <a:rPr lang="tr-TR" dirty="0" smtClean="0"/>
              <a:t>yargı </a:t>
            </a:r>
            <a:r>
              <a:rPr lang="tr-TR" dirty="0"/>
              <a:t>gücünün otorite </a:t>
            </a:r>
            <a:r>
              <a:rPr lang="tr-TR" dirty="0" smtClean="0"/>
              <a:t>ve tarafsızlığının sağlanması </a:t>
            </a:r>
            <a:r>
              <a:rPr lang="tr-TR" dirty="0"/>
              <a:t>için yasayla öngörülen </a:t>
            </a:r>
            <a:r>
              <a:rPr lang="tr-TR" dirty="0" smtClean="0"/>
              <a:t>bazı biçim koşullarına</a:t>
            </a:r>
            <a:r>
              <a:rPr lang="tr-TR" dirty="0"/>
              <a:t>, </a:t>
            </a:r>
            <a:r>
              <a:rPr lang="tr-TR" dirty="0" smtClean="0"/>
              <a:t>sınırlamalara </a:t>
            </a:r>
            <a:r>
              <a:rPr lang="tr-TR" dirty="0"/>
              <a:t>ve </a:t>
            </a:r>
            <a:r>
              <a:rPr lang="tr-TR" dirty="0" smtClean="0"/>
              <a:t>yaptırımlara bağlanabilir</a:t>
            </a:r>
            <a:r>
              <a:rPr lang="tr-TR" dirty="0"/>
              <a:t>.</a:t>
            </a:r>
          </a:p>
          <a:p>
            <a:endParaRPr lang="tr-TR" dirty="0"/>
          </a:p>
        </p:txBody>
      </p:sp>
      <p:sp>
        <p:nvSpPr>
          <p:cNvPr id="4" name="Slayt Numarası Yer Tutucusu 3"/>
          <p:cNvSpPr>
            <a:spLocks noGrp="1"/>
          </p:cNvSpPr>
          <p:nvPr>
            <p:ph type="sldNum" sz="quarter" idx="12"/>
          </p:nvPr>
        </p:nvSpPr>
        <p:spPr/>
        <p:txBody>
          <a:bodyPr/>
          <a:lstStyle/>
          <a:p>
            <a:fld id="{5B93EB05-A6FE-4388-A9E9-74B742C91884}" type="slidenum">
              <a:rPr lang="tr-TR" smtClean="0"/>
              <a:t>3</a:t>
            </a:fld>
            <a:endParaRPr lang="tr-TR"/>
          </a:p>
        </p:txBody>
      </p:sp>
    </p:spTree>
    <p:extLst>
      <p:ext uri="{BB962C8B-B14F-4D97-AF65-F5344CB8AC3E}">
        <p14:creationId xmlns:p14="http://schemas.microsoft.com/office/powerpoint/2010/main" val="19229357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Autofit/>
          </a:bodyPr>
          <a:lstStyle/>
          <a:p>
            <a:r>
              <a:rPr lang="tr-TR" sz="4000" dirty="0" smtClean="0"/>
              <a:t>Mad. 74 VII</a:t>
            </a:r>
            <a:r>
              <a:rPr lang="tr-TR" sz="4000" dirty="0"/>
              <a:t>. Dilekçe, bilgi edinme ve kamu denetçisine başvurma </a:t>
            </a:r>
            <a:r>
              <a:rPr lang="tr-TR" sz="4000" dirty="0" smtClean="0"/>
              <a:t>hakkı</a:t>
            </a:r>
            <a:endParaRPr lang="tr-TR" sz="4000" dirty="0"/>
          </a:p>
        </p:txBody>
      </p:sp>
      <p:sp>
        <p:nvSpPr>
          <p:cNvPr id="3" name="İçerik Yer Tutucusu 2"/>
          <p:cNvSpPr>
            <a:spLocks noGrp="1"/>
          </p:cNvSpPr>
          <p:nvPr>
            <p:ph idx="1"/>
          </p:nvPr>
        </p:nvSpPr>
        <p:spPr/>
        <p:txBody>
          <a:bodyPr>
            <a:normAutofit fontScale="62500" lnSpcReduction="20000"/>
          </a:bodyPr>
          <a:lstStyle/>
          <a:p>
            <a:r>
              <a:rPr lang="tr-TR" dirty="0" smtClean="0"/>
              <a:t>(</a:t>
            </a:r>
            <a:r>
              <a:rPr lang="tr-TR" dirty="0"/>
              <a:t>Değişik: 3.10.2001-4709/26 </a:t>
            </a:r>
            <a:r>
              <a:rPr lang="tr-TR" dirty="0" err="1"/>
              <a:t>md.</a:t>
            </a:r>
            <a:r>
              <a:rPr lang="tr-TR" dirty="0"/>
              <a:t>) Vatandaşlar ve karşılıklılık esası gözetilmek kaydıyla Türkiye’de ikamet eden yabancılar kendileriyle veya kamu ile ilgili dilek ve şikâyetleri hakkında, yetkili makamlara ve Türkiye Büyük Millet Meclisine yazı ile başvurma hakkına sahiptir.</a:t>
            </a:r>
          </a:p>
          <a:p>
            <a:r>
              <a:rPr lang="tr-TR" dirty="0"/>
              <a:t> (Değişik: 3.10.2001-4709/26 </a:t>
            </a:r>
            <a:r>
              <a:rPr lang="tr-TR" dirty="0" err="1"/>
              <a:t>md.</a:t>
            </a:r>
            <a:r>
              <a:rPr lang="tr-TR" dirty="0"/>
              <a:t>) Kendileriyle ilgili başvurmaların sonucu, gecikmeksizin dilekçe sahiplerine yazılı olarak bildirilir.</a:t>
            </a:r>
          </a:p>
          <a:p>
            <a:r>
              <a:rPr lang="tr-TR" dirty="0"/>
              <a:t> (Değişik Fıkra: 7.5.2010 5982/8)Herkes, bilgi edinme ve kamu denetçisine başvurma hakkına sahiptir.</a:t>
            </a:r>
          </a:p>
          <a:p>
            <a:r>
              <a:rPr lang="tr-TR" dirty="0"/>
              <a:t> (Ek Fıkra: 7.5.2010 5982/8) Türkiye Büyük Millet Meclisi Başkanlığına bağlı olarak kurulan Kamu Denetçiliği Kurumu idarenin işleyişiyle ilgili şikâyetleri inceler.</a:t>
            </a:r>
          </a:p>
          <a:p>
            <a:r>
              <a:rPr lang="tr-TR" dirty="0"/>
              <a:t> (Ek Fıkra: 7.5.2010 5982/8) Kamu </a:t>
            </a:r>
            <a:r>
              <a:rPr lang="tr-TR" dirty="0" err="1"/>
              <a:t>Başdenetçisi</a:t>
            </a:r>
            <a:r>
              <a:rPr lang="tr-TR" dirty="0"/>
              <a:t> Türkiye Büyük Millet Meclisi tarafından gizli oyla dört yıl için seçilir. İlk iki oylamada üye tamsayısının üçte iki ve üçüncü oylamada üye tamsayısının salt çoğunluğu aranır. Üçüncü oylamada salt çoğunluk sağlanamazsa, bu oylamada en çok oy alan iki aday için dördüncü oylama yapılır; dördüncü oylamada en fazla oy alan aday seçilmiş olur.</a:t>
            </a:r>
          </a:p>
          <a:p>
            <a:r>
              <a:rPr lang="tr-TR" dirty="0"/>
              <a:t> (Ek Fıkra: 7.5.2010 5982/8)Bu maddede sayılan hakların kullanılma biçimi, Kamu Denetçiliği Kurumunun kuruluşu, görevi, çalışması, inceleme sonucunda yapacağı işlemler ile Kamu </a:t>
            </a:r>
            <a:r>
              <a:rPr lang="tr-TR" dirty="0" err="1"/>
              <a:t>Başdenetçisi</a:t>
            </a:r>
            <a:r>
              <a:rPr lang="tr-TR" dirty="0"/>
              <a:t> ve kamu denetçilerinin nitelikleri, seçimi ve özlük haklarına ilişkin usul ve esaslar kanunla düzenlenir.</a:t>
            </a:r>
          </a:p>
        </p:txBody>
      </p:sp>
      <p:sp>
        <p:nvSpPr>
          <p:cNvPr id="4" name="Slayt Numarası Yer Tutucusu 3"/>
          <p:cNvSpPr>
            <a:spLocks noGrp="1"/>
          </p:cNvSpPr>
          <p:nvPr>
            <p:ph type="sldNum" sz="quarter" idx="12"/>
          </p:nvPr>
        </p:nvSpPr>
        <p:spPr/>
        <p:txBody>
          <a:bodyPr/>
          <a:lstStyle/>
          <a:p>
            <a:fld id="{E5D57DA7-BCBF-4F4A-8D8B-14B6688DE257}" type="slidenum">
              <a:rPr lang="tr-TR" smtClean="0"/>
              <a:pPr/>
              <a:t>4</a:t>
            </a:fld>
            <a:endParaRPr lang="tr-TR"/>
          </a:p>
        </p:txBody>
      </p:sp>
    </p:spTree>
    <p:extLst>
      <p:ext uri="{BB962C8B-B14F-4D97-AF65-F5344CB8AC3E}">
        <p14:creationId xmlns:p14="http://schemas.microsoft.com/office/powerpoint/2010/main" val="28970042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en-US" dirty="0" err="1"/>
              <a:t>Dilekçe</a:t>
            </a:r>
            <a:r>
              <a:rPr lang="en-US" dirty="0"/>
              <a:t> </a:t>
            </a:r>
            <a:r>
              <a:rPr lang="en-US" dirty="0" err="1"/>
              <a:t>hakkı</a:t>
            </a:r>
            <a:r>
              <a:rPr lang="en-US" dirty="0"/>
              <a:t>, </a:t>
            </a:r>
            <a:r>
              <a:rPr lang="en-US" dirty="0" err="1"/>
              <a:t>bireylerin</a:t>
            </a:r>
            <a:r>
              <a:rPr lang="en-US" dirty="0"/>
              <a:t> </a:t>
            </a:r>
            <a:r>
              <a:rPr lang="en-US" dirty="0" err="1"/>
              <a:t>kendileriyle</a:t>
            </a:r>
            <a:r>
              <a:rPr lang="en-US" dirty="0"/>
              <a:t> </a:t>
            </a:r>
            <a:r>
              <a:rPr lang="en-US" dirty="0" err="1"/>
              <a:t>veya</a:t>
            </a:r>
            <a:r>
              <a:rPr lang="en-US" dirty="0"/>
              <a:t> </a:t>
            </a:r>
            <a:r>
              <a:rPr lang="en-US" dirty="0" err="1"/>
              <a:t>kamusal</a:t>
            </a:r>
            <a:r>
              <a:rPr lang="en-US" dirty="0"/>
              <a:t> </a:t>
            </a:r>
            <a:r>
              <a:rPr lang="en-US" dirty="0" err="1"/>
              <a:t>işlerle</a:t>
            </a:r>
            <a:r>
              <a:rPr lang="en-US" dirty="0"/>
              <a:t> </a:t>
            </a:r>
            <a:r>
              <a:rPr lang="en-US" dirty="0" err="1"/>
              <a:t>ilgili</a:t>
            </a:r>
            <a:r>
              <a:rPr lang="en-US" dirty="0"/>
              <a:t> </a:t>
            </a:r>
            <a:r>
              <a:rPr lang="en-US" dirty="0" err="1"/>
              <a:t>olarak</a:t>
            </a:r>
            <a:r>
              <a:rPr lang="en-US" dirty="0"/>
              <a:t>, </a:t>
            </a:r>
            <a:r>
              <a:rPr lang="en-US" dirty="0" err="1"/>
              <a:t>tek</a:t>
            </a:r>
            <a:r>
              <a:rPr lang="en-US" dirty="0"/>
              <a:t> </a:t>
            </a:r>
            <a:r>
              <a:rPr lang="en-US" dirty="0" err="1"/>
              <a:t>başlarına</a:t>
            </a:r>
            <a:r>
              <a:rPr lang="en-US" dirty="0"/>
              <a:t> </a:t>
            </a:r>
            <a:r>
              <a:rPr lang="en-US" dirty="0" err="1"/>
              <a:t>veya</a:t>
            </a:r>
            <a:r>
              <a:rPr lang="en-US" dirty="0"/>
              <a:t> </a:t>
            </a:r>
            <a:r>
              <a:rPr lang="en-US" dirty="0" err="1"/>
              <a:t>topluca</a:t>
            </a:r>
            <a:r>
              <a:rPr lang="en-US" dirty="0"/>
              <a:t> </a:t>
            </a:r>
            <a:r>
              <a:rPr lang="en-US" dirty="0" err="1"/>
              <a:t>yargı</a:t>
            </a:r>
            <a:r>
              <a:rPr lang="en-US" dirty="0"/>
              <a:t> </a:t>
            </a:r>
            <a:r>
              <a:rPr lang="en-US" dirty="0" err="1"/>
              <a:t>dışında</a:t>
            </a:r>
            <a:r>
              <a:rPr lang="en-US" dirty="0"/>
              <a:t> </a:t>
            </a:r>
            <a:r>
              <a:rPr lang="en-US" dirty="0" err="1"/>
              <a:t>kalan</a:t>
            </a:r>
            <a:r>
              <a:rPr lang="en-US" dirty="0"/>
              <a:t> </a:t>
            </a:r>
            <a:r>
              <a:rPr lang="en-US" dirty="0" err="1"/>
              <a:t>devlet</a:t>
            </a:r>
            <a:r>
              <a:rPr lang="en-US" dirty="0"/>
              <a:t> </a:t>
            </a:r>
            <a:r>
              <a:rPr lang="en-US" dirty="0" err="1"/>
              <a:t>organlarına</a:t>
            </a:r>
            <a:r>
              <a:rPr lang="en-US" dirty="0"/>
              <a:t>, </a:t>
            </a:r>
            <a:r>
              <a:rPr lang="en-US" dirty="0" err="1"/>
              <a:t>dertlerini</a:t>
            </a:r>
            <a:r>
              <a:rPr lang="en-US" dirty="0"/>
              <a:t>, </a:t>
            </a:r>
            <a:r>
              <a:rPr lang="en-US" dirty="0" err="1"/>
              <a:t>sorunlarını</a:t>
            </a:r>
            <a:r>
              <a:rPr lang="en-US" dirty="0"/>
              <a:t>, </a:t>
            </a:r>
            <a:r>
              <a:rPr lang="en-US" dirty="0" err="1"/>
              <a:t>şikayetlerini</a:t>
            </a:r>
            <a:r>
              <a:rPr lang="en-US" dirty="0"/>
              <a:t>, </a:t>
            </a:r>
            <a:r>
              <a:rPr lang="en-US" dirty="0" err="1"/>
              <a:t>uğradıkları</a:t>
            </a:r>
            <a:r>
              <a:rPr lang="en-US" dirty="0"/>
              <a:t> </a:t>
            </a:r>
            <a:r>
              <a:rPr lang="en-US" dirty="0" err="1"/>
              <a:t>haksızlıkları</a:t>
            </a:r>
            <a:r>
              <a:rPr lang="en-US" dirty="0"/>
              <a:t> </a:t>
            </a:r>
            <a:r>
              <a:rPr lang="en-US" dirty="0" err="1"/>
              <a:t>ileterek</a:t>
            </a:r>
            <a:r>
              <a:rPr lang="en-US" dirty="0"/>
              <a:t> </a:t>
            </a:r>
            <a:r>
              <a:rPr lang="en-US" dirty="0" err="1"/>
              <a:t>çözüm</a:t>
            </a:r>
            <a:r>
              <a:rPr lang="en-US" dirty="0"/>
              <a:t> </a:t>
            </a:r>
            <a:r>
              <a:rPr lang="en-US" dirty="0" err="1"/>
              <a:t>bulmalarını</a:t>
            </a:r>
            <a:r>
              <a:rPr lang="en-US" dirty="0"/>
              <a:t> </a:t>
            </a:r>
            <a:r>
              <a:rPr lang="en-US" dirty="0" err="1"/>
              <a:t>istemelerinden</a:t>
            </a:r>
            <a:r>
              <a:rPr lang="en-US" dirty="0"/>
              <a:t> </a:t>
            </a:r>
            <a:r>
              <a:rPr lang="en-US" dirty="0" err="1"/>
              <a:t>ibaret</a:t>
            </a:r>
            <a:r>
              <a:rPr lang="en-US" dirty="0"/>
              <a:t> </a:t>
            </a:r>
            <a:r>
              <a:rPr lang="en-US" dirty="0" err="1"/>
              <a:t>bir</a:t>
            </a:r>
            <a:r>
              <a:rPr lang="en-US" dirty="0"/>
              <a:t> </a:t>
            </a:r>
            <a:r>
              <a:rPr lang="en-US" dirty="0" err="1"/>
              <a:t>insan</a:t>
            </a:r>
            <a:r>
              <a:rPr lang="en-US" dirty="0"/>
              <a:t> </a:t>
            </a:r>
            <a:r>
              <a:rPr lang="en-US" dirty="0" err="1"/>
              <a:t>hakkı</a:t>
            </a:r>
            <a:r>
              <a:rPr lang="en-US" dirty="0"/>
              <a:t> </a:t>
            </a:r>
            <a:r>
              <a:rPr lang="en-US" dirty="0" err="1"/>
              <a:t>olarak</a:t>
            </a:r>
            <a:r>
              <a:rPr lang="en-US" dirty="0"/>
              <a:t> </a:t>
            </a:r>
            <a:r>
              <a:rPr lang="en-US" dirty="0" err="1"/>
              <a:t>tanımlanmıştır</a:t>
            </a:r>
            <a:r>
              <a:rPr lang="en-US" dirty="0" smtClean="0"/>
              <a:t>. </a:t>
            </a:r>
            <a:r>
              <a:rPr lang="en-US" dirty="0" err="1" smtClean="0"/>
              <a:t>Dilekçe</a:t>
            </a:r>
            <a:r>
              <a:rPr lang="en-US" dirty="0" smtClean="0"/>
              <a:t> </a:t>
            </a:r>
            <a:r>
              <a:rPr lang="en-US" dirty="0" err="1"/>
              <a:t>hakkı</a:t>
            </a:r>
            <a:r>
              <a:rPr lang="en-US" dirty="0"/>
              <a:t> </a:t>
            </a:r>
            <a:r>
              <a:rPr lang="en-US" dirty="0" err="1"/>
              <a:t>siyasi</a:t>
            </a:r>
            <a:r>
              <a:rPr lang="en-US" dirty="0"/>
              <a:t> </a:t>
            </a:r>
            <a:r>
              <a:rPr lang="en-US" dirty="0" err="1"/>
              <a:t>haklar</a:t>
            </a:r>
            <a:r>
              <a:rPr lang="en-US" dirty="0"/>
              <a:t> </a:t>
            </a:r>
            <a:r>
              <a:rPr lang="en-US" dirty="0" err="1"/>
              <a:t>bölümüne</a:t>
            </a:r>
            <a:r>
              <a:rPr lang="en-US" dirty="0"/>
              <a:t> </a:t>
            </a:r>
            <a:r>
              <a:rPr lang="en-US" dirty="0" err="1"/>
              <a:t>girer</a:t>
            </a:r>
            <a:r>
              <a:rPr lang="en-US" dirty="0"/>
              <a:t>.</a:t>
            </a:r>
            <a:endParaRPr lang="tr-TR" dirty="0"/>
          </a:p>
        </p:txBody>
      </p:sp>
      <p:sp>
        <p:nvSpPr>
          <p:cNvPr id="4" name="Slayt Numarası Yer Tutucusu 3"/>
          <p:cNvSpPr>
            <a:spLocks noGrp="1"/>
          </p:cNvSpPr>
          <p:nvPr>
            <p:ph type="sldNum" sz="quarter" idx="12"/>
          </p:nvPr>
        </p:nvSpPr>
        <p:spPr/>
        <p:txBody>
          <a:bodyPr/>
          <a:lstStyle/>
          <a:p>
            <a:fld id="{E5D57DA7-BCBF-4F4A-8D8B-14B6688DE257}" type="slidenum">
              <a:rPr lang="tr-TR" smtClean="0"/>
              <a:pPr/>
              <a:t>5</a:t>
            </a:fld>
            <a:endParaRPr lang="tr-T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en-US" dirty="0"/>
              <a:t>23 OCAK 2004</a:t>
            </a:r>
            <a:r>
              <a:rPr lang="en-US" dirty="0" smtClean="0"/>
              <a:t> </a:t>
            </a:r>
            <a:r>
              <a:rPr lang="en-US" dirty="0" err="1" smtClean="0"/>
              <a:t>tarihli</a:t>
            </a:r>
            <a:r>
              <a:rPr lang="en-US" dirty="0" smtClean="0"/>
              <a:t> </a:t>
            </a:r>
            <a:r>
              <a:rPr lang="en-US" dirty="0" err="1"/>
              <a:t>Dilekçe</a:t>
            </a:r>
            <a:r>
              <a:rPr lang="en-US" dirty="0"/>
              <a:t> </a:t>
            </a:r>
            <a:r>
              <a:rPr lang="en-US" dirty="0" err="1"/>
              <a:t>ve</a:t>
            </a:r>
            <a:r>
              <a:rPr lang="en-US" dirty="0"/>
              <a:t> </a:t>
            </a:r>
            <a:r>
              <a:rPr lang="en-US" dirty="0" err="1"/>
              <a:t>Bilgi</a:t>
            </a:r>
            <a:r>
              <a:rPr lang="en-US" dirty="0"/>
              <a:t> </a:t>
            </a:r>
            <a:r>
              <a:rPr lang="en-US" dirty="0" err="1"/>
              <a:t>Edinme</a:t>
            </a:r>
            <a:r>
              <a:rPr lang="en-US" dirty="0"/>
              <a:t> </a:t>
            </a:r>
            <a:r>
              <a:rPr lang="en-US" dirty="0" err="1"/>
              <a:t>Hakkının</a:t>
            </a:r>
            <a:r>
              <a:rPr lang="en-US" dirty="0"/>
              <a:t> </a:t>
            </a:r>
            <a:r>
              <a:rPr lang="en-US" dirty="0" err="1" smtClean="0"/>
              <a:t>Kullanılması</a:t>
            </a:r>
            <a:r>
              <a:rPr lang="en-US" dirty="0" smtClean="0"/>
              <a:t> </a:t>
            </a:r>
            <a:r>
              <a:rPr lang="en-US" dirty="0" err="1" smtClean="0"/>
              <a:t>hakkında</a:t>
            </a:r>
            <a:r>
              <a:rPr lang="en-US" dirty="0" smtClean="0"/>
              <a:t> </a:t>
            </a:r>
            <a:r>
              <a:rPr lang="en-US" dirty="0" err="1" smtClean="0"/>
              <a:t>Başbakanlık</a:t>
            </a:r>
            <a:r>
              <a:rPr lang="en-US" dirty="0" smtClean="0"/>
              <a:t> </a:t>
            </a:r>
            <a:r>
              <a:rPr lang="en-US" dirty="0" err="1" smtClean="0"/>
              <a:t>Genelgesi</a:t>
            </a:r>
            <a:r>
              <a:rPr lang="en-US" dirty="0" smtClean="0"/>
              <a:t>  </a:t>
            </a:r>
          </a:p>
          <a:p>
            <a:r>
              <a:rPr lang="en-US" dirty="0" err="1"/>
              <a:t>Dilekçe</a:t>
            </a:r>
            <a:r>
              <a:rPr lang="en-US" dirty="0"/>
              <a:t> </a:t>
            </a:r>
            <a:r>
              <a:rPr lang="en-US" dirty="0" err="1"/>
              <a:t>hakkı</a:t>
            </a:r>
            <a:r>
              <a:rPr lang="en-US" dirty="0"/>
              <a:t>, </a:t>
            </a:r>
            <a:r>
              <a:rPr lang="en-US" dirty="0" err="1"/>
              <a:t>sorulara</a:t>
            </a:r>
            <a:r>
              <a:rPr lang="en-US" dirty="0"/>
              <a:t> </a:t>
            </a:r>
            <a:r>
              <a:rPr lang="en-US" dirty="0" err="1"/>
              <a:t>cevap</a:t>
            </a:r>
            <a:r>
              <a:rPr lang="en-US" dirty="0"/>
              <a:t> </a:t>
            </a:r>
            <a:r>
              <a:rPr lang="en-US" dirty="0" err="1"/>
              <a:t>almak</a:t>
            </a:r>
            <a:r>
              <a:rPr lang="en-US" dirty="0"/>
              <a:t> </a:t>
            </a:r>
            <a:r>
              <a:rPr lang="en-US" dirty="0" err="1"/>
              <a:t>suretiyle</a:t>
            </a:r>
            <a:r>
              <a:rPr lang="en-US" dirty="0"/>
              <a:t> </a:t>
            </a:r>
            <a:r>
              <a:rPr lang="en-US" dirty="0" err="1"/>
              <a:t>bilgi</a:t>
            </a:r>
            <a:r>
              <a:rPr lang="en-US" dirty="0"/>
              <a:t> </a:t>
            </a:r>
            <a:r>
              <a:rPr lang="en-US" dirty="0" err="1"/>
              <a:t>edinmeyi</a:t>
            </a:r>
            <a:r>
              <a:rPr lang="en-US" dirty="0" smtClean="0"/>
              <a:t>, </a:t>
            </a:r>
            <a:r>
              <a:rPr lang="en-US" dirty="0" err="1" smtClean="0"/>
              <a:t>ş̧ikayette</a:t>
            </a:r>
            <a:r>
              <a:rPr lang="en-US" dirty="0" smtClean="0"/>
              <a:t> </a:t>
            </a:r>
            <a:r>
              <a:rPr lang="en-US" dirty="0" err="1"/>
              <a:t>bulunmak</a:t>
            </a:r>
            <a:r>
              <a:rPr lang="en-US" dirty="0"/>
              <a:t> </a:t>
            </a:r>
            <a:r>
              <a:rPr lang="en-US" dirty="0" err="1"/>
              <a:t>suretiyle</a:t>
            </a:r>
            <a:r>
              <a:rPr lang="en-US" dirty="0"/>
              <a:t> </a:t>
            </a:r>
            <a:r>
              <a:rPr lang="en-US" dirty="0" err="1"/>
              <a:t>denetlemeyi</a:t>
            </a:r>
            <a:r>
              <a:rPr lang="en-US" dirty="0"/>
              <a:t>, </a:t>
            </a:r>
            <a:r>
              <a:rPr lang="en-US" dirty="0" err="1"/>
              <a:t>dilek</a:t>
            </a:r>
            <a:r>
              <a:rPr lang="en-US" dirty="0"/>
              <a:t> </a:t>
            </a:r>
            <a:r>
              <a:rPr lang="en-US" dirty="0" err="1"/>
              <a:t>ve</a:t>
            </a:r>
            <a:r>
              <a:rPr lang="en-US" dirty="0"/>
              <a:t> </a:t>
            </a:r>
            <a:r>
              <a:rPr lang="en-US" dirty="0" err="1"/>
              <a:t>öneride</a:t>
            </a:r>
            <a:r>
              <a:rPr lang="en-US" dirty="0"/>
              <a:t> </a:t>
            </a:r>
            <a:r>
              <a:rPr lang="en-US" dirty="0" err="1"/>
              <a:t>bulunmak</a:t>
            </a:r>
            <a:r>
              <a:rPr lang="en-US" dirty="0"/>
              <a:t> </a:t>
            </a:r>
            <a:r>
              <a:rPr lang="en-US" dirty="0" err="1"/>
              <a:t>suretiyle</a:t>
            </a:r>
            <a:r>
              <a:rPr lang="en-US" dirty="0"/>
              <a:t> de </a:t>
            </a:r>
            <a:r>
              <a:rPr lang="en-US" dirty="0" err="1"/>
              <a:t>demokratik</a:t>
            </a:r>
            <a:r>
              <a:rPr lang="en-US" dirty="0"/>
              <a:t> </a:t>
            </a:r>
            <a:r>
              <a:rPr lang="en-US" dirty="0" err="1"/>
              <a:t>katılımı</a:t>
            </a:r>
            <a:r>
              <a:rPr lang="en-US" dirty="0"/>
              <a:t> </a:t>
            </a:r>
            <a:r>
              <a:rPr lang="en-US" dirty="0" err="1"/>
              <a:t>sağlayan</a:t>
            </a:r>
            <a:r>
              <a:rPr lang="en-US" dirty="0"/>
              <a:t> </a:t>
            </a:r>
            <a:r>
              <a:rPr lang="en-US" dirty="0" err="1"/>
              <a:t>siyasal</a:t>
            </a:r>
            <a:r>
              <a:rPr lang="en-US" dirty="0"/>
              <a:t> </a:t>
            </a:r>
            <a:r>
              <a:rPr lang="en-US" dirty="0" err="1"/>
              <a:t>haklardandır</a:t>
            </a:r>
            <a:r>
              <a:rPr lang="en-US" dirty="0"/>
              <a:t>.</a:t>
            </a:r>
            <a:endParaRPr lang="tr-TR" dirty="0"/>
          </a:p>
        </p:txBody>
      </p:sp>
      <p:sp>
        <p:nvSpPr>
          <p:cNvPr id="4" name="Slayt Numarası Yer Tutucusu 3"/>
          <p:cNvSpPr>
            <a:spLocks noGrp="1"/>
          </p:cNvSpPr>
          <p:nvPr>
            <p:ph type="sldNum" sz="quarter" idx="12"/>
          </p:nvPr>
        </p:nvSpPr>
        <p:spPr/>
        <p:txBody>
          <a:bodyPr/>
          <a:lstStyle/>
          <a:p>
            <a:fld id="{E5D57DA7-BCBF-4F4A-8D8B-14B6688DE257}" type="slidenum">
              <a:rPr lang="tr-TR" smtClean="0"/>
              <a:pPr/>
              <a:t>6</a:t>
            </a:fld>
            <a:endParaRPr lang="tr-T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Bilgi Edinme Hakkı</a:t>
            </a:r>
            <a:endParaRPr lang="tr-TR" dirty="0"/>
          </a:p>
        </p:txBody>
      </p:sp>
      <p:sp>
        <p:nvSpPr>
          <p:cNvPr id="3" name="Content Placeholder 2"/>
          <p:cNvSpPr>
            <a:spLocks noGrp="1"/>
          </p:cNvSpPr>
          <p:nvPr>
            <p:ph idx="1"/>
          </p:nvPr>
        </p:nvSpPr>
        <p:spPr/>
        <p:txBody>
          <a:bodyPr/>
          <a:lstStyle/>
          <a:p>
            <a:r>
              <a:rPr lang="tr-TR" dirty="0" smtClean="0"/>
              <a:t>Bilgi edinme hakkı 3. kuşak haklar arasında. </a:t>
            </a:r>
          </a:p>
          <a:p>
            <a:r>
              <a:rPr lang="tr-TR" dirty="0" smtClean="0"/>
              <a:t>1. kuşak haklar, edilgen haklar, kişinin maddi ve manevi varlıklarını güvence altına alan haklar. </a:t>
            </a:r>
          </a:p>
          <a:p>
            <a:r>
              <a:rPr lang="tr-TR" dirty="0" smtClean="0"/>
              <a:t>2. kuşak haklar, toplumsal ve ekonomik gelişmeyi talep eden halklar. </a:t>
            </a:r>
          </a:p>
          <a:p>
            <a:r>
              <a:rPr lang="tr-TR" dirty="0" smtClean="0"/>
              <a:t>3. kuşak haklar, dayanışma hakları. Çevre hakkı, internet hakkı, GDOsuz besin hakkı gibi.</a:t>
            </a:r>
            <a:endParaRPr lang="tr-TR" dirty="0"/>
          </a:p>
        </p:txBody>
      </p:sp>
      <p:sp>
        <p:nvSpPr>
          <p:cNvPr id="4" name="Slayt Numarası Yer Tutucusu 3"/>
          <p:cNvSpPr>
            <a:spLocks noGrp="1"/>
          </p:cNvSpPr>
          <p:nvPr>
            <p:ph type="sldNum" sz="quarter" idx="12"/>
          </p:nvPr>
        </p:nvSpPr>
        <p:spPr/>
        <p:txBody>
          <a:bodyPr/>
          <a:lstStyle/>
          <a:p>
            <a:fld id="{E5D57DA7-BCBF-4F4A-8D8B-14B6688DE257}" type="slidenum">
              <a:rPr lang="tr-TR" smtClean="0"/>
              <a:pPr/>
              <a:t>7</a:t>
            </a:fld>
            <a:endParaRPr lang="tr-T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Bilgi Edinme Hakkı K. Gerekçe</a:t>
            </a:r>
            <a:endParaRPr lang="tr-TR" dirty="0"/>
          </a:p>
        </p:txBody>
      </p:sp>
      <p:sp>
        <p:nvSpPr>
          <p:cNvPr id="3" name="Content Placeholder 2"/>
          <p:cNvSpPr>
            <a:spLocks noGrp="1"/>
          </p:cNvSpPr>
          <p:nvPr>
            <p:ph idx="1"/>
          </p:nvPr>
        </p:nvSpPr>
        <p:spPr/>
        <p:txBody>
          <a:bodyPr>
            <a:normAutofit/>
          </a:bodyPr>
          <a:lstStyle/>
          <a:p>
            <a:r>
              <a:rPr lang="en-US" dirty="0" err="1"/>
              <a:t>Demokrasinin</a:t>
            </a:r>
            <a:r>
              <a:rPr lang="en-US" dirty="0"/>
              <a:t> </a:t>
            </a:r>
            <a:r>
              <a:rPr lang="en-US" dirty="0" err="1"/>
              <a:t>ve</a:t>
            </a:r>
            <a:r>
              <a:rPr lang="en-US" dirty="0"/>
              <a:t> </a:t>
            </a:r>
            <a:r>
              <a:rPr lang="en-US" dirty="0" err="1"/>
              <a:t>hukukun</a:t>
            </a:r>
            <a:r>
              <a:rPr lang="en-US" dirty="0"/>
              <a:t> </a:t>
            </a:r>
            <a:r>
              <a:rPr lang="en-US" dirty="0" err="1"/>
              <a:t>üstürdüğünün</a:t>
            </a:r>
            <a:r>
              <a:rPr lang="en-US" dirty="0"/>
              <a:t> </a:t>
            </a:r>
            <a:r>
              <a:rPr lang="en-US" dirty="0" err="1"/>
              <a:t>gereklerinden</a:t>
            </a:r>
            <a:r>
              <a:rPr lang="en-US" dirty="0"/>
              <a:t> </a:t>
            </a:r>
            <a:r>
              <a:rPr lang="en-US" dirty="0" err="1"/>
              <a:t>olan</a:t>
            </a:r>
            <a:r>
              <a:rPr lang="en-US" dirty="0"/>
              <a:t> </a:t>
            </a:r>
            <a:r>
              <a:rPr lang="en-US" dirty="0" err="1"/>
              <a:t>bilgi</a:t>
            </a:r>
            <a:r>
              <a:rPr lang="en-US" dirty="0"/>
              <a:t> </a:t>
            </a:r>
            <a:r>
              <a:rPr lang="en-US" dirty="0" err="1"/>
              <a:t>edinme</a:t>
            </a:r>
            <a:r>
              <a:rPr lang="en-US" dirty="0"/>
              <a:t> </a:t>
            </a:r>
            <a:r>
              <a:rPr lang="en-US" dirty="0" err="1"/>
              <a:t>hakkı</a:t>
            </a:r>
            <a:r>
              <a:rPr lang="en-US" dirty="0"/>
              <a:t>, </a:t>
            </a:r>
            <a:r>
              <a:rPr lang="en-US" dirty="0" err="1"/>
              <a:t>bireylere</a:t>
            </a:r>
            <a:r>
              <a:rPr lang="en-US" dirty="0"/>
              <a:t> </a:t>
            </a:r>
            <a:r>
              <a:rPr lang="en-US" dirty="0" err="1"/>
              <a:t>daha</a:t>
            </a:r>
            <a:r>
              <a:rPr lang="en-US" dirty="0"/>
              <a:t> </a:t>
            </a:r>
            <a:r>
              <a:rPr lang="en-US" dirty="0" err="1"/>
              <a:t>yakın</a:t>
            </a:r>
            <a:r>
              <a:rPr lang="en-US" dirty="0"/>
              <a:t> </a:t>
            </a:r>
            <a:r>
              <a:rPr lang="en-US" dirty="0" err="1"/>
              <a:t>bir</a:t>
            </a:r>
            <a:r>
              <a:rPr lang="en-US" dirty="0"/>
              <a:t> </a:t>
            </a:r>
            <a:r>
              <a:rPr lang="en-US" dirty="0" err="1"/>
              <a:t>yönetimi</a:t>
            </a:r>
            <a:r>
              <a:rPr lang="en-US" dirty="0"/>
              <a:t>, </a:t>
            </a:r>
            <a:r>
              <a:rPr lang="en-US" dirty="0" err="1" smtClean="0"/>
              <a:t>halkın</a:t>
            </a:r>
            <a:r>
              <a:rPr lang="en-US" dirty="0" smtClean="0"/>
              <a:t> </a:t>
            </a:r>
            <a:r>
              <a:rPr lang="en-US" dirty="0" err="1"/>
              <a:t>denetimine</a:t>
            </a:r>
            <a:r>
              <a:rPr lang="en-US" dirty="0"/>
              <a:t> </a:t>
            </a:r>
            <a:r>
              <a:rPr lang="en-US" dirty="0" err="1"/>
              <a:t>açıklığı</a:t>
            </a:r>
            <a:r>
              <a:rPr lang="en-US" dirty="0"/>
              <a:t>, </a:t>
            </a:r>
            <a:r>
              <a:rPr lang="en-US" dirty="0" err="1" smtClean="0"/>
              <a:t>şeffaflığı</a:t>
            </a:r>
            <a:r>
              <a:rPr lang="en-US" dirty="0" smtClean="0"/>
              <a:t> </a:t>
            </a:r>
            <a:r>
              <a:rPr lang="en-US" dirty="0" err="1" smtClean="0"/>
              <a:t>sağlama</a:t>
            </a:r>
            <a:r>
              <a:rPr lang="en-US" dirty="0" smtClean="0"/>
              <a:t> </a:t>
            </a:r>
            <a:r>
              <a:rPr lang="en-US" dirty="0" err="1"/>
              <a:t>işlevlerinin</a:t>
            </a:r>
            <a:r>
              <a:rPr lang="en-US" dirty="0"/>
              <a:t> </a:t>
            </a:r>
            <a:r>
              <a:rPr lang="en-US" dirty="0" err="1"/>
              <a:t>yanı</a:t>
            </a:r>
            <a:r>
              <a:rPr lang="en-US" dirty="0"/>
              <a:t> </a:t>
            </a:r>
            <a:r>
              <a:rPr lang="en-US" dirty="0" err="1"/>
              <a:t>sıra</a:t>
            </a:r>
            <a:r>
              <a:rPr lang="en-US" dirty="0"/>
              <a:t> </a:t>
            </a:r>
            <a:r>
              <a:rPr lang="en-US" dirty="0" err="1"/>
              <a:t>halkm</a:t>
            </a:r>
            <a:r>
              <a:rPr lang="en-US" dirty="0"/>
              <a:t> </a:t>
            </a:r>
            <a:r>
              <a:rPr lang="en-US" dirty="0" err="1"/>
              <a:t>devlete</a:t>
            </a:r>
            <a:r>
              <a:rPr lang="en-US" dirty="0"/>
              <a:t> </a:t>
            </a:r>
            <a:r>
              <a:rPr lang="en-US" dirty="0" err="1"/>
              <a:t>karşıduyduğu</a:t>
            </a:r>
            <a:r>
              <a:rPr lang="en-US" dirty="0"/>
              <a:t> </a:t>
            </a:r>
            <a:r>
              <a:rPr lang="en-US" dirty="0" err="1"/>
              <a:t>kamu</a:t>
            </a:r>
            <a:r>
              <a:rPr lang="en-US" dirty="0"/>
              <a:t> </a:t>
            </a:r>
            <a:r>
              <a:rPr lang="en-US" dirty="0" err="1"/>
              <a:t>güvenini</a:t>
            </a:r>
            <a:r>
              <a:rPr lang="en-US" dirty="0"/>
              <a:t> </a:t>
            </a:r>
            <a:r>
              <a:rPr lang="en-US" dirty="0" err="1"/>
              <a:t>daha</a:t>
            </a:r>
            <a:r>
              <a:rPr lang="en-US" dirty="0"/>
              <a:t> </a:t>
            </a:r>
            <a:r>
              <a:rPr lang="en-US" dirty="0" err="1"/>
              <a:t>yüksek</a:t>
            </a:r>
            <a:r>
              <a:rPr lang="en-US" dirty="0"/>
              <a:t> </a:t>
            </a:r>
            <a:r>
              <a:rPr lang="en-US" dirty="0" err="1"/>
              <a:t>düzeylere</a:t>
            </a:r>
            <a:r>
              <a:rPr lang="en-US" dirty="0"/>
              <a:t> </a:t>
            </a:r>
            <a:r>
              <a:rPr lang="en-US" dirty="0" err="1"/>
              <a:t>çıkarmada</a:t>
            </a:r>
            <a:r>
              <a:rPr lang="en-US" dirty="0"/>
              <a:t> </a:t>
            </a:r>
            <a:r>
              <a:rPr lang="en-US" dirty="0" err="1"/>
              <a:t>önemli</a:t>
            </a:r>
            <a:r>
              <a:rPr lang="en-US" dirty="0"/>
              <a:t> </a:t>
            </a:r>
            <a:r>
              <a:rPr lang="en-US" dirty="0" err="1"/>
              <a:t>bir</a:t>
            </a:r>
            <a:r>
              <a:rPr lang="en-US" dirty="0"/>
              <a:t> </a:t>
            </a:r>
            <a:r>
              <a:rPr lang="en-US" dirty="0" err="1"/>
              <a:t>rol</a:t>
            </a:r>
            <a:r>
              <a:rPr lang="en-US" dirty="0"/>
              <a:t> </a:t>
            </a:r>
            <a:r>
              <a:rPr lang="en-US" dirty="0" err="1"/>
              <a:t>oynamaktadır</a:t>
            </a:r>
            <a:r>
              <a:rPr lang="en-US" dirty="0"/>
              <a:t>. </a:t>
            </a:r>
            <a:r>
              <a:rPr lang="en-US" dirty="0" err="1"/>
              <a:t>Kullanılan</a:t>
            </a:r>
            <a:r>
              <a:rPr lang="en-US" dirty="0"/>
              <a:t> </a:t>
            </a:r>
            <a:r>
              <a:rPr lang="en-US" dirty="0" err="1"/>
              <a:t>bu</a:t>
            </a:r>
            <a:r>
              <a:rPr lang="en-US" dirty="0"/>
              <a:t> </a:t>
            </a:r>
            <a:r>
              <a:rPr lang="en-US" dirty="0" err="1"/>
              <a:t>hak</a:t>
            </a:r>
            <a:r>
              <a:rPr lang="en-US" dirty="0"/>
              <a:t> </a:t>
            </a:r>
            <a:r>
              <a:rPr lang="en-US" dirty="0" err="1"/>
              <a:t>sayesinde</a:t>
            </a:r>
            <a:r>
              <a:rPr lang="en-US" dirty="0"/>
              <a:t> hem </a:t>
            </a:r>
            <a:r>
              <a:rPr lang="en-US" dirty="0" err="1"/>
              <a:t>halkın</a:t>
            </a:r>
            <a:r>
              <a:rPr lang="en-US" dirty="0"/>
              <a:t> </a:t>
            </a:r>
            <a:r>
              <a:rPr lang="en-US" dirty="0" err="1"/>
              <a:t>devleti</a:t>
            </a:r>
            <a:r>
              <a:rPr lang="en-US" dirty="0"/>
              <a:t> </a:t>
            </a:r>
            <a:r>
              <a:rPr lang="en-US" dirty="0" err="1"/>
              <a:t>denetimi</a:t>
            </a:r>
            <a:r>
              <a:rPr lang="en-US" dirty="0"/>
              <a:t> </a:t>
            </a:r>
            <a:r>
              <a:rPr lang="en-US" dirty="0" err="1"/>
              <a:t>kolaylaşmakta</a:t>
            </a:r>
            <a:r>
              <a:rPr lang="en-US" dirty="0"/>
              <a:t> hem de </a:t>
            </a:r>
            <a:r>
              <a:rPr lang="en-US" dirty="0" err="1"/>
              <a:t>devletin</a:t>
            </a:r>
            <a:r>
              <a:rPr lang="en-US" dirty="0"/>
              <a:t> </a:t>
            </a:r>
            <a:r>
              <a:rPr lang="en-US" dirty="0" err="1"/>
              <a:t>demokratik</a:t>
            </a:r>
            <a:r>
              <a:rPr lang="en-US" dirty="0"/>
              <a:t> </a:t>
            </a:r>
            <a:r>
              <a:rPr lang="en-US" dirty="0" err="1"/>
              <a:t>karakteri</a:t>
            </a:r>
            <a:r>
              <a:rPr lang="en-US" dirty="0"/>
              <a:t> </a:t>
            </a:r>
            <a:r>
              <a:rPr lang="en-US" dirty="0" err="1"/>
              <a:t>güçlenmektedir</a:t>
            </a:r>
            <a:r>
              <a:rPr lang="en-US" dirty="0"/>
              <a:t>.</a:t>
            </a:r>
            <a:endParaRPr lang="tr-TR" dirty="0"/>
          </a:p>
        </p:txBody>
      </p:sp>
      <p:sp>
        <p:nvSpPr>
          <p:cNvPr id="4" name="Slayt Numarası Yer Tutucusu 3"/>
          <p:cNvSpPr>
            <a:spLocks noGrp="1"/>
          </p:cNvSpPr>
          <p:nvPr>
            <p:ph type="sldNum" sz="quarter" idx="12"/>
          </p:nvPr>
        </p:nvSpPr>
        <p:spPr/>
        <p:txBody>
          <a:bodyPr/>
          <a:lstStyle/>
          <a:p>
            <a:fld id="{E5D57DA7-BCBF-4F4A-8D8B-14B6688DE257}" type="slidenum">
              <a:rPr lang="tr-TR" smtClean="0"/>
              <a:pPr/>
              <a:t>8</a:t>
            </a:fld>
            <a:endParaRPr lang="tr-T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en-US" dirty="0" err="1"/>
              <a:t>Şeffaflık</a:t>
            </a:r>
            <a:r>
              <a:rPr lang="en-US" dirty="0"/>
              <a:t> </a:t>
            </a:r>
            <a:r>
              <a:rPr lang="en-US" dirty="0" err="1"/>
              <a:t>ve</a:t>
            </a:r>
            <a:r>
              <a:rPr lang="en-US" dirty="0"/>
              <a:t> </a:t>
            </a:r>
            <a:r>
              <a:rPr lang="en-US" dirty="0" err="1"/>
              <a:t>gizliliğin</a:t>
            </a:r>
            <a:r>
              <a:rPr lang="en-US" dirty="0"/>
              <a:t> </a:t>
            </a:r>
            <a:r>
              <a:rPr lang="en-US" dirty="0" err="1"/>
              <a:t>iki</a:t>
            </a:r>
            <a:r>
              <a:rPr lang="en-US" dirty="0"/>
              <a:t> </a:t>
            </a:r>
            <a:r>
              <a:rPr lang="en-US" dirty="0" err="1"/>
              <a:t>yönü</a:t>
            </a:r>
            <a:r>
              <a:rPr lang="en-US" dirty="0"/>
              <a:t> </a:t>
            </a:r>
            <a:r>
              <a:rPr lang="en-US" dirty="0" err="1"/>
              <a:t>bulunmaktadır</a:t>
            </a:r>
            <a:r>
              <a:rPr lang="en-US" dirty="0"/>
              <a:t>. </a:t>
            </a:r>
            <a:r>
              <a:rPr lang="en-US" dirty="0" err="1"/>
              <a:t>Bunlardan</a:t>
            </a:r>
            <a:r>
              <a:rPr lang="en-US" dirty="0"/>
              <a:t> </a:t>
            </a:r>
            <a:r>
              <a:rPr lang="en-US" dirty="0" err="1"/>
              <a:t>birincisi</a:t>
            </a:r>
            <a:r>
              <a:rPr lang="en-US" dirty="0"/>
              <a:t>, </a:t>
            </a:r>
            <a:r>
              <a:rPr lang="en-US" dirty="0" err="1"/>
              <a:t>kurum</a:t>
            </a:r>
            <a:r>
              <a:rPr lang="en-US" dirty="0"/>
              <a:t> </a:t>
            </a:r>
            <a:r>
              <a:rPr lang="en-US" dirty="0" err="1"/>
              <a:t>ve</a:t>
            </a:r>
            <a:r>
              <a:rPr lang="en-US" dirty="0"/>
              <a:t> </a:t>
            </a:r>
            <a:r>
              <a:rPr lang="en-US" dirty="0" err="1"/>
              <a:t>kuruluşların</a:t>
            </a:r>
            <a:r>
              <a:rPr lang="en-US" dirty="0"/>
              <a:t> "</a:t>
            </a:r>
            <a:r>
              <a:rPr lang="en-US" dirty="0" err="1"/>
              <a:t>bilgi</a:t>
            </a:r>
            <a:r>
              <a:rPr lang="en-US" dirty="0"/>
              <a:t> </a:t>
            </a:r>
            <a:r>
              <a:rPr lang="en-US" dirty="0" err="1"/>
              <a:t>verme</a:t>
            </a:r>
            <a:r>
              <a:rPr lang="en-US" dirty="0"/>
              <a:t> </a:t>
            </a:r>
            <a:r>
              <a:rPr lang="en-US" dirty="0" err="1"/>
              <a:t>ödevi</a:t>
            </a:r>
            <a:r>
              <a:rPr lang="en-US" dirty="0"/>
              <a:t>", </a:t>
            </a:r>
            <a:r>
              <a:rPr lang="en-US" dirty="0" err="1"/>
              <a:t>ikincisi</a:t>
            </a:r>
            <a:r>
              <a:rPr lang="en-US" dirty="0"/>
              <a:t> </a:t>
            </a:r>
            <a:r>
              <a:rPr lang="en-US" dirty="0" err="1"/>
              <a:t>ise</a:t>
            </a:r>
            <a:r>
              <a:rPr lang="en-US" dirty="0"/>
              <a:t> </a:t>
            </a:r>
            <a:r>
              <a:rPr lang="en-US" dirty="0" err="1"/>
              <a:t>vatandaşların</a:t>
            </a:r>
            <a:r>
              <a:rPr lang="en-US" dirty="0"/>
              <a:t> "</a:t>
            </a:r>
            <a:r>
              <a:rPr lang="en-US" dirty="0" err="1"/>
              <a:t>bilgi</a:t>
            </a:r>
            <a:r>
              <a:rPr lang="en-US" dirty="0"/>
              <a:t> </a:t>
            </a:r>
            <a:r>
              <a:rPr lang="en-US" dirty="0" err="1"/>
              <a:t>edinme</a:t>
            </a:r>
            <a:r>
              <a:rPr lang="en-US" dirty="0"/>
              <a:t> </a:t>
            </a:r>
            <a:r>
              <a:rPr lang="en-US" dirty="0" err="1"/>
              <a:t>hakkı"dır</a:t>
            </a:r>
            <a:r>
              <a:rPr lang="en-US" dirty="0" smtClean="0"/>
              <a:t>. </a:t>
            </a:r>
            <a:r>
              <a:rPr lang="en-US" dirty="0" err="1" smtClean="0"/>
              <a:t>Kurum</a:t>
            </a:r>
            <a:r>
              <a:rPr lang="en-US" dirty="0" smtClean="0"/>
              <a:t> </a:t>
            </a:r>
            <a:r>
              <a:rPr lang="en-US" dirty="0" err="1"/>
              <a:t>ve</a:t>
            </a:r>
            <a:r>
              <a:rPr lang="en-US" dirty="0"/>
              <a:t> </a:t>
            </a:r>
            <a:r>
              <a:rPr lang="en-US" dirty="0" err="1"/>
              <a:t>kuruluşlar</a:t>
            </a:r>
            <a:r>
              <a:rPr lang="en-US" dirty="0"/>
              <a:t>; </a:t>
            </a:r>
            <a:r>
              <a:rPr lang="en-US" dirty="0" err="1"/>
              <a:t>bilgi</a:t>
            </a:r>
            <a:r>
              <a:rPr lang="en-US" dirty="0"/>
              <a:t> </a:t>
            </a:r>
            <a:r>
              <a:rPr lang="en-US" dirty="0" err="1"/>
              <a:t>edinme</a:t>
            </a:r>
            <a:r>
              <a:rPr lang="en-US" dirty="0"/>
              <a:t> </a:t>
            </a:r>
            <a:r>
              <a:rPr lang="en-US" dirty="0" err="1"/>
              <a:t>hakkının</a:t>
            </a:r>
            <a:r>
              <a:rPr lang="en-US" dirty="0"/>
              <a:t> </a:t>
            </a:r>
            <a:r>
              <a:rPr lang="en-US" dirty="0" err="1"/>
              <a:t>kullanılması</a:t>
            </a:r>
            <a:r>
              <a:rPr lang="en-US" dirty="0"/>
              <a:t> </a:t>
            </a:r>
            <a:r>
              <a:rPr lang="en-US" dirty="0" err="1"/>
              <a:t>konusunda</a:t>
            </a:r>
            <a:r>
              <a:rPr lang="en-US" dirty="0"/>
              <a:t> </a:t>
            </a:r>
            <a:r>
              <a:rPr lang="en-US" dirty="0" err="1"/>
              <a:t>yapılan</a:t>
            </a:r>
            <a:r>
              <a:rPr lang="en-US" dirty="0"/>
              <a:t> </a:t>
            </a:r>
            <a:r>
              <a:rPr lang="en-US" dirty="0" err="1" smtClean="0"/>
              <a:t>başvuruları</a:t>
            </a:r>
            <a:r>
              <a:rPr lang="en-US" dirty="0" smtClean="0"/>
              <a:t> </a:t>
            </a:r>
            <a:r>
              <a:rPr lang="en-US" dirty="0" err="1" smtClean="0"/>
              <a:t>cevaplandırmak</a:t>
            </a:r>
            <a:r>
              <a:rPr lang="en-US" dirty="0"/>
              <a:t>, </a:t>
            </a:r>
            <a:r>
              <a:rPr lang="en-US" dirty="0" err="1"/>
              <a:t>bilgi</a:t>
            </a:r>
            <a:r>
              <a:rPr lang="en-US" dirty="0"/>
              <a:t> </a:t>
            </a:r>
            <a:r>
              <a:rPr lang="en-US" dirty="0" err="1"/>
              <a:t>veya</a:t>
            </a:r>
            <a:r>
              <a:rPr lang="en-US" dirty="0"/>
              <a:t> </a:t>
            </a:r>
            <a:r>
              <a:rPr lang="en-US" dirty="0" err="1"/>
              <a:t>belgeye</a:t>
            </a:r>
            <a:r>
              <a:rPr lang="en-US" dirty="0"/>
              <a:t> </a:t>
            </a:r>
            <a:r>
              <a:rPr lang="en-US" dirty="0" err="1"/>
              <a:t>erişimde</a:t>
            </a:r>
            <a:r>
              <a:rPr lang="en-US" dirty="0"/>
              <a:t> </a:t>
            </a:r>
            <a:r>
              <a:rPr lang="en-US" dirty="0" err="1"/>
              <a:t>gereken</a:t>
            </a:r>
            <a:r>
              <a:rPr lang="en-US" dirty="0"/>
              <a:t> </a:t>
            </a:r>
            <a:r>
              <a:rPr lang="en-US" dirty="0" err="1" smtClean="0"/>
              <a:t>kolaylıklar</a:t>
            </a:r>
            <a:r>
              <a:rPr lang="en-US" dirty="0" smtClean="0"/>
              <a:t> </a:t>
            </a:r>
            <a:r>
              <a:rPr lang="en-US" dirty="0" err="1" smtClean="0"/>
              <a:t>ısağlamak</a:t>
            </a:r>
            <a:r>
              <a:rPr lang="en-US" dirty="0" smtClean="0"/>
              <a:t> </a:t>
            </a:r>
            <a:r>
              <a:rPr lang="en-US" dirty="0" err="1"/>
              <a:t>yoluyla</a:t>
            </a:r>
            <a:r>
              <a:rPr lang="en-US" dirty="0"/>
              <a:t> </a:t>
            </a:r>
            <a:r>
              <a:rPr lang="en-US" dirty="0" err="1"/>
              <a:t>şeffaf</a:t>
            </a:r>
            <a:r>
              <a:rPr lang="en-US" dirty="0"/>
              <a:t> </a:t>
            </a:r>
            <a:r>
              <a:rPr lang="en-US" dirty="0" err="1"/>
              <a:t>yönetimin</a:t>
            </a:r>
            <a:r>
              <a:rPr lang="en-US" dirty="0"/>
              <a:t> </a:t>
            </a:r>
            <a:r>
              <a:rPr lang="en-US" dirty="0" err="1"/>
              <a:t>sağlanmasına</a:t>
            </a:r>
            <a:r>
              <a:rPr lang="en-US" dirty="0"/>
              <a:t> </a:t>
            </a:r>
            <a:r>
              <a:rPr lang="en-US" dirty="0" err="1"/>
              <a:t>katkıda</a:t>
            </a:r>
            <a:r>
              <a:rPr lang="en-US" dirty="0"/>
              <a:t> </a:t>
            </a:r>
            <a:r>
              <a:rPr lang="en-US" dirty="0" err="1"/>
              <a:t>bulunabilirler</a:t>
            </a:r>
            <a:r>
              <a:rPr lang="en-US" dirty="0"/>
              <a:t>.</a:t>
            </a:r>
            <a:endParaRPr lang="tr-TR" dirty="0"/>
          </a:p>
        </p:txBody>
      </p:sp>
      <p:sp>
        <p:nvSpPr>
          <p:cNvPr id="4" name="Slayt Numarası Yer Tutucusu 3"/>
          <p:cNvSpPr>
            <a:spLocks noGrp="1"/>
          </p:cNvSpPr>
          <p:nvPr>
            <p:ph type="sldNum" sz="quarter" idx="12"/>
          </p:nvPr>
        </p:nvSpPr>
        <p:spPr/>
        <p:txBody>
          <a:bodyPr/>
          <a:lstStyle/>
          <a:p>
            <a:fld id="{E5D57DA7-BCBF-4F4A-8D8B-14B6688DE257}" type="slidenum">
              <a:rPr lang="tr-TR" smtClean="0"/>
              <a:pPr/>
              <a:t>9</a:t>
            </a:fld>
            <a:endParaRPr lang="tr-T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498</TotalTime>
  <Words>1758</Words>
  <Application>Microsoft Office PowerPoint</Application>
  <PresentationFormat>Ekran Gösterisi (4:3)</PresentationFormat>
  <Paragraphs>99</Paragraphs>
  <Slides>23</Slides>
  <Notes>0</Notes>
  <HiddenSlides>0</HiddenSlides>
  <MMClips>0</MMClips>
  <ScaleCrop>false</ScaleCrop>
  <HeadingPairs>
    <vt:vector size="4" baseType="variant">
      <vt:variant>
        <vt:lpstr>Tema</vt:lpstr>
      </vt:variant>
      <vt:variant>
        <vt:i4>1</vt:i4>
      </vt:variant>
      <vt:variant>
        <vt:lpstr>Slayt Başlıkları</vt:lpstr>
      </vt:variant>
      <vt:variant>
        <vt:i4>23</vt:i4>
      </vt:variant>
    </vt:vector>
  </HeadingPairs>
  <TitlesOfParts>
    <vt:vector size="24" baseType="lpstr">
      <vt:lpstr>Akış</vt:lpstr>
      <vt:lpstr>Bilgi Edinme Hakkı</vt:lpstr>
      <vt:lpstr>Referanslar</vt:lpstr>
      <vt:lpstr>PowerPoint Sunusu</vt:lpstr>
      <vt:lpstr>Mad. 74 VII. Dilekçe, bilgi edinme ve kamu denetçisine başvurma hakkı</vt:lpstr>
      <vt:lpstr>PowerPoint Sunusu</vt:lpstr>
      <vt:lpstr>PowerPoint Sunusu</vt:lpstr>
      <vt:lpstr>Bilgi Edinme Hakkı</vt:lpstr>
      <vt:lpstr>Bilgi Edinme Hakkı K. Gerekçe</vt:lpstr>
      <vt:lpstr>PowerPoint Sunusu</vt:lpstr>
      <vt:lpstr>4982 Bilgi Edinme Kanunu</vt:lpstr>
      <vt:lpstr>Bilgi verme hakkı-yükümlülüğü</vt:lpstr>
      <vt:lpstr>PowerPoint Sunusu</vt:lpstr>
      <vt:lpstr>Bilgi Edinme Hakkının Sınırları</vt:lpstr>
      <vt:lpstr>B. E. H. K. UYGULANMASINA İLİŞKİN ESAS VE USULLER HAKKINDA YÖNETMELİK 2004/7189</vt:lpstr>
      <vt:lpstr>Kurum ve kuruluşların görevleri</vt:lpstr>
      <vt:lpstr>PowerPoint Sunusu</vt:lpstr>
      <vt:lpstr>Kurumların internet sayfalarında bulunacak belgeler</vt:lpstr>
      <vt:lpstr>İlgili birim</vt:lpstr>
      <vt:lpstr>Kim başvurabilir</vt:lpstr>
      <vt:lpstr>Başvuru usulü</vt:lpstr>
      <vt:lpstr>Cevap süresi</vt:lpstr>
      <vt:lpstr>Bilgi Edinme Değerlendirme Kurulu</vt:lpstr>
      <vt:lpstr>Bilgi Edinme Değerlendirme Kurulu</vt:lpstr>
    </vt:vector>
  </TitlesOfParts>
  <Company>TODAİE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Bilgi Edinme Hakkı</dc:title>
  <dc:creator>Aslı  Yağmurlu</dc:creator>
  <cp:lastModifiedBy>aslı</cp:lastModifiedBy>
  <cp:revision>11</cp:revision>
  <cp:lastPrinted>2015-02-20T12:36:06Z</cp:lastPrinted>
  <dcterms:created xsi:type="dcterms:W3CDTF">2014-04-16T17:54:22Z</dcterms:created>
  <dcterms:modified xsi:type="dcterms:W3CDTF">2017-04-20T12:55:42Z</dcterms:modified>
</cp:coreProperties>
</file>