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7"/>
  </p:notesMasterIdLst>
  <p:sldIdLst>
    <p:sldId id="591" r:id="rId2"/>
    <p:sldId id="592" r:id="rId3"/>
    <p:sldId id="594" r:id="rId4"/>
    <p:sldId id="595" r:id="rId5"/>
    <p:sldId id="596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kan Akdogan" initials="E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4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TÜRK HUKUKU’NDA 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ULUSLARARASI ANTLAŞMALAR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47132"/>
            <a:ext cx="8229600" cy="610364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bg1"/>
                </a:solidFill>
              </a:rPr>
              <a:t>Türkiye, 1969 Viyana Sözleşmesi’ne taraf </a:t>
            </a:r>
            <a:r>
              <a:rPr lang="tr-TR" sz="2800" b="1" dirty="0" smtClean="0">
                <a:solidFill>
                  <a:schemeClr val="bg1"/>
                </a:solidFill>
              </a:rPr>
              <a:t>değil</a:t>
            </a:r>
            <a:r>
              <a:rPr lang="tr-TR" sz="2800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457200" y="3000372"/>
            <a:ext cx="8229600" cy="1108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 smtClean="0">
                <a:solidFill>
                  <a:schemeClr val="bg1">
                    <a:lumMod val="95000"/>
                  </a:schemeClr>
                </a:solidFill>
              </a:rPr>
              <a:t>Türk Hukuku’nda </a:t>
            </a:r>
            <a:r>
              <a:rPr lang="tr-TR" sz="2800" b="1" dirty="0" smtClean="0">
                <a:solidFill>
                  <a:schemeClr val="bg1">
                    <a:lumMod val="95000"/>
                  </a:schemeClr>
                </a:solidFill>
              </a:rPr>
              <a:t>temel kural</a:t>
            </a:r>
            <a:r>
              <a:rPr lang="tr-TR" sz="2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tr-TR" sz="2800" b="1" dirty="0" smtClean="0">
                <a:solidFill>
                  <a:schemeClr val="bg1">
                    <a:lumMod val="95000"/>
                  </a:schemeClr>
                </a:solidFill>
              </a:rPr>
              <a:t>Anayasa’nın 90. maddesi</a:t>
            </a:r>
            <a:endParaRPr lang="tr-TR" sz="28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4071942"/>
            <a:ext cx="8229600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b="1" dirty="0" smtClean="0">
                <a:solidFill>
                  <a:schemeClr val="bg1">
                    <a:lumMod val="85000"/>
                  </a:schemeClr>
                </a:solidFill>
              </a:rPr>
              <a:t>244</a:t>
            </a:r>
            <a:r>
              <a:rPr lang="tr-TR" sz="28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tr-TR" sz="2800" b="1" dirty="0" smtClean="0">
                <a:solidFill>
                  <a:schemeClr val="bg1">
                    <a:lumMod val="85000"/>
                  </a:schemeClr>
                </a:solidFill>
              </a:rPr>
              <a:t>1173 </a:t>
            </a:r>
            <a:r>
              <a:rPr lang="tr-TR" sz="2800" dirty="0" smtClean="0">
                <a:solidFill>
                  <a:schemeClr val="bg1">
                    <a:lumMod val="85000"/>
                  </a:schemeClr>
                </a:solidFill>
              </a:rPr>
              <a:t>ve </a:t>
            </a:r>
            <a:r>
              <a:rPr lang="tr-TR" sz="2800" b="1" dirty="0" smtClean="0">
                <a:solidFill>
                  <a:schemeClr val="bg1">
                    <a:lumMod val="85000"/>
                  </a:schemeClr>
                </a:solidFill>
              </a:rPr>
              <a:t>6004 </a:t>
            </a:r>
            <a:r>
              <a:rPr lang="tr-TR" sz="2800" dirty="0" smtClean="0">
                <a:solidFill>
                  <a:schemeClr val="bg1">
                    <a:lumMod val="85000"/>
                  </a:schemeClr>
                </a:solidFill>
              </a:rPr>
              <a:t>sayılı Kanunlar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46856" y="4840560"/>
            <a:ext cx="8229600" cy="1252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b="1" dirty="0" smtClean="0"/>
              <a:t>Anayasa Mahkemesi’nin 4163 sayılı Kanun ile ilgili Kararı, E. 1996/55, K. 1997/33, k.t. 27.02.1997</a:t>
            </a:r>
            <a:endParaRPr lang="tr-TR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32721006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tr-TR" sz="3000" b="1" dirty="0" smtClean="0">
                <a:solidFill>
                  <a:schemeClr val="bg1"/>
                </a:solidFill>
              </a:rPr>
              <a:t>TÜRK HUKUKU’NDA ULUSLARARASI ANTLAŞMALAR</a:t>
            </a:r>
            <a:endParaRPr lang="tr-TR" sz="3000" b="1" dirty="0">
              <a:solidFill>
                <a:schemeClr val="bg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611560" y="1196752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Anayasa, m. 90</a:t>
            </a:r>
          </a:p>
        </p:txBody>
      </p:sp>
      <p:pic>
        <p:nvPicPr>
          <p:cNvPr id="7" name="Resim 6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74" y="2060848"/>
            <a:ext cx="9151874" cy="3888432"/>
          </a:xfrm>
          <a:prstGeom prst="rect">
            <a:avLst/>
          </a:prstGeom>
        </p:spPr>
      </p:pic>
      <p:sp>
        <p:nvSpPr>
          <p:cNvPr id="8" name="Metin kutusu 7"/>
          <p:cNvSpPr txBox="1"/>
          <p:nvPr/>
        </p:nvSpPr>
        <p:spPr>
          <a:xfrm>
            <a:off x="611560" y="644404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kaynak </a:t>
            </a:r>
            <a:r>
              <a:rPr lang="tr-TR" dirty="0">
                <a:solidFill>
                  <a:schemeClr val="bg1">
                    <a:lumMod val="95000"/>
                  </a:schemeClr>
                </a:solidFill>
              </a:rPr>
              <a:t>: </a:t>
            </a:r>
            <a:r>
              <a:rPr lang="tr-TR" u="sng" dirty="0">
                <a:solidFill>
                  <a:schemeClr val="bg1">
                    <a:lumMod val="95000"/>
                  </a:schemeClr>
                </a:solidFill>
              </a:rPr>
              <a:t>http://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www.icj-cij.org/documents/index.php?p1=4&amp;p2=2&amp;p3=0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54385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tr-TR" sz="3000" b="1" dirty="0" smtClean="0">
                <a:solidFill>
                  <a:schemeClr val="bg1"/>
                </a:solidFill>
              </a:rPr>
              <a:t>TÜRK HUKUKU’NDA ULUSLARARASI ANTLAŞMALAR</a:t>
            </a:r>
            <a:endParaRPr lang="tr-TR" sz="3000" b="1" dirty="0">
              <a:solidFill>
                <a:schemeClr val="bg1"/>
              </a:solidFill>
            </a:endParaRPr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457200" y="1888233"/>
            <a:ext cx="8229600" cy="1108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>
                <a:solidFill>
                  <a:schemeClr val="bg1"/>
                </a:solidFill>
              </a:rPr>
              <a:t>* </a:t>
            </a:r>
            <a:r>
              <a:rPr lang="tr-TR" sz="2800" b="1" dirty="0" smtClean="0">
                <a:solidFill>
                  <a:schemeClr val="bg2"/>
                </a:solidFill>
              </a:rPr>
              <a:t>Temel kural</a:t>
            </a:r>
            <a:r>
              <a:rPr lang="tr-TR" sz="2800" b="1" dirty="0" smtClean="0">
                <a:solidFill>
                  <a:schemeClr val="bg1"/>
                </a:solidFill>
              </a:rPr>
              <a:t>: Antlaşmanın onaylanmasını uygun bulma kanunu çıkarılması. </a:t>
            </a:r>
            <a:r>
              <a:rPr lang="tr-TR" sz="2800" dirty="0" smtClean="0">
                <a:solidFill>
                  <a:schemeClr val="bg1"/>
                </a:solidFill>
              </a:rPr>
              <a:t>(Anayasa 90/1)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3151509"/>
            <a:ext cx="8229600" cy="1573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tr-TR" sz="2800" b="1" dirty="0" smtClean="0">
                <a:solidFill>
                  <a:schemeClr val="bg1"/>
                </a:solidFill>
              </a:rPr>
              <a:t>* </a:t>
            </a:r>
            <a:r>
              <a:rPr lang="tr-TR" sz="2800" b="1" dirty="0" smtClean="0">
                <a:solidFill>
                  <a:schemeClr val="bg2"/>
                </a:solidFill>
              </a:rPr>
              <a:t>Türk kanunlarında değişiklik getiren antlaşmalar</a:t>
            </a:r>
            <a:r>
              <a:rPr lang="tr-TR" sz="2800" b="1" dirty="0" smtClean="0">
                <a:solidFill>
                  <a:schemeClr val="bg1"/>
                </a:solidFill>
              </a:rPr>
              <a:t>: Antlaşmanın onaylanmasını uygun bulma kanunu çıkarılması </a:t>
            </a:r>
            <a:r>
              <a:rPr lang="tr-TR" sz="2800" dirty="0" smtClean="0">
                <a:solidFill>
                  <a:schemeClr val="bg1"/>
                </a:solidFill>
              </a:rPr>
              <a:t>(Anayasa 90/4)</a:t>
            </a: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46856" y="4941168"/>
            <a:ext cx="8229600" cy="637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tr-TR" sz="2800" b="1" dirty="0" smtClean="0">
                <a:solidFill>
                  <a:schemeClr val="bg1"/>
                </a:solidFill>
              </a:rPr>
              <a:t>* </a:t>
            </a:r>
            <a:r>
              <a:rPr lang="tr-TR" sz="2800" b="1" dirty="0" smtClean="0">
                <a:solidFill>
                  <a:schemeClr val="bg2"/>
                </a:solidFill>
              </a:rPr>
              <a:t>İstisnalar</a:t>
            </a:r>
            <a:r>
              <a:rPr lang="tr-TR" sz="2800" b="1" dirty="0" smtClean="0">
                <a:solidFill>
                  <a:schemeClr val="bg1"/>
                </a:solidFill>
              </a:rPr>
              <a:t>: </a:t>
            </a:r>
            <a:r>
              <a:rPr lang="tr-TR" sz="2800" dirty="0" smtClean="0">
                <a:solidFill>
                  <a:schemeClr val="bg1"/>
                </a:solidFill>
              </a:rPr>
              <a:t>(Anayasa 90/2, 3)</a:t>
            </a:r>
          </a:p>
        </p:txBody>
      </p:sp>
    </p:spTree>
    <p:extLst>
      <p:ext uri="{BB962C8B-B14F-4D97-AF65-F5344CB8AC3E}">
        <p14:creationId xmlns="" xmlns:p14="http://schemas.microsoft.com/office/powerpoint/2010/main" val="135994834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888232"/>
            <a:ext cx="8229600" cy="1180728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tr-TR" sz="2800" b="1" dirty="0" smtClean="0">
                <a:solidFill>
                  <a:schemeClr val="bg1"/>
                </a:solidFill>
              </a:rPr>
              <a:t>Cumhurbaşkanı </a:t>
            </a:r>
            <a:r>
              <a:rPr lang="tr-TR" sz="2800" dirty="0" smtClean="0">
                <a:solidFill>
                  <a:schemeClr val="bg1"/>
                </a:solidFill>
              </a:rPr>
              <a:t>(Anayasa, m. 104)</a:t>
            </a:r>
          </a:p>
          <a:p>
            <a:pPr>
              <a:buNone/>
            </a:pPr>
            <a:r>
              <a:rPr lang="tr-TR" sz="2400" dirty="0" smtClean="0">
                <a:solidFill>
                  <a:schemeClr val="bg1"/>
                </a:solidFill>
              </a:rPr>
              <a:t>- Uluslararası antlaşmaları onaylamak ve yayımlamak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3256384"/>
            <a:ext cx="8229600" cy="3196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b="1" dirty="0" smtClean="0">
                <a:solidFill>
                  <a:schemeClr val="bg1">
                    <a:lumMod val="95000"/>
                  </a:schemeClr>
                </a:solidFill>
              </a:rPr>
              <a:t>Bakanlar Kurulu </a:t>
            </a:r>
            <a:r>
              <a:rPr lang="tr-TR" sz="2800" dirty="0" smtClean="0">
                <a:solidFill>
                  <a:schemeClr val="bg1">
                    <a:lumMod val="95000"/>
                  </a:schemeClr>
                </a:solidFill>
              </a:rPr>
              <a:t>(244 sayılı Kanun, m. 1, 3 vd.)</a:t>
            </a:r>
            <a:endParaRPr lang="tr-TR" sz="2800" b="1" dirty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Tx/>
              <a:buChar char="-"/>
            </a:pPr>
            <a:r>
              <a:rPr lang="tr-TR" sz="2400" dirty="0" smtClean="0">
                <a:solidFill>
                  <a:schemeClr val="bg1">
                    <a:lumMod val="95000"/>
                  </a:schemeClr>
                </a:solidFill>
              </a:rPr>
              <a:t>onay</a:t>
            </a:r>
            <a:r>
              <a:rPr lang="tr-TR" sz="2400" dirty="0">
                <a:solidFill>
                  <a:schemeClr val="bg1">
                    <a:lumMod val="95000"/>
                  </a:schemeClr>
                </a:solidFill>
              </a:rPr>
              <a:t>, katılma</a:t>
            </a:r>
            <a:r>
              <a:rPr lang="tr-TR" sz="2400" dirty="0" smtClean="0">
                <a:solidFill>
                  <a:schemeClr val="bg1">
                    <a:lumMod val="95000"/>
                  </a:schemeClr>
                </a:solidFill>
              </a:rPr>
              <a:t>,</a:t>
            </a:r>
          </a:p>
          <a:p>
            <a:pPr>
              <a:buFontTx/>
              <a:buChar char="-"/>
            </a:pPr>
            <a:r>
              <a:rPr lang="tr-TR" sz="2400" dirty="0" err="1" smtClean="0">
                <a:solidFill>
                  <a:schemeClr val="bg1">
                    <a:lumMod val="95000"/>
                  </a:schemeClr>
                </a:solidFill>
              </a:rPr>
              <a:t>yürürlülük</a:t>
            </a:r>
            <a:r>
              <a:rPr lang="tr-TR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tr-TR" sz="2400" dirty="0">
                <a:solidFill>
                  <a:schemeClr val="bg1">
                    <a:lumMod val="95000"/>
                  </a:schemeClr>
                </a:solidFill>
              </a:rPr>
              <a:t>süresini uzatma</a:t>
            </a:r>
            <a:r>
              <a:rPr lang="tr-TR" sz="2400" dirty="0" smtClean="0">
                <a:solidFill>
                  <a:schemeClr val="bg1">
                    <a:lumMod val="95000"/>
                  </a:schemeClr>
                </a:solidFill>
              </a:rPr>
              <a:t>,</a:t>
            </a:r>
          </a:p>
          <a:p>
            <a:pPr>
              <a:buFontTx/>
              <a:buChar char="-"/>
            </a:pPr>
            <a:r>
              <a:rPr lang="tr-TR" sz="2400" dirty="0" smtClean="0">
                <a:solidFill>
                  <a:schemeClr val="bg1">
                    <a:lumMod val="95000"/>
                  </a:schemeClr>
                </a:solidFill>
              </a:rPr>
              <a:t>bildirimde </a:t>
            </a:r>
            <a:r>
              <a:rPr lang="tr-TR" sz="2400" dirty="0">
                <a:solidFill>
                  <a:schemeClr val="bg1">
                    <a:lumMod val="95000"/>
                  </a:schemeClr>
                </a:solidFill>
              </a:rPr>
              <a:t>bulunma</a:t>
            </a:r>
            <a:r>
              <a:rPr lang="tr-TR" sz="2400" dirty="0" smtClean="0">
                <a:solidFill>
                  <a:schemeClr val="bg1">
                    <a:lumMod val="95000"/>
                  </a:schemeClr>
                </a:solidFill>
              </a:rPr>
              <a:t>,</a:t>
            </a:r>
          </a:p>
          <a:p>
            <a:pPr>
              <a:buFontTx/>
              <a:buChar char="-"/>
            </a:pPr>
            <a:r>
              <a:rPr lang="tr-TR" sz="2400" dirty="0" smtClean="0">
                <a:solidFill>
                  <a:schemeClr val="bg1">
                    <a:lumMod val="95000"/>
                  </a:schemeClr>
                </a:solidFill>
              </a:rPr>
              <a:t>uygulama </a:t>
            </a:r>
            <a:r>
              <a:rPr lang="tr-TR" sz="2400" dirty="0">
                <a:solidFill>
                  <a:schemeClr val="bg1">
                    <a:lumMod val="95000"/>
                  </a:schemeClr>
                </a:solidFill>
              </a:rPr>
              <a:t>alanını tespit etme</a:t>
            </a:r>
            <a:r>
              <a:rPr lang="tr-TR" sz="2400" dirty="0" smtClean="0">
                <a:solidFill>
                  <a:schemeClr val="bg1">
                    <a:lumMod val="95000"/>
                  </a:schemeClr>
                </a:solidFill>
              </a:rPr>
              <a:t>,</a:t>
            </a:r>
          </a:p>
          <a:p>
            <a:pPr>
              <a:buFontTx/>
              <a:buChar char="-"/>
            </a:pPr>
            <a:r>
              <a:rPr lang="tr-TR" sz="2400" dirty="0" smtClean="0">
                <a:solidFill>
                  <a:schemeClr val="bg1">
                    <a:lumMod val="95000"/>
                  </a:schemeClr>
                </a:solidFill>
              </a:rPr>
              <a:t>uygulamayı </a:t>
            </a:r>
            <a:r>
              <a:rPr lang="tr-TR" sz="2400" dirty="0">
                <a:solidFill>
                  <a:schemeClr val="bg1">
                    <a:lumMod val="95000"/>
                  </a:schemeClr>
                </a:solidFill>
              </a:rPr>
              <a:t>durdurma </a:t>
            </a:r>
            <a:r>
              <a:rPr lang="tr-TR" sz="2400" dirty="0" smtClean="0">
                <a:solidFill>
                  <a:schemeClr val="bg1">
                    <a:lumMod val="95000"/>
                  </a:schemeClr>
                </a:solidFill>
              </a:rPr>
              <a:t>veya</a:t>
            </a:r>
          </a:p>
          <a:p>
            <a:pPr>
              <a:buFontTx/>
              <a:buChar char="-"/>
            </a:pPr>
            <a:r>
              <a:rPr lang="tr-TR" sz="2400" dirty="0" smtClean="0">
                <a:solidFill>
                  <a:schemeClr val="bg1">
                    <a:lumMod val="95000"/>
                  </a:schemeClr>
                </a:solidFill>
              </a:rPr>
              <a:t>sona erdirme vb</a:t>
            </a:r>
            <a:r>
              <a:rPr lang="tr-TR" sz="2400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None/>
            </a:pPr>
            <a:endParaRPr lang="tr-TR" sz="16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tr-TR" sz="3000" b="1" dirty="0" smtClean="0">
                <a:solidFill>
                  <a:schemeClr val="bg1"/>
                </a:solidFill>
              </a:rPr>
              <a:t>TÜRK HUKUKU’NDA ULUSLARARASI ANTLAŞMALAR</a:t>
            </a:r>
            <a:endParaRPr lang="tr-TR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43981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91680"/>
            <a:ext cx="8229600" cy="748680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bg1"/>
                </a:solidFill>
              </a:rPr>
              <a:t>Uluslararası antlaşmalar </a:t>
            </a:r>
            <a:r>
              <a:rPr lang="tr-TR" sz="2800" b="1" dirty="0" smtClean="0">
                <a:solidFill>
                  <a:schemeClr val="bg1"/>
                </a:solidFill>
              </a:rPr>
              <a:t>≡</a:t>
            </a:r>
            <a:r>
              <a:rPr lang="tr-TR" sz="2800" dirty="0" smtClean="0">
                <a:solidFill>
                  <a:schemeClr val="bg1"/>
                </a:solidFill>
              </a:rPr>
              <a:t> </a:t>
            </a:r>
            <a:r>
              <a:rPr lang="tr-TR" sz="2800" b="1" dirty="0" smtClean="0">
                <a:solidFill>
                  <a:schemeClr val="bg1"/>
                </a:solidFill>
              </a:rPr>
              <a:t>Kanun</a:t>
            </a:r>
            <a:endParaRPr lang="tr-TR" sz="2400" dirty="0" smtClean="0">
              <a:solidFill>
                <a:schemeClr val="bg1"/>
              </a:solidFill>
            </a:endParaRPr>
          </a:p>
        </p:txBody>
      </p:sp>
      <p:sp>
        <p:nvSpPr>
          <p:cNvPr id="6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tr-TR" sz="3000" b="1" dirty="0" smtClean="0">
                <a:solidFill>
                  <a:schemeClr val="bg1"/>
                </a:solidFill>
              </a:rPr>
              <a:t>TÜRK HUKUKU’NDA ULUSLARARASI ANTLAŞMALAR</a:t>
            </a:r>
            <a:endParaRPr lang="tr-TR" sz="3000" b="1" dirty="0">
              <a:solidFill>
                <a:schemeClr val="bg1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611560" y="1196752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Anayasa, m. 90/5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3299792"/>
            <a:ext cx="8229600" cy="633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b="1" dirty="0" smtClean="0">
                <a:solidFill>
                  <a:schemeClr val="bg1"/>
                </a:solidFill>
              </a:rPr>
              <a:t>Anayasa Mahkemesi’ne başvuru yasağı</a:t>
            </a:r>
            <a:endParaRPr lang="tr-TR" sz="2400" dirty="0" smtClean="0">
              <a:solidFill>
                <a:schemeClr val="bg1"/>
              </a:solidFill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4408512"/>
            <a:ext cx="8229600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 smtClean="0">
                <a:solidFill>
                  <a:schemeClr val="bg1"/>
                </a:solidFill>
              </a:rPr>
              <a:t>Temel hak ve özgürlüklere ilişkin antlaşmalar ile kanunların </a:t>
            </a:r>
            <a:r>
              <a:rPr lang="tr-TR" sz="2800" b="1" dirty="0" smtClean="0">
                <a:solidFill>
                  <a:schemeClr val="bg1"/>
                </a:solidFill>
              </a:rPr>
              <a:t>çatışması</a:t>
            </a:r>
            <a:endParaRPr lang="tr-TR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98907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9" grpId="0"/>
      <p:bldP spid="9" grpId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2325</TotalTime>
  <Words>185</Words>
  <Application>Microsoft Office PowerPoint</Application>
  <PresentationFormat>Ekran Gösterisi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TÜRK HUKUKU’NDA  ULUSLARARASI ANTLAŞMALAR</vt:lpstr>
      <vt:lpstr>TÜRK HUKUKU’NDA ULUSLARARASI ANTLAŞMALAR</vt:lpstr>
      <vt:lpstr>TÜRK HUKUKU’NDA ULUSLARARASI ANTLAŞMALAR</vt:lpstr>
      <vt:lpstr>TÜRK HUKUKU’NDA ULUSLARARASI ANTLAŞMALAR</vt:lpstr>
      <vt:lpstr>TÜRK HUKUKU’NDA ULUSLARARASI ANTLAŞMALAR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hukuk</dc:title>
  <dc:creator>Erkan AKDOĞAN</dc:creator>
  <cp:lastModifiedBy>Erkan Akdogan</cp:lastModifiedBy>
  <cp:revision>268</cp:revision>
  <dcterms:modified xsi:type="dcterms:W3CDTF">2018-02-15T15:40:03Z</dcterms:modified>
</cp:coreProperties>
</file>