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7"/>
  </p:notesMasterIdLst>
  <p:sldIdLst>
    <p:sldId id="604" r:id="rId4"/>
    <p:sldId id="1088" r:id="rId5"/>
    <p:sldId id="1089" r:id="rId6"/>
    <p:sldId id="1108" r:id="rId7"/>
    <p:sldId id="1090" r:id="rId8"/>
    <p:sldId id="1109" r:id="rId9"/>
    <p:sldId id="1091" r:id="rId10"/>
    <p:sldId id="1092" r:id="rId11"/>
    <p:sldId id="1093" r:id="rId12"/>
    <p:sldId id="1094" r:id="rId13"/>
    <p:sldId id="1095" r:id="rId14"/>
    <p:sldId id="1096" r:id="rId15"/>
    <p:sldId id="1097" r:id="rId16"/>
    <p:sldId id="1098" r:id="rId17"/>
    <p:sldId id="1099" r:id="rId18"/>
    <p:sldId id="1100" r:id="rId19"/>
    <p:sldId id="1101" r:id="rId20"/>
    <p:sldId id="1102" r:id="rId21"/>
    <p:sldId id="1103" r:id="rId22"/>
    <p:sldId id="1104" r:id="rId23"/>
    <p:sldId id="1105" r:id="rId24"/>
    <p:sldId id="1106" r:id="rId25"/>
    <p:sldId id="1107" r:id="rId2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1471" autoAdjust="0"/>
  </p:normalViewPr>
  <p:slideViewPr>
    <p:cSldViewPr snapToGrid="0">
      <p:cViewPr>
        <p:scale>
          <a:sx n="70" d="100"/>
          <a:sy n="70" d="100"/>
        </p:scale>
        <p:origin x="1914" y="38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4.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Şirket Değerlemesi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46710" y="647700"/>
            <a:ext cx="7848600" cy="358140"/>
          </a:xfrm>
        </p:spPr>
        <p:txBody>
          <a:bodyPr/>
          <a:lstStyle/>
          <a:p>
            <a:pPr eaLnBrk="1" hangingPunct="1"/>
            <a:r>
              <a:rPr lang="tr-TR" altLang="tr-TR" b="1" dirty="0" smtClean="0">
                <a:cs typeface="Times New Roman" panose="02020603050405020304" pitchFamily="18" charset="0"/>
              </a:rPr>
              <a:t>Piyasa Değeri - Defter Değeri </a:t>
            </a:r>
            <a:r>
              <a:rPr lang="tr-TR" altLang="tr-TR" b="1" dirty="0" smtClean="0">
                <a:cs typeface="Times New Roman" panose="02020603050405020304" pitchFamily="18" charset="0"/>
              </a:rPr>
              <a:t>Yöntemi</a:t>
            </a:r>
            <a:endParaRPr lang="en-US" altLang="tr-TR" b="1" dirty="0" smtClean="0">
              <a:cs typeface="Times New Roman" panose="02020603050405020304" pitchFamily="18" charset="0"/>
            </a:endParaRPr>
          </a:p>
        </p:txBody>
      </p:sp>
      <p:sp>
        <p:nvSpPr>
          <p:cNvPr id="34819" name="Rectangle 3"/>
          <p:cNvSpPr>
            <a:spLocks noGrp="1" noChangeArrowheads="1"/>
          </p:cNvSpPr>
          <p:nvPr>
            <p:ph type="body" idx="1"/>
          </p:nvPr>
        </p:nvSpPr>
        <p:spPr>
          <a:xfrm>
            <a:off x="346710" y="1276350"/>
            <a:ext cx="8248650" cy="4495800"/>
          </a:xfrm>
        </p:spPr>
        <p:txBody>
          <a:bodyPr/>
          <a:lstStyle/>
          <a:p>
            <a:pPr algn="just" eaLnBrk="1" hangingPunct="1">
              <a:defRPr/>
            </a:pPr>
            <a:endParaRPr lang="tr-TR" altLang="tr-TR" sz="2800" dirty="0" smtClean="0">
              <a:cs typeface="Times New Roman" panose="02020603050405020304" pitchFamily="18" charset="0"/>
            </a:endParaRPr>
          </a:p>
          <a:p>
            <a:pPr marL="0" indent="0" algn="just" eaLnBrk="1" hangingPunct="1">
              <a:buNone/>
              <a:defRPr/>
            </a:pPr>
            <a:endParaRPr lang="tr-TR" altLang="tr-TR" sz="2800" dirty="0">
              <a:cs typeface="Times New Roman" panose="02020603050405020304" pitchFamily="18" charset="0"/>
            </a:endParaRPr>
          </a:p>
          <a:p>
            <a:pPr algn="just" eaLnBrk="1" hangingPunct="1">
              <a:defRPr/>
            </a:pPr>
            <a:endParaRPr lang="tr-TR" altLang="tr-TR" sz="2800" dirty="0" smtClean="0">
              <a:cs typeface="Times New Roman" panose="02020603050405020304" pitchFamily="18" charset="0"/>
            </a:endParaRPr>
          </a:p>
          <a:p>
            <a:pPr marL="0" indent="0" algn="just" eaLnBrk="1" hangingPunct="1">
              <a:buNone/>
              <a:defRPr/>
            </a:pPr>
            <a:r>
              <a:rPr lang="tr-TR" altLang="tr-TR" sz="2800" dirty="0" smtClean="0">
                <a:cs typeface="Times New Roman" panose="02020603050405020304" pitchFamily="18" charset="0"/>
              </a:rPr>
              <a:t>Şirket </a:t>
            </a:r>
            <a:r>
              <a:rPr lang="tr-TR" altLang="tr-TR" sz="2800" dirty="0" smtClean="0">
                <a:cs typeface="Times New Roman" panose="02020603050405020304" pitchFamily="18" charset="0"/>
              </a:rPr>
              <a:t>Değeri = Seçilen Sektörün veya Piyasanın Ortalama PD/DD Oranı * Şirketin Defter Değeri (Öz Sermaye)</a:t>
            </a:r>
            <a:endParaRPr lang="en-US" altLang="tr-TR" sz="2800" dirty="0" smtClean="0">
              <a:cs typeface="Times New Roman" panose="02020603050405020304" pitchFamily="18" charset="0"/>
            </a:endParaRPr>
          </a:p>
          <a:p>
            <a:pPr eaLnBrk="1" hangingPunct="1">
              <a:buFont typeface="Wingdings" panose="05000000000000000000" pitchFamily="2" charset="2"/>
              <a:buNone/>
              <a:defRPr/>
            </a:pPr>
            <a:endParaRPr lang="en-US" altLang="tr-TR" dirty="0" smtClean="0"/>
          </a:p>
        </p:txBody>
      </p:sp>
    </p:spTree>
    <p:extLst>
      <p:ext uri="{BB962C8B-B14F-4D97-AF65-F5344CB8AC3E}">
        <p14:creationId xmlns:p14="http://schemas.microsoft.com/office/powerpoint/2010/main" val="1352086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smtClean="0">
                <a:cs typeface="Times New Roman" panose="02020603050405020304" pitchFamily="18" charset="0"/>
              </a:rPr>
              <a:t/>
            </a:r>
            <a:br>
              <a:rPr lang="tr-TR" altLang="tr-TR" dirty="0" smtClean="0">
                <a:cs typeface="Times New Roman" panose="02020603050405020304" pitchFamily="18" charset="0"/>
              </a:rPr>
            </a:br>
            <a:r>
              <a:rPr lang="tr-TR" altLang="tr-TR" dirty="0" smtClean="0">
                <a:cs typeface="Times New Roman" panose="02020603050405020304" pitchFamily="18" charset="0"/>
              </a:rPr>
              <a:t>    </a:t>
            </a:r>
            <a:r>
              <a:rPr lang="tr-TR" altLang="tr-TR" b="1" dirty="0" smtClean="0">
                <a:cs typeface="Times New Roman" panose="02020603050405020304" pitchFamily="18" charset="0"/>
              </a:rPr>
              <a:t>Tasfiye Değeri Yöntemi</a:t>
            </a:r>
            <a:r>
              <a:rPr lang="en-US" altLang="tr-TR" dirty="0" smtClean="0">
                <a:cs typeface="Times New Roman" panose="02020603050405020304" pitchFamily="18" charset="0"/>
              </a:rPr>
              <a:t/>
            </a:r>
            <a:br>
              <a:rPr lang="en-US" altLang="tr-TR" dirty="0" smtClean="0">
                <a:cs typeface="Times New Roman" panose="02020603050405020304" pitchFamily="18" charset="0"/>
              </a:rPr>
            </a:br>
            <a:endParaRPr lang="en-US" altLang="tr-TR" dirty="0" smtClean="0">
              <a:cs typeface="Times New Roman" panose="02020603050405020304" pitchFamily="18" charset="0"/>
            </a:endParaRPr>
          </a:p>
        </p:txBody>
      </p:sp>
      <p:sp>
        <p:nvSpPr>
          <p:cNvPr id="35843" name="Rectangle 3"/>
          <p:cNvSpPr>
            <a:spLocks noGrp="1" noChangeArrowheads="1"/>
          </p:cNvSpPr>
          <p:nvPr>
            <p:ph type="body" idx="1"/>
          </p:nvPr>
        </p:nvSpPr>
        <p:spPr>
          <a:xfrm>
            <a:off x="300990" y="1234440"/>
            <a:ext cx="7875588" cy="4689475"/>
          </a:xfrm>
        </p:spPr>
        <p:txBody>
          <a:bodyPr/>
          <a:lstStyle/>
          <a:p>
            <a:pPr algn="just" eaLnBrk="1" hangingPunct="1">
              <a:defRPr/>
            </a:pPr>
            <a:r>
              <a:rPr lang="tr-TR" altLang="tr-TR" dirty="0" smtClean="0">
                <a:cs typeface="Times New Roman" panose="02020603050405020304" pitchFamily="18" charset="0"/>
              </a:rPr>
              <a:t>Tasfiye değeri, faaliyetin kesin bir şekilde durdurulması durumunda şirketin değeridir. </a:t>
            </a:r>
            <a:endParaRPr lang="tr-TR" altLang="tr-TR" dirty="0" smtClean="0"/>
          </a:p>
          <a:p>
            <a:pPr algn="just" eaLnBrk="1" hangingPunct="1">
              <a:defRPr/>
            </a:pPr>
            <a:r>
              <a:rPr lang="tr-TR" altLang="tr-TR" dirty="0" smtClean="0">
                <a:cs typeface="Times New Roman" panose="02020603050405020304" pitchFamily="18" charset="0"/>
              </a:rPr>
              <a:t>Tasfiye değeri, iradi ya da mecburi bir tasfiye düşünülüp düşünülmediğine göre farklılık göstermektedir. Zira, bu durumlarda tasfiyenin az çok zor şartlarda gerçekleştirilmesi söz konusu. İradi tasfiye, her aktif kalemi için en iyi fiyatın elde edilmesi amacıyla aktif varlıkların makul bir süre zarfında satılmasıdır. Mecburi tasfiyede ise, aktif varlıklar mümkün olduğunca çabuk bir şekilde, çoğunlukla bir seferlik açık artırmada satılmaktadır. </a:t>
            </a:r>
            <a:endParaRPr lang="en-US" altLang="tr-TR" dirty="0" smtClean="0">
              <a:cs typeface="Times New Roman" panose="02020603050405020304" pitchFamily="18" charset="0"/>
            </a:endParaRPr>
          </a:p>
        </p:txBody>
      </p:sp>
    </p:spTree>
    <p:extLst>
      <p:ext uri="{BB962C8B-B14F-4D97-AF65-F5344CB8AC3E}">
        <p14:creationId xmlns:p14="http://schemas.microsoft.com/office/powerpoint/2010/main" val="3190568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altLang="tr-TR" dirty="0" smtClean="0">
                <a:cs typeface="Times New Roman" panose="02020603050405020304" pitchFamily="18" charset="0"/>
              </a:rPr>
              <a:t>    </a:t>
            </a:r>
            <a:br>
              <a:rPr lang="tr-TR" altLang="tr-TR"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br>
              <a:rPr lang="tr-TR" altLang="tr-TR"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Yeniden </a:t>
            </a:r>
            <a:r>
              <a:rPr lang="tr-TR" altLang="tr-TR" dirty="0" smtClean="0">
                <a:cs typeface="Times New Roman" panose="02020603050405020304" pitchFamily="18" charset="0"/>
              </a:rPr>
              <a:t>Yapma Değeri Yöntemi</a:t>
            </a:r>
            <a:r>
              <a:rPr lang="en-US" altLang="tr-TR" dirty="0" smtClean="0"/>
              <a:t> </a:t>
            </a:r>
          </a:p>
        </p:txBody>
      </p:sp>
      <p:sp>
        <p:nvSpPr>
          <p:cNvPr id="36867" name="Rectangle 3"/>
          <p:cNvSpPr>
            <a:spLocks noGrp="1" noChangeArrowheads="1"/>
          </p:cNvSpPr>
          <p:nvPr>
            <p:ph type="body" idx="1"/>
          </p:nvPr>
        </p:nvSpPr>
        <p:spPr>
          <a:xfrm>
            <a:off x="403860" y="1249680"/>
            <a:ext cx="8328660" cy="4114800"/>
          </a:xfrm>
        </p:spPr>
        <p:txBody>
          <a:bodyPr/>
          <a:lstStyle/>
          <a:p>
            <a:pPr marL="0" indent="0" algn="just" eaLnBrk="1" hangingPunct="1">
              <a:buNone/>
              <a:defRPr/>
            </a:pPr>
            <a:endParaRPr lang="tr-TR" altLang="tr-TR" dirty="0" smtClean="0">
              <a:cs typeface="Times New Roman" panose="02020603050405020304" pitchFamily="18" charset="0"/>
            </a:endParaRPr>
          </a:p>
          <a:p>
            <a:pPr algn="just" eaLnBrk="1" hangingPunct="1">
              <a:defRPr/>
            </a:pPr>
            <a:endParaRPr lang="tr-TR" altLang="tr-TR" dirty="0">
              <a:cs typeface="Times New Roman" panose="02020603050405020304" pitchFamily="18" charset="0"/>
            </a:endParaRPr>
          </a:p>
          <a:p>
            <a:pPr algn="just" eaLnBrk="1" hangingPunct="1">
              <a:defRPr/>
            </a:pPr>
            <a:r>
              <a:rPr lang="tr-TR" altLang="tr-TR" dirty="0" smtClean="0">
                <a:cs typeface="Times New Roman" panose="02020603050405020304" pitchFamily="18" charset="0"/>
              </a:rPr>
              <a:t>Kurulu </a:t>
            </a:r>
            <a:r>
              <a:rPr lang="tr-TR" altLang="tr-TR" dirty="0" smtClean="0">
                <a:cs typeface="Times New Roman" panose="02020603050405020304" pitchFamily="18" charset="0"/>
              </a:rPr>
              <a:t>bir tesisin yeni baştan inşa edilebilmesi için yapılacak harcamaların  toplamı yeniden yapma değerini verecektir. Diğer bir ifade ile, değerlemeye konu tesisin değerleme tarihinde, bütün özellikleri ile özdeş olduğu bir tesisi elde etmenin maliyetidir. </a:t>
            </a:r>
            <a:endParaRPr lang="en-US" altLang="tr-TR" dirty="0" smtClean="0">
              <a:cs typeface="Times New Roman" panose="02020603050405020304" pitchFamily="18" charset="0"/>
            </a:endParaRPr>
          </a:p>
        </p:txBody>
      </p:sp>
    </p:spTree>
    <p:extLst>
      <p:ext uri="{BB962C8B-B14F-4D97-AF65-F5344CB8AC3E}">
        <p14:creationId xmlns:p14="http://schemas.microsoft.com/office/powerpoint/2010/main" val="1776841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dirty="0" smtClean="0">
                <a:cs typeface="Times New Roman" panose="02020603050405020304" pitchFamily="18" charset="0"/>
              </a:rPr>
              <a:t/>
            </a:r>
            <a:br>
              <a:rPr lang="tr-TR" altLang="tr-TR" dirty="0" smtClean="0">
                <a:cs typeface="Times New Roman" panose="02020603050405020304" pitchFamily="18" charset="0"/>
              </a:rPr>
            </a:br>
            <a:r>
              <a:rPr lang="tr-TR" altLang="tr-TR" dirty="0">
                <a:cs typeface="Times New Roman" panose="02020603050405020304" pitchFamily="18" charset="0"/>
              </a:rPr>
              <a:t/>
            </a:r>
            <a:br>
              <a:rPr lang="tr-TR" altLang="tr-TR" dirty="0">
                <a:cs typeface="Times New Roman" panose="02020603050405020304" pitchFamily="18" charset="0"/>
              </a:rPr>
            </a:br>
            <a:r>
              <a:rPr lang="tr-TR" altLang="tr-TR" dirty="0" smtClean="0">
                <a:cs typeface="Times New Roman" panose="02020603050405020304" pitchFamily="18" charset="0"/>
              </a:rPr>
              <a:t>     İ</a:t>
            </a:r>
            <a:r>
              <a:rPr lang="tr-TR" altLang="tr-TR" b="1" dirty="0" smtClean="0">
                <a:cs typeface="Times New Roman" panose="02020603050405020304" pitchFamily="18" charset="0"/>
              </a:rPr>
              <a:t>şleyen </a:t>
            </a:r>
            <a:r>
              <a:rPr lang="tr-TR" altLang="tr-TR" b="1" dirty="0" smtClean="0">
                <a:cs typeface="Times New Roman" panose="02020603050405020304" pitchFamily="18" charset="0"/>
              </a:rPr>
              <a:t>Teşebbüs Değeri  Yöntemi</a:t>
            </a:r>
            <a:r>
              <a:rPr lang="en-US" altLang="tr-TR" b="1" dirty="0" smtClean="0">
                <a:latin typeface="Arial" panose="020B0604020202020204" pitchFamily="34" charset="0"/>
                <a:cs typeface="Times New Roman" panose="02020603050405020304" pitchFamily="18" charset="0"/>
              </a:rPr>
              <a:t/>
            </a:r>
            <a:br>
              <a:rPr lang="en-US" altLang="tr-TR" b="1" dirty="0" smtClean="0">
                <a:latin typeface="Arial" panose="020B0604020202020204" pitchFamily="34" charset="0"/>
                <a:cs typeface="Times New Roman" panose="02020603050405020304" pitchFamily="18" charset="0"/>
              </a:rPr>
            </a:br>
            <a:endParaRPr lang="en-US" altLang="tr-TR" b="1" dirty="0" smtClean="0">
              <a:latin typeface="Arial" panose="020B0604020202020204" pitchFamily="34" charset="0"/>
              <a:cs typeface="Times New Roman" panose="02020603050405020304" pitchFamily="18" charset="0"/>
            </a:endParaRPr>
          </a:p>
        </p:txBody>
      </p:sp>
      <p:sp>
        <p:nvSpPr>
          <p:cNvPr id="37891" name="Rectangle 3"/>
          <p:cNvSpPr>
            <a:spLocks noGrp="1" noChangeArrowheads="1"/>
          </p:cNvSpPr>
          <p:nvPr>
            <p:ph type="body" idx="1"/>
          </p:nvPr>
        </p:nvSpPr>
        <p:spPr>
          <a:xfrm>
            <a:off x="369570" y="1181100"/>
            <a:ext cx="8580120" cy="5562600"/>
          </a:xfrm>
        </p:spPr>
        <p:txBody>
          <a:bodyPr/>
          <a:lstStyle/>
          <a:p>
            <a:pPr eaLnBrk="1" hangingPunct="1">
              <a:defRPr/>
            </a:pPr>
            <a:r>
              <a:rPr lang="tr-TR" altLang="tr-TR" dirty="0" smtClean="0">
                <a:cs typeface="Times New Roman" panose="02020603050405020304" pitchFamily="18" charset="0"/>
              </a:rPr>
              <a:t> İşleyen </a:t>
            </a:r>
            <a:r>
              <a:rPr lang="tr-TR" altLang="tr-TR" dirty="0" smtClean="0">
                <a:cs typeface="Times New Roman" panose="02020603050405020304" pitchFamily="18" charset="0"/>
              </a:rPr>
              <a:t>teşebbüs değeri (</a:t>
            </a:r>
            <a:r>
              <a:rPr lang="tr-TR" altLang="tr-TR" dirty="0" err="1" smtClean="0">
                <a:cs typeface="Times New Roman" panose="02020603050405020304" pitchFamily="18" charset="0"/>
              </a:rPr>
              <a:t>going-concern-value</a:t>
            </a:r>
            <a:r>
              <a:rPr lang="tr-TR" altLang="tr-TR" dirty="0" smtClean="0">
                <a:cs typeface="Times New Roman" panose="02020603050405020304" pitchFamily="18" charset="0"/>
              </a:rPr>
              <a:t>), pazar değerinin araştırılmasında kullanılan bir kavramdır. İşletmenin bir bütün olarak devredilmesi halinde bulanacak değer olarak tanımlanır</a:t>
            </a:r>
            <a:r>
              <a:rPr lang="en-US" altLang="tr-TR" dirty="0" smtClean="0"/>
              <a:t> </a:t>
            </a:r>
            <a:r>
              <a:rPr lang="tr-TR" altLang="tr-TR" dirty="0" smtClean="0"/>
              <a:t>.</a:t>
            </a:r>
          </a:p>
          <a:p>
            <a:pPr eaLnBrk="1" hangingPunct="1">
              <a:defRPr/>
            </a:pPr>
            <a:r>
              <a:rPr lang="tr-TR" altLang="tr-TR" dirty="0" smtClean="0">
                <a:cs typeface="Times New Roman" panose="02020603050405020304" pitchFamily="18" charset="0"/>
              </a:rPr>
              <a:t> Sinerji </a:t>
            </a:r>
            <a:r>
              <a:rPr lang="tr-TR" altLang="tr-TR" dirty="0" smtClean="0">
                <a:cs typeface="Times New Roman" panose="02020603050405020304" pitchFamily="18" charset="0"/>
              </a:rPr>
              <a:t>etkisine göre bütünün değeri parçaların değerlerinin toplamından daha fazla olacaktır. Dolayısıyla işleyen teşebbüs değerine göre işletmenin bir bütün olarak değeri onun parçalarının değerleri toplamından daha büyüktür. Bu yöntemde değerin hesaplanmasında işletmenin mevcut kazançlarının yanında gelecekte elde edebileceği potansiyel kazançlarının da dikkate alınması gerekmektedir.</a:t>
            </a:r>
            <a:r>
              <a:rPr lang="en-US" altLang="tr-TR" dirty="0" smtClean="0"/>
              <a:t> </a:t>
            </a:r>
            <a:endParaRPr lang="tr-TR" altLang="tr-TR" dirty="0" smtClean="0"/>
          </a:p>
          <a:p>
            <a:pPr algn="just" eaLnBrk="1" hangingPunct="1">
              <a:defRPr/>
            </a:pPr>
            <a:r>
              <a:rPr lang="tr-TR" altLang="tr-TR" dirty="0" smtClean="0"/>
              <a:t> Şerefiye </a:t>
            </a:r>
            <a:r>
              <a:rPr lang="tr-TR" altLang="tr-TR" dirty="0" smtClean="0"/>
              <a:t>dikkate alınarak firma değeri denkliği;</a:t>
            </a:r>
          </a:p>
          <a:p>
            <a:pPr algn="just" eaLnBrk="1" hangingPunct="1">
              <a:buFont typeface="Wingdings" panose="05000000000000000000" pitchFamily="2" charset="2"/>
              <a:buNone/>
              <a:defRPr/>
            </a:pPr>
            <a:r>
              <a:rPr lang="tr-TR" altLang="tr-TR" dirty="0" smtClean="0"/>
              <a:t>	</a:t>
            </a:r>
            <a:r>
              <a:rPr lang="tr-TR" altLang="tr-TR" dirty="0" smtClean="0"/>
              <a:t> İşleyen </a:t>
            </a:r>
            <a:r>
              <a:rPr lang="tr-TR" altLang="tr-TR" dirty="0" smtClean="0"/>
              <a:t>Teşebbüs Değeri = Net Aktif Toplamı + Şerefiye</a:t>
            </a:r>
            <a:endParaRPr lang="en-US" altLang="tr-TR" dirty="0" smtClean="0"/>
          </a:p>
          <a:p>
            <a:pPr eaLnBrk="1" hangingPunct="1">
              <a:buFont typeface="Wingdings" panose="05000000000000000000" pitchFamily="2" charset="2"/>
              <a:buNone/>
              <a:defRPr/>
            </a:pPr>
            <a:endParaRPr lang="en-US" altLang="tr-TR" dirty="0" smtClean="0"/>
          </a:p>
        </p:txBody>
      </p:sp>
    </p:spTree>
    <p:extLst>
      <p:ext uri="{BB962C8B-B14F-4D97-AF65-F5344CB8AC3E}">
        <p14:creationId xmlns:p14="http://schemas.microsoft.com/office/powerpoint/2010/main" val="3583401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13899" y="471985"/>
            <a:ext cx="8205716" cy="747215"/>
          </a:xfrm>
        </p:spPr>
        <p:txBody>
          <a:bodyPr/>
          <a:lstStyle/>
          <a:p>
            <a:pPr eaLnBrk="1" hangingPunct="1"/>
            <a:r>
              <a:rPr lang="tr-TR" altLang="tr-TR" dirty="0" smtClean="0">
                <a:cs typeface="Times New Roman" panose="02020603050405020304" pitchFamily="18" charset="0"/>
              </a:rPr>
              <a:t>Emsal Değeri Yöntemi</a:t>
            </a:r>
            <a:r>
              <a:rPr lang="en-US" altLang="tr-TR" dirty="0" smtClean="0"/>
              <a:t> </a:t>
            </a:r>
          </a:p>
        </p:txBody>
      </p:sp>
      <p:sp>
        <p:nvSpPr>
          <p:cNvPr id="38915" name="Rectangle 3"/>
          <p:cNvSpPr>
            <a:spLocks noGrp="1" noChangeArrowheads="1"/>
          </p:cNvSpPr>
          <p:nvPr>
            <p:ph type="body" idx="1"/>
          </p:nvPr>
        </p:nvSpPr>
        <p:spPr>
          <a:xfrm>
            <a:off x="313899" y="1219200"/>
            <a:ext cx="8570794" cy="5638800"/>
          </a:xfrm>
        </p:spPr>
        <p:txBody>
          <a:bodyPr/>
          <a:lstStyle/>
          <a:p>
            <a:pPr algn="just" eaLnBrk="1" hangingPunct="1">
              <a:defRPr/>
            </a:pPr>
            <a:r>
              <a:rPr lang="tr-TR" altLang="tr-TR" sz="2400" dirty="0" smtClean="0">
                <a:cs typeface="Times New Roman" panose="02020603050405020304" pitchFamily="18" charset="0"/>
              </a:rPr>
              <a:t> </a:t>
            </a:r>
            <a:r>
              <a:rPr lang="tr-TR" altLang="tr-TR" dirty="0" smtClean="0">
                <a:cs typeface="Times New Roman" panose="02020603050405020304" pitchFamily="18" charset="0"/>
              </a:rPr>
              <a:t>Emsal </a:t>
            </a:r>
            <a:r>
              <a:rPr lang="tr-TR" altLang="tr-TR" dirty="0" smtClean="0">
                <a:cs typeface="Times New Roman" panose="02020603050405020304" pitchFamily="18" charset="0"/>
              </a:rPr>
              <a:t>değer (benzer alım satımlar), gerçek bedeli bilinmeyen veya bilinemeyen bir varlığın, satılması durumunda benzerlerine göre sahip olacağı değer olarak tanımlanabilir</a:t>
            </a:r>
            <a:r>
              <a:rPr lang="tr-TR" altLang="tr-TR" dirty="0" smtClean="0"/>
              <a:t>.</a:t>
            </a:r>
          </a:p>
          <a:p>
            <a:pPr algn="just" eaLnBrk="1" hangingPunct="1">
              <a:defRPr/>
            </a:pPr>
            <a:r>
              <a:rPr lang="tr-TR" altLang="tr-TR" dirty="0" smtClean="0">
                <a:cs typeface="Times New Roman" panose="02020603050405020304" pitchFamily="18" charset="0"/>
              </a:rPr>
              <a:t> Değerlenecek </a:t>
            </a:r>
            <a:r>
              <a:rPr lang="tr-TR" altLang="tr-TR" dirty="0" smtClean="0">
                <a:cs typeface="Times New Roman" panose="02020603050405020304" pitchFamily="18" charset="0"/>
              </a:rPr>
              <a:t>varlığa emsal teşkil edecek benzer bir varlığın piyasada alınıp satılması durumunda, piyasada oluşan değer baz alınarak bir değer tespiti yapılabilir. Tespit edilen değer emsal değer olarak adlandırılmaktadır. Emsal değer yöntemi gayrimenkullerin alınıp satılmasında daha çok kullanılan bir yöntemdir</a:t>
            </a:r>
            <a:r>
              <a:rPr lang="tr-TR" altLang="tr-TR" dirty="0" smtClean="0"/>
              <a:t>.</a:t>
            </a:r>
          </a:p>
          <a:p>
            <a:pPr algn="just" eaLnBrk="1" hangingPunct="1">
              <a:defRPr/>
            </a:pPr>
            <a:r>
              <a:rPr lang="tr-TR" altLang="tr-TR" dirty="0" smtClean="0">
                <a:cs typeface="Times New Roman" panose="02020603050405020304" pitchFamily="18" charset="0"/>
              </a:rPr>
              <a:t> Emsal </a:t>
            </a:r>
            <a:r>
              <a:rPr lang="tr-TR" altLang="tr-TR" dirty="0" smtClean="0">
                <a:cs typeface="Times New Roman" panose="02020603050405020304" pitchFamily="18" charset="0"/>
              </a:rPr>
              <a:t>değere göre bir bina ya da arsanın değeri, binanın ya da arsaya emsal teşkil edebilecek, çevresinde bulunan benzer bina ve arsaların  en son alım satım fiyatları dikkate alınarak hesaplanmaktadır.</a:t>
            </a:r>
            <a:r>
              <a:rPr lang="en-US" altLang="tr-TR" dirty="0" smtClean="0"/>
              <a:t> </a:t>
            </a:r>
            <a:endParaRPr lang="tr-TR" altLang="tr-TR" dirty="0" smtClean="0"/>
          </a:p>
          <a:p>
            <a:pPr eaLnBrk="1" hangingPunct="1">
              <a:defRPr/>
            </a:pPr>
            <a:endParaRPr lang="en-US" altLang="tr-TR" sz="2400" dirty="0" smtClean="0"/>
          </a:p>
        </p:txBody>
      </p:sp>
    </p:spTree>
    <p:extLst>
      <p:ext uri="{BB962C8B-B14F-4D97-AF65-F5344CB8AC3E}">
        <p14:creationId xmlns:p14="http://schemas.microsoft.com/office/powerpoint/2010/main" val="420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8060" y="641445"/>
            <a:ext cx="7772400" cy="774510"/>
          </a:xfrm>
        </p:spPr>
        <p:txBody>
          <a:bodyPr/>
          <a:lstStyle/>
          <a:p>
            <a:pPr eaLnBrk="1" hangingPunct="1"/>
            <a:r>
              <a:rPr lang="tr-TR" altLang="tr-TR" b="1" dirty="0" smtClean="0">
                <a:cs typeface="Times New Roman" panose="02020603050405020304" pitchFamily="18" charset="0"/>
              </a:rPr>
              <a:t>Ekspertiz Değeri Yöntemi</a:t>
            </a:r>
            <a:r>
              <a:rPr lang="en-US" altLang="tr-TR" b="1" dirty="0" smtClean="0">
                <a:latin typeface="Arial" panose="020B0604020202020204" pitchFamily="34" charset="0"/>
                <a:cs typeface="Times New Roman" panose="02020603050405020304" pitchFamily="18" charset="0"/>
              </a:rPr>
              <a:t/>
            </a:r>
            <a:br>
              <a:rPr lang="en-US" altLang="tr-TR" b="1" dirty="0" smtClean="0">
                <a:latin typeface="Arial" panose="020B0604020202020204" pitchFamily="34" charset="0"/>
                <a:cs typeface="Times New Roman" panose="02020603050405020304" pitchFamily="18" charset="0"/>
              </a:rPr>
            </a:br>
            <a:endParaRPr lang="en-US" altLang="tr-TR" b="1" dirty="0" smtClean="0">
              <a:latin typeface="Arial" panose="020B0604020202020204" pitchFamily="34" charset="0"/>
              <a:cs typeface="Times New Roman" panose="02020603050405020304" pitchFamily="18" charset="0"/>
            </a:endParaRPr>
          </a:p>
        </p:txBody>
      </p:sp>
      <p:sp>
        <p:nvSpPr>
          <p:cNvPr id="39939" name="Rectangle 3"/>
          <p:cNvSpPr>
            <a:spLocks noGrp="1" noChangeArrowheads="1"/>
          </p:cNvSpPr>
          <p:nvPr>
            <p:ph type="body" idx="1"/>
          </p:nvPr>
        </p:nvSpPr>
        <p:spPr>
          <a:xfrm>
            <a:off x="283191" y="1294263"/>
            <a:ext cx="8713788" cy="5299075"/>
          </a:xfrm>
        </p:spPr>
        <p:txBody>
          <a:bodyPr/>
          <a:lstStyle/>
          <a:p>
            <a:pPr algn="just" eaLnBrk="1" hangingPunct="1">
              <a:defRPr/>
            </a:pPr>
            <a:r>
              <a:rPr lang="tr-TR" altLang="tr-TR" dirty="0" smtClean="0">
                <a:cs typeface="Times New Roman" panose="02020603050405020304" pitchFamily="18" charset="0"/>
              </a:rPr>
              <a:t>Ekspertiz değerinin diğer bir tanımı; “Şirket varlıklarının, ilgili uzmanlar tarafından varlıkların yaşları, kapasiteleri, teknolojileri, benzer varlıkların piyasa değerleri gibi faktörler </a:t>
            </a:r>
            <a:r>
              <a:rPr lang="tr-TR" altLang="tr-TR" dirty="0" err="1" smtClean="0">
                <a:cs typeface="Times New Roman" panose="02020603050405020304" pitchFamily="18" charset="0"/>
              </a:rPr>
              <a:t>gözönüne</a:t>
            </a:r>
            <a:r>
              <a:rPr lang="tr-TR" altLang="tr-TR" dirty="0" smtClean="0">
                <a:cs typeface="Times New Roman" panose="02020603050405020304" pitchFamily="18" charset="0"/>
              </a:rPr>
              <a:t> alınarak belirlenen değerdir” şeklinde tanımlanmıştır.</a:t>
            </a:r>
            <a:r>
              <a:rPr lang="tr-TR" altLang="tr-TR" sz="2400" dirty="0" smtClean="0">
                <a:cs typeface="Times New Roman" panose="02020603050405020304" pitchFamily="18" charset="0"/>
              </a:rPr>
              <a:t> </a:t>
            </a:r>
            <a:endParaRPr lang="tr-TR" altLang="tr-TR" sz="2400" dirty="0" smtClean="0"/>
          </a:p>
          <a:p>
            <a:pPr algn="just" eaLnBrk="1" hangingPunct="1">
              <a:defRPr/>
            </a:pPr>
            <a:r>
              <a:rPr lang="tr-TR" altLang="tr-TR" dirty="0" smtClean="0"/>
              <a:t>Eksper, bilgi ve uzmanlığı nedeniyle görüşüne başvurulan kişidir. Değer tespitine konu varlığın rayiç değerin eksperler tarafından tespit edilmesinde ulaşılan değer, </a:t>
            </a:r>
            <a:r>
              <a:rPr lang="tr-TR" altLang="tr-TR" dirty="0" err="1" smtClean="0"/>
              <a:t>ekpertiz</a:t>
            </a:r>
            <a:r>
              <a:rPr lang="tr-TR" altLang="tr-TR" dirty="0" smtClean="0"/>
              <a:t> değerdir. Şirket açısından ekspertiz değer, sabit varlıkların piyasa fiyatları ile elden çıkarılması halinde elde edilecek değerdir. Ekspertiz değeri yöntemi firmanın piyasa durumunu, ürünlerini veya yönetimin becerilerini dikkate almaz. Bu yöntem daha çok varlık satışı olduğunda başvurulmaktadır. </a:t>
            </a:r>
            <a:endParaRPr lang="en-US" altLang="tr-TR" dirty="0" smtClean="0"/>
          </a:p>
          <a:p>
            <a:pPr eaLnBrk="1" hangingPunct="1">
              <a:defRPr/>
            </a:pPr>
            <a:endParaRPr lang="en-US" altLang="tr-TR" sz="2400" dirty="0" smtClean="0"/>
          </a:p>
        </p:txBody>
      </p:sp>
    </p:spTree>
    <p:extLst>
      <p:ext uri="{BB962C8B-B14F-4D97-AF65-F5344CB8AC3E}">
        <p14:creationId xmlns:p14="http://schemas.microsoft.com/office/powerpoint/2010/main" val="1458871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altLang="tr-TR" sz="2000" dirty="0">
                <a:cs typeface="Times New Roman" panose="02020603050405020304" pitchFamily="18" charset="0"/>
              </a:rPr>
              <a:t/>
            </a:r>
            <a:br>
              <a:rPr lang="tr-TR" altLang="tr-TR" sz="2000" dirty="0">
                <a:cs typeface="Times New Roman" panose="02020603050405020304" pitchFamily="18" charset="0"/>
              </a:rPr>
            </a:br>
            <a:r>
              <a:rPr lang="tr-TR" altLang="tr-TR" sz="2000" dirty="0" smtClean="0">
                <a:cs typeface="Times New Roman" panose="02020603050405020304" pitchFamily="18" charset="0"/>
              </a:rPr>
              <a:t>      </a:t>
            </a:r>
            <a:r>
              <a:rPr lang="tr-TR" altLang="tr-TR" b="1" dirty="0" err="1" smtClean="0">
                <a:cs typeface="Times New Roman" panose="02020603050405020304" pitchFamily="18" charset="0"/>
              </a:rPr>
              <a:t>Amortize</a:t>
            </a:r>
            <a:r>
              <a:rPr lang="tr-TR" altLang="tr-TR" b="1" dirty="0" smtClean="0">
                <a:cs typeface="Times New Roman" panose="02020603050405020304" pitchFamily="18" charset="0"/>
              </a:rPr>
              <a:t> </a:t>
            </a:r>
            <a:r>
              <a:rPr lang="tr-TR" altLang="tr-TR" b="1" dirty="0" smtClean="0">
                <a:cs typeface="Times New Roman" panose="02020603050405020304" pitchFamily="18" charset="0"/>
              </a:rPr>
              <a:t>Edilmiş Yenileme Değeri </a:t>
            </a:r>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b="1" dirty="0" smtClean="0">
                <a:cs typeface="Times New Roman" panose="02020603050405020304" pitchFamily="18" charset="0"/>
              </a:rPr>
              <a:t>     (</a:t>
            </a:r>
            <a:r>
              <a:rPr lang="tr-TR" altLang="tr-TR" b="1" dirty="0" smtClean="0">
                <a:cs typeface="Times New Roman" panose="02020603050405020304" pitchFamily="18" charset="0"/>
              </a:rPr>
              <a:t>Yeniden Değerlenen Net Aktif Yöntemi) </a:t>
            </a:r>
            <a:endParaRPr lang="en-US" altLang="tr-TR" b="1" dirty="0" smtClean="0">
              <a:cs typeface="Times New Roman" panose="02020603050405020304" pitchFamily="18" charset="0"/>
            </a:endParaRPr>
          </a:p>
        </p:txBody>
      </p:sp>
      <p:sp>
        <p:nvSpPr>
          <p:cNvPr id="40963" name="Rectangle 3"/>
          <p:cNvSpPr>
            <a:spLocks noGrp="1" noChangeArrowheads="1"/>
          </p:cNvSpPr>
          <p:nvPr>
            <p:ph type="body" idx="1"/>
          </p:nvPr>
        </p:nvSpPr>
        <p:spPr>
          <a:xfrm>
            <a:off x="411707" y="1216925"/>
            <a:ext cx="8582167" cy="4114800"/>
          </a:xfrm>
        </p:spPr>
        <p:txBody>
          <a:bodyPr/>
          <a:lstStyle/>
          <a:p>
            <a:pPr algn="just" eaLnBrk="1" hangingPunct="1">
              <a:lnSpc>
                <a:spcPct val="90000"/>
              </a:lnSpc>
              <a:defRPr/>
            </a:pPr>
            <a:r>
              <a:rPr lang="tr-TR" altLang="tr-TR" dirty="0" smtClean="0"/>
              <a:t>Yeniden değerlenen </a:t>
            </a:r>
            <a:r>
              <a:rPr lang="tr-TR" altLang="tr-TR" dirty="0" err="1" smtClean="0"/>
              <a:t>özvarlık</a:t>
            </a:r>
            <a:r>
              <a:rPr lang="tr-TR" altLang="tr-TR" dirty="0" smtClean="0"/>
              <a:t> değerleme yöntemi, </a:t>
            </a:r>
            <a:r>
              <a:rPr lang="tr-TR" altLang="tr-TR" dirty="0" err="1" smtClean="0"/>
              <a:t>özvarlık</a:t>
            </a:r>
            <a:r>
              <a:rPr lang="tr-TR" altLang="tr-TR" dirty="0" smtClean="0"/>
              <a:t> değeri yönteminden elde edilen bir yöntem olup, varlıkların tarihi maliyetlerinin cari değerlere dönüştürülmesi işleminden oluşmaktadır. Cari değerlere dönüştürülen varlıklar işletmenin değerini, varlıklardan borçların çıkarılması ile özvarlığın değeri belirlenmektedir.  Yöntemi, </a:t>
            </a:r>
            <a:r>
              <a:rPr lang="tr-TR" altLang="tr-TR" dirty="0" err="1" smtClean="0"/>
              <a:t>özvarlık</a:t>
            </a:r>
            <a:r>
              <a:rPr lang="tr-TR" altLang="tr-TR" dirty="0" smtClean="0"/>
              <a:t> (net aktif) değeri yönteminden ayıran temel nokta, varlıkların tarihi maliyetlerinden cari değerlere yükseltilme olgusudur. </a:t>
            </a:r>
            <a:endParaRPr lang="en-US" altLang="tr-TR" dirty="0" smtClean="0"/>
          </a:p>
          <a:p>
            <a:pPr eaLnBrk="1" hangingPunct="1">
              <a:lnSpc>
                <a:spcPct val="90000"/>
              </a:lnSpc>
              <a:buFont typeface="Wingdings" panose="05000000000000000000" pitchFamily="2" charset="2"/>
              <a:buNone/>
              <a:defRPr/>
            </a:pPr>
            <a:endParaRPr lang="en-US" altLang="tr-TR" sz="2800" dirty="0" smtClean="0"/>
          </a:p>
        </p:txBody>
      </p:sp>
    </p:spTree>
    <p:extLst>
      <p:ext uri="{BB962C8B-B14F-4D97-AF65-F5344CB8AC3E}">
        <p14:creationId xmlns:p14="http://schemas.microsoft.com/office/powerpoint/2010/main" val="3327833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smtClean="0">
                <a:cs typeface="Times New Roman" panose="02020603050405020304" pitchFamily="18" charset="0"/>
              </a:rPr>
              <a:t>    </a:t>
            </a:r>
            <a:br>
              <a:rPr lang="tr-TR" altLang="tr-TR"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r>
              <a:rPr lang="tr-TR" altLang="tr-TR" b="1" dirty="0" smtClean="0">
                <a:cs typeface="Times New Roman" panose="02020603050405020304" pitchFamily="18" charset="0"/>
              </a:rPr>
              <a:t>Temettü </a:t>
            </a:r>
            <a:r>
              <a:rPr lang="tr-TR" altLang="tr-TR" b="1" dirty="0" smtClean="0">
                <a:cs typeface="Times New Roman" panose="02020603050405020304" pitchFamily="18" charset="0"/>
              </a:rPr>
              <a:t>Verimi Yöntemi</a:t>
            </a:r>
            <a:r>
              <a:rPr lang="en-US" altLang="tr-TR" b="1" dirty="0" smtClean="0">
                <a:latin typeface="Arial" panose="020B0604020202020204" pitchFamily="34" charset="0"/>
                <a:cs typeface="Arial" panose="020B0604020202020204" pitchFamily="34" charset="0"/>
              </a:rPr>
              <a:t/>
            </a:r>
            <a:br>
              <a:rPr lang="en-US" altLang="tr-TR" b="1" dirty="0" smtClean="0">
                <a:latin typeface="Arial" panose="020B0604020202020204" pitchFamily="34" charset="0"/>
                <a:cs typeface="Arial" panose="020B0604020202020204" pitchFamily="34" charset="0"/>
              </a:rPr>
            </a:br>
            <a:endParaRPr lang="en-US" altLang="tr-TR" b="1" dirty="0" smtClean="0">
              <a:latin typeface="Arial" panose="020B0604020202020204" pitchFamily="34" charset="0"/>
              <a:cs typeface="Arial" panose="020B0604020202020204" pitchFamily="34" charset="0"/>
            </a:endParaRPr>
          </a:p>
        </p:txBody>
      </p:sp>
      <p:sp>
        <p:nvSpPr>
          <p:cNvPr id="41987" name="Rectangle 3"/>
          <p:cNvSpPr>
            <a:spLocks noGrp="1" noChangeArrowheads="1"/>
          </p:cNvSpPr>
          <p:nvPr>
            <p:ph type="body" idx="1"/>
          </p:nvPr>
        </p:nvSpPr>
        <p:spPr>
          <a:xfrm>
            <a:off x="398058" y="1298812"/>
            <a:ext cx="8404747" cy="4114800"/>
          </a:xfrm>
        </p:spPr>
        <p:txBody>
          <a:bodyPr/>
          <a:lstStyle/>
          <a:p>
            <a:pPr algn="just" eaLnBrk="1" hangingPunct="1">
              <a:defRPr/>
            </a:pPr>
            <a:r>
              <a:rPr lang="tr-TR" altLang="tr-TR" sz="2400" dirty="0" smtClean="0">
                <a:cs typeface="Times New Roman" panose="02020603050405020304" pitchFamily="18" charset="0"/>
              </a:rPr>
              <a:t> Kâr dağıtımının </a:t>
            </a:r>
            <a:r>
              <a:rPr lang="tr-TR" altLang="tr-TR" sz="2400" dirty="0" smtClean="0">
                <a:cs typeface="Times New Roman" panose="02020603050405020304" pitchFamily="18" charset="0"/>
              </a:rPr>
              <a:t>hisse senetleri </a:t>
            </a:r>
            <a:r>
              <a:rPr lang="tr-TR" altLang="tr-TR" sz="2400" dirty="0" smtClean="0">
                <a:cs typeface="Times New Roman" panose="02020603050405020304" pitchFamily="18" charset="0"/>
              </a:rPr>
              <a:t>değeri </a:t>
            </a:r>
            <a:r>
              <a:rPr lang="tr-TR" altLang="tr-TR" sz="2400" dirty="0" smtClean="0">
                <a:cs typeface="Times New Roman" panose="02020603050405020304" pitchFamily="18" charset="0"/>
              </a:rPr>
              <a:t>üzerinde etkili </a:t>
            </a:r>
            <a:r>
              <a:rPr lang="tr-TR" altLang="tr-TR" sz="2400" dirty="0" smtClean="0">
                <a:cs typeface="Times New Roman" panose="02020603050405020304" pitchFamily="18" charset="0"/>
              </a:rPr>
              <a:t>olduğu </a:t>
            </a:r>
            <a:r>
              <a:rPr lang="tr-TR" altLang="tr-TR" sz="2400" dirty="0" smtClean="0">
                <a:cs typeface="Times New Roman" panose="02020603050405020304" pitchFamily="18" charset="0"/>
              </a:rPr>
              <a:t>ve  hisse senedinin bugünkü değerinin, beklenen temettülerin bugünkü değerine eşit olacağı kabul edilmektedir. </a:t>
            </a:r>
            <a:endParaRPr lang="tr-TR" altLang="tr-TR" sz="2400" dirty="0" smtClean="0"/>
          </a:p>
          <a:p>
            <a:pPr eaLnBrk="1" hangingPunct="1">
              <a:defRPr/>
            </a:pPr>
            <a:r>
              <a:rPr lang="tr-TR" altLang="tr-TR" sz="2400" dirty="0" smtClean="0">
                <a:cs typeface="Times New Roman" panose="02020603050405020304" pitchFamily="18" charset="0"/>
              </a:rPr>
              <a:t> T</a:t>
            </a:r>
            <a:r>
              <a:rPr lang="tr-TR" altLang="tr-TR" sz="2400" dirty="0" smtClean="0"/>
              <a:t>V</a:t>
            </a:r>
            <a:r>
              <a:rPr lang="tr-TR" altLang="tr-TR" sz="2400" dirty="0" smtClean="0">
                <a:cs typeface="Times New Roman" panose="02020603050405020304" pitchFamily="18" charset="0"/>
              </a:rPr>
              <a:t> =Hisse </a:t>
            </a:r>
            <a:r>
              <a:rPr lang="tr-TR" altLang="tr-TR" sz="2400" dirty="0" smtClean="0">
                <a:cs typeface="Times New Roman" panose="02020603050405020304" pitchFamily="18" charset="0"/>
              </a:rPr>
              <a:t>Başına Ödenen Temettü / Hisse Senedi Piyasa Değeri</a:t>
            </a:r>
            <a:r>
              <a:rPr lang="en-US" altLang="tr-TR" sz="2400" dirty="0" smtClean="0">
                <a:cs typeface="Times New Roman" panose="02020603050405020304" pitchFamily="18" charset="0"/>
              </a:rPr>
              <a:t> </a:t>
            </a:r>
            <a:endParaRPr lang="tr-TR" altLang="tr-TR" sz="2400" dirty="0" smtClean="0"/>
          </a:p>
          <a:p>
            <a:pPr eaLnBrk="1" hangingPunct="1">
              <a:buFont typeface="Wingdings" panose="05000000000000000000" pitchFamily="2" charset="2"/>
              <a:buNone/>
              <a:defRPr/>
            </a:pPr>
            <a:r>
              <a:rPr lang="tr-TR" altLang="tr-TR" sz="2400" dirty="0" smtClean="0">
                <a:cs typeface="Times New Roman" panose="02020603050405020304" pitchFamily="18" charset="0"/>
              </a:rPr>
              <a:t>Po</a:t>
            </a:r>
            <a:r>
              <a:rPr lang="tr-TR" altLang="tr-TR" sz="2400" dirty="0" smtClean="0">
                <a:cs typeface="Times New Roman" panose="02020603050405020304" pitchFamily="18" charset="0"/>
              </a:rPr>
              <a:t>: Hisse </a:t>
            </a:r>
            <a:r>
              <a:rPr lang="tr-TR" altLang="tr-TR" sz="2400" dirty="0" smtClean="0">
                <a:cs typeface="Times New Roman" panose="02020603050405020304" pitchFamily="18" charset="0"/>
              </a:rPr>
              <a:t>senedi değeri,</a:t>
            </a:r>
            <a:endParaRPr lang="tr-TR" altLang="tr-TR" sz="2400" dirty="0" smtClean="0"/>
          </a:p>
          <a:p>
            <a:pPr eaLnBrk="1" hangingPunct="1">
              <a:buFont typeface="Wingdings" panose="05000000000000000000" pitchFamily="2" charset="2"/>
              <a:buNone/>
              <a:defRPr/>
            </a:pPr>
            <a:r>
              <a:rPr lang="tr-TR" altLang="tr-TR" sz="2400" dirty="0" err="1" smtClean="0">
                <a:cs typeface="Times New Roman" panose="02020603050405020304" pitchFamily="18" charset="0"/>
              </a:rPr>
              <a:t>Dt</a:t>
            </a:r>
            <a:r>
              <a:rPr lang="tr-TR" altLang="tr-TR" sz="2400" dirty="0" smtClean="0">
                <a:cs typeface="Times New Roman" panose="02020603050405020304" pitchFamily="18" charset="0"/>
              </a:rPr>
              <a:t>: </a:t>
            </a:r>
            <a:r>
              <a:rPr lang="tr-TR" altLang="tr-TR" sz="2400" dirty="0" smtClean="0">
                <a:cs typeface="Times New Roman" panose="02020603050405020304" pitchFamily="18" charset="0"/>
              </a:rPr>
              <a:t>Elde </a:t>
            </a:r>
            <a:r>
              <a:rPr lang="tr-TR" altLang="tr-TR" sz="2400" dirty="0" smtClean="0">
                <a:cs typeface="Times New Roman" panose="02020603050405020304" pitchFamily="18" charset="0"/>
              </a:rPr>
              <a:t>edilmesi beklenen temettü geliri,</a:t>
            </a:r>
            <a:endParaRPr lang="tr-TR" altLang="tr-TR" sz="2400" dirty="0" smtClean="0"/>
          </a:p>
          <a:p>
            <a:pPr eaLnBrk="1" hangingPunct="1">
              <a:buFont typeface="Wingdings" panose="05000000000000000000" pitchFamily="2" charset="2"/>
              <a:buNone/>
              <a:defRPr/>
            </a:pPr>
            <a:r>
              <a:rPr lang="tr-TR" altLang="tr-TR" sz="2400" dirty="0" err="1" smtClean="0">
                <a:cs typeface="Times New Roman" panose="02020603050405020304" pitchFamily="18" charset="0"/>
              </a:rPr>
              <a:t>Tv</a:t>
            </a:r>
            <a:r>
              <a:rPr lang="tr-TR" altLang="tr-TR" sz="2400" dirty="0" smtClean="0">
                <a:cs typeface="Times New Roman" panose="02020603050405020304" pitchFamily="18" charset="0"/>
              </a:rPr>
              <a:t>: Temettü verimi.</a:t>
            </a:r>
            <a:endParaRPr lang="en-US" altLang="tr-TR" sz="2400" dirty="0" smtClean="0">
              <a:cs typeface="Times New Roman" panose="02020603050405020304" pitchFamily="18" charset="0"/>
            </a:endParaRPr>
          </a:p>
          <a:p>
            <a:pPr algn="just" eaLnBrk="1" hangingPunct="1">
              <a:defRPr/>
            </a:pPr>
            <a:endParaRPr lang="en-US" altLang="tr-TR" sz="2400" dirty="0" smtClean="0">
              <a:cs typeface="Times New Roman" panose="02020603050405020304" pitchFamily="18" charset="0"/>
            </a:endParaRPr>
          </a:p>
        </p:txBody>
      </p:sp>
    </p:spTree>
    <p:extLst>
      <p:ext uri="{BB962C8B-B14F-4D97-AF65-F5344CB8AC3E}">
        <p14:creationId xmlns:p14="http://schemas.microsoft.com/office/powerpoint/2010/main" val="529592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br>
              <a:rPr lang="tr-TR" altLang="tr-TR"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r>
              <a:rPr lang="tr-TR" altLang="tr-TR" b="1" dirty="0" smtClean="0">
                <a:cs typeface="Times New Roman" panose="02020603050405020304" pitchFamily="18" charset="0"/>
              </a:rPr>
              <a:t>Fiyat/Kazanç </a:t>
            </a:r>
            <a:r>
              <a:rPr lang="tr-TR" altLang="tr-TR" b="1" dirty="0" smtClean="0">
                <a:cs typeface="Times New Roman" panose="02020603050405020304" pitchFamily="18" charset="0"/>
              </a:rPr>
              <a:t>Oranı  Yöntemi</a:t>
            </a:r>
            <a:r>
              <a:rPr lang="en-US" altLang="tr-TR" b="1" dirty="0" smtClean="0">
                <a:latin typeface="Arial" panose="020B0604020202020204" pitchFamily="34" charset="0"/>
                <a:cs typeface="Times New Roman" panose="02020603050405020304" pitchFamily="18" charset="0"/>
              </a:rPr>
              <a:t/>
            </a:r>
            <a:br>
              <a:rPr lang="en-US" altLang="tr-TR" b="1" dirty="0" smtClean="0">
                <a:latin typeface="Arial" panose="020B0604020202020204" pitchFamily="34" charset="0"/>
                <a:cs typeface="Times New Roman" panose="02020603050405020304" pitchFamily="18" charset="0"/>
              </a:rPr>
            </a:br>
            <a:endParaRPr lang="en-US" altLang="tr-TR" b="1" dirty="0" smtClean="0">
              <a:latin typeface="Arial" panose="020B0604020202020204" pitchFamily="34" charset="0"/>
              <a:cs typeface="Times New Roman" panose="02020603050405020304" pitchFamily="18" charset="0"/>
            </a:endParaRPr>
          </a:p>
        </p:txBody>
      </p:sp>
      <p:sp>
        <p:nvSpPr>
          <p:cNvPr id="43011" name="Rectangle 3"/>
          <p:cNvSpPr>
            <a:spLocks noGrp="1" noChangeArrowheads="1"/>
          </p:cNvSpPr>
          <p:nvPr>
            <p:ph type="body" idx="1"/>
          </p:nvPr>
        </p:nvSpPr>
        <p:spPr>
          <a:xfrm>
            <a:off x="398059" y="1230574"/>
            <a:ext cx="8472986" cy="4114800"/>
          </a:xfrm>
        </p:spPr>
        <p:txBody>
          <a:bodyPr/>
          <a:lstStyle/>
          <a:p>
            <a:pPr algn="just" eaLnBrk="1" hangingPunct="1">
              <a:lnSpc>
                <a:spcPct val="90000"/>
              </a:lnSpc>
              <a:defRPr/>
            </a:pPr>
            <a:r>
              <a:rPr lang="tr-TR" altLang="tr-TR" dirty="0" smtClean="0"/>
              <a:t> Fiyat/Kazanç (F/K) oranı (</a:t>
            </a:r>
            <a:r>
              <a:rPr lang="tr-TR" altLang="tr-TR" dirty="0" err="1" smtClean="0"/>
              <a:t>Price</a:t>
            </a:r>
            <a:r>
              <a:rPr lang="tr-TR" altLang="tr-TR" dirty="0" smtClean="0"/>
              <a:t>/</a:t>
            </a:r>
            <a:r>
              <a:rPr lang="tr-TR" altLang="tr-TR" dirty="0" err="1" smtClean="0"/>
              <a:t>Earnings</a:t>
            </a:r>
            <a:r>
              <a:rPr lang="tr-TR" altLang="tr-TR" dirty="0" smtClean="0"/>
              <a:t> </a:t>
            </a:r>
            <a:r>
              <a:rPr lang="tr-TR" altLang="tr-TR" dirty="0" err="1" smtClean="0"/>
              <a:t>Ratio</a:t>
            </a:r>
            <a:r>
              <a:rPr lang="tr-TR" altLang="tr-TR" dirty="0" smtClean="0"/>
              <a:t>), işletmenin her 1 TL’lik hisse senedi başına düşen net kârına karşılık, yatırımcıların kaç TL. ödemeye razı olduklarını gösteren bir orandır. </a:t>
            </a:r>
          </a:p>
          <a:p>
            <a:pPr algn="just" eaLnBrk="1" hangingPunct="1">
              <a:lnSpc>
                <a:spcPct val="90000"/>
              </a:lnSpc>
              <a:defRPr/>
            </a:pPr>
            <a:r>
              <a:rPr lang="tr-TR" altLang="tr-TR" dirty="0" smtClean="0"/>
              <a:t> </a:t>
            </a:r>
            <a:r>
              <a:rPr lang="tr-TR" altLang="tr-TR" dirty="0" smtClean="0">
                <a:cs typeface="Times New Roman" panose="02020603050405020304" pitchFamily="18" charset="0"/>
              </a:rPr>
              <a:t>“Fiyat/Kazanç oranı bir şirket hissesinin piyasada oluşan fiyatının hisse başına elde edilen net kâr miktarına (veya şirket piyasa </a:t>
            </a:r>
            <a:r>
              <a:rPr lang="tr-TR" altLang="tr-TR" dirty="0" err="1" smtClean="0">
                <a:cs typeface="Times New Roman" panose="02020603050405020304" pitchFamily="18" charset="0"/>
              </a:rPr>
              <a:t>kapitalizasyon</a:t>
            </a:r>
            <a:r>
              <a:rPr lang="tr-TR" altLang="tr-TR" dirty="0" smtClean="0">
                <a:cs typeface="Times New Roman" panose="02020603050405020304" pitchFamily="18" charset="0"/>
              </a:rPr>
              <a:t> değerinin şirketin vergi sonrası net kârına) oranıdır. Değerleme yapılacak şirket için, şirketin kendi oranı ve/veya benzer şirketlerin ortalaması ile Ş</a:t>
            </a:r>
            <a:r>
              <a:rPr lang="tr-TR" altLang="tr-TR" i="1" dirty="0" smtClean="0">
                <a:cs typeface="Times New Roman" panose="02020603050405020304" pitchFamily="18" charset="0"/>
              </a:rPr>
              <a:t>irket hisselerinin nominal değeri</a:t>
            </a:r>
            <a:r>
              <a:rPr lang="tr-TR" altLang="tr-TR" dirty="0" smtClean="0">
                <a:cs typeface="Times New Roman" panose="02020603050405020304" pitchFamily="18" charset="0"/>
              </a:rPr>
              <a:t> çarpılarak şirket değerine ulaşılır.”</a:t>
            </a:r>
            <a:r>
              <a:rPr lang="en-US" altLang="tr-TR" dirty="0" smtClean="0"/>
              <a:t> </a:t>
            </a:r>
          </a:p>
        </p:txBody>
      </p:sp>
    </p:spTree>
    <p:extLst>
      <p:ext uri="{BB962C8B-B14F-4D97-AF65-F5344CB8AC3E}">
        <p14:creationId xmlns:p14="http://schemas.microsoft.com/office/powerpoint/2010/main" val="3337013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9821" y="641445"/>
            <a:ext cx="7772400" cy="300251"/>
          </a:xfrm>
        </p:spPr>
        <p:txBody>
          <a:bodyPr/>
          <a:lstStyle/>
          <a:p>
            <a:pPr eaLnBrk="1" hangingPunct="1"/>
            <a:r>
              <a:rPr lang="tr-TR" altLang="tr-TR" dirty="0" smtClean="0">
                <a:cs typeface="Times New Roman" panose="02020603050405020304" pitchFamily="18" charset="0"/>
              </a:rPr>
              <a:t>Fiyat/Nakit Akım Oranı </a:t>
            </a:r>
            <a:r>
              <a:rPr lang="tr-TR" altLang="tr-TR" dirty="0" smtClean="0">
                <a:cs typeface="Times New Roman" panose="02020603050405020304" pitchFamily="18" charset="0"/>
              </a:rPr>
              <a:t>Yöntemi</a:t>
            </a:r>
            <a:endParaRPr lang="en-US" altLang="tr-TR" dirty="0" smtClean="0"/>
          </a:p>
        </p:txBody>
      </p:sp>
      <p:sp>
        <p:nvSpPr>
          <p:cNvPr id="44035" name="Rectangle 3"/>
          <p:cNvSpPr>
            <a:spLocks noGrp="1" noChangeArrowheads="1"/>
          </p:cNvSpPr>
          <p:nvPr>
            <p:ph type="body" idx="1"/>
          </p:nvPr>
        </p:nvSpPr>
        <p:spPr>
          <a:xfrm>
            <a:off x="228600" y="1066800"/>
            <a:ext cx="8713788" cy="5791200"/>
          </a:xfrm>
        </p:spPr>
        <p:txBody>
          <a:bodyPr/>
          <a:lstStyle/>
          <a:p>
            <a:pPr algn="just" eaLnBrk="1" hangingPunct="1">
              <a:defRPr/>
            </a:pPr>
            <a:r>
              <a:rPr lang="tr-TR" altLang="tr-TR" sz="2200" dirty="0" smtClean="0"/>
              <a:t> </a:t>
            </a:r>
            <a:r>
              <a:rPr lang="tr-TR" altLang="tr-TR" dirty="0" smtClean="0">
                <a:cs typeface="Times New Roman" panose="02020603050405020304" pitchFamily="18" charset="0"/>
              </a:rPr>
              <a:t>F/NA = Hisse Senedi Piyasa Fiyatı / Hisse Başına Düşen Nakit Akımı</a:t>
            </a:r>
            <a:endParaRPr lang="tr-TR" altLang="tr-TR" dirty="0" smtClean="0"/>
          </a:p>
          <a:p>
            <a:pPr algn="just" eaLnBrk="1" hangingPunct="1">
              <a:buFont typeface="Wingdings" panose="05000000000000000000" pitchFamily="2" charset="2"/>
              <a:buNone/>
              <a:defRPr/>
            </a:pPr>
            <a:r>
              <a:rPr lang="tr-TR" altLang="tr-TR" dirty="0" smtClean="0">
                <a:cs typeface="Times New Roman" panose="02020603050405020304" pitchFamily="18" charset="0"/>
              </a:rPr>
              <a:t>Diğer bir ifadeyle F/NA oranı; </a:t>
            </a:r>
            <a:endParaRPr lang="en-US" altLang="tr-TR" dirty="0" smtClean="0">
              <a:cs typeface="Times New Roman" panose="02020603050405020304" pitchFamily="18" charset="0"/>
            </a:endParaRPr>
          </a:p>
          <a:p>
            <a:pPr algn="just" eaLnBrk="1" hangingPunct="1">
              <a:defRPr/>
            </a:pPr>
            <a:r>
              <a:rPr lang="tr-TR" altLang="tr-TR" dirty="0" smtClean="0">
                <a:cs typeface="Times New Roman" panose="02020603050405020304" pitchFamily="18" charset="0"/>
              </a:rPr>
              <a:t>F/NA = Hisse Senedi Piyasa Fiyatı / Hisse Senedi Başına Nakit Akımı (Net Kâr + Amortisman)</a:t>
            </a:r>
            <a:endParaRPr lang="en-US" altLang="tr-TR" dirty="0" smtClean="0">
              <a:cs typeface="Times New Roman" panose="02020603050405020304" pitchFamily="18" charset="0"/>
            </a:endParaRPr>
          </a:p>
          <a:p>
            <a:pPr algn="just" eaLnBrk="1" hangingPunct="1">
              <a:defRPr/>
            </a:pPr>
            <a:r>
              <a:rPr lang="tr-TR" altLang="tr-TR" dirty="0" smtClean="0">
                <a:cs typeface="Times New Roman" panose="02020603050405020304" pitchFamily="18" charset="0"/>
              </a:rPr>
              <a:t>Şirket Değeri = Seçilen Sektörün veya Pazarın Ortalama F/NA Oranı * Şirket Nakit Akımı</a:t>
            </a:r>
            <a:endParaRPr lang="tr-TR" altLang="tr-TR" dirty="0" smtClean="0"/>
          </a:p>
          <a:p>
            <a:pPr algn="just" eaLnBrk="1" hangingPunct="1">
              <a:defRPr/>
            </a:pPr>
            <a:r>
              <a:rPr lang="tr-TR" altLang="tr-TR" dirty="0" smtClean="0"/>
              <a:t> </a:t>
            </a:r>
            <a:r>
              <a:rPr lang="tr-TR" altLang="tr-TR" dirty="0" smtClean="0">
                <a:cs typeface="Times New Roman" panose="02020603050405020304" pitchFamily="18" charset="0"/>
              </a:rPr>
              <a:t>F/NA oranının diğer bir tanımı şöyledir: “Bir şirketin değerini belirlerken başka şirketlerin verilerinden yararlanabilen bir </a:t>
            </a:r>
            <a:r>
              <a:rPr lang="tr-TR" altLang="tr-TR" dirty="0" err="1" smtClean="0">
                <a:cs typeface="Times New Roman" panose="02020603050405020304" pitchFamily="18" charset="0"/>
              </a:rPr>
              <a:t>metoddur</a:t>
            </a:r>
            <a:r>
              <a:rPr lang="tr-TR" altLang="tr-TR" dirty="0" smtClean="0">
                <a:cs typeface="Times New Roman" panose="02020603050405020304" pitchFamily="18" charset="0"/>
              </a:rPr>
              <a:t>. Fiyat/Nakit Akımı Oranı, bir şirketin piyasada oluşan hisse fiyatının şirketin hisse başına düşen nakit akımına oranıdır. Karşılaştırma yapılacak olan şirketin verileri ile bir veya birkaç oran belirlenir ve değerleme yapılacak şirketin nakit akımıyla çarpılarak bir değere veya değer aralığına ulaşılır</a:t>
            </a:r>
            <a:r>
              <a:rPr lang="tr-TR" altLang="tr-TR" dirty="0" smtClean="0">
                <a:cs typeface="Times New Roman" panose="02020603050405020304" pitchFamily="18" charset="0"/>
              </a:rPr>
              <a:t>.”</a:t>
            </a:r>
            <a:endParaRPr lang="en-US" altLang="tr-TR" sz="2400" dirty="0" smtClean="0"/>
          </a:p>
        </p:txBody>
      </p:sp>
    </p:spTree>
    <p:extLst>
      <p:ext uri="{BB962C8B-B14F-4D97-AF65-F5344CB8AC3E}">
        <p14:creationId xmlns:p14="http://schemas.microsoft.com/office/powerpoint/2010/main" val="1801677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 y="640080"/>
            <a:ext cx="6720840" cy="388620"/>
          </a:xfrm>
        </p:spPr>
        <p:txBody>
          <a:bodyPr/>
          <a:lstStyle/>
          <a:p>
            <a:pPr algn="ctr" eaLnBrk="1" hangingPunct="1"/>
            <a:r>
              <a:rPr lang="tr-TR" altLang="tr-TR" dirty="0" smtClean="0">
                <a:latin typeface="Arial" panose="020B0604020202020204" pitchFamily="34" charset="0"/>
                <a:ea typeface="ＭＳ Ｐゴシック" panose="020B0600070205080204" pitchFamily="34" charset="-128"/>
                <a:cs typeface="Arial" panose="020B0604020202020204" pitchFamily="34" charset="0"/>
              </a:rPr>
              <a:t>Şirket Değerlemesinde Kullanılan Analizler</a:t>
            </a:r>
            <a:r>
              <a:rPr lang="en-US" altLang="tr-TR" dirty="0" smtClean="0"/>
              <a:t/>
            </a:r>
            <a:br>
              <a:rPr lang="en-US" altLang="tr-TR" dirty="0" smtClean="0"/>
            </a:br>
            <a:endParaRPr lang="en-US" altLang="tr-TR" dirty="0" smtClean="0"/>
          </a:p>
        </p:txBody>
      </p:sp>
      <p:sp>
        <p:nvSpPr>
          <p:cNvPr id="28675" name="Rectangle 3"/>
          <p:cNvSpPr>
            <a:spLocks noGrp="1" noChangeArrowheads="1"/>
          </p:cNvSpPr>
          <p:nvPr>
            <p:ph type="body" idx="1"/>
          </p:nvPr>
        </p:nvSpPr>
        <p:spPr>
          <a:xfrm>
            <a:off x="346710" y="1200150"/>
            <a:ext cx="7875588" cy="5486400"/>
          </a:xfrm>
        </p:spPr>
        <p:txBody>
          <a:bodyPr/>
          <a:lstStyle/>
          <a:p>
            <a:pPr algn="just" eaLnBrk="1" hangingPunct="1">
              <a:defRPr/>
            </a:pPr>
            <a:r>
              <a:rPr lang="tr-TR" altLang="tr-TR" b="1" dirty="0" smtClean="0">
                <a:cs typeface="Times New Roman" panose="02020603050405020304" pitchFamily="18" charset="0"/>
              </a:rPr>
              <a:t> Teknik </a:t>
            </a:r>
            <a:r>
              <a:rPr lang="tr-TR" altLang="tr-TR" b="1" dirty="0" smtClean="0">
                <a:cs typeface="Times New Roman" panose="02020603050405020304" pitchFamily="18" charset="0"/>
              </a:rPr>
              <a:t>Analiz</a:t>
            </a:r>
            <a:r>
              <a:rPr lang="tr-TR" altLang="tr-TR" b="1" dirty="0" smtClean="0"/>
              <a:t> : </a:t>
            </a:r>
            <a:r>
              <a:rPr lang="tr-TR" altLang="tr-TR" dirty="0" smtClean="0">
                <a:cs typeface="Times New Roman" panose="02020603050405020304" pitchFamily="18" charset="0"/>
              </a:rPr>
              <a:t>Teknik analiz, sermaye piyasasındaki fiyatların kendi içinde önceden izlenebilecek bir trende sahip olduğunu varsayar.</a:t>
            </a:r>
          </a:p>
          <a:p>
            <a:pPr algn="just" eaLnBrk="1" hangingPunct="1">
              <a:defRPr/>
            </a:pPr>
            <a:r>
              <a:rPr lang="tr-TR" altLang="tr-TR" b="1" dirty="0" smtClean="0">
                <a:cs typeface="Times New Roman" panose="02020603050405020304" pitchFamily="18" charset="0"/>
              </a:rPr>
              <a:t> Temel </a:t>
            </a:r>
            <a:r>
              <a:rPr lang="tr-TR" altLang="tr-TR" b="1" dirty="0" smtClean="0">
                <a:cs typeface="Times New Roman" panose="02020603050405020304" pitchFamily="18" charset="0"/>
              </a:rPr>
              <a:t>Analiz</a:t>
            </a:r>
            <a:r>
              <a:rPr lang="tr-TR" altLang="tr-TR" b="1" dirty="0" smtClean="0"/>
              <a:t> : </a:t>
            </a:r>
            <a:r>
              <a:rPr lang="tr-TR" altLang="tr-TR" dirty="0" smtClean="0">
                <a:cs typeface="Times New Roman" panose="02020603050405020304" pitchFamily="18" charset="0"/>
              </a:rPr>
              <a:t>Bu analizde değerlemeye tabi tutulan şirketin gerçek değeri cari durumundaki ve gelecekteki ekonomik şartlar dikkate alınarak yapılan değer tespitine dayanmaktadır.</a:t>
            </a:r>
          </a:p>
          <a:p>
            <a:pPr algn="just" eaLnBrk="1" hangingPunct="1">
              <a:defRPr/>
            </a:pPr>
            <a:r>
              <a:rPr lang="tr-TR" altLang="tr-TR" b="1" dirty="0" smtClean="0">
                <a:cs typeface="Times New Roman" panose="02020603050405020304" pitchFamily="18" charset="0"/>
              </a:rPr>
              <a:t> Modern </a:t>
            </a:r>
            <a:r>
              <a:rPr lang="tr-TR" altLang="tr-TR" b="1" dirty="0" smtClean="0">
                <a:cs typeface="Times New Roman" panose="02020603050405020304" pitchFamily="18" charset="0"/>
              </a:rPr>
              <a:t>Yaklaşım (</a:t>
            </a:r>
            <a:r>
              <a:rPr lang="tr-TR" altLang="tr-TR" b="1" dirty="0" err="1" smtClean="0">
                <a:cs typeface="Times New Roman" panose="02020603050405020304" pitchFamily="18" charset="0"/>
              </a:rPr>
              <a:t>Rassal</a:t>
            </a:r>
            <a:r>
              <a:rPr lang="tr-TR" altLang="tr-TR" b="1" dirty="0" smtClean="0">
                <a:cs typeface="Times New Roman" panose="02020603050405020304" pitchFamily="18" charset="0"/>
              </a:rPr>
              <a:t> Yürüyüş Teorisi)</a:t>
            </a:r>
            <a:r>
              <a:rPr lang="tr-TR" altLang="tr-TR" b="1" dirty="0" smtClean="0"/>
              <a:t> : </a:t>
            </a:r>
            <a:r>
              <a:rPr lang="tr-TR" altLang="tr-TR" dirty="0" err="1" smtClean="0">
                <a:cs typeface="Times New Roman" panose="02020603050405020304" pitchFamily="18" charset="0"/>
              </a:rPr>
              <a:t>Random</a:t>
            </a:r>
            <a:r>
              <a:rPr lang="tr-TR" altLang="tr-TR" dirty="0" smtClean="0">
                <a:cs typeface="Times New Roman" panose="02020603050405020304" pitchFamily="18" charset="0"/>
              </a:rPr>
              <a:t> </a:t>
            </a:r>
            <a:r>
              <a:rPr lang="tr-TR" altLang="tr-TR" dirty="0" err="1" smtClean="0">
                <a:cs typeface="Times New Roman" panose="02020603050405020304" pitchFamily="18" charset="0"/>
              </a:rPr>
              <a:t>Walks</a:t>
            </a:r>
            <a:r>
              <a:rPr lang="tr-TR" altLang="tr-TR" dirty="0" smtClean="0">
                <a:cs typeface="Times New Roman" panose="02020603050405020304" pitchFamily="18" charset="0"/>
              </a:rPr>
              <a:t> ya da Etkin Pazar Kuramı olarak da adlandırılan modern yaklaşımda, büyük ve etkin hisse senedi piyasalarının olduğu varsayılmaktadır. Böyle bir pazarda menkul değerin fiyatı, piyasaya aktarılan bilgilerin doğrultusunda belirlenir.</a:t>
            </a:r>
          </a:p>
          <a:p>
            <a:pPr eaLnBrk="1" hangingPunct="1">
              <a:defRPr/>
            </a:pPr>
            <a:endParaRPr lang="en-US" altLang="tr-TR" sz="2400" dirty="0" smtClean="0"/>
          </a:p>
        </p:txBody>
      </p:sp>
    </p:spTree>
    <p:extLst>
      <p:ext uri="{BB962C8B-B14F-4D97-AF65-F5344CB8AC3E}">
        <p14:creationId xmlns:p14="http://schemas.microsoft.com/office/powerpoint/2010/main" val="3338437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altLang="tr-TR" dirty="0" smtClean="0">
                <a:cs typeface="Times New Roman" panose="02020603050405020304" pitchFamily="18" charset="0"/>
              </a:rPr>
              <a:t/>
            </a:r>
            <a:br>
              <a:rPr lang="tr-TR" altLang="tr-TR" dirty="0" smtClean="0">
                <a:cs typeface="Times New Roman" panose="02020603050405020304" pitchFamily="18" charset="0"/>
              </a:rPr>
            </a:br>
            <a:r>
              <a:rPr lang="tr-TR" altLang="tr-TR" dirty="0">
                <a:cs typeface="Times New Roman" panose="02020603050405020304" pitchFamily="18" charset="0"/>
              </a:rPr>
              <a:t/>
            </a:r>
            <a:br>
              <a:rPr lang="tr-TR" altLang="tr-TR" dirty="0">
                <a:cs typeface="Times New Roman" panose="02020603050405020304" pitchFamily="18" charset="0"/>
              </a:rPr>
            </a:br>
            <a:r>
              <a:rPr lang="tr-TR" altLang="tr-TR" dirty="0" smtClean="0">
                <a:cs typeface="Times New Roman" panose="02020603050405020304" pitchFamily="18" charset="0"/>
              </a:rPr>
              <a:t>     Piyasa </a:t>
            </a:r>
            <a:r>
              <a:rPr lang="tr-TR" altLang="tr-TR" dirty="0" err="1" smtClean="0">
                <a:cs typeface="Times New Roman" panose="02020603050405020304" pitchFamily="18" charset="0"/>
              </a:rPr>
              <a:t>Kapitalizasyon</a:t>
            </a:r>
            <a:r>
              <a:rPr lang="tr-TR" altLang="tr-TR" dirty="0" smtClean="0">
                <a:cs typeface="Times New Roman" panose="02020603050405020304" pitchFamily="18" charset="0"/>
              </a:rPr>
              <a:t> Değeri </a:t>
            </a:r>
            <a:r>
              <a:rPr lang="tr-TR" altLang="tr-TR" dirty="0" smtClean="0">
                <a:cs typeface="Times New Roman" panose="02020603050405020304" pitchFamily="18" charset="0"/>
              </a:rPr>
              <a:t>Yöntemi </a:t>
            </a:r>
            <a:r>
              <a:rPr lang="en-US" altLang="tr-TR" dirty="0" smtClean="0"/>
              <a:t> </a:t>
            </a:r>
            <a:endParaRPr lang="en-US" altLang="tr-TR" dirty="0" smtClean="0"/>
          </a:p>
        </p:txBody>
      </p:sp>
      <p:sp>
        <p:nvSpPr>
          <p:cNvPr id="45059" name="Rectangle 3"/>
          <p:cNvSpPr>
            <a:spLocks noGrp="1" noChangeArrowheads="1"/>
          </p:cNvSpPr>
          <p:nvPr>
            <p:ph type="body" idx="1"/>
          </p:nvPr>
        </p:nvSpPr>
        <p:spPr>
          <a:xfrm>
            <a:off x="411707" y="1312460"/>
            <a:ext cx="8336508" cy="4114800"/>
          </a:xfrm>
        </p:spPr>
        <p:txBody>
          <a:bodyPr/>
          <a:lstStyle/>
          <a:p>
            <a:pPr marL="0" indent="0" algn="just" eaLnBrk="1" hangingPunct="1">
              <a:buNone/>
              <a:defRPr/>
            </a:pPr>
            <a:endParaRPr lang="tr-TR" altLang="tr-TR" dirty="0" smtClean="0">
              <a:cs typeface="Times New Roman" panose="02020603050405020304" pitchFamily="18" charset="0"/>
            </a:endParaRPr>
          </a:p>
          <a:p>
            <a:pPr algn="just" eaLnBrk="1" hangingPunct="1">
              <a:defRPr/>
            </a:pPr>
            <a:endParaRPr lang="tr-TR" altLang="tr-TR" dirty="0">
              <a:cs typeface="Times New Roman" panose="02020603050405020304" pitchFamily="18" charset="0"/>
            </a:endParaRPr>
          </a:p>
          <a:p>
            <a:pPr algn="just" eaLnBrk="1" hangingPunct="1">
              <a:defRPr/>
            </a:pPr>
            <a:endParaRPr lang="tr-TR" altLang="tr-TR" dirty="0" smtClean="0">
              <a:cs typeface="Times New Roman" panose="02020603050405020304" pitchFamily="18" charset="0"/>
            </a:endParaRPr>
          </a:p>
          <a:p>
            <a:pPr algn="just" eaLnBrk="1" hangingPunct="1">
              <a:defRPr/>
            </a:pPr>
            <a:r>
              <a:rPr lang="tr-TR" altLang="tr-TR" dirty="0" smtClean="0">
                <a:cs typeface="Times New Roman" panose="02020603050405020304" pitchFamily="18" charset="0"/>
              </a:rPr>
              <a:t>Hisseleri </a:t>
            </a:r>
            <a:r>
              <a:rPr lang="tr-TR" altLang="tr-TR" dirty="0" smtClean="0">
                <a:cs typeface="Times New Roman" panose="02020603050405020304" pitchFamily="18" charset="0"/>
              </a:rPr>
              <a:t>borsada işlem gören şirketlerin hisselerinin piyasa değeri ile hisse adedinin çarpımıyla bulunan değer piyasa </a:t>
            </a:r>
            <a:r>
              <a:rPr lang="tr-TR" altLang="tr-TR" dirty="0" err="1" smtClean="0">
                <a:cs typeface="Times New Roman" panose="02020603050405020304" pitchFamily="18" charset="0"/>
              </a:rPr>
              <a:t>kapitalizasyon</a:t>
            </a:r>
            <a:r>
              <a:rPr lang="tr-TR" altLang="tr-TR" dirty="0" smtClean="0">
                <a:cs typeface="Times New Roman" panose="02020603050405020304" pitchFamily="18" charset="0"/>
              </a:rPr>
              <a:t> değeridir (PKD). </a:t>
            </a:r>
            <a:endParaRPr lang="en-US" altLang="tr-TR" dirty="0" smtClean="0">
              <a:cs typeface="Times New Roman" panose="02020603050405020304" pitchFamily="18" charset="0"/>
            </a:endParaRPr>
          </a:p>
        </p:txBody>
      </p:sp>
    </p:spTree>
    <p:extLst>
      <p:ext uri="{BB962C8B-B14F-4D97-AF65-F5344CB8AC3E}">
        <p14:creationId xmlns:p14="http://schemas.microsoft.com/office/powerpoint/2010/main" val="383096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a:cs typeface="Times New Roman" panose="02020603050405020304" pitchFamily="18" charset="0"/>
              </a:rPr>
              <a:t/>
            </a:r>
            <a:br>
              <a:rPr lang="tr-TR" altLang="tr-TR" dirty="0">
                <a:cs typeface="Times New Roman" panose="02020603050405020304" pitchFamily="18" charset="0"/>
              </a:rPr>
            </a:br>
            <a:r>
              <a:rPr lang="tr-TR" altLang="tr-TR" dirty="0" smtClean="0">
                <a:cs typeface="Times New Roman" panose="02020603050405020304" pitchFamily="18" charset="0"/>
              </a:rPr>
              <a:t>     </a:t>
            </a:r>
            <a:r>
              <a:rPr lang="tr-TR" altLang="tr-TR" b="1" dirty="0" smtClean="0">
                <a:cs typeface="Times New Roman" panose="02020603050405020304" pitchFamily="18" charset="0"/>
              </a:rPr>
              <a:t>Defter </a:t>
            </a:r>
            <a:r>
              <a:rPr lang="tr-TR" altLang="tr-TR" b="1" dirty="0" smtClean="0">
                <a:cs typeface="Times New Roman" panose="02020603050405020304" pitchFamily="18" charset="0"/>
              </a:rPr>
              <a:t>Değeri Yöntemi</a:t>
            </a:r>
            <a:r>
              <a:rPr lang="en-US" altLang="tr-TR" b="1" dirty="0" smtClean="0">
                <a:latin typeface="Arial" panose="020B0604020202020204" pitchFamily="34" charset="0"/>
                <a:cs typeface="Times New Roman" panose="02020603050405020304" pitchFamily="18" charset="0"/>
              </a:rPr>
              <a:t/>
            </a:r>
            <a:br>
              <a:rPr lang="en-US" altLang="tr-TR" b="1" dirty="0" smtClean="0">
                <a:latin typeface="Arial" panose="020B0604020202020204" pitchFamily="34" charset="0"/>
                <a:cs typeface="Times New Roman" panose="02020603050405020304" pitchFamily="18" charset="0"/>
              </a:rPr>
            </a:br>
            <a:endParaRPr lang="en-US" altLang="tr-TR" b="1" dirty="0" smtClean="0">
              <a:latin typeface="Arial" panose="020B0604020202020204" pitchFamily="34" charset="0"/>
              <a:cs typeface="Times New Roman" panose="02020603050405020304" pitchFamily="18" charset="0"/>
            </a:endParaRPr>
          </a:p>
        </p:txBody>
      </p:sp>
      <p:sp>
        <p:nvSpPr>
          <p:cNvPr id="46083" name="Rectangle 3"/>
          <p:cNvSpPr>
            <a:spLocks noGrp="1" noChangeArrowheads="1"/>
          </p:cNvSpPr>
          <p:nvPr>
            <p:ph type="body" idx="1"/>
          </p:nvPr>
        </p:nvSpPr>
        <p:spPr>
          <a:xfrm>
            <a:off x="425355" y="1257868"/>
            <a:ext cx="8541224" cy="4114800"/>
          </a:xfrm>
        </p:spPr>
        <p:txBody>
          <a:bodyPr/>
          <a:lstStyle/>
          <a:p>
            <a:pPr marL="0" indent="0" algn="just" eaLnBrk="1" hangingPunct="1">
              <a:buNone/>
              <a:defRPr/>
            </a:pPr>
            <a:endParaRPr lang="tr-TR" altLang="tr-TR" dirty="0">
              <a:cs typeface="Times New Roman" panose="02020603050405020304" pitchFamily="18" charset="0"/>
            </a:endParaRPr>
          </a:p>
          <a:p>
            <a:pPr algn="just" eaLnBrk="1" hangingPunct="1">
              <a:defRPr/>
            </a:pPr>
            <a:endParaRPr lang="tr-TR" altLang="tr-TR" dirty="0" smtClean="0">
              <a:cs typeface="Times New Roman" panose="02020603050405020304" pitchFamily="18" charset="0"/>
            </a:endParaRPr>
          </a:p>
          <a:p>
            <a:pPr algn="just" eaLnBrk="1" hangingPunct="1">
              <a:defRPr/>
            </a:pPr>
            <a:r>
              <a:rPr lang="tr-TR" altLang="tr-TR" dirty="0" smtClean="0">
                <a:cs typeface="Times New Roman" panose="02020603050405020304" pitchFamily="18" charset="0"/>
              </a:rPr>
              <a:t>Defter </a:t>
            </a:r>
            <a:r>
              <a:rPr lang="tr-TR" altLang="tr-TR" dirty="0" smtClean="0">
                <a:cs typeface="Times New Roman" panose="02020603050405020304" pitchFamily="18" charset="0"/>
              </a:rPr>
              <a:t>değeri (muhasebe değeri), belirli bir tarihte, tarihi değerle kayıtlı varlıkların muhasebe kayıtlarına göre belirlenmiş değeridir</a:t>
            </a:r>
            <a:r>
              <a:rPr lang="tr-TR" altLang="tr-TR" dirty="0" smtClean="0"/>
              <a:t>.</a:t>
            </a:r>
            <a:endParaRPr lang="en-US" altLang="tr-TR" dirty="0" smtClean="0"/>
          </a:p>
        </p:txBody>
      </p:sp>
    </p:spTree>
    <p:extLst>
      <p:ext uri="{BB962C8B-B14F-4D97-AF65-F5344CB8AC3E}">
        <p14:creationId xmlns:p14="http://schemas.microsoft.com/office/powerpoint/2010/main" val="1437106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r>
              <a:rPr lang="tr-TR" altLang="tr-TR" b="1" dirty="0" smtClean="0">
                <a:cs typeface="Times New Roman" panose="02020603050405020304" pitchFamily="18" charset="0"/>
              </a:rPr>
              <a:t>Varlık </a:t>
            </a:r>
            <a:r>
              <a:rPr lang="tr-TR" altLang="tr-TR" b="1" dirty="0" smtClean="0">
                <a:cs typeface="Times New Roman" panose="02020603050405020304" pitchFamily="18" charset="0"/>
              </a:rPr>
              <a:t>Fiyatlama Modeli </a:t>
            </a:r>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b="1" dirty="0" smtClean="0">
                <a:cs typeface="Times New Roman" panose="02020603050405020304" pitchFamily="18" charset="0"/>
              </a:rPr>
              <a:t>    (</a:t>
            </a:r>
            <a:r>
              <a:rPr lang="tr-TR" altLang="tr-TR" b="1" dirty="0" err="1" smtClean="0">
                <a:cs typeface="Times New Roman" panose="02020603050405020304" pitchFamily="18" charset="0"/>
              </a:rPr>
              <a:t>Capital</a:t>
            </a:r>
            <a:r>
              <a:rPr lang="tr-TR" altLang="tr-TR" b="1" dirty="0" smtClean="0">
                <a:cs typeface="Times New Roman" panose="02020603050405020304" pitchFamily="18" charset="0"/>
              </a:rPr>
              <a:t> </a:t>
            </a:r>
            <a:r>
              <a:rPr lang="tr-TR" altLang="tr-TR" b="1" dirty="0" err="1" smtClean="0">
                <a:cs typeface="Times New Roman" panose="02020603050405020304" pitchFamily="18" charset="0"/>
              </a:rPr>
              <a:t>Asset</a:t>
            </a:r>
            <a:r>
              <a:rPr lang="tr-TR" altLang="tr-TR" b="1" dirty="0" smtClean="0">
                <a:cs typeface="Times New Roman" panose="02020603050405020304" pitchFamily="18" charset="0"/>
              </a:rPr>
              <a:t> </a:t>
            </a:r>
            <a:r>
              <a:rPr lang="tr-TR" altLang="tr-TR" b="1" dirty="0" err="1" smtClean="0">
                <a:cs typeface="Times New Roman" panose="02020603050405020304" pitchFamily="18" charset="0"/>
              </a:rPr>
              <a:t>Pricing</a:t>
            </a:r>
            <a:r>
              <a:rPr lang="tr-TR" altLang="tr-TR" b="1" dirty="0" smtClean="0">
                <a:cs typeface="Times New Roman" panose="02020603050405020304" pitchFamily="18" charset="0"/>
              </a:rPr>
              <a:t> Model-CAPM)</a:t>
            </a:r>
            <a:br>
              <a:rPr lang="tr-TR" altLang="tr-TR" b="1" dirty="0" smtClean="0">
                <a:cs typeface="Times New Roman" panose="02020603050405020304" pitchFamily="18" charset="0"/>
              </a:rPr>
            </a:br>
            <a:endParaRPr lang="en-US" altLang="tr-TR" b="1" dirty="0" smtClean="0">
              <a:cs typeface="Times New Roman" panose="02020603050405020304" pitchFamily="18" charset="0"/>
            </a:endParaRPr>
          </a:p>
        </p:txBody>
      </p:sp>
      <p:sp>
        <p:nvSpPr>
          <p:cNvPr id="47107" name="Rectangle 3"/>
          <p:cNvSpPr>
            <a:spLocks noGrp="1" noChangeArrowheads="1"/>
          </p:cNvSpPr>
          <p:nvPr>
            <p:ph type="body" idx="1"/>
          </p:nvPr>
        </p:nvSpPr>
        <p:spPr>
          <a:xfrm>
            <a:off x="452650" y="1271516"/>
            <a:ext cx="8459337" cy="4114800"/>
          </a:xfrm>
        </p:spPr>
        <p:txBody>
          <a:bodyPr/>
          <a:lstStyle/>
          <a:p>
            <a:pPr eaLnBrk="1" hangingPunct="1">
              <a:lnSpc>
                <a:spcPct val="90000"/>
              </a:lnSpc>
              <a:defRPr/>
            </a:pPr>
            <a:r>
              <a:rPr lang="tr-TR" altLang="tr-TR" dirty="0">
                <a:cs typeface="Times New Roman" panose="02020603050405020304" pitchFamily="18" charset="0"/>
              </a:rPr>
              <a:t> </a:t>
            </a:r>
            <a:r>
              <a:rPr lang="tr-TR" altLang="tr-TR" dirty="0" smtClean="0">
                <a:cs typeface="Times New Roman" panose="02020603050405020304" pitchFamily="18" charset="0"/>
              </a:rPr>
              <a:t>k</a:t>
            </a:r>
            <a:r>
              <a:rPr lang="tr-TR" altLang="tr-TR" baseline="-30000" dirty="0" smtClean="0">
                <a:cs typeface="Times New Roman" panose="02020603050405020304" pitchFamily="18" charset="0"/>
              </a:rPr>
              <a:t>e </a:t>
            </a:r>
            <a:r>
              <a:rPr lang="tr-TR" altLang="tr-TR" dirty="0" smtClean="0">
                <a:cs typeface="Times New Roman" panose="02020603050405020304" pitchFamily="18" charset="0"/>
              </a:rPr>
              <a:t>= </a:t>
            </a:r>
            <a:r>
              <a:rPr lang="tr-TR" altLang="tr-TR" dirty="0" err="1" smtClean="0">
                <a:cs typeface="Times New Roman" panose="02020603050405020304" pitchFamily="18" charset="0"/>
              </a:rPr>
              <a:t>r</a:t>
            </a:r>
            <a:r>
              <a:rPr lang="tr-TR" altLang="tr-TR" baseline="-30000" dirty="0" err="1" smtClean="0">
                <a:cs typeface="Times New Roman" panose="02020603050405020304" pitchFamily="18" charset="0"/>
              </a:rPr>
              <a:t>f</a:t>
            </a:r>
            <a:r>
              <a:rPr lang="tr-TR" altLang="tr-TR" baseline="-30000" dirty="0" smtClean="0">
                <a:cs typeface="Times New Roman" panose="02020603050405020304" pitchFamily="18" charset="0"/>
              </a:rPr>
              <a:t> </a:t>
            </a:r>
            <a:r>
              <a:rPr lang="tr-TR" altLang="tr-TR" dirty="0" smtClean="0">
                <a:cs typeface="Times New Roman" panose="02020603050405020304" pitchFamily="18" charset="0"/>
              </a:rPr>
              <a:t>+ ß (</a:t>
            </a:r>
            <a:r>
              <a:rPr lang="tr-TR" altLang="tr-TR" dirty="0" err="1" smtClean="0">
                <a:cs typeface="Times New Roman" panose="02020603050405020304" pitchFamily="18" charset="0"/>
              </a:rPr>
              <a:t>r</a:t>
            </a:r>
            <a:r>
              <a:rPr lang="tr-TR" altLang="tr-TR" baseline="-30000" dirty="0" err="1" smtClean="0">
                <a:cs typeface="Times New Roman" panose="02020603050405020304" pitchFamily="18" charset="0"/>
              </a:rPr>
              <a:t>m</a:t>
            </a:r>
            <a:r>
              <a:rPr lang="tr-TR" altLang="tr-TR" dirty="0" err="1" smtClean="0">
                <a:cs typeface="Times New Roman" panose="02020603050405020304" pitchFamily="18" charset="0"/>
              </a:rPr>
              <a:t>-r</a:t>
            </a:r>
            <a:r>
              <a:rPr lang="tr-TR" altLang="tr-TR" baseline="-30000" dirty="0" err="1" smtClean="0">
                <a:cs typeface="Times New Roman" panose="02020603050405020304" pitchFamily="18" charset="0"/>
              </a:rPr>
              <a:t>f</a:t>
            </a:r>
            <a:r>
              <a:rPr lang="tr-TR" altLang="tr-TR" dirty="0" smtClean="0">
                <a:cs typeface="Times New Roman" panose="02020603050405020304" pitchFamily="18" charset="0"/>
              </a:rPr>
              <a:t>)</a:t>
            </a:r>
          </a:p>
          <a:p>
            <a:pPr algn="just" eaLnBrk="1" hangingPunct="1">
              <a:lnSpc>
                <a:spcPct val="90000"/>
              </a:lnSpc>
              <a:buFont typeface="Wingdings" panose="05000000000000000000" pitchFamily="2" charset="2"/>
              <a:buNone/>
              <a:defRPr/>
            </a:pPr>
            <a:r>
              <a:rPr lang="tr-TR" altLang="tr-TR" dirty="0" smtClean="0">
                <a:cs typeface="Times New Roman" panose="02020603050405020304" pitchFamily="18" charset="0"/>
              </a:rPr>
              <a:t>k</a:t>
            </a:r>
            <a:r>
              <a:rPr lang="tr-TR" altLang="tr-TR" baseline="-30000" dirty="0" smtClean="0">
                <a:cs typeface="Times New Roman" panose="02020603050405020304" pitchFamily="18" charset="0"/>
              </a:rPr>
              <a:t>e</a:t>
            </a:r>
            <a:r>
              <a:rPr lang="tr-TR" altLang="tr-TR" dirty="0" smtClean="0">
                <a:cs typeface="Times New Roman" panose="02020603050405020304" pitchFamily="18" charset="0"/>
              </a:rPr>
              <a:t>	: Pay senedinden istenen getiri veya </a:t>
            </a:r>
            <a:r>
              <a:rPr lang="tr-TR" altLang="tr-TR" dirty="0" err="1" smtClean="0">
                <a:cs typeface="Times New Roman" panose="02020603050405020304" pitchFamily="18" charset="0"/>
              </a:rPr>
              <a:t>kapitilizasyon</a:t>
            </a:r>
            <a:r>
              <a:rPr lang="tr-TR" altLang="tr-TR" dirty="0" smtClean="0">
                <a:cs typeface="Times New Roman" panose="02020603050405020304" pitchFamily="18" charset="0"/>
              </a:rPr>
              <a:t> oranı (sermaye maliyeti)</a:t>
            </a:r>
          </a:p>
          <a:p>
            <a:pPr algn="just" eaLnBrk="1" hangingPunct="1">
              <a:lnSpc>
                <a:spcPct val="90000"/>
              </a:lnSpc>
              <a:buFont typeface="Wingdings" panose="05000000000000000000" pitchFamily="2" charset="2"/>
              <a:buNone/>
              <a:defRPr/>
            </a:pPr>
            <a:r>
              <a:rPr lang="tr-TR" altLang="tr-TR" dirty="0" err="1" smtClean="0">
                <a:cs typeface="Times New Roman" panose="02020603050405020304" pitchFamily="18" charset="0"/>
              </a:rPr>
              <a:t>r</a:t>
            </a:r>
            <a:r>
              <a:rPr lang="tr-TR" altLang="tr-TR" baseline="-30000" dirty="0" err="1" smtClean="0">
                <a:cs typeface="Times New Roman" panose="02020603050405020304" pitchFamily="18" charset="0"/>
              </a:rPr>
              <a:t>f</a:t>
            </a:r>
            <a:r>
              <a:rPr lang="tr-TR" altLang="tr-TR" dirty="0" smtClean="0">
                <a:cs typeface="Times New Roman" panose="02020603050405020304" pitchFamily="18" charset="0"/>
              </a:rPr>
              <a:t>	: Risksiz getiri (risksiz faiz oranı)</a:t>
            </a:r>
          </a:p>
          <a:p>
            <a:pPr algn="just" eaLnBrk="1" hangingPunct="1">
              <a:lnSpc>
                <a:spcPct val="90000"/>
              </a:lnSpc>
              <a:buFont typeface="Wingdings" panose="05000000000000000000" pitchFamily="2" charset="2"/>
              <a:buNone/>
              <a:defRPr/>
            </a:pPr>
            <a:r>
              <a:rPr lang="tr-TR" altLang="tr-TR" dirty="0" smtClean="0">
                <a:cs typeface="Times New Roman" panose="02020603050405020304" pitchFamily="18" charset="0"/>
              </a:rPr>
              <a:t>ß	: Pay senedinin risk endeksi (Beta)</a:t>
            </a:r>
            <a:endParaRPr lang="tr-TR" altLang="tr-TR" dirty="0" smtClean="0"/>
          </a:p>
          <a:p>
            <a:pPr algn="just" eaLnBrk="1" hangingPunct="1">
              <a:lnSpc>
                <a:spcPct val="90000"/>
              </a:lnSpc>
              <a:buFont typeface="Wingdings" panose="05000000000000000000" pitchFamily="2" charset="2"/>
              <a:buNone/>
              <a:defRPr/>
            </a:pPr>
            <a:r>
              <a:rPr lang="tr-TR" altLang="tr-TR" dirty="0" err="1" smtClean="0">
                <a:cs typeface="Times New Roman" panose="02020603050405020304" pitchFamily="18" charset="0"/>
              </a:rPr>
              <a:t>r</a:t>
            </a:r>
            <a:r>
              <a:rPr lang="tr-TR" altLang="tr-TR" baseline="-30000" dirty="0" err="1" smtClean="0">
                <a:cs typeface="Times New Roman" panose="02020603050405020304" pitchFamily="18" charset="0"/>
              </a:rPr>
              <a:t>m</a:t>
            </a:r>
            <a:r>
              <a:rPr lang="tr-TR" altLang="tr-TR" dirty="0" smtClean="0">
                <a:cs typeface="Times New Roman" panose="02020603050405020304" pitchFamily="18" charset="0"/>
              </a:rPr>
              <a:t>	: Pay senedi pazarında beklenen getiri (piyasadaki pay senetlerinin tümünden oluşan portföyün verimi)</a:t>
            </a:r>
          </a:p>
          <a:p>
            <a:pPr eaLnBrk="1" hangingPunct="1">
              <a:lnSpc>
                <a:spcPct val="90000"/>
              </a:lnSpc>
              <a:defRPr/>
            </a:pPr>
            <a:endParaRPr lang="en-US" altLang="tr-TR" sz="2800" dirty="0" smtClean="0"/>
          </a:p>
        </p:txBody>
      </p:sp>
    </p:spTree>
    <p:extLst>
      <p:ext uri="{BB962C8B-B14F-4D97-AF65-F5344CB8AC3E}">
        <p14:creationId xmlns:p14="http://schemas.microsoft.com/office/powerpoint/2010/main" val="4286369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dirty="0">
                <a:cs typeface="Times New Roman" panose="02020603050405020304" pitchFamily="18" charset="0"/>
              </a:rPr>
              <a:t> </a:t>
            </a:r>
            <a:r>
              <a:rPr lang="tr-TR" altLang="tr-TR" dirty="0" smtClean="0">
                <a:cs typeface="Times New Roman" panose="02020603050405020304" pitchFamily="18" charset="0"/>
              </a:rPr>
              <a:t>   </a:t>
            </a:r>
            <a:r>
              <a:rPr lang="tr-TR" altLang="tr-TR" b="1" dirty="0" smtClean="0">
                <a:cs typeface="Times New Roman" panose="02020603050405020304" pitchFamily="18" charset="0"/>
              </a:rPr>
              <a:t>Arbitraj </a:t>
            </a:r>
            <a:r>
              <a:rPr lang="tr-TR" altLang="tr-TR" b="1" dirty="0" smtClean="0">
                <a:cs typeface="Times New Roman" panose="02020603050405020304" pitchFamily="18" charset="0"/>
              </a:rPr>
              <a:t>Fiyatlama Modeli </a:t>
            </a:r>
            <a:r>
              <a:rPr lang="tr-TR" altLang="tr-TR" b="1" dirty="0" smtClean="0">
                <a:cs typeface="Times New Roman" panose="02020603050405020304" pitchFamily="18" charset="0"/>
              </a:rPr>
              <a:t/>
            </a:r>
            <a:br>
              <a:rPr lang="tr-TR" altLang="tr-TR" b="1" dirty="0" smtClean="0">
                <a:cs typeface="Times New Roman" panose="02020603050405020304" pitchFamily="18" charset="0"/>
              </a:rPr>
            </a:br>
            <a:r>
              <a:rPr lang="tr-TR" altLang="tr-TR" b="1" dirty="0" smtClean="0">
                <a:cs typeface="Times New Roman" panose="02020603050405020304" pitchFamily="18" charset="0"/>
              </a:rPr>
              <a:t>   (</a:t>
            </a:r>
            <a:r>
              <a:rPr lang="tr-TR" altLang="tr-TR" b="1" dirty="0" err="1" smtClean="0">
                <a:cs typeface="Times New Roman" panose="02020603050405020304" pitchFamily="18" charset="0"/>
              </a:rPr>
              <a:t>Arbitrage</a:t>
            </a:r>
            <a:r>
              <a:rPr lang="tr-TR" altLang="tr-TR" b="1" dirty="0" smtClean="0">
                <a:cs typeface="Times New Roman" panose="02020603050405020304" pitchFamily="18" charset="0"/>
              </a:rPr>
              <a:t> </a:t>
            </a:r>
            <a:r>
              <a:rPr lang="tr-TR" altLang="tr-TR" b="1" dirty="0" err="1" smtClean="0">
                <a:cs typeface="Times New Roman" panose="02020603050405020304" pitchFamily="18" charset="0"/>
              </a:rPr>
              <a:t>Pricing</a:t>
            </a:r>
            <a:r>
              <a:rPr lang="tr-TR" altLang="tr-TR" b="1" dirty="0" smtClean="0">
                <a:cs typeface="Times New Roman" panose="02020603050405020304" pitchFamily="18" charset="0"/>
              </a:rPr>
              <a:t> Model-APM)</a:t>
            </a:r>
            <a:r>
              <a:rPr lang="en-US" altLang="tr-TR" dirty="0" smtClean="0"/>
              <a:t> </a:t>
            </a:r>
          </a:p>
        </p:txBody>
      </p:sp>
      <p:sp>
        <p:nvSpPr>
          <p:cNvPr id="48131" name="Rectangle 3"/>
          <p:cNvSpPr>
            <a:spLocks noGrp="1" noChangeArrowheads="1"/>
          </p:cNvSpPr>
          <p:nvPr>
            <p:ph type="body" idx="1"/>
          </p:nvPr>
        </p:nvSpPr>
        <p:spPr>
          <a:xfrm>
            <a:off x="357117" y="1244221"/>
            <a:ext cx="8595814" cy="4114800"/>
          </a:xfrm>
        </p:spPr>
        <p:txBody>
          <a:bodyPr/>
          <a:lstStyle/>
          <a:p>
            <a:pPr algn="just" eaLnBrk="1" hangingPunct="1">
              <a:defRPr/>
            </a:pPr>
            <a:r>
              <a:rPr lang="tr-TR" altLang="tr-TR" dirty="0" smtClean="0">
                <a:cs typeface="Times New Roman" panose="02020603050405020304" pitchFamily="18" charset="0"/>
              </a:rPr>
              <a:t> Arbitraj </a:t>
            </a:r>
            <a:r>
              <a:rPr lang="tr-TR" altLang="tr-TR" dirty="0" smtClean="0">
                <a:cs typeface="Times New Roman" panose="02020603050405020304" pitchFamily="18" charset="0"/>
              </a:rPr>
              <a:t>Fiyatlama Modelinde menkul kıymet getirisinin sektördeki ve piyasadaki faktörler tarafından oluşturulduğu ve getiri ile risk arasında pozitif ilişkinin varlığı kabul edilir. Bu faktörler gayri safi milli hasıla, enflasyon, para arzı, faiz gibi değişkenlerdir. Menkul kıymet sayısı arttıkça sistematik olmayan risk düşecek, fakat sistematik risk değişmeyecektir. Menkul kıymetin getirisi, risksiz faiz oranı ile değişken faktörlere göre menkul kıymetin taşıdığı risklerin toplamı olarak ifade edilmektedir.</a:t>
            </a:r>
          </a:p>
          <a:p>
            <a:pPr eaLnBrk="1" hangingPunct="1">
              <a:defRPr/>
            </a:pPr>
            <a:endParaRPr lang="en-US" altLang="tr-TR" sz="2600" dirty="0" smtClean="0"/>
          </a:p>
        </p:txBody>
      </p:sp>
    </p:spTree>
    <p:extLst>
      <p:ext uri="{BB962C8B-B14F-4D97-AF65-F5344CB8AC3E}">
        <p14:creationId xmlns:p14="http://schemas.microsoft.com/office/powerpoint/2010/main" val="404756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411480" y="605790"/>
            <a:ext cx="7635240" cy="434340"/>
          </a:xfrm>
        </p:spPr>
        <p:txBody>
          <a:bodyPr/>
          <a:lstStyle/>
          <a:p>
            <a:pPr eaLnBrk="1" hangingPunct="1"/>
            <a:r>
              <a:rPr lang="tr-TR" altLang="tr-TR" dirty="0" smtClean="0">
                <a:cs typeface="Times New Roman" panose="02020603050405020304" pitchFamily="18" charset="0"/>
              </a:rPr>
              <a:t>Genel Kabul Görmüş Şirket Değerleme Yöntemleri</a:t>
            </a:r>
            <a:r>
              <a:rPr lang="en-US" altLang="tr-TR" dirty="0" smtClean="0"/>
              <a:t> </a:t>
            </a:r>
          </a:p>
        </p:txBody>
      </p:sp>
      <p:sp>
        <p:nvSpPr>
          <p:cNvPr id="29699" name="Rectangle 1027"/>
          <p:cNvSpPr>
            <a:spLocks noGrp="1" noChangeArrowheads="1"/>
          </p:cNvSpPr>
          <p:nvPr>
            <p:ph type="body" idx="1"/>
          </p:nvPr>
        </p:nvSpPr>
        <p:spPr>
          <a:xfrm>
            <a:off x="411480" y="1143000"/>
            <a:ext cx="7635240" cy="4411980"/>
          </a:xfrm>
        </p:spPr>
        <p:txBody>
          <a:bodyPr/>
          <a:lstStyle/>
          <a:p>
            <a:pPr algn="just" eaLnBrk="1" hangingPunct="1">
              <a:lnSpc>
                <a:spcPct val="90000"/>
              </a:lnSpc>
              <a:defRPr/>
            </a:pPr>
            <a:r>
              <a:rPr lang="tr-TR" altLang="tr-TR" dirty="0" smtClean="0"/>
              <a:t> İndirgenmiş </a:t>
            </a:r>
            <a:r>
              <a:rPr lang="tr-TR" altLang="tr-TR" dirty="0" smtClean="0"/>
              <a:t>nakit akımları (net bugünkü değer) yöntemi </a:t>
            </a:r>
          </a:p>
          <a:p>
            <a:pPr algn="just" eaLnBrk="1" hangingPunct="1">
              <a:lnSpc>
                <a:spcPct val="90000"/>
              </a:lnSpc>
              <a:defRPr/>
            </a:pPr>
            <a:r>
              <a:rPr lang="tr-TR" altLang="tr-TR" dirty="0" smtClean="0"/>
              <a:t> Net </a:t>
            </a:r>
            <a:r>
              <a:rPr lang="tr-TR" altLang="tr-TR" dirty="0" smtClean="0"/>
              <a:t>aktif değeri </a:t>
            </a:r>
            <a:r>
              <a:rPr lang="tr-TR" altLang="tr-TR" dirty="0" smtClean="0"/>
              <a:t>yöntemi</a:t>
            </a:r>
            <a:endParaRPr lang="tr-TR" altLang="tr-TR" dirty="0" smtClean="0"/>
          </a:p>
          <a:p>
            <a:pPr algn="just" eaLnBrk="1" hangingPunct="1">
              <a:lnSpc>
                <a:spcPct val="90000"/>
              </a:lnSpc>
              <a:defRPr/>
            </a:pPr>
            <a:r>
              <a:rPr lang="tr-TR" altLang="tr-TR" dirty="0" smtClean="0"/>
              <a:t> Piyasada </a:t>
            </a:r>
            <a:r>
              <a:rPr lang="tr-TR" altLang="tr-TR" dirty="0" smtClean="0"/>
              <a:t>değeri / Defter değeri yöntemi </a:t>
            </a:r>
            <a:endParaRPr lang="tr-TR" altLang="tr-TR" dirty="0"/>
          </a:p>
          <a:p>
            <a:pPr algn="just" eaLnBrk="1" hangingPunct="1">
              <a:lnSpc>
                <a:spcPct val="90000"/>
              </a:lnSpc>
              <a:defRPr/>
            </a:pPr>
            <a:r>
              <a:rPr lang="tr-TR" altLang="tr-TR" dirty="0" smtClean="0"/>
              <a:t> Tasfiye </a:t>
            </a:r>
            <a:r>
              <a:rPr lang="tr-TR" altLang="tr-TR" dirty="0" smtClean="0"/>
              <a:t>değeri </a:t>
            </a:r>
            <a:r>
              <a:rPr lang="tr-TR" altLang="tr-TR" dirty="0" smtClean="0"/>
              <a:t>yöntemi</a:t>
            </a:r>
            <a:endParaRPr lang="tr-TR" altLang="tr-TR" dirty="0"/>
          </a:p>
          <a:p>
            <a:pPr algn="just" eaLnBrk="1" hangingPunct="1">
              <a:lnSpc>
                <a:spcPct val="90000"/>
              </a:lnSpc>
              <a:defRPr/>
            </a:pPr>
            <a:r>
              <a:rPr lang="tr-TR" altLang="tr-TR" dirty="0" smtClean="0"/>
              <a:t> Yeniden </a:t>
            </a:r>
            <a:r>
              <a:rPr lang="tr-TR" altLang="tr-TR" dirty="0" smtClean="0"/>
              <a:t>yapma değeri </a:t>
            </a:r>
            <a:r>
              <a:rPr lang="tr-TR" altLang="tr-TR" dirty="0" smtClean="0"/>
              <a:t>yöntemi</a:t>
            </a:r>
            <a:endParaRPr lang="tr-TR" altLang="tr-TR" dirty="0"/>
          </a:p>
          <a:p>
            <a:pPr algn="just" eaLnBrk="1" hangingPunct="1">
              <a:lnSpc>
                <a:spcPct val="90000"/>
              </a:lnSpc>
              <a:defRPr/>
            </a:pPr>
            <a:r>
              <a:rPr lang="tr-TR" altLang="tr-TR" dirty="0" smtClean="0"/>
              <a:t> İşleyen </a:t>
            </a:r>
            <a:r>
              <a:rPr lang="tr-TR" altLang="tr-TR" dirty="0" smtClean="0"/>
              <a:t>teşebbüs değeri </a:t>
            </a:r>
            <a:r>
              <a:rPr lang="tr-TR" altLang="tr-TR" dirty="0" smtClean="0"/>
              <a:t>yöntemi</a:t>
            </a:r>
            <a:endParaRPr lang="tr-TR" altLang="tr-TR" dirty="0"/>
          </a:p>
          <a:p>
            <a:pPr algn="just" eaLnBrk="1" hangingPunct="1">
              <a:lnSpc>
                <a:spcPct val="90000"/>
              </a:lnSpc>
              <a:defRPr/>
            </a:pPr>
            <a:r>
              <a:rPr lang="tr-TR" altLang="tr-TR" dirty="0" smtClean="0"/>
              <a:t> Emsal </a:t>
            </a:r>
            <a:r>
              <a:rPr lang="tr-TR" altLang="tr-TR" dirty="0" smtClean="0"/>
              <a:t>değeri yöntemi </a:t>
            </a:r>
            <a:endParaRPr lang="tr-TR" altLang="tr-TR" dirty="0" smtClean="0"/>
          </a:p>
        </p:txBody>
      </p:sp>
    </p:spTree>
    <p:extLst>
      <p:ext uri="{BB962C8B-B14F-4D97-AF65-F5344CB8AC3E}">
        <p14:creationId xmlns:p14="http://schemas.microsoft.com/office/powerpoint/2010/main" val="58399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411480" y="605790"/>
            <a:ext cx="7635240" cy="434340"/>
          </a:xfrm>
        </p:spPr>
        <p:txBody>
          <a:bodyPr/>
          <a:lstStyle/>
          <a:p>
            <a:pPr eaLnBrk="1" hangingPunct="1"/>
            <a:r>
              <a:rPr lang="tr-TR" altLang="tr-TR" dirty="0" smtClean="0">
                <a:cs typeface="Times New Roman" panose="02020603050405020304" pitchFamily="18" charset="0"/>
              </a:rPr>
              <a:t>Genel Kabul Görmüş Şirket Değerleme Yöntemleri</a:t>
            </a:r>
            <a:r>
              <a:rPr lang="en-US" altLang="tr-TR" dirty="0" smtClean="0"/>
              <a:t> </a:t>
            </a:r>
          </a:p>
        </p:txBody>
      </p:sp>
      <p:sp>
        <p:nvSpPr>
          <p:cNvPr id="29699" name="Rectangle 1027"/>
          <p:cNvSpPr>
            <a:spLocks noGrp="1" noChangeArrowheads="1"/>
          </p:cNvSpPr>
          <p:nvPr>
            <p:ph type="body" idx="1"/>
          </p:nvPr>
        </p:nvSpPr>
        <p:spPr>
          <a:xfrm>
            <a:off x="411480" y="1143000"/>
            <a:ext cx="7635240" cy="4411980"/>
          </a:xfrm>
        </p:spPr>
        <p:txBody>
          <a:bodyPr/>
          <a:lstStyle/>
          <a:p>
            <a:pPr algn="just" eaLnBrk="1" hangingPunct="1">
              <a:lnSpc>
                <a:spcPct val="90000"/>
              </a:lnSpc>
              <a:defRPr/>
            </a:pPr>
            <a:r>
              <a:rPr lang="tr-TR" altLang="tr-TR" dirty="0" smtClean="0"/>
              <a:t> Ekspertiz </a:t>
            </a:r>
            <a:r>
              <a:rPr lang="tr-TR" altLang="tr-TR" dirty="0" smtClean="0"/>
              <a:t>değeri </a:t>
            </a:r>
            <a:r>
              <a:rPr lang="tr-TR" altLang="tr-TR" dirty="0" smtClean="0"/>
              <a:t>yöntemi</a:t>
            </a:r>
            <a:endParaRPr lang="tr-TR" altLang="tr-TR" dirty="0"/>
          </a:p>
          <a:p>
            <a:pPr algn="just" eaLnBrk="1" hangingPunct="1">
              <a:lnSpc>
                <a:spcPct val="90000"/>
              </a:lnSpc>
              <a:defRPr/>
            </a:pPr>
            <a:r>
              <a:rPr lang="tr-TR" altLang="tr-TR" dirty="0" smtClean="0"/>
              <a:t> </a:t>
            </a:r>
            <a:r>
              <a:rPr lang="tr-TR" altLang="tr-TR" dirty="0" err="1" smtClean="0"/>
              <a:t>Amortize</a:t>
            </a:r>
            <a:r>
              <a:rPr lang="tr-TR" altLang="tr-TR" dirty="0" smtClean="0"/>
              <a:t> </a:t>
            </a:r>
            <a:r>
              <a:rPr lang="tr-TR" altLang="tr-TR" dirty="0" smtClean="0"/>
              <a:t>edilmiş yenileme değeri </a:t>
            </a:r>
            <a:r>
              <a:rPr lang="tr-TR" altLang="tr-TR" dirty="0" smtClean="0"/>
              <a:t>yöntemi</a:t>
            </a:r>
            <a:endParaRPr lang="tr-TR" altLang="tr-TR" dirty="0"/>
          </a:p>
          <a:p>
            <a:pPr algn="just" eaLnBrk="1" hangingPunct="1">
              <a:lnSpc>
                <a:spcPct val="90000"/>
              </a:lnSpc>
              <a:defRPr/>
            </a:pPr>
            <a:r>
              <a:rPr lang="tr-TR" altLang="tr-TR" dirty="0" smtClean="0"/>
              <a:t> Temettü </a:t>
            </a:r>
            <a:r>
              <a:rPr lang="tr-TR" altLang="tr-TR" dirty="0" smtClean="0"/>
              <a:t>verimi </a:t>
            </a:r>
            <a:r>
              <a:rPr lang="tr-TR" altLang="tr-TR" dirty="0" smtClean="0"/>
              <a:t>yöntemi</a:t>
            </a:r>
            <a:endParaRPr lang="tr-TR" altLang="tr-TR" dirty="0"/>
          </a:p>
          <a:p>
            <a:pPr algn="just" eaLnBrk="1" hangingPunct="1">
              <a:lnSpc>
                <a:spcPct val="90000"/>
              </a:lnSpc>
              <a:defRPr/>
            </a:pPr>
            <a:r>
              <a:rPr lang="tr-TR" altLang="tr-TR" dirty="0" smtClean="0"/>
              <a:t> Fiyat </a:t>
            </a:r>
            <a:r>
              <a:rPr lang="tr-TR" altLang="tr-TR" dirty="0" smtClean="0"/>
              <a:t>/ Kazanç oranı </a:t>
            </a:r>
            <a:r>
              <a:rPr lang="tr-TR" altLang="tr-TR" dirty="0" smtClean="0"/>
              <a:t>yöntemi</a:t>
            </a:r>
            <a:endParaRPr lang="tr-TR" altLang="tr-TR" dirty="0"/>
          </a:p>
          <a:p>
            <a:pPr algn="just" eaLnBrk="1" hangingPunct="1">
              <a:lnSpc>
                <a:spcPct val="90000"/>
              </a:lnSpc>
              <a:defRPr/>
            </a:pPr>
            <a:r>
              <a:rPr lang="tr-TR" altLang="tr-TR" dirty="0" smtClean="0"/>
              <a:t> Fiyat </a:t>
            </a:r>
            <a:r>
              <a:rPr lang="tr-TR" altLang="tr-TR" dirty="0" smtClean="0"/>
              <a:t>/ Nakit akımları </a:t>
            </a:r>
            <a:r>
              <a:rPr lang="tr-TR" altLang="tr-TR" dirty="0" smtClean="0"/>
              <a:t>yöntemi</a:t>
            </a:r>
            <a:endParaRPr lang="tr-TR" altLang="tr-TR" dirty="0"/>
          </a:p>
          <a:p>
            <a:pPr algn="just" eaLnBrk="1" hangingPunct="1">
              <a:lnSpc>
                <a:spcPct val="90000"/>
              </a:lnSpc>
              <a:defRPr/>
            </a:pPr>
            <a:r>
              <a:rPr lang="tr-TR" altLang="tr-TR" dirty="0" smtClean="0"/>
              <a:t> Piyasa </a:t>
            </a:r>
            <a:r>
              <a:rPr lang="tr-TR" altLang="tr-TR" dirty="0" err="1" smtClean="0"/>
              <a:t>kapitalizasyon</a:t>
            </a:r>
            <a:r>
              <a:rPr lang="tr-TR" altLang="tr-TR" dirty="0" smtClean="0"/>
              <a:t> oranı yöntemi</a:t>
            </a:r>
            <a:endParaRPr lang="en-US" altLang="tr-TR" dirty="0" smtClean="0"/>
          </a:p>
          <a:p>
            <a:pPr algn="just" eaLnBrk="1" hangingPunct="1">
              <a:lnSpc>
                <a:spcPct val="90000"/>
              </a:lnSpc>
              <a:defRPr/>
            </a:pPr>
            <a:r>
              <a:rPr lang="tr-TR" altLang="tr-TR" dirty="0" smtClean="0"/>
              <a:t> Defter </a:t>
            </a:r>
            <a:r>
              <a:rPr lang="tr-TR" altLang="tr-TR" dirty="0" smtClean="0"/>
              <a:t>değeri yöntemi </a:t>
            </a:r>
            <a:endParaRPr lang="en-US" altLang="tr-TR" dirty="0" smtClean="0"/>
          </a:p>
          <a:p>
            <a:pPr algn="just" eaLnBrk="1" hangingPunct="1">
              <a:lnSpc>
                <a:spcPct val="90000"/>
              </a:lnSpc>
              <a:defRPr/>
            </a:pPr>
            <a:r>
              <a:rPr lang="tr-TR" altLang="tr-TR" dirty="0" smtClean="0"/>
              <a:t> Menkul </a:t>
            </a:r>
            <a:r>
              <a:rPr lang="tr-TR" altLang="tr-TR" dirty="0" smtClean="0"/>
              <a:t>varlık fiyatlandırma modeli</a:t>
            </a:r>
          </a:p>
          <a:p>
            <a:pPr algn="just" eaLnBrk="1" hangingPunct="1">
              <a:lnSpc>
                <a:spcPct val="90000"/>
              </a:lnSpc>
              <a:defRPr/>
            </a:pPr>
            <a:r>
              <a:rPr lang="tr-TR" altLang="tr-TR" dirty="0" smtClean="0">
                <a:cs typeface="Times New Roman" panose="02020603050405020304" pitchFamily="18" charset="0"/>
              </a:rPr>
              <a:t> Arbitraj </a:t>
            </a:r>
            <a:r>
              <a:rPr lang="tr-TR" altLang="tr-TR" dirty="0" smtClean="0">
                <a:cs typeface="Times New Roman" panose="02020603050405020304" pitchFamily="18" charset="0"/>
              </a:rPr>
              <a:t>fiyatlama modeli</a:t>
            </a:r>
            <a:r>
              <a:rPr lang="en-US" altLang="tr-TR" dirty="0" smtClean="0"/>
              <a:t> </a:t>
            </a:r>
          </a:p>
        </p:txBody>
      </p:sp>
    </p:spTree>
    <p:extLst>
      <p:ext uri="{BB962C8B-B14F-4D97-AF65-F5344CB8AC3E}">
        <p14:creationId xmlns:p14="http://schemas.microsoft.com/office/powerpoint/2010/main" val="4008612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65760" y="617220"/>
            <a:ext cx="8458200" cy="457200"/>
          </a:xfrm>
        </p:spPr>
        <p:txBody>
          <a:bodyPr/>
          <a:lstStyle/>
          <a:p>
            <a:pPr eaLnBrk="1" hangingPunct="1"/>
            <a:r>
              <a:rPr lang="tr-TR" altLang="tr-TR" b="1" dirty="0" smtClean="0">
                <a:cs typeface="Times New Roman" panose="02020603050405020304" pitchFamily="18" charset="0"/>
              </a:rPr>
              <a:t>İndirgenmiş Nakit Akımları (Net Bugünkü Değer) Yöntemi</a:t>
            </a:r>
            <a:r>
              <a:rPr lang="tr-TR" altLang="tr-TR" dirty="0" smtClean="0">
                <a:cs typeface="Times New Roman" panose="02020603050405020304" pitchFamily="18" charset="0"/>
              </a:rPr>
              <a:t/>
            </a:r>
            <a:br>
              <a:rPr lang="tr-TR" altLang="tr-TR" dirty="0" smtClean="0">
                <a:cs typeface="Times New Roman" panose="02020603050405020304" pitchFamily="18" charset="0"/>
              </a:rPr>
            </a:br>
            <a:endParaRPr lang="en-US" altLang="tr-TR" dirty="0" smtClean="0">
              <a:cs typeface="Times New Roman" panose="02020603050405020304" pitchFamily="18" charset="0"/>
            </a:endParaRPr>
          </a:p>
        </p:txBody>
      </p:sp>
      <p:sp>
        <p:nvSpPr>
          <p:cNvPr id="30723" name="Rectangle 3"/>
          <p:cNvSpPr>
            <a:spLocks noGrp="1" noChangeArrowheads="1"/>
          </p:cNvSpPr>
          <p:nvPr>
            <p:ph type="body" idx="1"/>
          </p:nvPr>
        </p:nvSpPr>
        <p:spPr>
          <a:xfrm>
            <a:off x="365760" y="1219200"/>
            <a:ext cx="8366760" cy="5638800"/>
          </a:xfrm>
        </p:spPr>
        <p:txBody>
          <a:bodyPr/>
          <a:lstStyle/>
          <a:p>
            <a:pPr algn="just">
              <a:defRPr/>
            </a:pPr>
            <a:r>
              <a:rPr lang="tr-TR" altLang="tr-TR" dirty="0">
                <a:cs typeface="Times New Roman" panose="02020603050405020304" pitchFamily="18" charset="0"/>
              </a:rPr>
              <a:t> </a:t>
            </a:r>
            <a:r>
              <a:rPr lang="tr-TR" altLang="tr-TR" dirty="0" err="1" smtClean="0"/>
              <a:t>İskonto</a:t>
            </a:r>
            <a:r>
              <a:rPr lang="tr-TR" altLang="tr-TR" dirty="0" smtClean="0"/>
              <a:t> </a:t>
            </a:r>
            <a:r>
              <a:rPr lang="tr-TR" altLang="tr-TR" dirty="0"/>
              <a:t>edilmiş nakit akışları yöntemi hesaplanırken şu aşamalar izlenecektir.</a:t>
            </a:r>
          </a:p>
          <a:p>
            <a:pPr algn="just">
              <a:defRPr/>
            </a:pPr>
            <a:r>
              <a:rPr lang="tr-TR" altLang="tr-TR" dirty="0"/>
              <a:t> </a:t>
            </a:r>
            <a:r>
              <a:rPr lang="tr-TR" altLang="tr-TR" dirty="0"/>
              <a:t>Varlıkların ve yükümlülüklerin ayrımı yapılır, unsurlar tanımlanır (gelirler, yatırımlar, amortismanlar, vergiler, işletme sermayesi, diğer varlıklardaki artışlar/azalışlar)</a:t>
            </a:r>
          </a:p>
          <a:p>
            <a:pPr algn="just">
              <a:defRPr/>
            </a:pPr>
            <a:r>
              <a:rPr lang="tr-TR" altLang="tr-TR" dirty="0"/>
              <a:t> Geçmiş yıllar nakit akımları incelenir,</a:t>
            </a:r>
          </a:p>
          <a:p>
            <a:pPr algn="just">
              <a:defRPr/>
            </a:pPr>
            <a:r>
              <a:rPr lang="tr-TR" altLang="tr-TR" dirty="0"/>
              <a:t> </a:t>
            </a:r>
            <a:r>
              <a:rPr lang="tr-TR" altLang="tr-TR" dirty="0"/>
              <a:t>Nakit akımlarını etkileyen kalemlerin tahmini yapılır,</a:t>
            </a:r>
          </a:p>
          <a:p>
            <a:pPr algn="just">
              <a:defRPr/>
            </a:pPr>
            <a:r>
              <a:rPr lang="tr-TR" altLang="tr-TR" dirty="0"/>
              <a:t> Genel varsayımlar ve çeşitli senaryoların (iyimser, kötümser ve normal) varsayımları </a:t>
            </a:r>
            <a:r>
              <a:rPr lang="tr-TR" altLang="tr-TR" dirty="0" smtClean="0"/>
              <a:t>belirlenir</a:t>
            </a:r>
            <a:r>
              <a:rPr lang="tr-TR" altLang="tr-TR" dirty="0"/>
              <a:t>,</a:t>
            </a:r>
          </a:p>
        </p:txBody>
      </p:sp>
    </p:spTree>
    <p:extLst>
      <p:ext uri="{BB962C8B-B14F-4D97-AF65-F5344CB8AC3E}">
        <p14:creationId xmlns:p14="http://schemas.microsoft.com/office/powerpoint/2010/main" val="1129446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65760" y="617220"/>
            <a:ext cx="8458200" cy="457200"/>
          </a:xfrm>
        </p:spPr>
        <p:txBody>
          <a:bodyPr/>
          <a:lstStyle/>
          <a:p>
            <a:pPr eaLnBrk="1" hangingPunct="1"/>
            <a:r>
              <a:rPr lang="tr-TR" altLang="tr-TR" b="1" dirty="0" smtClean="0">
                <a:cs typeface="Times New Roman" panose="02020603050405020304" pitchFamily="18" charset="0"/>
              </a:rPr>
              <a:t>İndirgenmiş Nakit Akımları (Net Bugünkü Değer) Yöntemi</a:t>
            </a:r>
            <a:r>
              <a:rPr lang="tr-TR" altLang="tr-TR" dirty="0" smtClean="0">
                <a:cs typeface="Times New Roman" panose="02020603050405020304" pitchFamily="18" charset="0"/>
              </a:rPr>
              <a:t/>
            </a:r>
            <a:br>
              <a:rPr lang="tr-TR" altLang="tr-TR" dirty="0" smtClean="0">
                <a:cs typeface="Times New Roman" panose="02020603050405020304" pitchFamily="18" charset="0"/>
              </a:rPr>
            </a:br>
            <a:endParaRPr lang="en-US" altLang="tr-TR" dirty="0" smtClean="0">
              <a:cs typeface="Times New Roman" panose="02020603050405020304" pitchFamily="18" charset="0"/>
            </a:endParaRPr>
          </a:p>
        </p:txBody>
      </p:sp>
      <p:sp>
        <p:nvSpPr>
          <p:cNvPr id="30723" name="Rectangle 3"/>
          <p:cNvSpPr>
            <a:spLocks noGrp="1" noChangeArrowheads="1"/>
          </p:cNvSpPr>
          <p:nvPr>
            <p:ph type="body" idx="1"/>
          </p:nvPr>
        </p:nvSpPr>
        <p:spPr>
          <a:xfrm>
            <a:off x="365760" y="1219200"/>
            <a:ext cx="8366760" cy="5638800"/>
          </a:xfrm>
        </p:spPr>
        <p:txBody>
          <a:bodyPr/>
          <a:lstStyle/>
          <a:p>
            <a:pPr algn="just">
              <a:defRPr/>
            </a:pPr>
            <a:r>
              <a:rPr lang="tr-TR" altLang="tr-TR" dirty="0" smtClean="0"/>
              <a:t> Nakit </a:t>
            </a:r>
            <a:r>
              <a:rPr lang="tr-TR" altLang="tr-TR" dirty="0"/>
              <a:t>akımları tahmin edilir,</a:t>
            </a:r>
          </a:p>
          <a:p>
            <a:pPr algn="just">
              <a:defRPr/>
            </a:pPr>
            <a:r>
              <a:rPr lang="tr-TR" altLang="tr-TR" dirty="0"/>
              <a:t> </a:t>
            </a:r>
            <a:r>
              <a:rPr lang="tr-TR" altLang="tr-TR" dirty="0" err="1"/>
              <a:t>İskonto</a:t>
            </a:r>
            <a:r>
              <a:rPr lang="tr-TR" altLang="tr-TR" dirty="0"/>
              <a:t> oranı tahmin edilir,</a:t>
            </a:r>
          </a:p>
          <a:p>
            <a:pPr algn="just">
              <a:defRPr/>
            </a:pPr>
            <a:r>
              <a:rPr lang="tr-TR" altLang="tr-TR" dirty="0"/>
              <a:t> </a:t>
            </a:r>
            <a:r>
              <a:rPr lang="tr-TR" altLang="tr-TR" dirty="0" smtClean="0"/>
              <a:t>Artık </a:t>
            </a:r>
            <a:r>
              <a:rPr lang="tr-TR" altLang="tr-TR" dirty="0"/>
              <a:t>değer (</a:t>
            </a:r>
            <a:r>
              <a:rPr lang="tr-TR" altLang="tr-TR" dirty="0" err="1"/>
              <a:t>residual</a:t>
            </a:r>
            <a:r>
              <a:rPr lang="tr-TR" altLang="tr-TR" dirty="0"/>
              <a:t> </a:t>
            </a:r>
            <a:r>
              <a:rPr lang="tr-TR" altLang="tr-TR" dirty="0" err="1"/>
              <a:t>value</a:t>
            </a:r>
            <a:r>
              <a:rPr lang="tr-TR" altLang="tr-TR" dirty="0"/>
              <a:t>) bulunur,</a:t>
            </a:r>
          </a:p>
          <a:p>
            <a:pPr algn="just">
              <a:defRPr/>
            </a:pPr>
            <a:r>
              <a:rPr lang="tr-TR" altLang="tr-TR" dirty="0" smtClean="0"/>
              <a:t> İndirgenmiş </a:t>
            </a:r>
            <a:r>
              <a:rPr lang="tr-TR" altLang="tr-TR" dirty="0"/>
              <a:t>nakit akımları ile kullanılmayan fazla arsa, arazi ve stokların değeri toplanır, bu toplamdan borçların bugünkü değeri çıkarılarak firma değerine ulaşılır,</a:t>
            </a:r>
          </a:p>
          <a:p>
            <a:pPr algn="just">
              <a:defRPr/>
            </a:pPr>
            <a:r>
              <a:rPr lang="tr-TR" altLang="tr-TR" dirty="0" smtClean="0"/>
              <a:t> Sonuçlar </a:t>
            </a:r>
            <a:r>
              <a:rPr lang="tr-TR" altLang="tr-TR" dirty="0"/>
              <a:t>analiz edilir.</a:t>
            </a:r>
          </a:p>
          <a:p>
            <a:pPr eaLnBrk="1" hangingPunct="1">
              <a:buFont typeface="Wingdings" panose="05000000000000000000" pitchFamily="2" charset="2"/>
              <a:buNone/>
              <a:defRPr/>
            </a:pPr>
            <a:endParaRPr lang="en-US" altLang="tr-TR" sz="2000" dirty="0" smtClean="0"/>
          </a:p>
        </p:txBody>
      </p:sp>
    </p:spTree>
    <p:extLst>
      <p:ext uri="{BB962C8B-B14F-4D97-AF65-F5344CB8AC3E}">
        <p14:creationId xmlns:p14="http://schemas.microsoft.com/office/powerpoint/2010/main" val="3597610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00050" y="0"/>
            <a:ext cx="7600950" cy="811530"/>
          </a:xfrm>
        </p:spPr>
        <p:txBody>
          <a:bodyPr/>
          <a:lstStyle/>
          <a:p>
            <a:pPr eaLnBrk="1" hangingPunct="1"/>
            <a:r>
              <a:rPr lang="tr-TR" altLang="tr-TR" sz="2400" dirty="0" smtClean="0"/>
              <a:t/>
            </a:r>
            <a:br>
              <a:rPr lang="tr-TR" altLang="tr-TR" sz="2400" dirty="0" smtClean="0"/>
            </a:br>
            <a:r>
              <a:rPr lang="tr-TR" altLang="tr-TR" sz="2400" dirty="0" smtClean="0">
                <a:cs typeface="Times New Roman" panose="02020603050405020304" pitchFamily="18" charset="0"/>
              </a:rPr>
              <a:t>Sonuç </a:t>
            </a:r>
            <a:r>
              <a:rPr lang="tr-TR" altLang="tr-TR" sz="2400" dirty="0" smtClean="0">
                <a:cs typeface="Times New Roman" panose="02020603050405020304" pitchFamily="18" charset="0"/>
              </a:rPr>
              <a:t>olarak </a:t>
            </a:r>
            <a:r>
              <a:rPr lang="tr-TR" altLang="tr-TR" sz="2400" dirty="0" err="1" smtClean="0">
                <a:cs typeface="Times New Roman" panose="02020603050405020304" pitchFamily="18" charset="0"/>
              </a:rPr>
              <a:t>iskonto</a:t>
            </a:r>
            <a:r>
              <a:rPr lang="tr-TR" altLang="tr-TR" sz="2400" dirty="0" smtClean="0">
                <a:cs typeface="Times New Roman" panose="02020603050405020304" pitchFamily="18" charset="0"/>
              </a:rPr>
              <a:t> edilmiş nakit akışı analizi üç aşamadan oluşmaktadır</a:t>
            </a:r>
            <a:r>
              <a:rPr lang="en-US" altLang="tr-TR" sz="2400" dirty="0" smtClean="0"/>
              <a:t> </a:t>
            </a:r>
          </a:p>
        </p:txBody>
      </p:sp>
      <p:sp>
        <p:nvSpPr>
          <p:cNvPr id="31747" name="Rectangle 3"/>
          <p:cNvSpPr>
            <a:spLocks noGrp="1" noChangeArrowheads="1"/>
          </p:cNvSpPr>
          <p:nvPr>
            <p:ph type="body" idx="1"/>
          </p:nvPr>
        </p:nvSpPr>
        <p:spPr>
          <a:xfrm>
            <a:off x="400050" y="1203960"/>
            <a:ext cx="9144000" cy="5105400"/>
          </a:xfrm>
        </p:spPr>
        <p:txBody>
          <a:bodyPr/>
          <a:lstStyle/>
          <a:p>
            <a:pPr eaLnBrk="1" hangingPunct="1">
              <a:lnSpc>
                <a:spcPct val="90000"/>
              </a:lnSpc>
              <a:defRPr/>
            </a:pPr>
            <a:r>
              <a:rPr lang="tr-TR" altLang="tr-TR" sz="2400" i="1" dirty="0" err="1" smtClean="0">
                <a:cs typeface="Times New Roman" panose="02020603050405020304" pitchFamily="18" charset="0"/>
              </a:rPr>
              <a:t>İskonto</a:t>
            </a:r>
            <a:r>
              <a:rPr lang="tr-TR" altLang="tr-TR" sz="2400" i="1" dirty="0" smtClean="0">
                <a:cs typeface="Times New Roman" panose="02020603050405020304" pitchFamily="18" charset="0"/>
              </a:rPr>
              <a:t> oranının belirlenmesi</a:t>
            </a:r>
            <a:r>
              <a:rPr lang="en-US" altLang="tr-TR" sz="2400" dirty="0" smtClean="0"/>
              <a:t> </a:t>
            </a:r>
            <a:r>
              <a:rPr lang="tr-TR" altLang="tr-TR" sz="2400" dirty="0" smtClean="0"/>
              <a:t>: </a:t>
            </a:r>
            <a:r>
              <a:rPr lang="tr-TR" altLang="tr-TR" sz="2400" dirty="0" smtClean="0">
                <a:cs typeface="Times New Roman" panose="02020603050405020304" pitchFamily="18" charset="0"/>
              </a:rPr>
              <a:t>i = </a:t>
            </a:r>
            <a:r>
              <a:rPr lang="tr-TR" altLang="tr-TR" sz="2400" dirty="0" err="1" smtClean="0">
                <a:cs typeface="Times New Roman" panose="02020603050405020304" pitchFamily="18" charset="0"/>
              </a:rPr>
              <a:t>i</a:t>
            </a:r>
            <a:r>
              <a:rPr lang="tr-TR" altLang="tr-TR" sz="2400" baseline="-30000" dirty="0" err="1" smtClean="0">
                <a:cs typeface="Times New Roman" panose="02020603050405020304" pitchFamily="18" charset="0"/>
              </a:rPr>
              <a:t>d</a:t>
            </a:r>
            <a:r>
              <a:rPr lang="tr-TR" altLang="tr-TR" sz="2400" dirty="0" smtClean="0">
                <a:cs typeface="Times New Roman" panose="02020603050405020304" pitchFamily="18" charset="0"/>
              </a:rPr>
              <a:t>(1-</a:t>
            </a:r>
            <a:r>
              <a:rPr lang="tr-TR" altLang="tr-TR" sz="2400" dirty="0" smtClean="0"/>
              <a:t>T</a:t>
            </a:r>
            <a:r>
              <a:rPr lang="tr-TR" altLang="tr-TR" sz="2400" dirty="0" smtClean="0">
                <a:cs typeface="Times New Roman" panose="02020603050405020304" pitchFamily="18" charset="0"/>
              </a:rPr>
              <a:t>)</a:t>
            </a:r>
            <a:r>
              <a:rPr lang="tr-TR" altLang="tr-TR" sz="2400" dirty="0" err="1" smtClean="0">
                <a:cs typeface="Times New Roman" panose="02020603050405020304" pitchFamily="18" charset="0"/>
              </a:rPr>
              <a:t>W</a:t>
            </a:r>
            <a:r>
              <a:rPr lang="tr-TR" altLang="tr-TR" sz="2400" baseline="-30000" dirty="0" err="1" smtClean="0">
                <a:cs typeface="Times New Roman" panose="02020603050405020304" pitchFamily="18" charset="0"/>
              </a:rPr>
              <a:t>d</a:t>
            </a:r>
            <a:r>
              <a:rPr lang="tr-TR" altLang="tr-TR" sz="2400" dirty="0" smtClean="0">
                <a:cs typeface="Times New Roman" panose="02020603050405020304" pitchFamily="18" charset="0"/>
              </a:rPr>
              <a:t> + </a:t>
            </a:r>
            <a:r>
              <a:rPr lang="tr-TR" altLang="tr-TR" sz="2400" dirty="0" err="1" smtClean="0">
                <a:cs typeface="Times New Roman" panose="02020603050405020304" pitchFamily="18" charset="0"/>
              </a:rPr>
              <a:t>i</a:t>
            </a:r>
            <a:r>
              <a:rPr lang="tr-TR" altLang="tr-TR" sz="2400" baseline="-30000" dirty="0" err="1" smtClean="0">
                <a:cs typeface="Times New Roman" panose="02020603050405020304" pitchFamily="18" charset="0"/>
              </a:rPr>
              <a:t>p</a:t>
            </a:r>
            <a:r>
              <a:rPr lang="tr-TR" altLang="tr-TR" sz="2400" dirty="0" err="1" smtClean="0">
                <a:cs typeface="Times New Roman" panose="02020603050405020304" pitchFamily="18" charset="0"/>
              </a:rPr>
              <a:t>W</a:t>
            </a:r>
            <a:r>
              <a:rPr lang="tr-TR" altLang="tr-TR" sz="2400" baseline="-30000" dirty="0" err="1" smtClean="0">
                <a:cs typeface="Times New Roman" panose="02020603050405020304" pitchFamily="18" charset="0"/>
              </a:rPr>
              <a:t>p</a:t>
            </a:r>
            <a:r>
              <a:rPr lang="tr-TR" altLang="tr-TR" sz="2400" dirty="0" smtClean="0">
                <a:cs typeface="Times New Roman" panose="02020603050405020304" pitchFamily="18" charset="0"/>
              </a:rPr>
              <a:t> + </a:t>
            </a:r>
            <a:r>
              <a:rPr lang="tr-TR" altLang="tr-TR" sz="2400" dirty="0" err="1" smtClean="0">
                <a:cs typeface="Times New Roman" panose="02020603050405020304" pitchFamily="18" charset="0"/>
              </a:rPr>
              <a:t>i</a:t>
            </a:r>
            <a:r>
              <a:rPr lang="tr-TR" altLang="tr-TR" sz="2400" baseline="-30000" dirty="0" err="1" smtClean="0">
                <a:cs typeface="Times New Roman" panose="02020603050405020304" pitchFamily="18" charset="0"/>
              </a:rPr>
              <a:t>s</a:t>
            </a:r>
            <a:r>
              <a:rPr lang="tr-TR" altLang="tr-TR" sz="2400" dirty="0" err="1" smtClean="0">
                <a:cs typeface="Times New Roman" panose="02020603050405020304" pitchFamily="18" charset="0"/>
              </a:rPr>
              <a:t>W</a:t>
            </a:r>
            <a:r>
              <a:rPr lang="tr-TR" altLang="tr-TR" sz="2400" baseline="-30000" dirty="0" err="1" smtClean="0">
                <a:cs typeface="Times New Roman" panose="02020603050405020304" pitchFamily="18" charset="0"/>
              </a:rPr>
              <a:t>s</a:t>
            </a:r>
            <a:r>
              <a:rPr lang="tr-TR" altLang="tr-TR" sz="2400" dirty="0" smtClean="0">
                <a:cs typeface="Times New Roman" panose="02020603050405020304" pitchFamily="18" charset="0"/>
              </a:rPr>
              <a:t> </a:t>
            </a:r>
            <a:endParaRPr lang="tr-TR" altLang="tr-TR" sz="2400" dirty="0" smtClean="0"/>
          </a:p>
          <a:p>
            <a:pPr eaLnBrk="1" hangingPunct="1">
              <a:lnSpc>
                <a:spcPct val="90000"/>
              </a:lnSpc>
              <a:defRPr/>
            </a:pPr>
            <a:r>
              <a:rPr lang="tr-TR" altLang="tr-TR" sz="2400" i="1" dirty="0" smtClean="0">
                <a:cs typeface="Times New Roman" panose="02020603050405020304" pitchFamily="18" charset="0"/>
              </a:rPr>
              <a:t>Gelecekteki nakit akışlarının tahmini</a:t>
            </a:r>
            <a:r>
              <a:rPr lang="en-US" altLang="tr-TR" sz="2400" dirty="0" smtClean="0"/>
              <a:t> </a:t>
            </a:r>
            <a:endParaRPr lang="tr-TR" altLang="tr-TR" sz="2400" dirty="0" smtClean="0"/>
          </a:p>
          <a:p>
            <a:pPr eaLnBrk="1" hangingPunct="1">
              <a:lnSpc>
                <a:spcPct val="90000"/>
              </a:lnSpc>
              <a:defRPr/>
            </a:pPr>
            <a:r>
              <a:rPr lang="tr-TR" altLang="tr-TR" sz="2400" i="1" dirty="0" smtClean="0">
                <a:cs typeface="Times New Roman" panose="02020603050405020304" pitchFamily="18" charset="0"/>
              </a:rPr>
              <a:t>Nakit akışlarının bugünkü değerinin hesaplanması</a:t>
            </a:r>
            <a:r>
              <a:rPr lang="en-US" altLang="tr-TR" sz="2400" dirty="0" smtClean="0"/>
              <a:t> </a:t>
            </a:r>
            <a:endParaRPr lang="tr-TR" altLang="tr-TR" sz="2400" dirty="0" smtClean="0"/>
          </a:p>
          <a:p>
            <a:pPr marL="0" indent="0" eaLnBrk="1" hangingPunct="1">
              <a:lnSpc>
                <a:spcPct val="90000"/>
              </a:lnSpc>
              <a:buNone/>
              <a:defRPr/>
            </a:pPr>
            <a:endParaRPr lang="tr-TR" altLang="tr-TR" sz="2400" dirty="0" smtClean="0"/>
          </a:p>
          <a:p>
            <a:pPr eaLnBrk="1" hangingPunct="1">
              <a:lnSpc>
                <a:spcPct val="90000"/>
              </a:lnSpc>
              <a:defRPr/>
            </a:pPr>
            <a:endParaRPr lang="tr-TR" altLang="tr-TR" sz="2400" dirty="0" smtClean="0"/>
          </a:p>
          <a:p>
            <a:pPr eaLnBrk="1" hangingPunct="1">
              <a:lnSpc>
                <a:spcPct val="90000"/>
              </a:lnSpc>
              <a:buFont typeface="Wingdings" panose="05000000000000000000" pitchFamily="2" charset="2"/>
              <a:buNone/>
              <a:defRPr/>
            </a:pPr>
            <a:r>
              <a:rPr lang="tr-TR" altLang="tr-TR" dirty="0" smtClean="0">
                <a:cs typeface="Times New Roman" panose="02020603050405020304" pitchFamily="18" charset="0"/>
              </a:rPr>
              <a:t>Formüldeki</a:t>
            </a:r>
            <a:r>
              <a:rPr lang="tr-TR" altLang="tr-TR" dirty="0" smtClean="0">
                <a:cs typeface="Times New Roman" panose="02020603050405020304" pitchFamily="18" charset="0"/>
              </a:rPr>
              <a:t>;</a:t>
            </a:r>
          </a:p>
          <a:p>
            <a:pPr algn="just" eaLnBrk="1" hangingPunct="1">
              <a:lnSpc>
                <a:spcPct val="90000"/>
              </a:lnSpc>
              <a:buFont typeface="Wingdings" panose="05000000000000000000" pitchFamily="2" charset="2"/>
              <a:buNone/>
              <a:defRPr/>
            </a:pPr>
            <a:r>
              <a:rPr lang="tr-TR" altLang="tr-TR" dirty="0" smtClean="0">
                <a:cs typeface="Times New Roman" panose="02020603050405020304" pitchFamily="18" charset="0"/>
              </a:rPr>
              <a:t>A</a:t>
            </a:r>
            <a:r>
              <a:rPr lang="tr-TR" altLang="tr-TR" baseline="-30000" dirty="0" smtClean="0">
                <a:cs typeface="Times New Roman" panose="02020603050405020304" pitchFamily="18" charset="0"/>
              </a:rPr>
              <a:t>t</a:t>
            </a:r>
            <a:r>
              <a:rPr lang="tr-TR" altLang="tr-TR" dirty="0" smtClean="0">
                <a:cs typeface="Times New Roman" panose="02020603050405020304" pitchFamily="18" charset="0"/>
              </a:rPr>
              <a:t>: </a:t>
            </a:r>
            <a:r>
              <a:rPr lang="tr-TR" altLang="tr-TR" dirty="0" smtClean="0">
                <a:cs typeface="Times New Roman" panose="02020603050405020304" pitchFamily="18" charset="0"/>
              </a:rPr>
              <a:t>t’ inci yıldaki net nakit akımı (Hurda değer son yıla gelir olarak eklenir)</a:t>
            </a:r>
          </a:p>
          <a:p>
            <a:pPr algn="just" eaLnBrk="1" hangingPunct="1">
              <a:lnSpc>
                <a:spcPct val="90000"/>
              </a:lnSpc>
              <a:buFont typeface="Wingdings" panose="05000000000000000000" pitchFamily="2" charset="2"/>
              <a:buNone/>
              <a:defRPr/>
            </a:pPr>
            <a:r>
              <a:rPr lang="tr-TR" altLang="tr-TR" dirty="0" smtClean="0">
                <a:cs typeface="Times New Roman" panose="02020603050405020304" pitchFamily="18" charset="0"/>
              </a:rPr>
              <a:t>n	: Nakit akımları tahmininde kullanılan süre </a:t>
            </a:r>
          </a:p>
          <a:p>
            <a:pPr marL="0" indent="0" algn="just" eaLnBrk="1" hangingPunct="1">
              <a:lnSpc>
                <a:spcPct val="90000"/>
              </a:lnSpc>
              <a:buNone/>
              <a:defRPr/>
            </a:pPr>
            <a:r>
              <a:rPr lang="tr-TR" altLang="tr-TR" dirty="0" smtClean="0">
                <a:cs typeface="Times New Roman" panose="02020603050405020304" pitchFamily="18" charset="0"/>
              </a:rPr>
              <a:t>i: </a:t>
            </a:r>
            <a:r>
              <a:rPr lang="tr-TR" altLang="tr-TR" dirty="0" err="1" smtClean="0">
                <a:cs typeface="Times New Roman" panose="02020603050405020304" pitchFamily="18" charset="0"/>
              </a:rPr>
              <a:t>İskonto</a:t>
            </a:r>
            <a:r>
              <a:rPr lang="tr-TR" altLang="tr-TR" dirty="0" smtClean="0">
                <a:cs typeface="Times New Roman" panose="02020603050405020304" pitchFamily="18" charset="0"/>
              </a:rPr>
              <a:t> oranını ifade etmektedir (yatırımdan beklenen asgari kârlılık oranı  olabileceği gibi, proje finansmanında kullanılan kaynakların sermaye maliyeti de olabilir).</a:t>
            </a:r>
          </a:p>
          <a:p>
            <a:pPr eaLnBrk="1" hangingPunct="1">
              <a:lnSpc>
                <a:spcPct val="90000"/>
              </a:lnSpc>
              <a:defRPr/>
            </a:pPr>
            <a:endParaRPr lang="en-US" altLang="tr-TR" sz="2400" dirty="0" smtClean="0"/>
          </a:p>
        </p:txBody>
      </p:sp>
      <p:sp>
        <p:nvSpPr>
          <p:cNvPr id="7172" name="Rectangle 5"/>
          <p:cNvSpPr>
            <a:spLocks noChangeArrowheads="1"/>
          </p:cNvSpPr>
          <p:nvPr/>
        </p:nvSpPr>
        <p:spPr bwMode="auto">
          <a:xfrm>
            <a:off x="270510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pic>
        <p:nvPicPr>
          <p:cNvPr id="2" name="Resim 1"/>
          <p:cNvPicPr>
            <a:picLocks noChangeAspect="1"/>
          </p:cNvPicPr>
          <p:nvPr/>
        </p:nvPicPr>
        <p:blipFill>
          <a:blip r:embed="rId2"/>
          <a:stretch>
            <a:fillRect/>
          </a:stretch>
        </p:blipFill>
        <p:spPr>
          <a:xfrm>
            <a:off x="400050" y="2570919"/>
            <a:ext cx="8076599" cy="957038"/>
          </a:xfrm>
          <a:prstGeom prst="rect">
            <a:avLst/>
          </a:prstGeom>
        </p:spPr>
      </p:pic>
    </p:spTree>
    <p:extLst>
      <p:ext uri="{BB962C8B-B14F-4D97-AF65-F5344CB8AC3E}">
        <p14:creationId xmlns:p14="http://schemas.microsoft.com/office/powerpoint/2010/main" val="4277953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8600" y="214475"/>
            <a:ext cx="7776713" cy="762000"/>
          </a:xfrm>
        </p:spPr>
        <p:txBody>
          <a:bodyPr/>
          <a:lstStyle/>
          <a:p>
            <a:pPr eaLnBrk="1" hangingPunct="1"/>
            <a:r>
              <a:rPr lang="tr-TR" altLang="tr-TR" dirty="0" smtClean="0">
                <a:cs typeface="Times New Roman" panose="02020603050405020304" pitchFamily="18" charset="0"/>
              </a:rPr>
              <a:t>Nakit Akımlarının muhasebe hesap kalemleriyle bulunması</a:t>
            </a:r>
            <a:r>
              <a:rPr lang="en-US" altLang="tr-TR" dirty="0" smtClean="0"/>
              <a:t> </a:t>
            </a:r>
          </a:p>
        </p:txBody>
      </p:sp>
      <p:grpSp>
        <p:nvGrpSpPr>
          <p:cNvPr id="8195" name="Group 72"/>
          <p:cNvGrpSpPr>
            <a:grpSpLocks/>
          </p:cNvGrpSpPr>
          <p:nvPr/>
        </p:nvGrpSpPr>
        <p:grpSpPr bwMode="auto">
          <a:xfrm>
            <a:off x="2395269" y="1316966"/>
            <a:ext cx="3962400" cy="4531744"/>
            <a:chOff x="-3" y="-3"/>
            <a:chExt cx="2295" cy="8872"/>
          </a:xfrm>
        </p:grpSpPr>
        <p:grpSp>
          <p:nvGrpSpPr>
            <p:cNvPr id="8196" name="Group 70"/>
            <p:cNvGrpSpPr>
              <a:grpSpLocks/>
            </p:cNvGrpSpPr>
            <p:nvPr/>
          </p:nvGrpSpPr>
          <p:grpSpPr bwMode="auto">
            <a:xfrm>
              <a:off x="0" y="0"/>
              <a:ext cx="2289" cy="8866"/>
              <a:chOff x="0" y="0"/>
              <a:chExt cx="2289" cy="8866"/>
            </a:xfrm>
          </p:grpSpPr>
          <p:grpSp>
            <p:nvGrpSpPr>
              <p:cNvPr id="8198" name="Group 27"/>
              <p:cNvGrpSpPr>
                <a:grpSpLocks/>
              </p:cNvGrpSpPr>
              <p:nvPr/>
            </p:nvGrpSpPr>
            <p:grpSpPr bwMode="auto">
              <a:xfrm>
                <a:off x="0" y="0"/>
                <a:ext cx="2289" cy="403"/>
                <a:chOff x="0" y="0"/>
                <a:chExt cx="2289" cy="403"/>
              </a:xfrm>
            </p:grpSpPr>
            <p:sp>
              <p:nvSpPr>
                <p:cNvPr id="8262" name="Rectangle 4"/>
                <p:cNvSpPr>
                  <a:spLocks noChangeArrowheads="1"/>
                </p:cNvSpPr>
                <p:nvPr/>
              </p:nvSpPr>
              <p:spPr bwMode="auto">
                <a:xfrm>
                  <a:off x="43" y="0"/>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Vergi ve faiz öncesi kâr (+)</a:t>
                  </a:r>
                  <a:endParaRPr lang="tr-TR" altLang="tr-TR" sz="1200">
                    <a:cs typeface="Times New Roman" panose="02020603050405020304" pitchFamily="18" charset="0"/>
                  </a:endParaRPr>
                </a:p>
                <a:p>
                  <a:endParaRPr lang="tr-TR" altLang="tr-TR"/>
                </a:p>
              </p:txBody>
            </p:sp>
            <p:sp>
              <p:nvSpPr>
                <p:cNvPr id="8263" name="Rectangle 26"/>
                <p:cNvSpPr>
                  <a:spLocks noChangeArrowheads="1"/>
                </p:cNvSpPr>
                <p:nvPr/>
              </p:nvSpPr>
              <p:spPr bwMode="auto">
                <a:xfrm>
                  <a:off x="0" y="0"/>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199" name="Group 29"/>
              <p:cNvGrpSpPr>
                <a:grpSpLocks/>
              </p:cNvGrpSpPr>
              <p:nvPr/>
            </p:nvGrpSpPr>
            <p:grpSpPr bwMode="auto">
              <a:xfrm>
                <a:off x="0" y="403"/>
                <a:ext cx="2289" cy="403"/>
                <a:chOff x="0" y="403"/>
                <a:chExt cx="2289" cy="403"/>
              </a:xfrm>
            </p:grpSpPr>
            <p:sp>
              <p:nvSpPr>
                <p:cNvPr id="8260" name="Rectangle 5"/>
                <p:cNvSpPr>
                  <a:spLocks noChangeArrowheads="1"/>
                </p:cNvSpPr>
                <p:nvPr/>
              </p:nvSpPr>
              <p:spPr bwMode="auto">
                <a:xfrm>
                  <a:off x="43" y="403"/>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Amortismanlar (+)</a:t>
                  </a:r>
                  <a:endParaRPr lang="tr-TR" altLang="tr-TR" sz="1200">
                    <a:cs typeface="Times New Roman" panose="02020603050405020304" pitchFamily="18" charset="0"/>
                  </a:endParaRPr>
                </a:p>
                <a:p>
                  <a:endParaRPr lang="tr-TR" altLang="tr-TR"/>
                </a:p>
              </p:txBody>
            </p:sp>
            <p:sp>
              <p:nvSpPr>
                <p:cNvPr id="8261" name="Rectangle 28"/>
                <p:cNvSpPr>
                  <a:spLocks noChangeArrowheads="1"/>
                </p:cNvSpPr>
                <p:nvPr/>
              </p:nvSpPr>
              <p:spPr bwMode="auto">
                <a:xfrm>
                  <a:off x="0" y="403"/>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0" name="Group 31"/>
              <p:cNvGrpSpPr>
                <a:grpSpLocks/>
              </p:cNvGrpSpPr>
              <p:nvPr/>
            </p:nvGrpSpPr>
            <p:grpSpPr bwMode="auto">
              <a:xfrm>
                <a:off x="0" y="806"/>
                <a:ext cx="2289" cy="403"/>
                <a:chOff x="0" y="806"/>
                <a:chExt cx="2289" cy="403"/>
              </a:xfrm>
            </p:grpSpPr>
            <p:sp>
              <p:nvSpPr>
                <p:cNvPr id="8258" name="Rectangle 6"/>
                <p:cNvSpPr>
                  <a:spLocks noChangeArrowheads="1"/>
                </p:cNvSpPr>
                <p:nvPr/>
              </p:nvSpPr>
              <p:spPr bwMode="auto">
                <a:xfrm>
                  <a:off x="43" y="806"/>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Vergi ödemesi (+)</a:t>
                  </a:r>
                  <a:endParaRPr lang="tr-TR" altLang="tr-TR" sz="1200">
                    <a:cs typeface="Times New Roman" panose="02020603050405020304" pitchFamily="18" charset="0"/>
                  </a:endParaRPr>
                </a:p>
                <a:p>
                  <a:endParaRPr lang="tr-TR" altLang="tr-TR"/>
                </a:p>
              </p:txBody>
            </p:sp>
            <p:sp>
              <p:nvSpPr>
                <p:cNvPr id="8259" name="Rectangle 30"/>
                <p:cNvSpPr>
                  <a:spLocks noChangeArrowheads="1"/>
                </p:cNvSpPr>
                <p:nvPr/>
              </p:nvSpPr>
              <p:spPr bwMode="auto">
                <a:xfrm>
                  <a:off x="0" y="806"/>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1" name="Group 33"/>
              <p:cNvGrpSpPr>
                <a:grpSpLocks/>
              </p:cNvGrpSpPr>
              <p:nvPr/>
            </p:nvGrpSpPr>
            <p:grpSpPr bwMode="auto">
              <a:xfrm>
                <a:off x="0" y="1209"/>
                <a:ext cx="2289" cy="403"/>
                <a:chOff x="0" y="1209"/>
                <a:chExt cx="2289" cy="403"/>
              </a:xfrm>
            </p:grpSpPr>
            <p:sp>
              <p:nvSpPr>
                <p:cNvPr id="8256" name="Rectangle 7"/>
                <p:cNvSpPr>
                  <a:spLocks noChangeArrowheads="1"/>
                </p:cNvSpPr>
                <p:nvPr/>
              </p:nvSpPr>
              <p:spPr bwMode="auto">
                <a:xfrm>
                  <a:off x="43" y="1209"/>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Temettü Ödemesi (-)</a:t>
                  </a:r>
                  <a:endParaRPr lang="tr-TR" altLang="tr-TR" sz="1200">
                    <a:cs typeface="Times New Roman" panose="02020603050405020304" pitchFamily="18" charset="0"/>
                  </a:endParaRPr>
                </a:p>
                <a:p>
                  <a:endParaRPr lang="tr-TR" altLang="tr-TR"/>
                </a:p>
              </p:txBody>
            </p:sp>
            <p:sp>
              <p:nvSpPr>
                <p:cNvPr id="8257" name="Rectangle 32"/>
                <p:cNvSpPr>
                  <a:spLocks noChangeArrowheads="1"/>
                </p:cNvSpPr>
                <p:nvPr/>
              </p:nvSpPr>
              <p:spPr bwMode="auto">
                <a:xfrm>
                  <a:off x="0" y="1209"/>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2" name="Group 35"/>
              <p:cNvGrpSpPr>
                <a:grpSpLocks/>
              </p:cNvGrpSpPr>
              <p:nvPr/>
            </p:nvGrpSpPr>
            <p:grpSpPr bwMode="auto">
              <a:xfrm>
                <a:off x="0" y="1612"/>
                <a:ext cx="2289" cy="403"/>
                <a:chOff x="0" y="1612"/>
                <a:chExt cx="2289" cy="403"/>
              </a:xfrm>
            </p:grpSpPr>
            <p:sp>
              <p:nvSpPr>
                <p:cNvPr id="8254" name="Rectangle 8"/>
                <p:cNvSpPr>
                  <a:spLocks noChangeArrowheads="1"/>
                </p:cNvSpPr>
                <p:nvPr/>
              </p:nvSpPr>
              <p:spPr bwMode="auto">
                <a:xfrm>
                  <a:off x="43" y="1612"/>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Orta/Uzun vadeli kredi itfası (-)</a:t>
                  </a:r>
                  <a:endParaRPr lang="tr-TR" altLang="tr-TR" sz="1200">
                    <a:cs typeface="Times New Roman" panose="02020603050405020304" pitchFamily="18" charset="0"/>
                  </a:endParaRPr>
                </a:p>
                <a:p>
                  <a:endParaRPr lang="tr-TR" altLang="tr-TR"/>
                </a:p>
              </p:txBody>
            </p:sp>
            <p:sp>
              <p:nvSpPr>
                <p:cNvPr id="8255" name="Rectangle 34"/>
                <p:cNvSpPr>
                  <a:spLocks noChangeArrowheads="1"/>
                </p:cNvSpPr>
                <p:nvPr/>
              </p:nvSpPr>
              <p:spPr bwMode="auto">
                <a:xfrm>
                  <a:off x="0" y="1612"/>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3" name="Group 37"/>
              <p:cNvGrpSpPr>
                <a:grpSpLocks/>
              </p:cNvGrpSpPr>
              <p:nvPr/>
            </p:nvGrpSpPr>
            <p:grpSpPr bwMode="auto">
              <a:xfrm>
                <a:off x="0" y="2015"/>
                <a:ext cx="2289" cy="403"/>
                <a:chOff x="0" y="2015"/>
                <a:chExt cx="2289" cy="403"/>
              </a:xfrm>
            </p:grpSpPr>
            <p:sp>
              <p:nvSpPr>
                <p:cNvPr id="8252" name="Rectangle 9"/>
                <p:cNvSpPr>
                  <a:spLocks noChangeArrowheads="1"/>
                </p:cNvSpPr>
                <p:nvPr/>
              </p:nvSpPr>
              <p:spPr bwMode="auto">
                <a:xfrm>
                  <a:off x="43" y="2015"/>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Nakit artışı (azalışı) (-)</a:t>
                  </a:r>
                </a:p>
                <a:p>
                  <a:endParaRPr lang="tr-TR" altLang="tr-TR"/>
                </a:p>
              </p:txBody>
            </p:sp>
            <p:sp>
              <p:nvSpPr>
                <p:cNvPr id="8253" name="Rectangle 36"/>
                <p:cNvSpPr>
                  <a:spLocks noChangeArrowheads="1"/>
                </p:cNvSpPr>
                <p:nvPr/>
              </p:nvSpPr>
              <p:spPr bwMode="auto">
                <a:xfrm>
                  <a:off x="0" y="2015"/>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4" name="Group 39"/>
              <p:cNvGrpSpPr>
                <a:grpSpLocks/>
              </p:cNvGrpSpPr>
              <p:nvPr/>
            </p:nvGrpSpPr>
            <p:grpSpPr bwMode="auto">
              <a:xfrm>
                <a:off x="0" y="2418"/>
                <a:ext cx="2289" cy="403"/>
                <a:chOff x="0" y="2418"/>
                <a:chExt cx="2289" cy="403"/>
              </a:xfrm>
            </p:grpSpPr>
            <p:sp>
              <p:nvSpPr>
                <p:cNvPr id="8250" name="Rectangle 10"/>
                <p:cNvSpPr>
                  <a:spLocks noChangeArrowheads="1"/>
                </p:cNvSpPr>
                <p:nvPr/>
              </p:nvSpPr>
              <p:spPr bwMode="auto">
                <a:xfrm>
                  <a:off x="43" y="2418"/>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Ticari alacaklar artışı (azalışı) (-)</a:t>
                  </a:r>
                </a:p>
                <a:p>
                  <a:endParaRPr lang="tr-TR" altLang="tr-TR"/>
                </a:p>
              </p:txBody>
            </p:sp>
            <p:sp>
              <p:nvSpPr>
                <p:cNvPr id="8251" name="Rectangle 38"/>
                <p:cNvSpPr>
                  <a:spLocks noChangeArrowheads="1"/>
                </p:cNvSpPr>
                <p:nvPr/>
              </p:nvSpPr>
              <p:spPr bwMode="auto">
                <a:xfrm>
                  <a:off x="0" y="2418"/>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5" name="Group 41"/>
              <p:cNvGrpSpPr>
                <a:grpSpLocks/>
              </p:cNvGrpSpPr>
              <p:nvPr/>
            </p:nvGrpSpPr>
            <p:grpSpPr bwMode="auto">
              <a:xfrm>
                <a:off x="0" y="2821"/>
                <a:ext cx="2289" cy="403"/>
                <a:chOff x="0" y="2821"/>
                <a:chExt cx="2289" cy="403"/>
              </a:xfrm>
            </p:grpSpPr>
            <p:sp>
              <p:nvSpPr>
                <p:cNvPr id="8248" name="Rectangle 11"/>
                <p:cNvSpPr>
                  <a:spLocks noChangeArrowheads="1"/>
                </p:cNvSpPr>
                <p:nvPr/>
              </p:nvSpPr>
              <p:spPr bwMode="auto">
                <a:xfrm>
                  <a:off x="43" y="2821"/>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Diğer alacaklar artışı (azalışı) (-)</a:t>
                  </a:r>
                </a:p>
                <a:p>
                  <a:endParaRPr lang="tr-TR" altLang="tr-TR"/>
                </a:p>
              </p:txBody>
            </p:sp>
            <p:sp>
              <p:nvSpPr>
                <p:cNvPr id="8249" name="Rectangle 40"/>
                <p:cNvSpPr>
                  <a:spLocks noChangeArrowheads="1"/>
                </p:cNvSpPr>
                <p:nvPr/>
              </p:nvSpPr>
              <p:spPr bwMode="auto">
                <a:xfrm>
                  <a:off x="0" y="2821"/>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6" name="Group 43"/>
              <p:cNvGrpSpPr>
                <a:grpSpLocks/>
              </p:cNvGrpSpPr>
              <p:nvPr/>
            </p:nvGrpSpPr>
            <p:grpSpPr bwMode="auto">
              <a:xfrm>
                <a:off x="0" y="3224"/>
                <a:ext cx="2289" cy="403"/>
                <a:chOff x="0" y="3224"/>
                <a:chExt cx="2289" cy="403"/>
              </a:xfrm>
            </p:grpSpPr>
            <p:sp>
              <p:nvSpPr>
                <p:cNvPr id="8246" name="Rectangle 12"/>
                <p:cNvSpPr>
                  <a:spLocks noChangeArrowheads="1"/>
                </p:cNvSpPr>
                <p:nvPr/>
              </p:nvSpPr>
              <p:spPr bwMode="auto">
                <a:xfrm>
                  <a:off x="43" y="3224"/>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Stoklar artışı (azalışı) (-)</a:t>
                  </a:r>
                </a:p>
                <a:p>
                  <a:endParaRPr lang="tr-TR" altLang="tr-TR"/>
                </a:p>
              </p:txBody>
            </p:sp>
            <p:sp>
              <p:nvSpPr>
                <p:cNvPr id="8247" name="Rectangle 42"/>
                <p:cNvSpPr>
                  <a:spLocks noChangeArrowheads="1"/>
                </p:cNvSpPr>
                <p:nvPr/>
              </p:nvSpPr>
              <p:spPr bwMode="auto">
                <a:xfrm>
                  <a:off x="0" y="3224"/>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7" name="Group 45"/>
              <p:cNvGrpSpPr>
                <a:grpSpLocks/>
              </p:cNvGrpSpPr>
              <p:nvPr/>
            </p:nvGrpSpPr>
            <p:grpSpPr bwMode="auto">
              <a:xfrm>
                <a:off x="0" y="3627"/>
                <a:ext cx="2289" cy="403"/>
                <a:chOff x="0" y="3627"/>
                <a:chExt cx="2289" cy="403"/>
              </a:xfrm>
            </p:grpSpPr>
            <p:sp>
              <p:nvSpPr>
                <p:cNvPr id="8244" name="Rectangle 13"/>
                <p:cNvSpPr>
                  <a:spLocks noChangeArrowheads="1"/>
                </p:cNvSpPr>
                <p:nvPr/>
              </p:nvSpPr>
              <p:spPr bwMode="auto">
                <a:xfrm>
                  <a:off x="43" y="3627"/>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Diğer cari aktif artışı (azalışı) (-)</a:t>
                  </a:r>
                </a:p>
                <a:p>
                  <a:endParaRPr lang="tr-TR" altLang="tr-TR"/>
                </a:p>
              </p:txBody>
            </p:sp>
            <p:sp>
              <p:nvSpPr>
                <p:cNvPr id="8245" name="Rectangle 44"/>
                <p:cNvSpPr>
                  <a:spLocks noChangeArrowheads="1"/>
                </p:cNvSpPr>
                <p:nvPr/>
              </p:nvSpPr>
              <p:spPr bwMode="auto">
                <a:xfrm>
                  <a:off x="0" y="3627"/>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8" name="Group 47"/>
              <p:cNvGrpSpPr>
                <a:grpSpLocks/>
              </p:cNvGrpSpPr>
              <p:nvPr/>
            </p:nvGrpSpPr>
            <p:grpSpPr bwMode="auto">
              <a:xfrm>
                <a:off x="0" y="4030"/>
                <a:ext cx="2289" cy="403"/>
                <a:chOff x="0" y="4030"/>
                <a:chExt cx="2289" cy="403"/>
              </a:xfrm>
            </p:grpSpPr>
            <p:sp>
              <p:nvSpPr>
                <p:cNvPr id="8242" name="Rectangle 14"/>
                <p:cNvSpPr>
                  <a:spLocks noChangeArrowheads="1"/>
                </p:cNvSpPr>
                <p:nvPr/>
              </p:nvSpPr>
              <p:spPr bwMode="auto">
                <a:xfrm>
                  <a:off x="43" y="4030"/>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Kısa vadeli kredi artışı (azalışı) (+)</a:t>
                  </a:r>
                </a:p>
                <a:p>
                  <a:endParaRPr lang="tr-TR" altLang="tr-TR"/>
                </a:p>
              </p:txBody>
            </p:sp>
            <p:sp>
              <p:nvSpPr>
                <p:cNvPr id="8243" name="Rectangle 46"/>
                <p:cNvSpPr>
                  <a:spLocks noChangeArrowheads="1"/>
                </p:cNvSpPr>
                <p:nvPr/>
              </p:nvSpPr>
              <p:spPr bwMode="auto">
                <a:xfrm>
                  <a:off x="0" y="4030"/>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09" name="Group 49"/>
              <p:cNvGrpSpPr>
                <a:grpSpLocks/>
              </p:cNvGrpSpPr>
              <p:nvPr/>
            </p:nvGrpSpPr>
            <p:grpSpPr bwMode="auto">
              <a:xfrm>
                <a:off x="0" y="4433"/>
                <a:ext cx="2289" cy="403"/>
                <a:chOff x="0" y="4433"/>
                <a:chExt cx="2289" cy="403"/>
              </a:xfrm>
            </p:grpSpPr>
            <p:sp>
              <p:nvSpPr>
                <p:cNvPr id="8240" name="Rectangle 15"/>
                <p:cNvSpPr>
                  <a:spLocks noChangeArrowheads="1"/>
                </p:cNvSpPr>
                <p:nvPr/>
              </p:nvSpPr>
              <p:spPr bwMode="auto">
                <a:xfrm>
                  <a:off x="43" y="4433"/>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Ticari borçlar artışı (azalışı) (+)</a:t>
                  </a:r>
                </a:p>
                <a:p>
                  <a:endParaRPr lang="tr-TR" altLang="tr-TR"/>
                </a:p>
              </p:txBody>
            </p:sp>
            <p:sp>
              <p:nvSpPr>
                <p:cNvPr id="8241" name="Rectangle 48"/>
                <p:cNvSpPr>
                  <a:spLocks noChangeArrowheads="1"/>
                </p:cNvSpPr>
                <p:nvPr/>
              </p:nvSpPr>
              <p:spPr bwMode="auto">
                <a:xfrm>
                  <a:off x="0" y="4433"/>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0" name="Group 51"/>
              <p:cNvGrpSpPr>
                <a:grpSpLocks/>
              </p:cNvGrpSpPr>
              <p:nvPr/>
            </p:nvGrpSpPr>
            <p:grpSpPr bwMode="auto">
              <a:xfrm>
                <a:off x="0" y="4836"/>
                <a:ext cx="2289" cy="403"/>
                <a:chOff x="0" y="4836"/>
                <a:chExt cx="2289" cy="403"/>
              </a:xfrm>
            </p:grpSpPr>
            <p:sp>
              <p:nvSpPr>
                <p:cNvPr id="8238" name="Rectangle 16"/>
                <p:cNvSpPr>
                  <a:spLocks noChangeArrowheads="1"/>
                </p:cNvSpPr>
                <p:nvPr/>
              </p:nvSpPr>
              <p:spPr bwMode="auto">
                <a:xfrm>
                  <a:off x="43" y="4836"/>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Diğer borçlar artışı (azalışı) (+)</a:t>
                  </a:r>
                </a:p>
                <a:p>
                  <a:endParaRPr lang="tr-TR" altLang="tr-TR"/>
                </a:p>
              </p:txBody>
            </p:sp>
            <p:sp>
              <p:nvSpPr>
                <p:cNvPr id="8239" name="Rectangle 50"/>
                <p:cNvSpPr>
                  <a:spLocks noChangeArrowheads="1"/>
                </p:cNvSpPr>
                <p:nvPr/>
              </p:nvSpPr>
              <p:spPr bwMode="auto">
                <a:xfrm>
                  <a:off x="0" y="4836"/>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1" name="Group 53"/>
              <p:cNvGrpSpPr>
                <a:grpSpLocks/>
              </p:cNvGrpSpPr>
              <p:nvPr/>
            </p:nvGrpSpPr>
            <p:grpSpPr bwMode="auto">
              <a:xfrm>
                <a:off x="0" y="5239"/>
                <a:ext cx="2289" cy="403"/>
                <a:chOff x="0" y="5239"/>
                <a:chExt cx="2289" cy="403"/>
              </a:xfrm>
            </p:grpSpPr>
            <p:sp>
              <p:nvSpPr>
                <p:cNvPr id="8236" name="Rectangle 17"/>
                <p:cNvSpPr>
                  <a:spLocks noChangeArrowheads="1"/>
                </p:cNvSpPr>
                <p:nvPr/>
              </p:nvSpPr>
              <p:spPr bwMode="auto">
                <a:xfrm>
                  <a:off x="43" y="5239"/>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Diğer cari pasif artışı (azalışı) (+)</a:t>
                  </a:r>
                </a:p>
                <a:p>
                  <a:endParaRPr lang="tr-TR" altLang="tr-TR"/>
                </a:p>
              </p:txBody>
            </p:sp>
            <p:sp>
              <p:nvSpPr>
                <p:cNvPr id="8237" name="Rectangle 52"/>
                <p:cNvSpPr>
                  <a:spLocks noChangeArrowheads="1"/>
                </p:cNvSpPr>
                <p:nvPr/>
              </p:nvSpPr>
              <p:spPr bwMode="auto">
                <a:xfrm>
                  <a:off x="0" y="5239"/>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2" name="Group 55"/>
              <p:cNvGrpSpPr>
                <a:grpSpLocks/>
              </p:cNvGrpSpPr>
              <p:nvPr/>
            </p:nvGrpSpPr>
            <p:grpSpPr bwMode="auto">
              <a:xfrm>
                <a:off x="0" y="5642"/>
                <a:ext cx="2289" cy="403"/>
                <a:chOff x="0" y="5642"/>
                <a:chExt cx="2289" cy="403"/>
              </a:xfrm>
            </p:grpSpPr>
            <p:sp>
              <p:nvSpPr>
                <p:cNvPr id="8234" name="Rectangle 18"/>
                <p:cNvSpPr>
                  <a:spLocks noChangeArrowheads="1"/>
                </p:cNvSpPr>
                <p:nvPr/>
              </p:nvSpPr>
              <p:spPr bwMode="auto">
                <a:xfrm>
                  <a:off x="43" y="5642"/>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İşletme sermayesi ihtiyacı (-)</a:t>
                  </a:r>
                  <a:endParaRPr lang="tr-TR" altLang="tr-TR" sz="1200">
                    <a:cs typeface="Times New Roman" panose="02020603050405020304" pitchFamily="18" charset="0"/>
                  </a:endParaRPr>
                </a:p>
                <a:p>
                  <a:endParaRPr lang="tr-TR" altLang="tr-TR"/>
                </a:p>
              </p:txBody>
            </p:sp>
            <p:sp>
              <p:nvSpPr>
                <p:cNvPr id="8235" name="Rectangle 54"/>
                <p:cNvSpPr>
                  <a:spLocks noChangeArrowheads="1"/>
                </p:cNvSpPr>
                <p:nvPr/>
              </p:nvSpPr>
              <p:spPr bwMode="auto">
                <a:xfrm>
                  <a:off x="0" y="5642"/>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3" name="Group 57"/>
              <p:cNvGrpSpPr>
                <a:grpSpLocks/>
              </p:cNvGrpSpPr>
              <p:nvPr/>
            </p:nvGrpSpPr>
            <p:grpSpPr bwMode="auto">
              <a:xfrm>
                <a:off x="0" y="6045"/>
                <a:ext cx="2289" cy="403"/>
                <a:chOff x="0" y="6045"/>
                <a:chExt cx="2289" cy="403"/>
              </a:xfrm>
            </p:grpSpPr>
            <p:sp>
              <p:nvSpPr>
                <p:cNvPr id="8232" name="Rectangle 19"/>
                <p:cNvSpPr>
                  <a:spLocks noChangeArrowheads="1"/>
                </p:cNvSpPr>
                <p:nvPr/>
              </p:nvSpPr>
              <p:spPr bwMode="auto">
                <a:xfrm>
                  <a:off x="43" y="6045"/>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Yatırımlar</a:t>
                  </a:r>
                  <a:endParaRPr lang="tr-TR" altLang="tr-TR" sz="1200">
                    <a:cs typeface="Times New Roman" panose="02020603050405020304" pitchFamily="18" charset="0"/>
                  </a:endParaRPr>
                </a:p>
                <a:p>
                  <a:endParaRPr lang="tr-TR" altLang="tr-TR"/>
                </a:p>
              </p:txBody>
            </p:sp>
            <p:sp>
              <p:nvSpPr>
                <p:cNvPr id="8233" name="Rectangle 56"/>
                <p:cNvSpPr>
                  <a:spLocks noChangeArrowheads="1"/>
                </p:cNvSpPr>
                <p:nvPr/>
              </p:nvSpPr>
              <p:spPr bwMode="auto">
                <a:xfrm>
                  <a:off x="0" y="6045"/>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4" name="Group 59"/>
              <p:cNvGrpSpPr>
                <a:grpSpLocks/>
              </p:cNvGrpSpPr>
              <p:nvPr/>
            </p:nvGrpSpPr>
            <p:grpSpPr bwMode="auto">
              <a:xfrm>
                <a:off x="0" y="6448"/>
                <a:ext cx="2289" cy="403"/>
                <a:chOff x="0" y="6448"/>
                <a:chExt cx="2289" cy="403"/>
              </a:xfrm>
            </p:grpSpPr>
            <p:sp>
              <p:nvSpPr>
                <p:cNvPr id="8230" name="Rectangle 20"/>
                <p:cNvSpPr>
                  <a:spLocks noChangeArrowheads="1"/>
                </p:cNvSpPr>
                <p:nvPr/>
              </p:nvSpPr>
              <p:spPr bwMode="auto">
                <a:xfrm>
                  <a:off x="43" y="6448"/>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Kapasite artırıcı yatırımlar (-)</a:t>
                  </a:r>
                </a:p>
                <a:p>
                  <a:endParaRPr lang="tr-TR" altLang="tr-TR"/>
                </a:p>
              </p:txBody>
            </p:sp>
            <p:sp>
              <p:nvSpPr>
                <p:cNvPr id="8231" name="Rectangle 58"/>
                <p:cNvSpPr>
                  <a:spLocks noChangeArrowheads="1"/>
                </p:cNvSpPr>
                <p:nvPr/>
              </p:nvSpPr>
              <p:spPr bwMode="auto">
                <a:xfrm>
                  <a:off x="0" y="6448"/>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5" name="Group 61"/>
              <p:cNvGrpSpPr>
                <a:grpSpLocks/>
              </p:cNvGrpSpPr>
              <p:nvPr/>
            </p:nvGrpSpPr>
            <p:grpSpPr bwMode="auto">
              <a:xfrm>
                <a:off x="0" y="6851"/>
                <a:ext cx="2289" cy="403"/>
                <a:chOff x="0" y="6851"/>
                <a:chExt cx="2289" cy="403"/>
              </a:xfrm>
            </p:grpSpPr>
            <p:sp>
              <p:nvSpPr>
                <p:cNvPr id="8228" name="Rectangle 21"/>
                <p:cNvSpPr>
                  <a:spLocks noChangeArrowheads="1"/>
                </p:cNvSpPr>
                <p:nvPr/>
              </p:nvSpPr>
              <p:spPr bwMode="auto">
                <a:xfrm>
                  <a:off x="43" y="6851"/>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a:cs typeface="Times New Roman" panose="02020603050405020304" pitchFamily="18" charset="0"/>
                    </a:rPr>
                    <a:t>    İdame/yenileme yatırımları (-)</a:t>
                  </a:r>
                </a:p>
                <a:p>
                  <a:endParaRPr lang="tr-TR" altLang="tr-TR"/>
                </a:p>
              </p:txBody>
            </p:sp>
            <p:sp>
              <p:nvSpPr>
                <p:cNvPr id="8229" name="Rectangle 60"/>
                <p:cNvSpPr>
                  <a:spLocks noChangeArrowheads="1"/>
                </p:cNvSpPr>
                <p:nvPr/>
              </p:nvSpPr>
              <p:spPr bwMode="auto">
                <a:xfrm>
                  <a:off x="0" y="6851"/>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6" name="Group 63"/>
              <p:cNvGrpSpPr>
                <a:grpSpLocks/>
              </p:cNvGrpSpPr>
              <p:nvPr/>
            </p:nvGrpSpPr>
            <p:grpSpPr bwMode="auto">
              <a:xfrm>
                <a:off x="0" y="7254"/>
                <a:ext cx="2289" cy="403"/>
                <a:chOff x="0" y="7254"/>
                <a:chExt cx="2289" cy="403"/>
              </a:xfrm>
            </p:grpSpPr>
            <p:sp>
              <p:nvSpPr>
                <p:cNvPr id="8226" name="Rectangle 22"/>
                <p:cNvSpPr>
                  <a:spLocks noChangeArrowheads="1"/>
                </p:cNvSpPr>
                <p:nvPr/>
              </p:nvSpPr>
              <p:spPr bwMode="auto">
                <a:xfrm>
                  <a:off x="43" y="7254"/>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Orta/Uzun vadeli kredi (+)</a:t>
                  </a:r>
                  <a:endParaRPr lang="tr-TR" altLang="tr-TR" sz="1200">
                    <a:cs typeface="Times New Roman" panose="02020603050405020304" pitchFamily="18" charset="0"/>
                  </a:endParaRPr>
                </a:p>
                <a:p>
                  <a:endParaRPr lang="tr-TR" altLang="tr-TR"/>
                </a:p>
              </p:txBody>
            </p:sp>
            <p:sp>
              <p:nvSpPr>
                <p:cNvPr id="8227" name="Rectangle 62"/>
                <p:cNvSpPr>
                  <a:spLocks noChangeArrowheads="1"/>
                </p:cNvSpPr>
                <p:nvPr/>
              </p:nvSpPr>
              <p:spPr bwMode="auto">
                <a:xfrm>
                  <a:off x="0" y="7254"/>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7" name="Group 65"/>
              <p:cNvGrpSpPr>
                <a:grpSpLocks/>
              </p:cNvGrpSpPr>
              <p:nvPr/>
            </p:nvGrpSpPr>
            <p:grpSpPr bwMode="auto">
              <a:xfrm>
                <a:off x="0" y="7657"/>
                <a:ext cx="2289" cy="403"/>
                <a:chOff x="0" y="7657"/>
                <a:chExt cx="2289" cy="403"/>
              </a:xfrm>
            </p:grpSpPr>
            <p:sp>
              <p:nvSpPr>
                <p:cNvPr id="8224" name="Rectangle 23"/>
                <p:cNvSpPr>
                  <a:spLocks noChangeArrowheads="1"/>
                </p:cNvSpPr>
                <p:nvPr/>
              </p:nvSpPr>
              <p:spPr bwMode="auto">
                <a:xfrm>
                  <a:off x="43" y="7657"/>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Kıdem tazminatı karşılığı (+)</a:t>
                  </a:r>
                  <a:endParaRPr lang="tr-TR" altLang="tr-TR" sz="1200">
                    <a:cs typeface="Times New Roman" panose="02020603050405020304" pitchFamily="18" charset="0"/>
                  </a:endParaRPr>
                </a:p>
                <a:p>
                  <a:endParaRPr lang="tr-TR" altLang="tr-TR"/>
                </a:p>
              </p:txBody>
            </p:sp>
            <p:sp>
              <p:nvSpPr>
                <p:cNvPr id="8225" name="Rectangle 64"/>
                <p:cNvSpPr>
                  <a:spLocks noChangeArrowheads="1"/>
                </p:cNvSpPr>
                <p:nvPr/>
              </p:nvSpPr>
              <p:spPr bwMode="auto">
                <a:xfrm>
                  <a:off x="0" y="7657"/>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8" name="Group 67"/>
              <p:cNvGrpSpPr>
                <a:grpSpLocks/>
              </p:cNvGrpSpPr>
              <p:nvPr/>
            </p:nvGrpSpPr>
            <p:grpSpPr bwMode="auto">
              <a:xfrm>
                <a:off x="0" y="8060"/>
                <a:ext cx="2289" cy="403"/>
                <a:chOff x="0" y="8060"/>
                <a:chExt cx="2289" cy="403"/>
              </a:xfrm>
            </p:grpSpPr>
            <p:sp>
              <p:nvSpPr>
                <p:cNvPr id="8222" name="Rectangle 24"/>
                <p:cNvSpPr>
                  <a:spLocks noChangeArrowheads="1"/>
                </p:cNvSpPr>
                <p:nvPr/>
              </p:nvSpPr>
              <p:spPr bwMode="auto">
                <a:xfrm>
                  <a:off x="43" y="8060"/>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Nakit sermaye artırımı (+)</a:t>
                  </a:r>
                  <a:endParaRPr lang="tr-TR" altLang="tr-TR" sz="1200">
                    <a:cs typeface="Times New Roman" panose="02020603050405020304" pitchFamily="18" charset="0"/>
                  </a:endParaRPr>
                </a:p>
                <a:p>
                  <a:endParaRPr lang="tr-TR" altLang="tr-TR"/>
                </a:p>
              </p:txBody>
            </p:sp>
            <p:sp>
              <p:nvSpPr>
                <p:cNvPr id="8223" name="Rectangle 66"/>
                <p:cNvSpPr>
                  <a:spLocks noChangeArrowheads="1"/>
                </p:cNvSpPr>
                <p:nvPr/>
              </p:nvSpPr>
              <p:spPr bwMode="auto">
                <a:xfrm>
                  <a:off x="0" y="8060"/>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nvGrpSpPr>
              <p:cNvPr id="8219" name="Group 69"/>
              <p:cNvGrpSpPr>
                <a:grpSpLocks/>
              </p:cNvGrpSpPr>
              <p:nvPr/>
            </p:nvGrpSpPr>
            <p:grpSpPr bwMode="auto">
              <a:xfrm>
                <a:off x="0" y="8463"/>
                <a:ext cx="2289" cy="403"/>
                <a:chOff x="0" y="8463"/>
                <a:chExt cx="2289" cy="403"/>
              </a:xfrm>
            </p:grpSpPr>
            <p:sp>
              <p:nvSpPr>
                <p:cNvPr id="8220" name="Rectangle 25"/>
                <p:cNvSpPr>
                  <a:spLocks noChangeArrowheads="1"/>
                </p:cNvSpPr>
                <p:nvPr/>
              </p:nvSpPr>
              <p:spPr bwMode="auto">
                <a:xfrm>
                  <a:off x="43" y="8463"/>
                  <a:ext cx="2203"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tr-TR" altLang="tr-TR" sz="1200" b="1">
                      <a:cs typeface="Times New Roman" panose="02020603050405020304" pitchFamily="18" charset="0"/>
                    </a:rPr>
                    <a:t>= NAKİT AKIMLARI</a:t>
                  </a:r>
                  <a:endParaRPr lang="tr-TR" altLang="tr-TR" sz="1200">
                    <a:cs typeface="Times New Roman" panose="02020603050405020304" pitchFamily="18" charset="0"/>
                  </a:endParaRPr>
                </a:p>
                <a:p>
                  <a:endParaRPr lang="tr-TR" altLang="tr-TR"/>
                </a:p>
              </p:txBody>
            </p:sp>
            <p:sp>
              <p:nvSpPr>
                <p:cNvPr id="8221" name="Rectangle 68"/>
                <p:cNvSpPr>
                  <a:spLocks noChangeArrowheads="1"/>
                </p:cNvSpPr>
                <p:nvPr/>
              </p:nvSpPr>
              <p:spPr bwMode="auto">
                <a:xfrm>
                  <a:off x="0" y="8463"/>
                  <a:ext cx="2289"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a:p>
              </p:txBody>
            </p:sp>
          </p:grpSp>
        </p:grpSp>
        <p:sp>
          <p:nvSpPr>
            <p:cNvPr id="8197" name="Rectangle 71"/>
            <p:cNvSpPr>
              <a:spLocks noChangeArrowheads="1"/>
            </p:cNvSpPr>
            <p:nvPr/>
          </p:nvSpPr>
          <p:spPr bwMode="auto">
            <a:xfrm>
              <a:off x="-3" y="-3"/>
              <a:ext cx="2295" cy="8872"/>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tr-TR" altLang="tr-TR" sz="1400"/>
            </a:p>
          </p:txBody>
        </p:sp>
      </p:grpSp>
    </p:spTree>
    <p:extLst>
      <p:ext uri="{BB962C8B-B14F-4D97-AF65-F5344CB8AC3E}">
        <p14:creationId xmlns:p14="http://schemas.microsoft.com/office/powerpoint/2010/main" val="3374928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8915400" cy="362309"/>
          </a:xfrm>
        </p:spPr>
        <p:txBody>
          <a:bodyPr/>
          <a:lstStyle/>
          <a:p>
            <a:pPr eaLnBrk="1" hangingPunct="1"/>
            <a:r>
              <a:rPr lang="tr-TR" altLang="tr-TR" dirty="0" smtClean="0">
                <a:cs typeface="Times New Roman" panose="02020603050405020304" pitchFamily="18" charset="0"/>
              </a:rPr>
              <a:t/>
            </a:r>
            <a:br>
              <a:rPr lang="tr-TR" altLang="tr-TR" dirty="0" smtClean="0">
                <a:cs typeface="Times New Roman" panose="02020603050405020304" pitchFamily="18" charset="0"/>
              </a:rPr>
            </a:br>
            <a:r>
              <a:rPr lang="tr-TR" altLang="tr-TR" dirty="0">
                <a:cs typeface="Times New Roman" panose="02020603050405020304" pitchFamily="18" charset="0"/>
              </a:rPr>
              <a:t/>
            </a:r>
            <a:br>
              <a:rPr lang="tr-TR" altLang="tr-TR" dirty="0">
                <a:cs typeface="Times New Roman" panose="02020603050405020304" pitchFamily="18" charset="0"/>
              </a:rPr>
            </a:br>
            <a:r>
              <a:rPr lang="tr-TR" altLang="tr-TR" dirty="0" smtClean="0">
                <a:cs typeface="Times New Roman" panose="02020603050405020304" pitchFamily="18" charset="0"/>
              </a:rPr>
              <a:t>    Net </a:t>
            </a:r>
            <a:r>
              <a:rPr lang="tr-TR" altLang="tr-TR" dirty="0" smtClean="0">
                <a:cs typeface="Times New Roman" panose="02020603050405020304" pitchFamily="18" charset="0"/>
              </a:rPr>
              <a:t>Aktif Değeri Yöntemi</a:t>
            </a:r>
            <a:r>
              <a:rPr lang="en-US" altLang="tr-TR" dirty="0" smtClean="0"/>
              <a:t> </a:t>
            </a:r>
          </a:p>
        </p:txBody>
      </p:sp>
      <p:sp>
        <p:nvSpPr>
          <p:cNvPr id="33795" name="Rectangle 3"/>
          <p:cNvSpPr>
            <a:spLocks noGrp="1" noChangeArrowheads="1"/>
          </p:cNvSpPr>
          <p:nvPr>
            <p:ph type="body" idx="1"/>
          </p:nvPr>
        </p:nvSpPr>
        <p:spPr>
          <a:xfrm>
            <a:off x="400050" y="1245870"/>
            <a:ext cx="8515350" cy="5943600"/>
          </a:xfrm>
        </p:spPr>
        <p:txBody>
          <a:bodyPr/>
          <a:lstStyle/>
          <a:p>
            <a:pPr algn="just">
              <a:defRPr/>
            </a:pPr>
            <a:r>
              <a:rPr lang="tr-TR" altLang="tr-TR" dirty="0"/>
              <a:t>Net aktif değer, en basit şekilde varlıkların cari piyasa koşullarında satılmaları durumunda elde edilebilecek nakit miktarı olarak tanımlanabilir. Varlıkların elde tutulmayıp, normal koşullar altında satılmaları durumunda sağlanacak gelirlerden, yapılan giderlerin çıkarılması ile net aktif değere ulaşılmaktadır. Diğer bir anlatımla, varlıkların tarihi maliyetlerinin cari değerlere dönüştürülmesiyle bulunmaktadır.</a:t>
            </a:r>
          </a:p>
          <a:p>
            <a:pPr marL="0" indent="0" algn="just">
              <a:buNone/>
              <a:defRPr/>
            </a:pPr>
            <a:endParaRPr lang="en-US" altLang="tr-TR" dirty="0"/>
          </a:p>
          <a:p>
            <a:pPr algn="just">
              <a:defRPr/>
            </a:pPr>
            <a:r>
              <a:rPr lang="tr-TR" altLang="tr-TR" dirty="0"/>
              <a:t>Net aktif değer (NAD);</a:t>
            </a:r>
            <a:endParaRPr lang="en-US" altLang="tr-TR" dirty="0"/>
          </a:p>
          <a:p>
            <a:pPr algn="just">
              <a:defRPr/>
            </a:pPr>
            <a:r>
              <a:rPr lang="tr-TR" altLang="tr-TR" dirty="0"/>
              <a:t>NAD = AD - BD</a:t>
            </a:r>
            <a:endParaRPr lang="en-US" altLang="tr-TR" dirty="0"/>
          </a:p>
          <a:p>
            <a:pPr algn="just">
              <a:defRPr/>
            </a:pPr>
            <a:r>
              <a:rPr lang="tr-TR" altLang="tr-TR" dirty="0"/>
              <a:t>AD: İşletmenin aktiflerinin piyasa değeri,</a:t>
            </a:r>
            <a:endParaRPr lang="en-US" altLang="tr-TR" dirty="0"/>
          </a:p>
          <a:p>
            <a:pPr algn="just">
              <a:defRPr/>
            </a:pPr>
            <a:r>
              <a:rPr lang="tr-TR" altLang="tr-TR" dirty="0"/>
              <a:t>BD: İşletmenin borçlarının </a:t>
            </a:r>
            <a:r>
              <a:rPr lang="tr-TR" altLang="tr-TR" dirty="0" smtClean="0"/>
              <a:t>piyasa </a:t>
            </a:r>
            <a:r>
              <a:rPr lang="tr-TR" altLang="tr-TR" dirty="0"/>
              <a:t>değeri</a:t>
            </a:r>
            <a:r>
              <a:rPr lang="tr-TR" altLang="tr-TR" dirty="0" smtClean="0"/>
              <a:t>.</a:t>
            </a:r>
            <a:endParaRPr lang="en-US" altLang="tr-TR" dirty="0"/>
          </a:p>
        </p:txBody>
      </p:sp>
    </p:spTree>
    <p:extLst>
      <p:ext uri="{BB962C8B-B14F-4D97-AF65-F5344CB8AC3E}">
        <p14:creationId xmlns:p14="http://schemas.microsoft.com/office/powerpoint/2010/main" val="13120204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12601</TotalTime>
  <Words>1353</Words>
  <Application>Microsoft Office PowerPoint</Application>
  <PresentationFormat>Ekran Gösterisi (4:3)</PresentationFormat>
  <Paragraphs>136</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23</vt:i4>
      </vt:variant>
    </vt:vector>
  </HeadingPairs>
  <TitlesOfParts>
    <vt:vector size="31" baseType="lpstr">
      <vt:lpstr>ＭＳ Ｐゴシック</vt:lpstr>
      <vt:lpstr>Arial</vt:lpstr>
      <vt:lpstr>Calibri</vt:lpstr>
      <vt:lpstr>Times New Roman</vt:lpstr>
      <vt:lpstr>Wingdings</vt:lpstr>
      <vt:lpstr>ekonomi</vt:lpstr>
      <vt:lpstr>1_Rics</vt:lpstr>
      <vt:lpstr>h.t.</vt:lpstr>
      <vt:lpstr>PowerPoint Sunusu</vt:lpstr>
      <vt:lpstr>Şirket Değerlemesinde Kullanılan Analizler </vt:lpstr>
      <vt:lpstr>Genel Kabul Görmüş Şirket Değerleme Yöntemleri </vt:lpstr>
      <vt:lpstr>Genel Kabul Görmüş Şirket Değerleme Yöntemleri </vt:lpstr>
      <vt:lpstr>İndirgenmiş Nakit Akımları (Net Bugünkü Değer) Yöntemi </vt:lpstr>
      <vt:lpstr>İndirgenmiş Nakit Akımları (Net Bugünkü Değer) Yöntemi </vt:lpstr>
      <vt:lpstr> Sonuç olarak iskonto edilmiş nakit akışı analizi üç aşamadan oluşmaktadır </vt:lpstr>
      <vt:lpstr>Nakit Akımlarının muhasebe hesap kalemleriyle bulunması </vt:lpstr>
      <vt:lpstr>      Net Aktif Değeri Yöntemi </vt:lpstr>
      <vt:lpstr>Piyasa Değeri - Defter Değeri Yöntemi</vt:lpstr>
      <vt:lpstr>      Tasfiye Değeri Yöntemi </vt:lpstr>
      <vt:lpstr>             Yeniden Yapma Değeri Yöntemi </vt:lpstr>
      <vt:lpstr>       İşleyen Teşebbüs Değeri  Yöntemi </vt:lpstr>
      <vt:lpstr>Emsal Değeri Yöntemi </vt:lpstr>
      <vt:lpstr>Ekspertiz Değeri Yöntemi </vt:lpstr>
      <vt:lpstr>       Amortize Edilmiş Yenileme Değeri       (Yeniden Değerlenen Net Aktif Yöntemi) </vt:lpstr>
      <vt:lpstr>           Temettü Verimi Yöntemi </vt:lpstr>
      <vt:lpstr>          Fiyat/Kazanç Oranı  Yöntemi </vt:lpstr>
      <vt:lpstr>Fiyat/Nakit Akım Oranı Yöntemi</vt:lpstr>
      <vt:lpstr>       Piyasa Kapitalizasyon Değeri Yöntemi  </vt:lpstr>
      <vt:lpstr>       Defter Değeri Yöntemi </vt:lpstr>
      <vt:lpstr>     Varlık Fiyatlama Modeli      (Capital Asset Pricing Model-CAPM) </vt:lpstr>
      <vt:lpstr>     Arbitraj Fiyatlama Modeli     (Arbitrage Pricing Model-APM)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817</cp:revision>
  <cp:lastPrinted>2016-10-24T07:53:35Z</cp:lastPrinted>
  <dcterms:created xsi:type="dcterms:W3CDTF">2016-09-18T09:35:24Z</dcterms:created>
  <dcterms:modified xsi:type="dcterms:W3CDTF">2020-02-26T12:21:09Z</dcterms:modified>
</cp:coreProperties>
</file>