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1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2" r:id="rId9"/>
    <p:sldId id="271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63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C997-4B50-46C8-B079-FFD4369E4E2D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CDF7-82FC-4FBE-9835-E849DB7F2DD5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0448-9B3D-4944-814E-E646D93FE87B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8EC-265B-4107-890B-23A0EA76E374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1EA-9731-484C-88AE-3FBA04BD7F11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19F7-A41D-4DEE-8D66-DCC28A7E55CA}" type="datetime1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BA49-BE9A-4FA7-93CD-8ADCB1FB41E5}" type="datetime1">
              <a:rPr lang="tr-TR" smtClean="0"/>
              <a:t>3.12.2018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1A01-1C6B-435D-91EF-0607B1FC216A}" type="datetime1">
              <a:rPr lang="tr-TR" smtClean="0"/>
              <a:t>3.12.2018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3FC-19DC-4A89-8730-E283A9756DC7}" type="datetime1">
              <a:rPr lang="tr-TR" smtClean="0"/>
              <a:t>3.12.2018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7201-0A95-4AF3-87EC-C6B326E4AEF1}" type="datetime1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96A3-4354-4816-B43A-C9BFCF37E137}" type="datetime1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8A49D-3F6D-4DF4-9BFB-0B61BCF36E5A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ELE322 </a:t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47633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T</a:t>
                </a:r>
                <a:r>
                  <a:rPr lang="en-US" sz="2400" dirty="0"/>
                  <a:t>he bandwidth needed for PCM</a:t>
                </a:r>
                <a:r>
                  <a:rPr lang="tr-TR" sz="2400" dirty="0"/>
                  <a:t> </a:t>
                </a:r>
                <a:r>
                  <a:rPr lang="tr-TR" sz="2400" dirty="0" err="1"/>
                  <a:t>baseband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transmission</a:t>
                </a:r>
                <a:r>
                  <a:rPr lang="tr-TR" sz="2400" dirty="0"/>
                  <a:t>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</m:t>
                    </m:r>
                    <m:r>
                      <a:rPr lang="tr-TR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</a:rPr>
                      <m:t>𝑣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𝑣𝑊</m:t>
                    </m:r>
                  </m:oMath>
                </a14:m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4763355"/>
              </a:xfrm>
              <a:prstGeom prst="rect">
                <a:avLst/>
              </a:prstGeom>
              <a:blipFill>
                <a:blip r:embed="rId2"/>
                <a:stretch>
                  <a:fillRect l="-1204" t="-115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3777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45759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Fine-grain quantization for accurate reconstruction of the message waveform</a:t>
                </a:r>
                <a:r>
                  <a:rPr lang="tr-TR" sz="2400" dirty="0"/>
                  <a:t> </a:t>
                </a:r>
                <a:r>
                  <a:rPr lang="en-US" sz="2400" dirty="0"/>
                  <a:t>requires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≫1</m:t>
                    </m:r>
                  </m:oMath>
                </a14:m>
                <a:r>
                  <a:rPr lang="en-US" sz="2400" dirty="0"/>
                  <a:t>, which increases</a:t>
                </a:r>
                <a:r>
                  <a:rPr lang="tr-TR" sz="2400" dirty="0"/>
                  <a:t> </a:t>
                </a:r>
                <a:r>
                  <a:rPr lang="en-US" sz="2400" dirty="0"/>
                  <a:t>the transmission bandwidth by the factor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800" i="1" dirty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2800" i="1" dirty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tr-TR" sz="2800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i="1" dirty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sub>
                        </m:sSub>
                      </m:fName>
                      <m:e>
                        <m:r>
                          <a:rPr lang="tr-TR" sz="2800" i="1" dirty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func>
                  </m:oMath>
                </a14:m>
                <a:r>
                  <a:rPr lang="tr-TR" sz="2400" dirty="0"/>
                  <a:t> </a:t>
                </a:r>
                <a:r>
                  <a:rPr lang="en-US" sz="2400" dirty="0"/>
                  <a:t>times the message bandwidth </a:t>
                </a:r>
                <a:r>
                  <a:rPr lang="en-US" sz="2400" i="1" dirty="0"/>
                  <a:t>W.</a:t>
                </a:r>
                <a:endParaRPr lang="tr-TR" sz="2400" dirty="0"/>
              </a:p>
              <a:p>
                <a:pPr algn="ctr"/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4575933"/>
              </a:xfrm>
              <a:prstGeom prst="rect">
                <a:avLst/>
              </a:prstGeom>
              <a:blipFill>
                <a:blip r:embed="rId2"/>
                <a:stretch>
                  <a:fillRect l="-1204" t="-119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0417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80651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A</a:t>
                </a:r>
                <a:r>
                  <a:rPr lang="en-US" sz="2400" dirty="0"/>
                  <a:t> PCM receiver with the reconstruction system in Fig. 12.1–2</a:t>
                </a:r>
                <a:r>
                  <a:rPr lang="en-US" sz="2400" i="1" dirty="0"/>
                  <a:t>a</a:t>
                </a:r>
                <a:r>
                  <a:rPr lang="tr-TR" sz="2400" i="1" dirty="0"/>
                  <a:t>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547)</a:t>
                </a:r>
                <a:r>
                  <a:rPr lang="en-US" sz="2400" i="1" dirty="0"/>
                  <a:t>.</a:t>
                </a:r>
                <a:endParaRPr lang="tr-TR" sz="24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received signal may be contaminated by noise, but regeneration yields a clean</a:t>
                </a:r>
                <a:r>
                  <a:rPr lang="tr-TR" sz="2400" dirty="0"/>
                  <a:t> </a:t>
                </a:r>
                <a:r>
                  <a:rPr lang="en-US" sz="2400" dirty="0"/>
                  <a:t>and nearly errorless waveform if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num>
                          <m:den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den>
                        </m:f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tr-TR" sz="2400" dirty="0"/>
                  <a:t> is </a:t>
                </a:r>
                <a:r>
                  <a:rPr lang="tr-TR" sz="2400" dirty="0" err="1"/>
                  <a:t>sufficiently</a:t>
                </a:r>
                <a:r>
                  <a:rPr lang="tr-TR" sz="2400" dirty="0"/>
                  <a:t> </a:t>
                </a:r>
                <a:r>
                  <a:rPr lang="tr-TR" sz="2400" dirty="0" err="1"/>
                  <a:t>large</a:t>
                </a:r>
                <a:r>
                  <a:rPr lang="tr-TR" sz="2400" dirty="0"/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DAC </a:t>
                </a:r>
                <a:r>
                  <a:rPr lang="tr-TR" sz="2400" dirty="0" err="1"/>
                  <a:t>operations</a:t>
                </a:r>
                <a:r>
                  <a:rPr lang="tr-TR" sz="2400" dirty="0"/>
                  <a:t> of </a:t>
                </a:r>
                <a:r>
                  <a:rPr lang="en-US" sz="2400" dirty="0"/>
                  <a:t>serial-to-parallel conversion, </a:t>
                </a:r>
                <a:r>
                  <a:rPr lang="en-US" sz="2400" i="1" dirty="0"/>
                  <a:t>M</a:t>
                </a:r>
                <a:r>
                  <a:rPr lang="en-US" sz="2400" dirty="0"/>
                  <a:t>-</a:t>
                </a:r>
                <a:r>
                  <a:rPr lang="en-US" sz="2400" dirty="0" err="1"/>
                  <a:t>ary</a:t>
                </a:r>
                <a:r>
                  <a:rPr lang="en-US" sz="2400" dirty="0"/>
                  <a:t> decoding, and sample-and-hold generate the</a:t>
                </a:r>
                <a:r>
                  <a:rPr lang="tr-TR" sz="2400" dirty="0"/>
                  <a:t> </a:t>
                </a:r>
                <a:r>
                  <a:rPr lang="de-DE" sz="2400" dirty="0"/>
                  <a:t>analog </a:t>
                </a:r>
                <a:r>
                  <a:rPr lang="de-DE" sz="2400" dirty="0" err="1"/>
                  <a:t>waveform</a:t>
                </a:r>
                <a:r>
                  <a:rPr lang="de-DE" sz="2400" dirty="0"/>
                  <a:t> </a:t>
                </a:r>
                <a:r>
                  <a:rPr lang="de-DE" sz="2400" i="1" dirty="0" err="1"/>
                  <a:t>xq</a:t>
                </a:r>
                <a:r>
                  <a:rPr lang="de-DE" sz="2400" dirty="0"/>
                  <a:t>(</a:t>
                </a:r>
                <a:r>
                  <a:rPr lang="de-DE" sz="2400" i="1" dirty="0"/>
                  <a:t>t</a:t>
                </a:r>
                <a:r>
                  <a:rPr lang="de-DE" sz="2400" dirty="0"/>
                  <a:t>) </a:t>
                </a:r>
                <a:r>
                  <a:rPr lang="de-DE" sz="2400" dirty="0" err="1"/>
                  <a:t>drawn</a:t>
                </a:r>
                <a:r>
                  <a:rPr lang="de-DE" sz="2400" dirty="0"/>
                  <a:t> in Fig. 12.1–2</a:t>
                </a:r>
                <a:r>
                  <a:rPr lang="de-DE" sz="2400" i="1" dirty="0"/>
                  <a:t>b</a:t>
                </a:r>
                <a:r>
                  <a:rPr lang="tr-TR" sz="2400" i="1" dirty="0"/>
                  <a:t>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547)</a:t>
                </a:r>
                <a:r>
                  <a:rPr lang="de-DE" sz="2400" i="1" dirty="0"/>
                  <a:t>.</a:t>
                </a:r>
                <a:endParaRPr lang="tr-TR" sz="24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Lowpass filtering then produces the smoothed output signal</a:t>
                </a:r>
                <a:r>
                  <a:rPr lang="tr-TR" sz="2400" dirty="0"/>
                  <a:t>.</a:t>
                </a:r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8065157"/>
              </a:xfrm>
              <a:prstGeom prst="rect">
                <a:avLst/>
              </a:prstGeom>
              <a:blipFill>
                <a:blip r:embed="rId2"/>
                <a:stretch>
                  <a:fillRect l="-1204" t="-68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0980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39A257AA-93A2-467D-A9D7-5AA86032E809}"/>
              </a:ext>
            </a:extLst>
          </p:cNvPr>
          <p:cNvSpPr/>
          <p:nvPr/>
        </p:nvSpPr>
        <p:spPr>
          <a:xfrm>
            <a:off x="628076" y="1049810"/>
            <a:ext cx="10122781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err="1"/>
              <a:t>Quantization</a:t>
            </a:r>
            <a:r>
              <a:rPr lang="tr-TR" sz="2800" dirty="0"/>
              <a:t> </a:t>
            </a:r>
            <a:r>
              <a:rPr lang="tr-TR" sz="2800" dirty="0" err="1"/>
              <a:t>Noise</a:t>
            </a:r>
            <a:endParaRPr lang="tr-TR" sz="2800" dirty="0"/>
          </a:p>
          <a:p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ADC operation at the transmitter introduces permanent errors that appear</a:t>
            </a:r>
            <a:r>
              <a:rPr lang="tr-TR" sz="2400" dirty="0"/>
              <a:t> </a:t>
            </a:r>
            <a:r>
              <a:rPr lang="en-US" sz="2400" dirty="0"/>
              <a:t>at the receiver as quantization noise in the reconstructed signal.</a:t>
            </a:r>
            <a:endParaRPr lang="tr-TR" sz="24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800" b="0" dirty="0">
              <a:ea typeface="Cambria Math" panose="02040503050406030204" pitchFamily="18" charset="0"/>
            </a:endParaRPr>
          </a:p>
          <a:p>
            <a:pPr algn="ctr"/>
            <a:endParaRPr lang="tr-TR" sz="2800" dirty="0"/>
          </a:p>
          <a:p>
            <a:endParaRPr lang="tr-TR" sz="2400" dirty="0"/>
          </a:p>
          <a:p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837565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96666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Quantization </a:t>
                </a:r>
                <a:r>
                  <a:rPr lang="tr-TR" sz="2800" dirty="0" err="1"/>
                  <a:t>Noise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A </a:t>
                </a:r>
                <a:r>
                  <a:rPr lang="en-US" sz="2400" dirty="0"/>
                  <a:t>pulse converter in place of the</a:t>
                </a:r>
                <a:r>
                  <a:rPr lang="tr-TR" sz="2400" dirty="0"/>
                  <a:t> </a:t>
                </a:r>
                <a:r>
                  <a:rPr lang="en-US" sz="2400" dirty="0"/>
                  <a:t>sample-and-hold circuit generates the weighted impulse train</a:t>
                </a:r>
                <a:r>
                  <a:rPr lang="tr-TR" sz="2400" dirty="0"/>
                  <a:t>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tr-TR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</m:sub>
                    </m:sSub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tr-TR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sSub>
                              <m:sSubPr>
                                <m:ctrlPr>
                                  <a:rPr lang="tr-TR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8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tr-TR" sz="28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]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e>
                    </m:nary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tr-TR" sz="2800" dirty="0"/>
                  <a:t>)</a:t>
                </a:r>
              </a:p>
              <a:p>
                <a:pPr algn="ctr"/>
                <a:endParaRPr lang="tr-TR" sz="2400" dirty="0"/>
              </a:p>
              <a:p>
                <a:pPr algn="just"/>
                <a:r>
                  <a:rPr lang="tr-TR" sz="2400" dirty="0"/>
                  <a:t>      </a:t>
                </a:r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tr-TR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represents the </a:t>
                </a:r>
                <a:r>
                  <a:rPr lang="en-US" sz="2400" b="1" dirty="0"/>
                  <a:t>quantization error, </a:t>
                </a:r>
                <a:r>
                  <a:rPr lang="en-US" sz="2400" dirty="0"/>
                  <a:t>namely</a:t>
                </a:r>
                <a:endParaRPr lang="tr-TR" sz="2400" dirty="0"/>
              </a:p>
              <a:p>
                <a:pPr algn="just"/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tr-TR" sz="2800" dirty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𝑘</m:t>
                        </m:r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𝑘</m:t>
                        </m:r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e>
                    </m:d>
                  </m:oMath>
                </a14:m>
                <a:endParaRPr lang="tr-TR" sz="2800" dirty="0"/>
              </a:p>
              <a:p>
                <a:pPr algn="ctr"/>
                <a:endParaRPr lang="tr-TR" sz="2800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9666621"/>
              </a:xfrm>
              <a:prstGeom prst="rect">
                <a:avLst/>
              </a:prstGeom>
              <a:blipFill>
                <a:blip r:embed="rId2"/>
                <a:stretch>
                  <a:fillRect l="-1204" t="-5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8641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89870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Quantization </a:t>
                </a:r>
                <a:r>
                  <a:rPr lang="tr-TR" sz="2800" dirty="0" err="1"/>
                  <a:t>Noise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Lowpass</a:t>
                </a:r>
                <a:r>
                  <a:rPr lang="tr-TR" sz="2400" dirty="0"/>
                  <a:t> </a:t>
                </a:r>
                <a:r>
                  <a:rPr lang="tr-TR" sz="2400" dirty="0" err="1"/>
                  <a:t>filtering</a:t>
                </a:r>
                <a:r>
                  <a:rPr lang="tr-TR" sz="2400" dirty="0"/>
                  <a:t> </a:t>
                </a:r>
                <a:r>
                  <a:rPr lang="tr-TR" sz="2400" dirty="0" err="1"/>
                  <a:t>with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/2</m:t>
                    </m:r>
                  </m:oMath>
                </a14:m>
                <a:r>
                  <a:rPr lang="tr-TR" sz="2400" dirty="0"/>
                  <a:t> </a:t>
                </a:r>
                <a:r>
                  <a:rPr lang="tr-TR" sz="2400" dirty="0" err="1"/>
                  <a:t>yields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the</a:t>
                </a:r>
                <a:r>
                  <a:rPr lang="tr-TR" sz="2400" dirty="0"/>
                  <a:t> final </a:t>
                </a:r>
                <a:r>
                  <a:rPr lang="tr-TR" sz="2400" dirty="0" err="1"/>
                  <a:t>output</a:t>
                </a:r>
                <a:r>
                  <a:rPr lang="tr-TR" sz="2400" dirty="0"/>
                  <a:t>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supHide m:val="on"/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tr-TR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𝑠𝑖𝑛𝑐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</m:e>
                    </m:nary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t</m:t>
                    </m:r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tr-TR" sz="2800" b="0" i="0" smtClean="0">
                        <a:latin typeface="Cambria Math" panose="02040503050406030204" pitchFamily="18" charset="0"/>
                      </a:rPr>
                      <m:t>k</m:t>
                    </m:r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tr-TR" sz="2800" b="0" i="0" dirty="0">
                  <a:latin typeface="Cambria Math" panose="02040503050406030204" pitchFamily="18" charset="0"/>
                </a:endParaRPr>
              </a:p>
              <a:p>
                <a:pPr algn="ctr"/>
                <a:endParaRPr lang="tr-TR" sz="2400" b="0" i="0" dirty="0">
                  <a:latin typeface="Cambria Math" panose="02040503050406030204" pitchFamily="18" charset="0"/>
                </a:endParaRPr>
              </a:p>
              <a:p>
                <a:r>
                  <a:rPr lang="tr-TR" sz="2400" dirty="0"/>
                  <a:t>     </a:t>
                </a:r>
                <a:r>
                  <a:rPr lang="en-US" sz="2400" dirty="0"/>
                  <a:t>This expression has the same form as reconstruction of analog pulse </a:t>
                </a:r>
                <a:r>
                  <a:rPr lang="tr-TR" sz="2400" dirty="0"/>
                  <a:t>     </a:t>
                </a:r>
                <a:r>
                  <a:rPr lang="en-US" sz="2400" dirty="0"/>
                  <a:t>modulation</a:t>
                </a:r>
                <a:r>
                  <a:rPr lang="tr-TR" sz="2400" dirty="0"/>
                  <a:t> </a:t>
                </a:r>
                <a:r>
                  <a:rPr lang="tr-TR" sz="2400" dirty="0" err="1"/>
                  <a:t>with</a:t>
                </a:r>
                <a:r>
                  <a:rPr lang="tr-TR" sz="2400" dirty="0"/>
                  <a:t> </a:t>
                </a:r>
                <a:r>
                  <a:rPr lang="tr-TR" sz="2400" dirty="0" err="1"/>
                  <a:t>noisy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samples</a:t>
                </a:r>
                <a14:m>
                  <m:oMath xmlns:m="http://schemas.openxmlformats.org/officeDocument/2006/math">
                    <m:r>
                      <a:rPr lang="tr-TR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8987076"/>
              </a:xfrm>
              <a:prstGeom prst="rect">
                <a:avLst/>
              </a:prstGeom>
              <a:blipFill>
                <a:blip r:embed="rId2"/>
                <a:stretch>
                  <a:fillRect l="-1204" t="-61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8975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82713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Quantization </a:t>
                </a:r>
                <a:r>
                  <a:rPr lang="tr-TR" sz="2800" dirty="0" err="1"/>
                  <a:t>Noise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quantization</a:t>
                </a:r>
                <a:r>
                  <a:rPr lang="tr-TR" sz="2400" dirty="0"/>
                  <a:t> </a:t>
                </a:r>
                <a:r>
                  <a:rPr lang="tr-TR" sz="2400" dirty="0" err="1"/>
                  <a:t>noise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power</a:t>
                </a:r>
                <a:endParaRPr lang="tr-TR" sz="24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Sup>
                            <m:sSubSup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  <m:sup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ac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2/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den>
                      </m:f>
                      <m:nary>
                        <m:nary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1/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1/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p>
                        <m:e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</m:e>
                      </m:nary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8271303"/>
              </a:xfrm>
              <a:prstGeom prst="rect">
                <a:avLst/>
              </a:prstGeom>
              <a:blipFill>
                <a:blip r:embed="rId2"/>
                <a:stretch>
                  <a:fillRect l="-1204" t="-66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57060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107499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Quantization </a:t>
                </a:r>
                <a:r>
                  <a:rPr lang="tr-TR" sz="2800" dirty="0" err="1"/>
                  <a:t>Noise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destination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signal-tonoise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ratio</a:t>
                </a:r>
                <a:r>
                  <a:rPr lang="tr-TR" sz="2400" dirty="0"/>
                  <a:t>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num>
                                <m:den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tr-TR" sz="2800" b="0" dirty="0"/>
              </a:p>
              <a:p>
                <a:pPr algn="ctr"/>
                <a:endParaRPr lang="tr-TR" sz="2800" dirty="0"/>
              </a:p>
              <a:p>
                <a:pPr algn="ctr"/>
                <a:endParaRPr lang="tr-TR" sz="2800" b="0" dirty="0"/>
              </a:p>
              <a:p>
                <a:pPr marL="285750" indent="-285750" algn="ctr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ctr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10749994"/>
              </a:xfrm>
              <a:prstGeom prst="rect">
                <a:avLst/>
              </a:prstGeom>
              <a:blipFill>
                <a:blip r:embed="rId2"/>
                <a:stretch>
                  <a:fillRect l="-1204" t="-51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72517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115046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Quantization </a:t>
                </a:r>
                <a:r>
                  <a:rPr lang="tr-TR" sz="2800" dirty="0" err="1"/>
                  <a:t>Noise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 more informative relation for binary PCM is obtained by setting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p>
                    </m:sSup>
                  </m:oMath>
                </a14:m>
                <a:r>
                  <a:rPr lang="tr-TR" sz="2400" b="0" dirty="0"/>
                  <a:t> </a:t>
                </a:r>
                <a:r>
                  <a:rPr lang="tr-TR" sz="2400" dirty="0"/>
                  <a:t>and expressing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num>
                              <m:den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tr-TR" sz="2400" dirty="0"/>
                  <a:t> in </a:t>
                </a:r>
                <a:r>
                  <a:rPr lang="tr-TR" sz="2400" dirty="0" err="1"/>
                  <a:t>decibels</a:t>
                </a:r>
                <a:r>
                  <a:rPr lang="tr-TR" sz="2400" dirty="0"/>
                  <a:t>.</a:t>
                </a:r>
              </a:p>
              <a:p>
                <a:endParaRPr lang="tr-TR" sz="28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num>
                                <m:den>
                                  <m:r>
                                    <a:rPr lang="tr-TR" sz="28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tr-TR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func>
                        <m:func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8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𝑣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≤4.8+6.0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𝑑𝐵</m:t>
                          </m:r>
                        </m:e>
                      </m:func>
                    </m:oMath>
                  </m:oMathPara>
                </a14:m>
                <a:endParaRPr lang="tr-TR" sz="2800" b="0" dirty="0"/>
              </a:p>
              <a:p>
                <a:pPr algn="ctr"/>
                <a:endParaRPr lang="tr-TR" sz="2800" dirty="0"/>
              </a:p>
              <a:p>
                <a:pPr algn="ctr"/>
                <a:endParaRPr lang="tr-TR" sz="2800" b="0" dirty="0"/>
              </a:p>
              <a:p>
                <a:pPr marL="285750" indent="-285750" algn="ctr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ctr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:endParaRPr lang="tr-TR" dirty="0"/>
              </a:p>
              <a:p>
                <a:pPr algn="ctr"/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11504688"/>
              </a:xfrm>
              <a:prstGeom prst="rect">
                <a:avLst/>
              </a:prstGeom>
              <a:blipFill>
                <a:blip r:embed="rId2"/>
                <a:stretch>
                  <a:fillRect l="-1204" t="-47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2044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ELE322 </a:t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12</a:t>
            </a:r>
          </a:p>
          <a:p>
            <a:pPr marL="0" indent="0">
              <a:buNone/>
            </a:pPr>
            <a:r>
              <a:rPr lang="tr-TR" dirty="0"/>
              <a:t>PULSE CODE MODULATION,</a:t>
            </a:r>
          </a:p>
          <a:p>
            <a:pPr marL="0" indent="0">
              <a:buNone/>
            </a:pPr>
            <a:r>
              <a:rPr lang="tr-TR" sz="2000"/>
              <a:t>	TIME DIVISION MULTIPLEXING</a:t>
            </a:r>
            <a:endParaRPr lang="tr-TR" sz="20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755BF48-A9CF-422A-A798-7ACA0F7558FB}"/>
              </a:ext>
            </a:extLst>
          </p:cNvPr>
          <p:cNvSpPr/>
          <p:nvPr/>
        </p:nvSpPr>
        <p:spPr>
          <a:xfrm>
            <a:off x="628077" y="1656984"/>
            <a:ext cx="108862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PCM is a digital transmission system with an </a:t>
            </a:r>
            <a:r>
              <a:rPr lang="en-US" sz="2400" i="1" dirty="0"/>
              <a:t>analog-to-digital converter </a:t>
            </a:r>
            <a:r>
              <a:rPr lang="en-US" sz="2400" dirty="0"/>
              <a:t>(ADC)</a:t>
            </a:r>
            <a:r>
              <a:rPr lang="tr-TR" sz="2400" dirty="0"/>
              <a:t> </a:t>
            </a:r>
            <a:r>
              <a:rPr lang="en-US" sz="2400" dirty="0"/>
              <a:t>at the input and a </a:t>
            </a:r>
            <a:r>
              <a:rPr lang="en-US" sz="2400" i="1" dirty="0"/>
              <a:t>digital-to-analog converter </a:t>
            </a:r>
            <a:r>
              <a:rPr lang="en-US" sz="2400" dirty="0"/>
              <a:t>(DAC) at the output.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77365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53530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Figure 12.1–1</a:t>
                </a:r>
                <a:r>
                  <a:rPr lang="en-US" sz="2400" i="1" dirty="0"/>
                  <a:t>a</a:t>
                </a:r>
                <a:r>
                  <a:rPr lang="tr-TR" sz="2400" i="1" dirty="0"/>
                  <a:t>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545)</a:t>
                </a:r>
                <a:r>
                  <a:rPr lang="en-US" sz="2400" i="1" dirty="0"/>
                  <a:t> </a:t>
                </a:r>
                <a:r>
                  <a:rPr lang="en-US" sz="2400" dirty="0"/>
                  <a:t>diagrams the functional blocks of a PCM generation system.</a:t>
                </a:r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en-US" sz="2400" dirty="0"/>
                  <a:t>analog input waveform </a:t>
                </a:r>
                <a:r>
                  <a:rPr lang="en-US" sz="2400" i="1" dirty="0"/>
                  <a:t>x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 is lowpass filtered and sampled to obtain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sSub>
                          <m:sSub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e>
                    </m:d>
                  </m:oMath>
                </a14:m>
                <a:r>
                  <a:rPr lang="tr-TR" sz="2400" dirty="0"/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A </a:t>
                </a:r>
                <a:r>
                  <a:rPr lang="en-US" sz="2400" b="1" dirty="0"/>
                  <a:t>quantizer </a:t>
                </a:r>
                <a:r>
                  <a:rPr lang="en-US" sz="2400" dirty="0"/>
                  <a:t>rounds off the sample values to the nearest discrete value in a set of </a:t>
                </a:r>
                <a:r>
                  <a:rPr lang="en-US" sz="2400" i="1" dirty="0"/>
                  <a:t>q</a:t>
                </a:r>
                <a:r>
                  <a:rPr lang="tr-TR" sz="2400" i="1" dirty="0"/>
                  <a:t> </a:t>
                </a:r>
                <a:r>
                  <a:rPr lang="tr-TR" sz="2400" b="1" dirty="0" err="1"/>
                  <a:t>quantum</a:t>
                </a:r>
                <a:r>
                  <a:rPr lang="tr-TR" sz="2400" b="1" dirty="0"/>
                  <a:t> </a:t>
                </a:r>
                <a:r>
                  <a:rPr lang="tr-TR" sz="2400" b="1" dirty="0" err="1"/>
                  <a:t>levels</a:t>
                </a:r>
                <a:r>
                  <a:rPr lang="tr-TR" sz="2400" b="1" dirty="0"/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b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resulting quantized samples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  <m:sSub>
                          <m:sSub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e>
                    </m:d>
                    <m:r>
                      <a:rPr lang="tr-TR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are discrete in time and discrete in amplitude</a:t>
                </a:r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tr-TR" sz="24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5353068"/>
              </a:xfrm>
              <a:prstGeom prst="rect">
                <a:avLst/>
              </a:prstGeom>
              <a:blipFill>
                <a:blip r:embed="rId2"/>
                <a:stretch>
                  <a:fillRect l="-1204" t="-1025" r="-126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063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35394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L</a:t>
                </a:r>
                <a:r>
                  <a:rPr lang="en-US" sz="2400" dirty="0"/>
                  <a:t>et the analog message be a</a:t>
                </a:r>
                <a:r>
                  <a:rPr lang="tr-TR" sz="2400" dirty="0"/>
                  <a:t> </a:t>
                </a:r>
                <a:r>
                  <a:rPr lang="en-US" sz="2400" dirty="0"/>
                  <a:t>voltage waveform normalized such that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&lt;1</m:t>
                    </m:r>
                    <m:r>
                      <m:rPr>
                        <m:sty m:val="p"/>
                      </m:rPr>
                      <a:rPr lang="tr-TR" sz="2400" b="0" i="0" smtClean="0">
                        <a:latin typeface="Cambria Math" panose="02040503050406030204" pitchFamily="18" charset="0"/>
                      </a:rPr>
                      <m:t>V</m:t>
                    </m:r>
                    <m:r>
                      <a:rPr lang="tr-TR" sz="24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tr-TR" sz="2400" b="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Uniform</a:t>
                </a:r>
                <a:r>
                  <a:rPr lang="tr-TR" sz="2400" dirty="0"/>
                  <a:t> </a:t>
                </a:r>
                <a:r>
                  <a:rPr lang="tr-TR" sz="2400" dirty="0" err="1"/>
                  <a:t>quantization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subdivides</a:t>
                </a:r>
                <a:r>
                  <a:rPr lang="tr-TR" sz="2400" dirty="0"/>
                  <a:t> </a:t>
                </a:r>
                <a:r>
                  <a:rPr lang="en-US" sz="2400" dirty="0"/>
                  <a:t>the 2-V peak-to-peak range into </a:t>
                </a:r>
                <a:r>
                  <a:rPr lang="en-US" sz="2400" i="1" dirty="0"/>
                  <a:t>q </a:t>
                </a:r>
                <a:r>
                  <a:rPr lang="en-US" sz="2400" dirty="0"/>
                  <a:t>equal steps of height </a:t>
                </a:r>
                <a14:m>
                  <m:oMath xmlns:m="http://schemas.openxmlformats.org/officeDocument/2006/math">
                    <m:r>
                      <a:rPr lang="tr-T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2/</m:t>
                    </m:r>
                    <m:r>
                      <a:rPr lang="tr-T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V, as shown in Fig. 12.1–1</a:t>
                </a:r>
                <a:r>
                  <a:rPr lang="en-US" sz="2400" i="1" dirty="0"/>
                  <a:t>b</a:t>
                </a:r>
                <a:r>
                  <a:rPr lang="tr-TR" sz="2400" i="1" dirty="0"/>
                  <a:t>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545)</a:t>
                </a:r>
                <a:r>
                  <a:rPr lang="en-US" sz="2400" i="1" dirty="0"/>
                  <a:t>.</a:t>
                </a:r>
                <a:endParaRPr lang="tr-TR" sz="24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i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normalized</a:t>
                </a:r>
                <a:r>
                  <a:rPr lang="tr-TR" sz="2400" dirty="0"/>
                  <a:t> </a:t>
                </a:r>
                <a:r>
                  <a:rPr lang="tr-TR" sz="2400" dirty="0" err="1"/>
                  <a:t>quantization-level</a:t>
                </a:r>
                <a:r>
                  <a:rPr lang="tr-TR" sz="2400" dirty="0"/>
                  <a:t> </a:t>
                </a:r>
                <a:r>
                  <a:rPr lang="en-US" sz="2400" dirty="0"/>
                  <a:t>step size can thus be defined as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=2/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tr-TR" sz="2400" dirty="0"/>
                  <a:t>.</a:t>
                </a:r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3539430"/>
              </a:xfrm>
              <a:prstGeom prst="rect">
                <a:avLst/>
              </a:prstGeom>
              <a:blipFill>
                <a:blip r:embed="rId2"/>
                <a:stretch>
                  <a:fillRect l="-1204" t="-1549" b="-292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3022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35394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Next, an </a:t>
                </a:r>
                <a:r>
                  <a:rPr lang="en-US" sz="2400" b="1" dirty="0"/>
                  <a:t>encoder </a:t>
                </a:r>
                <a:r>
                  <a:rPr lang="en-US" sz="2400" dirty="0"/>
                  <a:t>translates the quantized samples into </a:t>
                </a:r>
                <a:r>
                  <a:rPr lang="en-US" sz="2400" b="1" dirty="0"/>
                  <a:t>digital code words.</a:t>
                </a:r>
                <a:endParaRPr lang="tr-TR" sz="2400" b="1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400" b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en-US" sz="2400" dirty="0"/>
                  <a:t>encoder works with </a:t>
                </a:r>
                <a:r>
                  <a:rPr lang="en-US" sz="2400" i="1" dirty="0"/>
                  <a:t>M</a:t>
                </a:r>
                <a:r>
                  <a:rPr lang="en-US" sz="2400" dirty="0"/>
                  <a:t>-</a:t>
                </a:r>
                <a:r>
                  <a:rPr lang="en-US" sz="2400" dirty="0" err="1"/>
                  <a:t>ary</a:t>
                </a:r>
                <a:r>
                  <a:rPr lang="en-US" sz="2400" dirty="0"/>
                  <a:t> digits and produces for each sample a codeword consisting</a:t>
                </a:r>
                <a:r>
                  <a:rPr lang="tr-TR" sz="2400" dirty="0"/>
                  <a:t> </a:t>
                </a:r>
                <a:r>
                  <a:rPr lang="en-US" sz="2400" dirty="0"/>
                  <a:t>of n digits in parallel.</a:t>
                </a: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Since there are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p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p>
                    </m:sSup>
                  </m:oMath>
                </a14:m>
                <a:r>
                  <a:rPr lang="en-US" sz="2400" dirty="0"/>
                  <a:t> possible </a:t>
                </a:r>
                <a:r>
                  <a:rPr lang="en-US" sz="2400" i="1" dirty="0"/>
                  <a:t>M</a:t>
                </a:r>
                <a:r>
                  <a:rPr lang="en-US" sz="2400" dirty="0"/>
                  <a:t>-</a:t>
                </a:r>
                <a:r>
                  <a:rPr lang="en-US" sz="2400" dirty="0" err="1"/>
                  <a:t>ary</a:t>
                </a:r>
                <a:r>
                  <a:rPr lang="en-US" sz="2400" dirty="0"/>
                  <a:t> codewords with n digits</a:t>
                </a:r>
                <a:r>
                  <a:rPr lang="tr-TR" sz="2400" dirty="0"/>
                  <a:t> </a:t>
                </a:r>
                <a:r>
                  <a:rPr lang="en-US" sz="2400" dirty="0"/>
                  <a:t>per word, unique encoding of the </a:t>
                </a:r>
                <a:r>
                  <a:rPr lang="en-US" sz="2400" i="1" dirty="0"/>
                  <a:t>q </a:t>
                </a:r>
                <a:r>
                  <a:rPr lang="en-US" sz="2400" dirty="0"/>
                  <a:t>different quantum levels requires that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p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𝑣</m:t>
                        </m:r>
                      </m:sup>
                    </m:sSup>
                    <m:r>
                      <a:rPr lang="tr-T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i="1" dirty="0"/>
                  <a:t>.</a:t>
                </a:r>
                <a:endParaRPr lang="tr-TR" sz="24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3539430"/>
              </a:xfrm>
              <a:prstGeom prst="rect">
                <a:avLst/>
              </a:prstGeom>
              <a:blipFill>
                <a:blip r:embed="rId2"/>
                <a:stretch>
                  <a:fillRect l="-1204" t="-1549" b="-292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5051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33547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parameters </a:t>
                </a:r>
                <a:r>
                  <a:rPr lang="en-US" sz="2400" i="1" dirty="0"/>
                  <a:t>M</a:t>
                </a:r>
                <a:r>
                  <a:rPr lang="en-US" sz="2400" dirty="0"/>
                  <a:t>, n, and </a:t>
                </a:r>
                <a:r>
                  <a:rPr lang="en-US" sz="2400" i="1" dirty="0"/>
                  <a:t>q </a:t>
                </a:r>
                <a:r>
                  <a:rPr lang="en-US" sz="2400" dirty="0"/>
                  <a:t>should be chosen to satisfy the equality, so that</a:t>
                </a:r>
                <a:endParaRPr lang="tr-TR" sz="24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p>
                    </m:sSup>
                  </m:oMath>
                </a14:m>
                <a:r>
                  <a:rPr lang="tr-TR" sz="2800" dirty="0"/>
                  <a:t>    </a:t>
                </a:r>
                <a14:m>
                  <m:oMath xmlns:m="http://schemas.openxmlformats.org/officeDocument/2006/math">
                    <m:r>
                      <a:rPr lang="tr-TR" sz="2800" b="0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tr-TR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tr-TR" sz="2800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tr-TR" sz="28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2800" b="0" i="0" dirty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sub>
                        </m:sSub>
                      </m:fName>
                      <m:e>
                        <m:r>
                          <a:rPr lang="tr-TR" sz="2800" b="0" i="1" dirty="0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func>
                  </m:oMath>
                </a14:m>
                <a:endParaRPr lang="tr-TR" sz="2800" dirty="0"/>
              </a:p>
              <a:p>
                <a:pPr algn="ctr"/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Thus, the number of quantum levels for </a:t>
                </a:r>
                <a:r>
                  <a:rPr lang="en-US" sz="2400" i="1" dirty="0"/>
                  <a:t>binary </a:t>
                </a:r>
                <a:r>
                  <a:rPr lang="en-US" sz="2400" dirty="0"/>
                  <a:t>PCM must equal some power of 2,</a:t>
                </a:r>
                <a:r>
                  <a:rPr lang="tr-TR" sz="2400" dirty="0"/>
                  <a:t> </a:t>
                </a:r>
                <a:r>
                  <a:rPr lang="tr-TR" sz="2400" dirty="0" err="1"/>
                  <a:t>namely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p>
                    </m:sSup>
                  </m:oMath>
                </a14:m>
                <a:r>
                  <a:rPr lang="tr-TR" sz="2400" dirty="0"/>
                  <a:t>.</a:t>
                </a: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3354765"/>
              </a:xfrm>
              <a:prstGeom prst="rect">
                <a:avLst/>
              </a:prstGeom>
              <a:blipFill>
                <a:blip r:embed="rId2"/>
                <a:stretch>
                  <a:fillRect l="-1204" t="-1633" b="-308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3001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41702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Finally, successive codewords are read out serially to constitute the PCM waveform,</a:t>
                </a:r>
                <a:r>
                  <a:rPr lang="tr-TR" sz="2400" dirty="0"/>
                  <a:t> an </a:t>
                </a:r>
                <a:r>
                  <a:rPr lang="tr-TR" sz="2400" i="1" dirty="0"/>
                  <a:t>M</a:t>
                </a:r>
                <a:r>
                  <a:rPr lang="tr-TR" sz="2400" dirty="0"/>
                  <a:t>-</a:t>
                </a:r>
                <a:r>
                  <a:rPr lang="tr-TR" sz="2400" dirty="0" err="1"/>
                  <a:t>ary</a:t>
                </a:r>
                <a:r>
                  <a:rPr lang="tr-TR" sz="2400" dirty="0"/>
                  <a:t> </a:t>
                </a:r>
                <a:r>
                  <a:rPr lang="tr-TR" sz="2400" dirty="0" err="1"/>
                  <a:t>digital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signal</a:t>
                </a:r>
                <a:r>
                  <a:rPr lang="tr-TR" sz="2400" dirty="0"/>
                  <a:t>.</a:t>
                </a:r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PCM generator acts as an ADC, performing</a:t>
                </a:r>
                <a:r>
                  <a:rPr lang="tr-TR" sz="2400" dirty="0"/>
                  <a:t> </a:t>
                </a:r>
                <a:r>
                  <a:rPr lang="en-US" sz="2400" dirty="0"/>
                  <a:t>analog-to-digital conversions at the sampling rate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den>
                    </m:f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4170244"/>
              </a:xfrm>
              <a:prstGeom prst="rect">
                <a:avLst/>
              </a:prstGeom>
              <a:blipFill>
                <a:blip r:embed="rId2"/>
                <a:stretch>
                  <a:fillRect l="-1204" t="-131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5989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9AAA882-D7D5-4426-B651-20D4E9A4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F048FB-1FF7-4F92-ABD1-378B6B4D6B85}"/>
              </a:ext>
            </a:extLst>
          </p:cNvPr>
          <p:cNvSpPr/>
          <p:nvPr/>
        </p:nvSpPr>
        <p:spPr>
          <a:xfrm>
            <a:off x="628077" y="403479"/>
            <a:ext cx="4526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Pulse-Code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/>
              <p:nvPr/>
            </p:nvSpPr>
            <p:spPr>
              <a:xfrm>
                <a:off x="628076" y="1049810"/>
                <a:ext cx="10122781" cy="44627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/>
                  <a:t>PCM </a:t>
                </a:r>
                <a:r>
                  <a:rPr lang="tr-TR" sz="2800" dirty="0" err="1"/>
                  <a:t>Generation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Reconstruction</a:t>
                </a:r>
                <a:endParaRPr lang="tr-TR" sz="28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Each encoded sample is represented by a n-digit output word, so the signaling</a:t>
                </a:r>
                <a:r>
                  <a:rPr lang="tr-TR" sz="2400" dirty="0"/>
                  <a:t> rate </a:t>
                </a:r>
                <a:r>
                  <a:rPr lang="tr-TR" sz="2400" dirty="0" err="1"/>
                  <a:t>becomes</a:t>
                </a: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𝑣</m:t>
                    </m:r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tr-TR" sz="2800" dirty="0"/>
                  <a:t> 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≥2</m:t>
                    </m:r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 </m:t>
                    </m:r>
                  </m:oMath>
                </a14:m>
                <a:endParaRPr lang="tr-TR" sz="2800" dirty="0"/>
              </a:p>
              <a:p>
                <a:endParaRPr lang="tr-TR" sz="2800" dirty="0"/>
              </a:p>
              <a:p>
                <a:endParaRPr lang="tr-TR" sz="24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39A257AA-93A2-467D-A9D7-5AA86032E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76" y="1049810"/>
                <a:ext cx="10122781" cy="4462760"/>
              </a:xfrm>
              <a:prstGeom prst="rect">
                <a:avLst/>
              </a:prstGeom>
              <a:blipFill>
                <a:blip r:embed="rId2"/>
                <a:stretch>
                  <a:fillRect l="-1204" t="-1230" r="-7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6719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</TotalTime>
  <Words>1005</Words>
  <Application>Microsoft Office PowerPoint</Application>
  <PresentationFormat>Geniş ekran</PresentationFormat>
  <Paragraphs>238</Paragraphs>
  <Slides>19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Office Teması</vt:lpstr>
      <vt:lpstr>ELE322  COMMUNICATION THEORY – I</vt:lpstr>
      <vt:lpstr>ELE322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gulerhacer13@gmail.com</cp:lastModifiedBy>
  <cp:revision>95</cp:revision>
  <dcterms:created xsi:type="dcterms:W3CDTF">2018-07-07T11:05:27Z</dcterms:created>
  <dcterms:modified xsi:type="dcterms:W3CDTF">2018-12-03T10:49:03Z</dcterms:modified>
</cp:coreProperties>
</file>