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763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bandwidth needed for PCM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baseband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𝑣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𝑣𝑊</m:t>
                    </m:r>
                  </m:oMath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763355"/>
              </a:xfrm>
              <a:prstGeom prst="rect">
                <a:avLst/>
              </a:prstGeom>
              <a:blipFill>
                <a:blip r:embed="rId2"/>
                <a:stretch>
                  <a:fillRect l="-1204" t="-1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77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575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Fine-grain quantization for accurate reconstruction of the message waveform</a:t>
                </a:r>
                <a:r>
                  <a:rPr lang="tr-TR" sz="2400" dirty="0"/>
                  <a:t> </a:t>
                </a:r>
                <a:r>
                  <a:rPr lang="en-US" sz="2400" dirty="0"/>
                  <a:t>requires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sz="2400" dirty="0"/>
                  <a:t>, which increases</a:t>
                </a:r>
                <a:r>
                  <a:rPr lang="tr-TR" sz="2400" dirty="0"/>
                  <a:t> </a:t>
                </a:r>
                <a:r>
                  <a:rPr lang="en-US" sz="2400" dirty="0"/>
                  <a:t>the transmission bandwidth by the factor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28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func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times the message bandwidth </a:t>
                </a:r>
                <a:r>
                  <a:rPr lang="en-US" sz="2400" i="1" dirty="0"/>
                  <a:t>W.</a:t>
                </a:r>
                <a:endParaRPr lang="tr-TR" sz="2400" dirty="0"/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575933"/>
              </a:xfrm>
              <a:prstGeom prst="rect">
                <a:avLst/>
              </a:prstGeom>
              <a:blipFill>
                <a:blip r:embed="rId2"/>
                <a:stretch>
                  <a:fillRect l="-1204" t="-11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41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065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</a:t>
                </a:r>
                <a:r>
                  <a:rPr lang="en-US" sz="2400" dirty="0"/>
                  <a:t> PCM receiver with the reconstruction system in Fig. 12.1–2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547)</a:t>
                </a:r>
                <a:r>
                  <a:rPr lang="en-US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received signal may be contaminated by noise, but regeneration yields a clean</a:t>
                </a:r>
                <a:r>
                  <a:rPr lang="tr-TR" sz="2400" dirty="0"/>
                  <a:t> </a:t>
                </a:r>
                <a:r>
                  <a:rPr lang="en-US" sz="2400" dirty="0"/>
                  <a:t>and nearly errorless waveform if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tr-TR" sz="2400" dirty="0"/>
                  <a:t> is </a:t>
                </a:r>
                <a:r>
                  <a:rPr lang="tr-TR" sz="2400" dirty="0" err="1"/>
                  <a:t>sufficiently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large</a:t>
                </a:r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DAC </a:t>
                </a:r>
                <a:r>
                  <a:rPr lang="tr-TR" sz="2400" dirty="0" err="1"/>
                  <a:t>operations</a:t>
                </a:r>
                <a:r>
                  <a:rPr lang="tr-TR" sz="2400" dirty="0"/>
                  <a:t> of </a:t>
                </a:r>
                <a:r>
                  <a:rPr lang="en-US" sz="2400" dirty="0"/>
                  <a:t>serial-to-parallel conversion,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decoding, and sample-and-hold generate the</a:t>
                </a:r>
                <a:r>
                  <a:rPr lang="tr-TR" sz="2400" dirty="0"/>
                  <a:t> </a:t>
                </a:r>
                <a:r>
                  <a:rPr lang="de-DE" sz="2400" dirty="0"/>
                  <a:t>analog </a:t>
                </a:r>
                <a:r>
                  <a:rPr lang="de-DE" sz="2400" dirty="0" err="1"/>
                  <a:t>waveform</a:t>
                </a:r>
                <a:r>
                  <a:rPr lang="de-DE" sz="2400" dirty="0"/>
                  <a:t> </a:t>
                </a:r>
                <a:r>
                  <a:rPr lang="de-DE" sz="2400" i="1" dirty="0" err="1"/>
                  <a:t>xq</a:t>
                </a:r>
                <a:r>
                  <a:rPr lang="de-DE" sz="2400" dirty="0"/>
                  <a:t>(</a:t>
                </a:r>
                <a:r>
                  <a:rPr lang="de-DE" sz="2400" i="1" dirty="0"/>
                  <a:t>t</a:t>
                </a:r>
                <a:r>
                  <a:rPr lang="de-DE" sz="2400" dirty="0"/>
                  <a:t>) </a:t>
                </a:r>
                <a:r>
                  <a:rPr lang="de-DE" sz="2400" dirty="0" err="1"/>
                  <a:t>drawn</a:t>
                </a:r>
                <a:r>
                  <a:rPr lang="de-DE" sz="2400" dirty="0"/>
                  <a:t> in Fig. 12.1–2</a:t>
                </a:r>
                <a:r>
                  <a:rPr lang="de-DE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547)</a:t>
                </a:r>
                <a:r>
                  <a:rPr lang="de-DE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Lowpass filtering then produces the smoothed output signal</a:t>
                </a:r>
                <a:r>
                  <a:rPr lang="tr-TR" sz="2400" dirty="0"/>
                  <a:t>.</a:t>
                </a:r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065157"/>
              </a:xfrm>
              <a:prstGeom prst="rect">
                <a:avLst/>
              </a:prstGeom>
              <a:blipFill>
                <a:blip r:embed="rId2"/>
                <a:stretch>
                  <a:fillRect l="-1204" t="-6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980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39A257AA-93A2-467D-A9D7-5AA86032E809}"/>
              </a:ext>
            </a:extLst>
          </p:cNvPr>
          <p:cNvSpPr/>
          <p:nvPr/>
        </p:nvSpPr>
        <p:spPr>
          <a:xfrm>
            <a:off x="628076" y="1049810"/>
            <a:ext cx="1012278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Quantization</a:t>
            </a:r>
            <a:r>
              <a:rPr lang="tr-TR" sz="2800" dirty="0"/>
              <a:t> </a:t>
            </a:r>
            <a:r>
              <a:rPr lang="tr-TR" sz="2800" dirty="0" err="1"/>
              <a:t>Noise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ADC operation at the transmitter introduces permanent errors that appear</a:t>
            </a:r>
            <a:r>
              <a:rPr lang="tr-TR" sz="2400" dirty="0"/>
              <a:t> </a:t>
            </a:r>
            <a:r>
              <a:rPr lang="en-US" sz="2400" dirty="0"/>
              <a:t>at the receiver as quantization noise in the reconstructed signal.</a:t>
            </a:r>
            <a:endParaRPr lang="tr-TR" sz="24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b="0" dirty="0">
              <a:ea typeface="Cambria Math" panose="02040503050406030204" pitchFamily="18" charset="0"/>
            </a:endParaRPr>
          </a:p>
          <a:p>
            <a:pPr algn="ctr"/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3756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9666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 </a:t>
                </a:r>
                <a:r>
                  <a:rPr lang="en-US" sz="2400" dirty="0"/>
                  <a:t>pulse converter in place of the</a:t>
                </a:r>
                <a:r>
                  <a:rPr lang="tr-TR" sz="2400" dirty="0"/>
                  <a:t> </a:t>
                </a:r>
                <a:r>
                  <a:rPr lang="en-US" sz="2400" dirty="0"/>
                  <a:t>sample-and-hold circuit generates the weighted impulse train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nary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)</a:t>
                </a: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/>
                  <a:t> 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represents the </a:t>
                </a:r>
                <a:r>
                  <a:rPr lang="en-US" sz="2400" b="1" dirty="0"/>
                  <a:t>quantization error, </a:t>
                </a:r>
                <a:r>
                  <a:rPr lang="en-US" sz="2400" dirty="0"/>
                  <a:t>namely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9666621"/>
              </a:xfrm>
              <a:prstGeom prst="rect">
                <a:avLst/>
              </a:prstGeom>
              <a:blipFill>
                <a:blip r:embed="rId2"/>
                <a:stretch>
                  <a:fillRect l="-1204" t="-5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64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987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Lowpass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filtering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with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sz="2400" dirty="0" err="1"/>
                  <a:t>yields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final </a:t>
                </a:r>
                <a:r>
                  <a:rPr lang="tr-TR" sz="2400" dirty="0" err="1"/>
                  <a:t>output</a:t>
                </a:r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𝑠𝑖𝑛𝑐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b="0" i="0" dirty="0">
                  <a:latin typeface="Cambria Math" panose="02040503050406030204" pitchFamily="18" charset="0"/>
                </a:endParaRPr>
              </a:p>
              <a:p>
                <a:pPr algn="ctr"/>
                <a:endParaRPr lang="tr-TR" sz="2400" b="0" i="0" dirty="0">
                  <a:latin typeface="Cambria Math" panose="02040503050406030204" pitchFamily="18" charset="0"/>
                </a:endParaRPr>
              </a:p>
              <a:p>
                <a:r>
                  <a:rPr lang="tr-TR" sz="2400" dirty="0"/>
                  <a:t>     </a:t>
                </a:r>
                <a:r>
                  <a:rPr lang="en-US" sz="2400" dirty="0"/>
                  <a:t>This expression has the same form as reconstruction of analog pulse </a:t>
                </a:r>
                <a:r>
                  <a:rPr lang="tr-TR" sz="2400" dirty="0"/>
                  <a:t>     </a:t>
                </a:r>
                <a:r>
                  <a:rPr lang="en-US" sz="2400" dirty="0"/>
                  <a:t>modulation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with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noisy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samples</a:t>
                </a:r>
                <a14:m>
                  <m:oMath xmlns:m="http://schemas.openxmlformats.org/officeDocument/2006/math"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987076"/>
              </a:xfrm>
              <a:prstGeom prst="rect">
                <a:avLst/>
              </a:prstGeom>
              <a:blipFill>
                <a:blip r:embed="rId2"/>
                <a:stretch>
                  <a:fillRect l="-1204" t="-6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97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8271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noise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power</a:t>
                </a: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nary>
                        <m:nary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8271303"/>
              </a:xfrm>
              <a:prstGeom prst="rect">
                <a:avLst/>
              </a:prstGeom>
              <a:blipFill>
                <a:blip r:embed="rId2"/>
                <a:stretch>
                  <a:fillRect l="-1204" t="-6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70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10749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destination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signal-tonoise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ratio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tr-TR" sz="2800" b="0" dirty="0"/>
              </a:p>
              <a:p>
                <a:pPr algn="ctr"/>
                <a:endParaRPr lang="tr-TR" sz="2800" dirty="0"/>
              </a:p>
              <a:p>
                <a:pPr algn="ctr"/>
                <a:endParaRPr lang="tr-TR" sz="2800" b="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10749994"/>
              </a:xfrm>
              <a:prstGeom prst="rect">
                <a:avLst/>
              </a:prstGeom>
              <a:blipFill>
                <a:blip r:embed="rId2"/>
                <a:stretch>
                  <a:fillRect l="-1204" t="-5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251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1150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Quantization </a:t>
                </a:r>
                <a:r>
                  <a:rPr lang="tr-TR" sz="2800" dirty="0" err="1"/>
                  <a:t>Noise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more informative relation for binary PCM is obtained by setting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400" b="0" dirty="0"/>
                  <a:t> </a:t>
                </a:r>
                <a:r>
                  <a:rPr lang="tr-TR" sz="2400" dirty="0"/>
                  <a:t>and expressing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tr-TR" sz="2400" dirty="0"/>
                  <a:t> in </a:t>
                </a:r>
                <a:r>
                  <a:rPr lang="tr-TR" sz="2400" dirty="0" err="1"/>
                  <a:t>decibels</a:t>
                </a:r>
                <a:r>
                  <a:rPr lang="tr-TR" sz="2400" dirty="0"/>
                  <a:t>.</a:t>
                </a:r>
              </a:p>
              <a:p>
                <a:endParaRPr lang="tr-TR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≤4.8+6.0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𝑑𝐵</m:t>
                          </m:r>
                        </m:e>
                      </m:func>
                    </m:oMath>
                  </m:oMathPara>
                </a14:m>
                <a:endParaRPr lang="tr-TR" sz="2800" b="0" dirty="0"/>
              </a:p>
              <a:p>
                <a:pPr algn="ctr"/>
                <a:endParaRPr lang="tr-TR" sz="2800" dirty="0"/>
              </a:p>
              <a:p>
                <a:pPr algn="ctr"/>
                <a:endParaRPr lang="tr-TR" sz="2800" b="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11504688"/>
              </a:xfrm>
              <a:prstGeom prst="rect">
                <a:avLst/>
              </a:prstGeom>
              <a:blipFill>
                <a:blip r:embed="rId2"/>
                <a:stretch>
                  <a:fillRect l="-1204" t="-4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044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12</a:t>
            </a:r>
          </a:p>
          <a:p>
            <a:pPr marL="0" indent="0">
              <a:buNone/>
            </a:pPr>
            <a:r>
              <a:rPr lang="tr-TR" dirty="0"/>
              <a:t>PULSE CODE MODULATION,</a:t>
            </a:r>
          </a:p>
          <a:p>
            <a:pPr marL="0" indent="0">
              <a:buNone/>
            </a:pPr>
            <a:r>
              <a:rPr lang="tr-TR" sz="2000"/>
              <a:t>	TIME DIVISION MULTIPLEXING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7755BF48-A9CF-422A-A798-7ACA0F7558FB}"/>
              </a:ext>
            </a:extLst>
          </p:cNvPr>
          <p:cNvSpPr/>
          <p:nvPr/>
        </p:nvSpPr>
        <p:spPr>
          <a:xfrm>
            <a:off x="628077" y="1656984"/>
            <a:ext cx="10886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PCM is a digital transmission system with an </a:t>
            </a:r>
            <a:r>
              <a:rPr lang="en-US" sz="2400" i="1" dirty="0"/>
              <a:t>analog-to-digital converter </a:t>
            </a:r>
            <a:r>
              <a:rPr lang="en-US" sz="2400" dirty="0"/>
              <a:t>(ADC)</a:t>
            </a:r>
            <a:r>
              <a:rPr lang="tr-TR" sz="2400" dirty="0"/>
              <a:t> </a:t>
            </a:r>
            <a:r>
              <a:rPr lang="en-US" sz="2400" dirty="0"/>
              <a:t>at the input and a </a:t>
            </a:r>
            <a:r>
              <a:rPr lang="en-US" sz="2400" i="1" dirty="0"/>
              <a:t>digital-to-analog converter </a:t>
            </a:r>
            <a:r>
              <a:rPr lang="en-US" sz="2400" dirty="0"/>
              <a:t>(DAC) at the output.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7736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5353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Figure 12.1–1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545)</a:t>
                </a:r>
                <a:r>
                  <a:rPr lang="en-US" sz="2400" i="1" dirty="0"/>
                  <a:t> </a:t>
                </a:r>
                <a:r>
                  <a:rPr lang="en-US" sz="2400" dirty="0"/>
                  <a:t>diagrams the functional blocks of a PCM generation system.</a:t>
                </a: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en-US" sz="2400" dirty="0"/>
                  <a:t>analog input waveform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lowpass filtered and sampled to obtain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A </a:t>
                </a:r>
                <a:r>
                  <a:rPr lang="en-US" sz="2400" b="1" dirty="0"/>
                  <a:t>quantizer </a:t>
                </a:r>
                <a:r>
                  <a:rPr lang="en-US" sz="2400" dirty="0"/>
                  <a:t>rounds off the sample values to the nearest discrete value in a set of </a:t>
                </a:r>
                <a:r>
                  <a:rPr lang="en-US" sz="2400" i="1" dirty="0"/>
                  <a:t>q</a:t>
                </a:r>
                <a:r>
                  <a:rPr lang="tr-TR" sz="2400" i="1" dirty="0"/>
                  <a:t> </a:t>
                </a:r>
                <a:r>
                  <a:rPr lang="tr-TR" sz="2400" b="1" dirty="0" err="1"/>
                  <a:t>quantum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levels</a:t>
                </a:r>
                <a:r>
                  <a:rPr lang="tr-TR" sz="2400" b="1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resulting quantized samples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are discrete in time and discrete in amplitude</a:t>
                </a: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5353068"/>
              </a:xfrm>
              <a:prstGeom prst="rect">
                <a:avLst/>
              </a:prstGeom>
              <a:blipFill>
                <a:blip r:embed="rId2"/>
                <a:stretch>
                  <a:fillRect l="-1204" t="-1025" r="-126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6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L</a:t>
                </a:r>
                <a:r>
                  <a:rPr lang="en-US" sz="2400" dirty="0"/>
                  <a:t>et the analog message be a</a:t>
                </a:r>
                <a:r>
                  <a:rPr lang="tr-TR" sz="2400" dirty="0"/>
                  <a:t> </a:t>
                </a:r>
                <a:r>
                  <a:rPr lang="en-US" sz="2400" dirty="0"/>
                  <a:t>voltage waveform normalized such that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&lt;1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tr-T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Uniform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subdivides</a:t>
                </a:r>
                <a:r>
                  <a:rPr lang="tr-TR" sz="2400" dirty="0"/>
                  <a:t> </a:t>
                </a:r>
                <a:r>
                  <a:rPr lang="en-US" sz="2400" dirty="0"/>
                  <a:t>the 2-V peak-to-peak range into </a:t>
                </a:r>
                <a:r>
                  <a:rPr lang="en-US" sz="2400" i="1" dirty="0"/>
                  <a:t>q </a:t>
                </a:r>
                <a:r>
                  <a:rPr lang="en-US" sz="2400" dirty="0"/>
                  <a:t>equal steps of height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2/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V, as shown in Fig. 12.1–1</a:t>
                </a:r>
                <a:r>
                  <a:rPr lang="en-US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545)</a:t>
                </a:r>
                <a:r>
                  <a:rPr lang="en-US" sz="2400" i="1" dirty="0"/>
                  <a:t>.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normalized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quantization-level</a:t>
                </a:r>
                <a:r>
                  <a:rPr lang="tr-TR" sz="2400" dirty="0"/>
                  <a:t> </a:t>
                </a:r>
                <a:r>
                  <a:rPr lang="en-US" sz="2400" dirty="0"/>
                  <a:t>step size can thus be defined as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=2/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  <a:blipFill>
                <a:blip r:embed="rId2"/>
                <a:stretch>
                  <a:fillRect l="-1204" t="-1549" b="-29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02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Next, an </a:t>
                </a:r>
                <a:r>
                  <a:rPr lang="en-US" sz="2400" b="1" dirty="0"/>
                  <a:t>encoder </a:t>
                </a:r>
                <a:r>
                  <a:rPr lang="en-US" sz="2400" dirty="0"/>
                  <a:t>translates the quantized samples into </a:t>
                </a:r>
                <a:r>
                  <a:rPr lang="en-US" sz="2400" b="1" dirty="0"/>
                  <a:t>digital code words.</a:t>
                </a:r>
                <a:endParaRPr lang="tr-TR" sz="2400" b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en-US" sz="2400" dirty="0"/>
                  <a:t>encoder works with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digits and produces for each sample a codeword consisting</a:t>
                </a:r>
                <a:r>
                  <a:rPr lang="tr-TR" sz="2400" dirty="0"/>
                  <a:t> </a:t>
                </a:r>
                <a:r>
                  <a:rPr lang="en-US" sz="2400" dirty="0"/>
                  <a:t>of n digits in parallel.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Since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en-US" sz="2400" dirty="0"/>
                  <a:t> possible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codewords with n digits</a:t>
                </a:r>
                <a:r>
                  <a:rPr lang="tr-TR" sz="2400" dirty="0"/>
                  <a:t> </a:t>
                </a:r>
                <a:r>
                  <a:rPr lang="en-US" sz="2400" dirty="0"/>
                  <a:t>per word, unique encoding of the </a:t>
                </a:r>
                <a:r>
                  <a:rPr lang="en-US" sz="2400" i="1" dirty="0"/>
                  <a:t>q </a:t>
                </a:r>
                <a:r>
                  <a:rPr lang="en-US" sz="2400" dirty="0"/>
                  <a:t>different quantum levels requires that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i="1" dirty="0"/>
                  <a:t>.</a:t>
                </a: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539430"/>
              </a:xfrm>
              <a:prstGeom prst="rect">
                <a:avLst/>
              </a:prstGeom>
              <a:blipFill>
                <a:blip r:embed="rId2"/>
                <a:stretch>
                  <a:fillRect l="-1204" t="-1549" b="-29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05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3354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parameters </a:t>
                </a:r>
                <a:r>
                  <a:rPr lang="en-US" sz="2400" i="1" dirty="0"/>
                  <a:t>M</a:t>
                </a:r>
                <a:r>
                  <a:rPr lang="en-US" sz="2400" dirty="0"/>
                  <a:t>, n, 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should be chosen to satisfy the equality, so that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800" dirty="0"/>
                  <a:t>    </a:t>
                </a:r>
                <a14:m>
                  <m:oMath xmlns:m="http://schemas.openxmlformats.org/officeDocument/2006/math"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func>
                  </m:oMath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Thus, the number of quantum levels for </a:t>
                </a:r>
                <a:r>
                  <a:rPr lang="en-US" sz="2400" i="1" dirty="0"/>
                  <a:t>binary </a:t>
                </a:r>
                <a:r>
                  <a:rPr lang="en-US" sz="2400" dirty="0"/>
                  <a:t>PCM must equal some power of 2,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namely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tr-TR" sz="2400" dirty="0"/>
                  <a:t>.</a:t>
                </a: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3354765"/>
              </a:xfrm>
              <a:prstGeom prst="rect">
                <a:avLst/>
              </a:prstGeom>
              <a:blipFill>
                <a:blip r:embed="rId2"/>
                <a:stretch>
                  <a:fillRect l="-1204" t="-1633" b="-30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00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170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Finally, successive codewords are read out serially to constitute the PCM waveform,</a:t>
                </a:r>
                <a:r>
                  <a:rPr lang="tr-TR" sz="2400" dirty="0"/>
                  <a:t> an </a:t>
                </a:r>
                <a:r>
                  <a:rPr lang="tr-TR" sz="2400" i="1" dirty="0"/>
                  <a:t>M</a:t>
                </a:r>
                <a:r>
                  <a:rPr lang="tr-TR" sz="2400" dirty="0"/>
                  <a:t>-</a:t>
                </a:r>
                <a:r>
                  <a:rPr lang="tr-TR" sz="2400" dirty="0" err="1"/>
                  <a:t>ary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digital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</a:t>
                </a:r>
                <a:r>
                  <a:rPr lang="tr-TR" sz="2400" dirty="0"/>
                  <a:t>.</a:t>
                </a:r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PCM generator acts as an ADC, performing</a:t>
                </a:r>
                <a:r>
                  <a:rPr lang="tr-TR" sz="2400" dirty="0"/>
                  <a:t> </a:t>
                </a:r>
                <a:r>
                  <a:rPr lang="en-US" sz="2400" dirty="0"/>
                  <a:t>analog-to-digital conversions at the sampling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170244"/>
              </a:xfrm>
              <a:prstGeom prst="rect">
                <a:avLst/>
              </a:prstGeom>
              <a:blipFill>
                <a:blip r:embed="rId2"/>
                <a:stretch>
                  <a:fillRect l="-1204" t="-131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98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9AAA882-D7D5-4426-B651-20D4E9A4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F048FB-1FF7-4F92-ABD1-378B6B4D6B85}"/>
              </a:ext>
            </a:extLst>
          </p:cNvPr>
          <p:cNvSpPr/>
          <p:nvPr/>
        </p:nvSpPr>
        <p:spPr>
          <a:xfrm>
            <a:off x="628077" y="403479"/>
            <a:ext cx="4526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Pulse-Code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/>
              <p:nvPr/>
            </p:nvSpPr>
            <p:spPr>
              <a:xfrm>
                <a:off x="628076" y="1049810"/>
                <a:ext cx="10122781" cy="4462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PCM </a:t>
                </a:r>
                <a:r>
                  <a:rPr lang="tr-TR" sz="2800" dirty="0" err="1"/>
                  <a:t>Generation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Reconstruction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Each encoded sample is represented by a n-digit output word, so the signaling</a:t>
                </a:r>
                <a:r>
                  <a:rPr lang="tr-TR" sz="2400" dirty="0"/>
                  <a:t> rate </a:t>
                </a:r>
                <a:r>
                  <a:rPr lang="tr-TR" sz="2400" dirty="0" err="1"/>
                  <a:t>becomes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𝑣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 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tr-TR" sz="2800" dirty="0"/>
              </a:p>
              <a:p>
                <a:endParaRPr lang="tr-TR" sz="28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39A257AA-93A2-467D-A9D7-5AA86032E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6" y="1049810"/>
                <a:ext cx="10122781" cy="4462760"/>
              </a:xfrm>
              <a:prstGeom prst="rect">
                <a:avLst/>
              </a:prstGeom>
              <a:blipFill>
                <a:blip r:embed="rId2"/>
                <a:stretch>
                  <a:fillRect l="-1204" t="-1230" r="-7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1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1005</Words>
  <Application>Microsoft Office PowerPoint</Application>
  <PresentationFormat>Geniş ekran</PresentationFormat>
  <Paragraphs>238</Paragraphs>
  <Slides>19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95</cp:revision>
  <dcterms:created xsi:type="dcterms:W3CDTF">2018-07-07T11:05:27Z</dcterms:created>
  <dcterms:modified xsi:type="dcterms:W3CDTF">2018-12-03T10:49:03Z</dcterms:modified>
</cp:coreProperties>
</file>