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4" r:id="rId5"/>
    <p:sldId id="271" r:id="rId6"/>
    <p:sldId id="280" r:id="rId7"/>
    <p:sldId id="281" r:id="rId8"/>
    <p:sldId id="282" r:id="rId9"/>
    <p:sldId id="283" r:id="rId10"/>
    <p:sldId id="292" r:id="rId11"/>
    <p:sldId id="294" r:id="rId12"/>
    <p:sldId id="295" r:id="rId13"/>
    <p:sldId id="297" r:id="rId14"/>
    <p:sldId id="284" r:id="rId15"/>
    <p:sldId id="285" r:id="rId16"/>
    <p:sldId id="287" r:id="rId17"/>
    <p:sldId id="288" r:id="rId18"/>
    <p:sldId id="289" r:id="rId19"/>
    <p:sldId id="290" r:id="rId20"/>
    <p:sldId id="278" r:id="rId21"/>
    <p:sldId id="28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87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809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0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942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63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1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5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336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350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D9022-684E-4F72-B790-11569B6054A7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49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D9022-684E-4F72-B790-11569B6054A7}" type="datetimeFigureOut">
              <a:rPr lang="en-US" smtClean="0"/>
              <a:t>1/22/2020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3FB9-C184-4893-A746-F747C51A1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94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t24.com.tr/foto-haber/twitter-dan-guvenlik-ihlali-ozur-dilediler,8454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Business Information </a:t>
            </a:r>
            <a:r>
              <a:rPr lang="tr-TR" dirty="0" err="1" smtClean="0"/>
              <a:t>Systems</a:t>
            </a:r>
            <a:r>
              <a:rPr lang="tr-TR" dirty="0" smtClean="0"/>
              <a:t>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Information Ethics in </a:t>
            </a:r>
            <a:r>
              <a:rPr lang="en-US" b="1" dirty="0" smtClean="0"/>
              <a:t>Businesses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077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Big</a:t>
            </a:r>
            <a:r>
              <a:rPr lang="tr-TR" b="1" dirty="0"/>
              <a:t> Data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b="1" dirty="0"/>
          </a:p>
          <a:p>
            <a:r>
              <a:rPr lang="en-US" sz="3200" b="1" dirty="0"/>
              <a:t>Big data </a:t>
            </a:r>
            <a:r>
              <a:rPr lang="en-US" sz="3200" dirty="0"/>
              <a:t>is a collection of </a:t>
            </a:r>
            <a:endParaRPr lang="tr-TR" sz="3200" dirty="0"/>
          </a:p>
          <a:p>
            <a:pPr lvl="1"/>
            <a:r>
              <a:rPr lang="en-US" sz="2800" dirty="0"/>
              <a:t>large, </a:t>
            </a:r>
            <a:endParaRPr lang="tr-TR" sz="2800" dirty="0"/>
          </a:p>
          <a:p>
            <a:pPr lvl="1"/>
            <a:r>
              <a:rPr lang="en-US" sz="2800" dirty="0"/>
              <a:t>complex data sets, </a:t>
            </a:r>
            <a:endParaRPr lang="tr-TR" sz="2800" dirty="0"/>
          </a:p>
          <a:p>
            <a:pPr lvl="1"/>
            <a:r>
              <a:rPr lang="en-US" sz="2800" dirty="0"/>
              <a:t>including structured and unstructured data, </a:t>
            </a:r>
            <a:endParaRPr lang="tr-TR" sz="2800" dirty="0"/>
          </a:p>
          <a:p>
            <a:pPr lvl="1"/>
            <a:r>
              <a:rPr lang="en-US" sz="2800" dirty="0"/>
              <a:t>which cannot be analyzed using traditional database methods and tools (</a:t>
            </a:r>
            <a:r>
              <a:rPr lang="en-US" sz="2800" dirty="0" err="1"/>
              <a:t>Baltzan</a:t>
            </a:r>
            <a:r>
              <a:rPr lang="en-US" sz="2800" dirty="0"/>
              <a:t>, 2018: 468). </a:t>
            </a:r>
          </a:p>
        </p:txBody>
      </p:sp>
    </p:spTree>
    <p:extLst>
      <p:ext uri="{BB962C8B-B14F-4D97-AF65-F5344CB8AC3E}">
        <p14:creationId xmlns:p14="http://schemas.microsoft.com/office/powerpoint/2010/main" val="3031614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Big</a:t>
            </a:r>
            <a:r>
              <a:rPr lang="tr-TR" b="1" dirty="0"/>
              <a:t> Data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600" dirty="0"/>
          </a:p>
          <a:p>
            <a:r>
              <a:rPr lang="en-US" sz="3600" dirty="0"/>
              <a:t>Big data includes data sources that include </a:t>
            </a:r>
            <a:endParaRPr lang="tr-TR" sz="3600" dirty="0"/>
          </a:p>
          <a:p>
            <a:pPr lvl="1"/>
            <a:r>
              <a:rPr lang="en-US" sz="3200" dirty="0"/>
              <a:t>extremely </a:t>
            </a:r>
            <a:r>
              <a:rPr lang="en-US" sz="3200" b="1" dirty="0"/>
              <a:t>large volumes</a:t>
            </a:r>
            <a:r>
              <a:rPr lang="en-US" sz="3200" dirty="0"/>
              <a:t> of data, </a:t>
            </a:r>
            <a:endParaRPr lang="tr-TR" sz="3200" dirty="0"/>
          </a:p>
          <a:p>
            <a:pPr lvl="1"/>
            <a:r>
              <a:rPr lang="en-US" sz="3200" dirty="0"/>
              <a:t>with </a:t>
            </a:r>
            <a:r>
              <a:rPr lang="en-US" sz="3200" b="1" dirty="0"/>
              <a:t>high velocity</a:t>
            </a:r>
            <a:r>
              <a:rPr lang="en-US" sz="3200" dirty="0"/>
              <a:t>, </a:t>
            </a:r>
            <a:endParaRPr lang="tr-TR" sz="3200" dirty="0"/>
          </a:p>
          <a:p>
            <a:pPr lvl="1"/>
            <a:r>
              <a:rPr lang="en-US" sz="3200" b="1" dirty="0"/>
              <a:t>wide variety</a:t>
            </a:r>
            <a:r>
              <a:rPr lang="en-US" sz="3200" dirty="0"/>
              <a:t>, </a:t>
            </a:r>
            <a:endParaRPr lang="tr-TR" sz="3200" dirty="0"/>
          </a:p>
          <a:p>
            <a:pPr lvl="1"/>
            <a:r>
              <a:rPr lang="en-US" sz="3200" dirty="0"/>
              <a:t>and an understanding of the data </a:t>
            </a:r>
            <a:r>
              <a:rPr lang="en-US" sz="3200" b="1" dirty="0"/>
              <a:t>veracity</a:t>
            </a:r>
            <a:r>
              <a:rPr lang="en-US" sz="3200" dirty="0"/>
              <a:t>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104148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Internet of Things</a:t>
            </a:r>
            <a:r>
              <a:rPr lang="en-US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 err="1"/>
              <a:t>IoT</a:t>
            </a:r>
            <a:r>
              <a:rPr lang="tr-TR" sz="3600" dirty="0"/>
              <a:t> </a:t>
            </a:r>
            <a:r>
              <a:rPr lang="en-US" sz="3600" dirty="0"/>
              <a:t>is based on Internet connected sensors throughout our physical world.</a:t>
            </a:r>
            <a:endParaRPr lang="tr-TR" sz="3600" dirty="0"/>
          </a:p>
          <a:p>
            <a:endParaRPr lang="tr-TR" sz="3600" dirty="0"/>
          </a:p>
          <a:p>
            <a:r>
              <a:rPr lang="tr-TR" sz="3600" dirty="0" err="1"/>
              <a:t>In</a:t>
            </a:r>
            <a:r>
              <a:rPr lang="tr-TR" sz="3600" dirty="0"/>
              <a:t> </a:t>
            </a:r>
            <a:r>
              <a:rPr lang="tr-TR" sz="3600" dirty="0" err="1"/>
              <a:t>IoT</a:t>
            </a:r>
            <a:r>
              <a:rPr lang="tr-TR" sz="3600" dirty="0"/>
              <a:t>,</a:t>
            </a:r>
          </a:p>
          <a:p>
            <a:pPr lvl="1"/>
            <a:r>
              <a:rPr lang="en-US" sz="3200" dirty="0"/>
              <a:t>Objects, animals, or people are provided with unique identifiers</a:t>
            </a:r>
            <a:r>
              <a:rPr lang="tr-TR" sz="3200" dirty="0"/>
              <a:t>.</a:t>
            </a:r>
          </a:p>
          <a:p>
            <a:pPr lvl="1"/>
            <a:r>
              <a:rPr lang="tr-TR" sz="3200" dirty="0" err="1"/>
              <a:t>They</a:t>
            </a:r>
            <a:r>
              <a:rPr lang="tr-TR" sz="3200" dirty="0"/>
              <a:t> can</a:t>
            </a:r>
            <a:r>
              <a:rPr lang="en-US" sz="3200" dirty="0"/>
              <a:t> transfer data over a network without requiring human-to-human or human-to-computer interaction.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9657252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Machine to Machine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describes</a:t>
            </a:r>
            <a:r>
              <a:rPr lang="en-US" sz="3600" dirty="0"/>
              <a:t> any technology that enables networked devices </a:t>
            </a:r>
            <a:endParaRPr lang="tr-TR" sz="3600" dirty="0"/>
          </a:p>
          <a:p>
            <a:pPr lvl="1"/>
            <a:r>
              <a:rPr lang="en-US" sz="3200" dirty="0"/>
              <a:t>to exchange information and </a:t>
            </a:r>
            <a:endParaRPr lang="tr-TR" sz="3200" dirty="0"/>
          </a:p>
          <a:p>
            <a:pPr lvl="1"/>
            <a:r>
              <a:rPr lang="en-US" sz="3200" dirty="0"/>
              <a:t>perform actions </a:t>
            </a:r>
            <a:endParaRPr lang="tr-TR" sz="3200" dirty="0"/>
          </a:p>
          <a:p>
            <a:pPr lvl="1"/>
            <a:r>
              <a:rPr lang="en-US" sz="3200" dirty="0"/>
              <a:t>without the manual assistance of humans. </a:t>
            </a:r>
            <a:endParaRPr lang="tr-TR" sz="3200" dirty="0"/>
          </a:p>
          <a:p>
            <a:pPr marL="457200" lvl="1" indent="0">
              <a:buNone/>
            </a:pPr>
            <a:endParaRPr lang="tr-TR" sz="3200" dirty="0"/>
          </a:p>
          <a:p>
            <a:r>
              <a:rPr lang="en-US" sz="3600" dirty="0"/>
              <a:t>It is the foundation for the internet of things (IoT).</a:t>
            </a:r>
            <a:endParaRPr lang="tr-TR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724977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Enterprise Resource Planning (ERP</a:t>
            </a:r>
            <a:r>
              <a:rPr lang="en-US" b="1" dirty="0" smtClean="0"/>
              <a:t>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 err="1" smtClean="0"/>
              <a:t>It</a:t>
            </a:r>
            <a:r>
              <a:rPr lang="tr-TR" sz="3600" dirty="0" smtClean="0"/>
              <a:t> </a:t>
            </a:r>
            <a:r>
              <a:rPr lang="tr-TR" sz="3600" dirty="0" err="1" smtClean="0"/>
              <a:t>focuses</a:t>
            </a:r>
            <a:r>
              <a:rPr lang="tr-TR" sz="3600" dirty="0" smtClean="0"/>
              <a:t> </a:t>
            </a:r>
            <a:r>
              <a:rPr lang="en-US" sz="3600" dirty="0" smtClean="0"/>
              <a:t>on </a:t>
            </a:r>
            <a:r>
              <a:rPr lang="en-US" sz="3600" dirty="0"/>
              <a:t>the efficiency of a firm’s internal production, distribution, and financial </a:t>
            </a:r>
            <a:r>
              <a:rPr lang="en-US" sz="3600" dirty="0" smtClean="0"/>
              <a:t>processes</a:t>
            </a:r>
            <a:r>
              <a:rPr lang="tr-TR" sz="3600" dirty="0" smtClean="0"/>
              <a:t>.</a:t>
            </a:r>
          </a:p>
          <a:p>
            <a:endParaRPr lang="tr-TR" sz="3600" dirty="0" smtClean="0"/>
          </a:p>
          <a:p>
            <a:r>
              <a:rPr lang="tr-TR" sz="3600" dirty="0" err="1" smtClean="0"/>
              <a:t>It</a:t>
            </a:r>
            <a:r>
              <a:rPr lang="tr-TR" sz="3600" dirty="0" smtClean="0"/>
              <a:t> </a:t>
            </a:r>
            <a:r>
              <a:rPr lang="en-US" sz="3600" dirty="0" smtClean="0"/>
              <a:t>integrates </a:t>
            </a:r>
            <a:r>
              <a:rPr lang="en-US" sz="3600" dirty="0"/>
              <a:t>and automates many internal business processes and information systems within the </a:t>
            </a:r>
            <a:r>
              <a:rPr lang="tr-TR" sz="3600" dirty="0" err="1" smtClean="0"/>
              <a:t>business</a:t>
            </a:r>
            <a:r>
              <a:rPr lang="tr-TR" sz="3600" dirty="0" smtClean="0"/>
              <a:t> </a:t>
            </a:r>
            <a:r>
              <a:rPr lang="tr-TR" sz="3600" dirty="0" err="1" smtClean="0"/>
              <a:t>functions</a:t>
            </a:r>
            <a:r>
              <a:rPr lang="en-US" sz="3600" dirty="0" smtClean="0"/>
              <a:t>.</a:t>
            </a: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87314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Enterprise Resource Planning (ERP)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However</a:t>
            </a:r>
            <a:r>
              <a:rPr lang="tr-TR" sz="3600" dirty="0" smtClean="0"/>
              <a:t>,</a:t>
            </a:r>
          </a:p>
          <a:p>
            <a:pPr lvl="1"/>
            <a:r>
              <a:rPr lang="en-US" sz="3200" dirty="0"/>
              <a:t>ERP system implementations can be complex and </a:t>
            </a:r>
            <a:r>
              <a:rPr lang="en-US" sz="3200" dirty="0" smtClean="0"/>
              <a:t>expensive</a:t>
            </a:r>
            <a:endParaRPr lang="tr-TR" sz="3200" dirty="0" smtClean="0"/>
          </a:p>
          <a:p>
            <a:pPr lvl="1"/>
            <a:r>
              <a:rPr lang="tr-TR" sz="3200" dirty="0" err="1" smtClean="0"/>
              <a:t>Like</a:t>
            </a:r>
            <a:r>
              <a:rPr lang="tr-TR" sz="3200" dirty="0" smtClean="0"/>
              <a:t> </a:t>
            </a:r>
            <a:r>
              <a:rPr lang="tr-TR" sz="3200" dirty="0" err="1" smtClean="0"/>
              <a:t>brain</a:t>
            </a:r>
            <a:r>
              <a:rPr lang="tr-TR" sz="3200" dirty="0" smtClean="0"/>
              <a:t> </a:t>
            </a:r>
            <a:r>
              <a:rPr lang="tr-TR" sz="3200" dirty="0" err="1" smtClean="0"/>
              <a:t>transplant</a:t>
            </a:r>
            <a:endParaRPr lang="tr-TR" sz="3200" dirty="0" smtClean="0"/>
          </a:p>
          <a:p>
            <a:pPr lvl="1"/>
            <a:r>
              <a:rPr lang="en-US" sz="3200" dirty="0"/>
              <a:t>Failure to implement them correctly can result in severe </a:t>
            </a:r>
            <a:r>
              <a:rPr lang="en-US" sz="3200" dirty="0" smtClean="0"/>
              <a:t>consequences</a:t>
            </a:r>
            <a:endParaRPr lang="tr-TR" sz="3200" dirty="0" smtClean="0"/>
          </a:p>
          <a:p>
            <a:pPr lvl="2"/>
            <a:r>
              <a:rPr lang="tr-TR" sz="2800" dirty="0" err="1" smtClean="0"/>
              <a:t>Which</a:t>
            </a:r>
            <a:r>
              <a:rPr lang="tr-TR" sz="2800" dirty="0" smtClean="0"/>
              <a:t> </a:t>
            </a:r>
            <a:r>
              <a:rPr lang="tr-TR" sz="2800" dirty="0" err="1" smtClean="0"/>
              <a:t>level</a:t>
            </a:r>
            <a:r>
              <a:rPr lang="tr-TR" sz="2800" dirty="0" smtClean="0"/>
              <a:t> of </a:t>
            </a:r>
            <a:r>
              <a:rPr lang="tr-TR" sz="2800" dirty="0" err="1" smtClean="0"/>
              <a:t>managers</a:t>
            </a:r>
            <a:r>
              <a:rPr lang="tr-TR" sz="2800" dirty="0" smtClean="0"/>
              <a:t> </a:t>
            </a:r>
            <a:r>
              <a:rPr lang="tr-TR" sz="2800" dirty="0" err="1" smtClean="0"/>
              <a:t>does</a:t>
            </a:r>
            <a:r>
              <a:rPr lang="tr-TR" sz="2800" dirty="0" smtClean="0"/>
              <a:t> </a:t>
            </a:r>
            <a:r>
              <a:rPr lang="tr-TR" sz="2800" dirty="0" err="1" smtClean="0"/>
              <a:t>take</a:t>
            </a:r>
            <a:r>
              <a:rPr lang="tr-TR" sz="2800" dirty="0" smtClean="0"/>
              <a:t> </a:t>
            </a:r>
            <a:r>
              <a:rPr lang="tr-TR" sz="2800" dirty="0" err="1" smtClean="0"/>
              <a:t>this</a:t>
            </a:r>
            <a:r>
              <a:rPr lang="tr-TR" sz="2800" dirty="0" smtClean="0"/>
              <a:t> </a:t>
            </a:r>
            <a:r>
              <a:rPr lang="tr-TR" sz="2800" dirty="0" err="1" smtClean="0"/>
              <a:t>decision</a:t>
            </a:r>
            <a:r>
              <a:rPr lang="tr-TR" sz="2800" dirty="0" smtClean="0"/>
              <a:t>?</a:t>
            </a:r>
          </a:p>
          <a:p>
            <a:pPr lvl="1"/>
            <a:r>
              <a:rPr lang="en-US" sz="3200" dirty="0" err="1"/>
              <a:t>Carr’s</a:t>
            </a:r>
            <a:r>
              <a:rPr lang="en-US" sz="3200" dirty="0"/>
              <a:t> criticism for the ERP </a:t>
            </a:r>
            <a:r>
              <a:rPr lang="en-US" sz="3200" dirty="0" smtClean="0"/>
              <a:t>systems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34470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E-Commerce </a:t>
            </a:r>
            <a:r>
              <a:rPr lang="tr-TR" b="1" dirty="0" err="1" smtClean="0"/>
              <a:t>and</a:t>
            </a:r>
            <a:r>
              <a:rPr lang="tr-TR" b="1" dirty="0" smtClean="0"/>
              <a:t> E-Business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E-commerce</a:t>
            </a:r>
            <a:r>
              <a:rPr lang="en-US" sz="3600" dirty="0"/>
              <a:t> </a:t>
            </a:r>
            <a:r>
              <a:rPr lang="tr-TR" sz="3600" dirty="0" smtClean="0"/>
              <a:t>is not </a:t>
            </a:r>
            <a:r>
              <a:rPr lang="tr-TR" sz="3600" u="sng" dirty="0" err="1" smtClean="0"/>
              <a:t>just</a:t>
            </a:r>
            <a:r>
              <a:rPr lang="tr-TR" sz="3600" u="sng" dirty="0" smtClean="0"/>
              <a:t> </a:t>
            </a:r>
            <a:r>
              <a:rPr lang="en-US" sz="3600" u="sng" dirty="0"/>
              <a:t>electronically mediated financial transactions </a:t>
            </a:r>
            <a:r>
              <a:rPr lang="en-US" sz="3600" dirty="0"/>
              <a:t>between organizations and customers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endParaRPr lang="tr-TR" sz="3600" dirty="0" smtClean="0"/>
          </a:p>
          <a:p>
            <a:r>
              <a:rPr lang="en-US" sz="3600" dirty="0"/>
              <a:t>It includes </a:t>
            </a:r>
            <a:r>
              <a:rPr lang="en-US" sz="3600" b="1" i="1" dirty="0"/>
              <a:t>all</a:t>
            </a:r>
            <a:r>
              <a:rPr lang="en-US" sz="3600" i="1" dirty="0"/>
              <a:t> </a:t>
            </a:r>
            <a:r>
              <a:rPr lang="en-US" sz="3600" dirty="0"/>
              <a:t>financial and informational electronically mediated transactions between an organization and any third </a:t>
            </a:r>
            <a:r>
              <a:rPr lang="en-US" sz="3600" dirty="0" smtClean="0"/>
              <a:t>par</a:t>
            </a:r>
            <a:r>
              <a:rPr lang="tr-TR" sz="3600" dirty="0" err="1" smtClean="0"/>
              <a:t>ty</a:t>
            </a:r>
            <a:r>
              <a:rPr lang="tr-TR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769156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E-Commerce </a:t>
            </a:r>
            <a:r>
              <a:rPr lang="tr-TR" b="1" dirty="0" err="1" smtClean="0"/>
              <a:t>and</a:t>
            </a:r>
            <a:r>
              <a:rPr lang="tr-TR" b="1" dirty="0" smtClean="0"/>
              <a:t> E-Business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b="1" dirty="0"/>
              <a:t>E-business</a:t>
            </a:r>
            <a:r>
              <a:rPr lang="en-US" sz="3600" dirty="0"/>
              <a:t> includes e-commerce </a:t>
            </a:r>
            <a:endParaRPr lang="tr-TR" sz="3600" dirty="0" smtClean="0"/>
          </a:p>
          <a:p>
            <a:r>
              <a:rPr lang="tr-TR" sz="3600" dirty="0" smtClean="0"/>
              <a:t>But </a:t>
            </a:r>
            <a:r>
              <a:rPr lang="tr-TR" sz="3600" dirty="0" err="1" smtClean="0"/>
              <a:t>also</a:t>
            </a:r>
            <a:r>
              <a:rPr lang="en-US" sz="3600" dirty="0" smtClean="0"/>
              <a:t> </a:t>
            </a:r>
            <a:r>
              <a:rPr lang="en-US" sz="3600" dirty="0"/>
              <a:t>all </a:t>
            </a:r>
            <a:r>
              <a:rPr lang="tr-TR" sz="3600" dirty="0" err="1" smtClean="0"/>
              <a:t>other</a:t>
            </a:r>
            <a:r>
              <a:rPr lang="tr-TR" sz="3600" dirty="0" smtClean="0"/>
              <a:t> </a:t>
            </a:r>
            <a:r>
              <a:rPr lang="en-US" sz="3600" dirty="0" smtClean="0"/>
              <a:t>activities </a:t>
            </a:r>
            <a:r>
              <a:rPr lang="en-US" sz="3600" dirty="0"/>
              <a:t>related to internal and external business operations </a:t>
            </a:r>
            <a:endParaRPr lang="tr-TR" sz="3600" dirty="0" smtClean="0"/>
          </a:p>
          <a:p>
            <a:pPr lvl="1"/>
            <a:r>
              <a:rPr lang="tr-TR" sz="3200" dirty="0" err="1" smtClean="0"/>
              <a:t>Ex</a:t>
            </a:r>
            <a:r>
              <a:rPr lang="tr-TR" sz="3200" dirty="0" smtClean="0"/>
              <a:t>: </a:t>
            </a:r>
            <a:r>
              <a:rPr lang="en-US" sz="3200" dirty="0" smtClean="0"/>
              <a:t>servicing </a:t>
            </a:r>
            <a:r>
              <a:rPr lang="en-US" sz="3200" dirty="0"/>
              <a:t>customer accounts, collaborating with partners, and exchanging real-time information</a:t>
            </a:r>
            <a:r>
              <a:rPr lang="en-US" sz="3200" dirty="0" smtClean="0"/>
              <a:t>.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0068263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Types</a:t>
            </a:r>
            <a:r>
              <a:rPr lang="tr-TR" b="1" dirty="0" smtClean="0"/>
              <a:t> of E-Commerce</a:t>
            </a:r>
            <a:endParaRPr lang="en-US" b="1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/>
              <a:t>Business-to-consumer (B2C</a:t>
            </a:r>
            <a:r>
              <a:rPr lang="en-US" b="1" dirty="0" smtClean="0"/>
              <a:t>)</a:t>
            </a:r>
            <a:endParaRPr lang="tr-TR" b="1" dirty="0" smtClean="0"/>
          </a:p>
          <a:p>
            <a:pPr lvl="1"/>
            <a:r>
              <a:rPr lang="en-US" dirty="0"/>
              <a:t>retailing products and services to individual shoppers</a:t>
            </a:r>
            <a:endParaRPr lang="tr-TR" b="1" dirty="0" smtClean="0"/>
          </a:p>
          <a:p>
            <a:pPr lvl="0"/>
            <a:r>
              <a:rPr lang="en-US" b="1" dirty="0" smtClean="0"/>
              <a:t>Business-to-business </a:t>
            </a:r>
            <a:r>
              <a:rPr lang="en-US" b="1" dirty="0"/>
              <a:t>(B2B) </a:t>
            </a:r>
            <a:endParaRPr lang="tr-TR" b="1" dirty="0" smtClean="0"/>
          </a:p>
          <a:p>
            <a:pPr lvl="1"/>
            <a:r>
              <a:rPr lang="en-US" dirty="0"/>
              <a:t>sales of goods and services among businesses.</a:t>
            </a:r>
            <a:endParaRPr lang="tr-TR" b="1" dirty="0" smtClean="0"/>
          </a:p>
          <a:p>
            <a:pPr lvl="0"/>
            <a:r>
              <a:rPr lang="en-US" b="1" dirty="0" smtClean="0"/>
              <a:t>Consumer-to-consumer </a:t>
            </a:r>
            <a:r>
              <a:rPr lang="en-US" b="1" dirty="0"/>
              <a:t>(C2C) </a:t>
            </a:r>
            <a:endParaRPr lang="tr-TR" b="1" dirty="0" smtClean="0"/>
          </a:p>
          <a:p>
            <a:pPr lvl="1"/>
            <a:r>
              <a:rPr lang="en-US" dirty="0"/>
              <a:t>consumers selling directly to consumers. </a:t>
            </a:r>
            <a:endParaRPr lang="tr-TR" b="1" dirty="0" smtClean="0"/>
          </a:p>
          <a:p>
            <a:pPr lvl="0"/>
            <a:r>
              <a:rPr lang="en-US" b="1" dirty="0" smtClean="0"/>
              <a:t>Consumer-to-Business </a:t>
            </a:r>
            <a:r>
              <a:rPr lang="en-US" b="1" dirty="0"/>
              <a:t>(C2B</a:t>
            </a:r>
            <a:r>
              <a:rPr lang="en-US" b="1" dirty="0" smtClean="0"/>
              <a:t>)</a:t>
            </a:r>
            <a:endParaRPr lang="tr-TR" b="1" dirty="0" smtClean="0"/>
          </a:p>
          <a:p>
            <a:pPr lvl="1"/>
            <a:r>
              <a:rPr lang="en-US" dirty="0"/>
              <a:t>any consumer who sells a product or service to a business on the Internet. </a:t>
            </a:r>
          </a:p>
        </p:txBody>
      </p:sp>
    </p:spTree>
    <p:extLst>
      <p:ext uri="{BB962C8B-B14F-4D97-AF65-F5344CB8AC3E}">
        <p14:creationId xmlns:p14="http://schemas.microsoft.com/office/powerpoint/2010/main" val="15302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Why</a:t>
            </a:r>
            <a:r>
              <a:rPr lang="tr-TR" b="1" dirty="0"/>
              <a:t> is E-</a:t>
            </a:r>
            <a:r>
              <a:rPr lang="tr-TR" b="1" dirty="0" err="1"/>
              <a:t>commerce</a:t>
            </a:r>
            <a:r>
              <a:rPr lang="tr-TR" b="1" dirty="0"/>
              <a:t> </a:t>
            </a:r>
            <a:r>
              <a:rPr lang="tr-TR" b="1" dirty="0" err="1"/>
              <a:t>different</a:t>
            </a:r>
            <a:r>
              <a:rPr lang="tr-TR" b="1" dirty="0"/>
              <a:t>?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25625"/>
            <a:ext cx="10154920" cy="43513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1828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/>
              <a:t>W</a:t>
            </a:r>
            <a:r>
              <a:rPr lang="en-US" b="1" i="1" dirty="0" err="1" smtClean="0"/>
              <a:t>hy</a:t>
            </a:r>
            <a:r>
              <a:rPr lang="en-US" b="1" i="1" dirty="0" smtClean="0"/>
              <a:t> is information important?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Peter Drucker predicted </a:t>
            </a:r>
            <a:r>
              <a:rPr lang="tr-TR" sz="3600" dirty="0" smtClean="0"/>
              <a:t>in 1959 </a:t>
            </a:r>
            <a:r>
              <a:rPr lang="en-US" sz="3600" dirty="0" smtClean="0"/>
              <a:t>that </a:t>
            </a:r>
            <a:r>
              <a:rPr lang="en-US" sz="3600" dirty="0"/>
              <a:t>information and information systems would become increasingly </a:t>
            </a:r>
            <a:r>
              <a:rPr lang="en-US" sz="3600" dirty="0" smtClean="0"/>
              <a:t>important</a:t>
            </a:r>
            <a:r>
              <a:rPr lang="tr-TR" sz="3600" dirty="0" smtClean="0"/>
              <a:t>.</a:t>
            </a:r>
          </a:p>
          <a:p>
            <a:r>
              <a:rPr lang="tr-TR" sz="3600" dirty="0" err="1" smtClean="0"/>
              <a:t>Living</a:t>
            </a:r>
            <a:r>
              <a:rPr lang="tr-TR" sz="3600" dirty="0" smtClean="0"/>
              <a:t> in </a:t>
            </a:r>
            <a:r>
              <a:rPr lang="tr-TR" sz="3600" dirty="0" err="1" smtClean="0"/>
              <a:t>information</a:t>
            </a:r>
            <a:r>
              <a:rPr lang="tr-TR" sz="3600" dirty="0" smtClean="0"/>
              <a:t> </a:t>
            </a:r>
            <a:r>
              <a:rPr lang="tr-TR" sz="3600" dirty="0" err="1" smtClean="0"/>
              <a:t>society</a:t>
            </a:r>
            <a:endParaRPr lang="tr-TR" sz="3600" dirty="0" smtClean="0"/>
          </a:p>
          <a:p>
            <a:r>
              <a:rPr lang="tr-TR" sz="3600" dirty="0" smtClean="0"/>
              <a:t>Knowledge </a:t>
            </a:r>
            <a:r>
              <a:rPr lang="tr-TR" sz="3600" dirty="0" err="1" smtClean="0"/>
              <a:t>workers</a:t>
            </a:r>
            <a:endParaRPr lang="tr-TR" sz="3600" dirty="0" smtClean="0"/>
          </a:p>
          <a:p>
            <a:r>
              <a:rPr lang="en-US" sz="3600" dirty="0"/>
              <a:t>Possessing </a:t>
            </a:r>
            <a:r>
              <a:rPr lang="en-US" sz="3600" dirty="0" smtClean="0"/>
              <a:t>knowledge</a:t>
            </a:r>
            <a:r>
              <a:rPr lang="tr-TR" sz="3600" dirty="0" smtClean="0"/>
              <a:t> </a:t>
            </a:r>
            <a:r>
              <a:rPr lang="en-US" sz="3600" dirty="0" smtClean="0"/>
              <a:t>would </a:t>
            </a:r>
            <a:r>
              <a:rPr lang="en-US" sz="3600" dirty="0"/>
              <a:t>be as important as possessing land, labor, or </a:t>
            </a:r>
            <a:r>
              <a:rPr lang="en-US" sz="3600" dirty="0" smtClean="0"/>
              <a:t>capital</a:t>
            </a:r>
            <a:r>
              <a:rPr lang="tr-TR" sz="3600" dirty="0" smtClean="0"/>
              <a:t>.</a:t>
            </a:r>
            <a:r>
              <a:rPr lang="en-US" sz="3600" dirty="0" smtClean="0"/>
              <a:t> </a:t>
            </a:r>
            <a:endParaRPr lang="tr-TR" sz="3600" dirty="0" smtClean="0"/>
          </a:p>
        </p:txBody>
      </p:sp>
    </p:spTree>
    <p:extLst>
      <p:ext uri="{BB962C8B-B14F-4D97-AF65-F5344CB8AC3E}">
        <p14:creationId xmlns:p14="http://schemas.microsoft.com/office/powerpoint/2010/main" val="9133964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Laudon K. and J Laudon</a:t>
            </a:r>
            <a:r>
              <a:rPr lang="tr-TR" dirty="0" smtClean="0"/>
              <a:t> (2018)</a:t>
            </a:r>
            <a:r>
              <a:rPr lang="en-US" dirty="0" smtClean="0"/>
              <a:t>, Management Information </a:t>
            </a:r>
            <a:r>
              <a:rPr lang="tr-TR" dirty="0" smtClean="0"/>
              <a:t>S</a:t>
            </a:r>
            <a:r>
              <a:rPr lang="en-US" dirty="0" err="1" smtClean="0"/>
              <a:t>ystems</a:t>
            </a:r>
            <a:r>
              <a:rPr lang="tr-TR" dirty="0" smtClean="0"/>
              <a:t> </a:t>
            </a:r>
            <a:r>
              <a:rPr lang="tr-TR" dirty="0" err="1" smtClean="0"/>
              <a:t>Managing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Pearson</a:t>
            </a:r>
            <a:r>
              <a:rPr lang="tr-TR" dirty="0" smtClean="0"/>
              <a:t>, 15th Ed.</a:t>
            </a:r>
          </a:p>
          <a:p>
            <a:r>
              <a:rPr lang="tr-TR" dirty="0" err="1" smtClean="0"/>
              <a:t>Baltzan</a:t>
            </a:r>
            <a:r>
              <a:rPr lang="tr-TR" dirty="0" smtClean="0"/>
              <a:t> P. (2019), Business </a:t>
            </a:r>
            <a:r>
              <a:rPr lang="tr-TR" dirty="0" err="1" smtClean="0"/>
              <a:t>Driven</a:t>
            </a:r>
            <a:r>
              <a:rPr lang="tr-TR" dirty="0" smtClean="0"/>
              <a:t> Information </a:t>
            </a:r>
            <a:r>
              <a:rPr lang="tr-TR" dirty="0" err="1" smtClean="0"/>
              <a:t>Systems</a:t>
            </a:r>
            <a:r>
              <a:rPr lang="tr-TR" dirty="0" smtClean="0"/>
              <a:t>, </a:t>
            </a:r>
            <a:r>
              <a:rPr lang="tr-TR" dirty="0" err="1" smtClean="0"/>
              <a:t>Mc</a:t>
            </a:r>
            <a:r>
              <a:rPr lang="tr-TR" dirty="0" smtClean="0"/>
              <a:t> </a:t>
            </a:r>
            <a:r>
              <a:rPr lang="tr-TR" dirty="0" err="1" smtClean="0"/>
              <a:t>Graw</a:t>
            </a:r>
            <a:r>
              <a:rPr lang="tr-TR" dirty="0" smtClean="0"/>
              <a:t> </a:t>
            </a:r>
            <a:r>
              <a:rPr lang="tr-TR" dirty="0" err="1" smtClean="0"/>
              <a:t>Hill</a:t>
            </a:r>
            <a:r>
              <a:rPr lang="tr-TR" dirty="0" smtClean="0"/>
              <a:t>, 6th Ed.</a:t>
            </a:r>
          </a:p>
          <a:p>
            <a:r>
              <a:rPr lang="tr-TR" u="sng" dirty="0">
                <a:hlinkClick r:id="rId2"/>
              </a:rPr>
              <a:t>https://t24.com.tr/foto-haber/twitter-dan-guvenlik-ihlali-ozur-dilediler,8454</a:t>
            </a:r>
            <a:endParaRPr lang="en-US" dirty="0"/>
          </a:p>
          <a:p>
            <a:r>
              <a:rPr lang="tr-TR" dirty="0"/>
              <a:t>https://t24.com.tr/haber/sirketler-calisanlarini-neden-ve-nasil-gozetliyor,409930</a:t>
            </a:r>
            <a:endParaRPr lang="en-US" dirty="0"/>
          </a:p>
          <a:p>
            <a:r>
              <a:rPr lang="tr-TR" dirty="0" err="1" smtClean="0"/>
              <a:t>Valacich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Schneider</a:t>
            </a:r>
            <a:r>
              <a:rPr lang="tr-TR" dirty="0" smtClean="0"/>
              <a:t> </a:t>
            </a:r>
            <a:r>
              <a:rPr lang="tr-TR" smtClean="0"/>
              <a:t>(2018), </a:t>
            </a:r>
            <a:r>
              <a:rPr lang="tr-TR" dirty="0" smtClean="0"/>
              <a:t>Information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Today</a:t>
            </a:r>
            <a:r>
              <a:rPr lang="tr-TR" dirty="0" smtClean="0"/>
              <a:t> </a:t>
            </a:r>
            <a:r>
              <a:rPr lang="tr-TR" dirty="0" err="1" smtClean="0"/>
              <a:t>Managing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World, 8th Ed., </a:t>
            </a:r>
            <a:r>
              <a:rPr lang="tr-TR" dirty="0" err="1" smtClean="0"/>
              <a:t>Pearson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97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err="1" smtClean="0"/>
              <a:t>Baltzan</a:t>
            </a:r>
            <a:r>
              <a:rPr lang="tr-TR" sz="3200" dirty="0" smtClean="0"/>
              <a:t> P. (2019), Business </a:t>
            </a:r>
            <a:r>
              <a:rPr lang="tr-TR" sz="3200" dirty="0" err="1" smtClean="0"/>
              <a:t>Driven</a:t>
            </a:r>
            <a:r>
              <a:rPr lang="tr-TR" sz="3200" dirty="0" smtClean="0"/>
              <a:t> Information </a:t>
            </a:r>
            <a:r>
              <a:rPr lang="tr-TR" sz="3200" dirty="0" err="1" smtClean="0"/>
              <a:t>Systems</a:t>
            </a:r>
            <a:r>
              <a:rPr lang="tr-TR" sz="3200" dirty="0" smtClean="0"/>
              <a:t>, </a:t>
            </a:r>
            <a:r>
              <a:rPr lang="tr-TR" sz="3200" dirty="0" err="1" smtClean="0"/>
              <a:t>Mc</a:t>
            </a:r>
            <a:r>
              <a:rPr lang="tr-TR" sz="3200" dirty="0" smtClean="0"/>
              <a:t> </a:t>
            </a:r>
            <a:r>
              <a:rPr lang="tr-TR" sz="3200" dirty="0" err="1" smtClean="0"/>
              <a:t>Graw</a:t>
            </a:r>
            <a:r>
              <a:rPr lang="tr-TR" sz="3200" dirty="0" smtClean="0"/>
              <a:t> </a:t>
            </a:r>
            <a:r>
              <a:rPr lang="tr-TR" sz="3200" dirty="0" err="1" smtClean="0"/>
              <a:t>Hill</a:t>
            </a:r>
            <a:r>
              <a:rPr lang="tr-TR" sz="3200" dirty="0" smtClean="0"/>
              <a:t>, 6th Ed.</a:t>
            </a:r>
          </a:p>
          <a:p>
            <a:r>
              <a:rPr lang="en-US" sz="3200" dirty="0" smtClean="0"/>
              <a:t>Laudon K. and J. Laudon</a:t>
            </a:r>
            <a:r>
              <a:rPr lang="tr-TR" sz="3200" dirty="0" smtClean="0"/>
              <a:t> (2018)</a:t>
            </a:r>
            <a:r>
              <a:rPr lang="en-US" sz="3200" dirty="0" smtClean="0"/>
              <a:t>, Management Information Systems, </a:t>
            </a:r>
            <a:r>
              <a:rPr lang="tr-TR" sz="3200" dirty="0" err="1" smtClean="0"/>
              <a:t>Managing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Digital</a:t>
            </a:r>
            <a:r>
              <a:rPr lang="tr-TR" sz="3200" dirty="0" smtClean="0"/>
              <a:t> </a:t>
            </a:r>
            <a:r>
              <a:rPr lang="tr-TR" sz="3200" dirty="0" err="1" smtClean="0"/>
              <a:t>Firm</a:t>
            </a:r>
            <a:r>
              <a:rPr lang="tr-TR" sz="3200" dirty="0" smtClean="0"/>
              <a:t>, </a:t>
            </a:r>
            <a:r>
              <a:rPr lang="tr-TR" sz="3200" dirty="0" err="1" smtClean="0"/>
              <a:t>Pearson</a:t>
            </a:r>
            <a:r>
              <a:rPr lang="tr-TR" sz="3200" dirty="0" smtClean="0"/>
              <a:t>, 15th Ed.</a:t>
            </a:r>
          </a:p>
          <a:p>
            <a:r>
              <a:rPr lang="tr-TR" sz="3200" dirty="0" err="1" smtClean="0"/>
              <a:t>Plant</a:t>
            </a:r>
            <a:r>
              <a:rPr lang="tr-TR" sz="3200" dirty="0" smtClean="0"/>
              <a:t> R. </a:t>
            </a:r>
            <a:r>
              <a:rPr lang="tr-TR" sz="3200" dirty="0" err="1" smtClean="0"/>
              <a:t>And</a:t>
            </a:r>
            <a:r>
              <a:rPr lang="tr-TR" sz="3200" dirty="0" smtClean="0"/>
              <a:t> S. </a:t>
            </a:r>
            <a:r>
              <a:rPr lang="tr-TR" sz="3200" dirty="0" err="1" smtClean="0"/>
              <a:t>Murrel</a:t>
            </a:r>
            <a:r>
              <a:rPr lang="tr-TR" sz="3200" dirty="0" smtClean="0"/>
              <a:t> (2007), An </a:t>
            </a:r>
            <a:r>
              <a:rPr lang="tr-TR" sz="3200" dirty="0" err="1" smtClean="0"/>
              <a:t>Executive’s</a:t>
            </a:r>
            <a:r>
              <a:rPr lang="tr-TR" sz="3200" dirty="0" smtClean="0"/>
              <a:t> Guide </a:t>
            </a:r>
            <a:r>
              <a:rPr lang="tr-TR" sz="3200" dirty="0" err="1" smtClean="0"/>
              <a:t>to</a:t>
            </a:r>
            <a:r>
              <a:rPr lang="tr-TR" sz="3200" dirty="0" smtClean="0"/>
              <a:t> Information </a:t>
            </a:r>
            <a:r>
              <a:rPr lang="tr-TR" sz="3200" dirty="0" err="1" smtClean="0"/>
              <a:t>Tehcnology</a:t>
            </a:r>
            <a:r>
              <a:rPr lang="tr-TR" sz="3200" dirty="0" smtClean="0"/>
              <a:t>, Cambridge.</a:t>
            </a:r>
          </a:p>
          <a:p>
            <a:r>
              <a:rPr lang="en-US" sz="3200" dirty="0"/>
              <a:t>O’Brien and </a:t>
            </a:r>
            <a:r>
              <a:rPr lang="en-US" sz="3200" dirty="0" err="1" smtClean="0"/>
              <a:t>Marakas</a:t>
            </a:r>
            <a:r>
              <a:rPr lang="tr-TR" sz="3200" dirty="0" smtClean="0"/>
              <a:t> (2011)</a:t>
            </a:r>
            <a:r>
              <a:rPr lang="en-US" sz="3200" smtClean="0"/>
              <a:t>, </a:t>
            </a:r>
            <a:r>
              <a:rPr lang="en-US" sz="3200"/>
              <a:t>Management Information Systems, </a:t>
            </a:r>
            <a:r>
              <a:rPr lang="en-US" sz="3200" smtClean="0"/>
              <a:t>McGraw </a:t>
            </a:r>
            <a:r>
              <a:rPr lang="en-US" sz="3200"/>
              <a:t>Hill, 10</a:t>
            </a:r>
            <a:r>
              <a:rPr lang="en-US" sz="3200" baseline="30000"/>
              <a:t>th</a:t>
            </a:r>
            <a:r>
              <a:rPr lang="en-US" sz="3200"/>
              <a:t> Ed.</a:t>
            </a:r>
            <a:endParaRPr lang="tr-TR" sz="3200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2880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i="1" dirty="0" smtClean="0"/>
              <a:t>W</a:t>
            </a:r>
            <a:r>
              <a:rPr lang="en-US" b="1" i="1" dirty="0" smtClean="0"/>
              <a:t>hat </a:t>
            </a:r>
            <a:r>
              <a:rPr lang="en-US" b="1" i="1" dirty="0"/>
              <a:t>is ethics? 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E</a:t>
            </a:r>
            <a:r>
              <a:rPr lang="en-US" sz="3600" b="1" dirty="0" err="1" smtClean="0"/>
              <a:t>thics</a:t>
            </a:r>
            <a:r>
              <a:rPr lang="en-US" sz="3600" b="1" dirty="0"/>
              <a:t> or moral philosophy</a:t>
            </a:r>
            <a:r>
              <a:rPr lang="en-US" sz="3600" dirty="0"/>
              <a:t> is the branch of philosophy </a:t>
            </a:r>
            <a:r>
              <a:rPr lang="en-US" sz="3600" dirty="0" smtClean="0"/>
              <a:t>that </a:t>
            </a:r>
            <a:r>
              <a:rPr lang="en-US" sz="3600" dirty="0"/>
              <a:t>involves </a:t>
            </a:r>
            <a:endParaRPr lang="tr-TR" sz="3600" dirty="0" smtClean="0"/>
          </a:p>
          <a:p>
            <a:pPr lvl="1"/>
            <a:r>
              <a:rPr lang="en-US" sz="3200" dirty="0" smtClean="0"/>
              <a:t>systematizing</a:t>
            </a:r>
            <a:r>
              <a:rPr lang="en-US" sz="3200" dirty="0"/>
              <a:t>, </a:t>
            </a:r>
            <a:endParaRPr lang="tr-TR" sz="3200" dirty="0" smtClean="0"/>
          </a:p>
          <a:p>
            <a:pPr lvl="1"/>
            <a:r>
              <a:rPr lang="en-US" sz="3200" dirty="0" smtClean="0"/>
              <a:t>defending</a:t>
            </a:r>
            <a:r>
              <a:rPr lang="en-US" sz="3200" dirty="0"/>
              <a:t>, </a:t>
            </a:r>
            <a:endParaRPr lang="tr-TR" sz="3200" dirty="0" smtClean="0"/>
          </a:p>
          <a:p>
            <a:pPr lvl="1"/>
            <a:r>
              <a:rPr lang="en-US" sz="3200" dirty="0" smtClean="0"/>
              <a:t>and </a:t>
            </a:r>
            <a:r>
              <a:rPr lang="en-US" sz="3200" dirty="0"/>
              <a:t>recommending concepts of right and wrong conduct</a:t>
            </a:r>
            <a:r>
              <a:rPr lang="en-US" sz="3200" dirty="0" smtClean="0"/>
              <a:t>.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2923863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Business </a:t>
            </a:r>
            <a:r>
              <a:rPr lang="tr-TR" b="1" dirty="0" err="1" smtClean="0"/>
              <a:t>Ethics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4000" dirty="0" err="1" smtClean="0"/>
              <a:t>Also</a:t>
            </a:r>
            <a:r>
              <a:rPr lang="tr-TR" sz="4000" dirty="0" smtClean="0"/>
              <a:t> </a:t>
            </a:r>
            <a:r>
              <a:rPr lang="tr-TR" sz="4000" dirty="0" err="1" smtClean="0"/>
              <a:t>known</a:t>
            </a:r>
            <a:r>
              <a:rPr lang="tr-TR" sz="4000" dirty="0" smtClean="0"/>
              <a:t> as </a:t>
            </a:r>
            <a:r>
              <a:rPr lang="tr-TR" sz="4000" dirty="0" err="1" smtClean="0"/>
              <a:t>corporate</a:t>
            </a:r>
            <a:r>
              <a:rPr lang="tr-TR" sz="4000" dirty="0" smtClean="0"/>
              <a:t> </a:t>
            </a:r>
            <a:r>
              <a:rPr lang="tr-TR" sz="4000" dirty="0" err="1" smtClean="0"/>
              <a:t>ethics</a:t>
            </a:r>
            <a:endParaRPr lang="tr-TR" sz="4000" dirty="0" smtClean="0"/>
          </a:p>
          <a:p>
            <a:endParaRPr lang="tr-TR" sz="4000" dirty="0" smtClean="0"/>
          </a:p>
          <a:p>
            <a:r>
              <a:rPr lang="en-US" sz="4000" dirty="0" smtClean="0"/>
              <a:t>a </a:t>
            </a:r>
            <a:r>
              <a:rPr lang="en-US" sz="4000" dirty="0"/>
              <a:t>form of applied ethics or professional ethics that examines ethical principles and moral or ethical problems that arise in </a:t>
            </a:r>
            <a:r>
              <a:rPr lang="en-US" sz="4000" b="1" u="sng" dirty="0"/>
              <a:t>a business environment</a:t>
            </a:r>
            <a:r>
              <a:rPr lang="en-US" sz="4000" b="1" u="sng" dirty="0" smtClean="0"/>
              <a:t>.</a:t>
            </a:r>
            <a:endParaRPr lang="tr-TR" sz="4000" b="1" u="sng" dirty="0" smtClean="0"/>
          </a:p>
          <a:p>
            <a:endParaRPr lang="tr-TR" sz="4000" i="1" dirty="0" smtClean="0"/>
          </a:p>
          <a:p>
            <a:r>
              <a:rPr lang="en-US" sz="4000" i="1" dirty="0" smtClean="0"/>
              <a:t>Do </a:t>
            </a:r>
            <a:r>
              <a:rPr lang="en-US" sz="4000" i="1" dirty="0"/>
              <a:t>you think the ethics itself is enough?</a:t>
            </a:r>
            <a:endParaRPr lang="en-US" sz="4000" dirty="0"/>
          </a:p>
          <a:p>
            <a:pPr marL="0" indent="0">
              <a:buNone/>
            </a:pPr>
            <a:endParaRPr lang="en-US" sz="4000" b="1" u="sng" dirty="0"/>
          </a:p>
        </p:txBody>
      </p:sp>
    </p:spTree>
    <p:extLst>
      <p:ext uri="{BB962C8B-B14F-4D97-AF65-F5344CB8AC3E}">
        <p14:creationId xmlns:p14="http://schemas.microsoft.com/office/powerpoint/2010/main" val="221397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W</a:t>
            </a:r>
            <a:r>
              <a:rPr lang="en-US" b="1" dirty="0" smtClean="0"/>
              <a:t>hat is information ethics?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u="sng" dirty="0"/>
              <a:t>5 key technology trends </a:t>
            </a:r>
            <a:r>
              <a:rPr lang="tr-TR" sz="3600" dirty="0" err="1" smtClean="0"/>
              <a:t>that</a:t>
            </a:r>
            <a:r>
              <a:rPr lang="tr-TR" sz="3600" dirty="0" smtClean="0"/>
              <a:t> </a:t>
            </a:r>
            <a:r>
              <a:rPr lang="tr-TR" sz="3600" dirty="0" err="1" smtClean="0"/>
              <a:t>raise</a:t>
            </a:r>
            <a:r>
              <a:rPr lang="tr-TR" sz="3600" dirty="0" smtClean="0"/>
              <a:t> </a:t>
            </a:r>
            <a:r>
              <a:rPr lang="tr-TR" sz="3600" dirty="0" err="1" smtClean="0"/>
              <a:t>ethical</a:t>
            </a:r>
            <a:r>
              <a:rPr lang="tr-TR" sz="3600" dirty="0" smtClean="0"/>
              <a:t> </a:t>
            </a:r>
            <a:r>
              <a:rPr lang="tr-TR" sz="3600" dirty="0" err="1" smtClean="0"/>
              <a:t>problems</a:t>
            </a:r>
            <a:endParaRPr lang="tr-TR" sz="3600" dirty="0" smtClean="0"/>
          </a:p>
          <a:p>
            <a:pPr lvl="1"/>
            <a:r>
              <a:rPr lang="tr-TR" sz="3200" dirty="0" err="1" smtClean="0"/>
              <a:t>Moore’s</a:t>
            </a:r>
            <a:r>
              <a:rPr lang="tr-TR" sz="3200" dirty="0" smtClean="0"/>
              <a:t> </a:t>
            </a:r>
            <a:r>
              <a:rPr lang="tr-TR" sz="3200" dirty="0" err="1" smtClean="0"/>
              <a:t>law</a:t>
            </a:r>
            <a:endParaRPr lang="tr-TR" sz="3200" dirty="0" smtClean="0"/>
          </a:p>
          <a:p>
            <a:pPr lvl="1"/>
            <a:r>
              <a:rPr lang="tr-TR" sz="3200" dirty="0" err="1" smtClean="0"/>
              <a:t>Advances</a:t>
            </a:r>
            <a:r>
              <a:rPr lang="tr-TR" sz="3200" dirty="0" smtClean="0"/>
              <a:t> in data </a:t>
            </a:r>
            <a:r>
              <a:rPr lang="tr-TR" sz="3200" dirty="0" err="1" smtClean="0"/>
              <a:t>storage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decreased</a:t>
            </a:r>
            <a:r>
              <a:rPr lang="tr-TR" sz="3200" dirty="0" smtClean="0"/>
              <a:t> </a:t>
            </a:r>
            <a:r>
              <a:rPr lang="tr-TR" sz="3200" dirty="0" err="1" smtClean="0"/>
              <a:t>storage</a:t>
            </a:r>
            <a:r>
              <a:rPr lang="tr-TR" sz="3200" dirty="0" smtClean="0"/>
              <a:t> </a:t>
            </a:r>
            <a:r>
              <a:rPr lang="tr-TR" sz="3200" dirty="0" err="1" smtClean="0"/>
              <a:t>costs</a:t>
            </a:r>
            <a:endParaRPr lang="tr-TR" sz="3200" dirty="0" smtClean="0"/>
          </a:p>
          <a:p>
            <a:pPr lvl="1"/>
            <a:r>
              <a:rPr lang="tr-TR" sz="3200" dirty="0" err="1" smtClean="0"/>
              <a:t>Advances</a:t>
            </a:r>
            <a:r>
              <a:rPr lang="tr-TR" sz="3200" dirty="0" smtClean="0"/>
              <a:t> in data </a:t>
            </a:r>
            <a:r>
              <a:rPr lang="tr-TR" sz="3200" dirty="0" err="1" smtClean="0"/>
              <a:t>analysis</a:t>
            </a:r>
            <a:endParaRPr lang="tr-TR" sz="3200" dirty="0" smtClean="0"/>
          </a:p>
          <a:p>
            <a:pPr lvl="1"/>
            <a:r>
              <a:rPr lang="tr-TR" sz="3200" dirty="0" err="1" smtClean="0"/>
              <a:t>Advances</a:t>
            </a:r>
            <a:r>
              <a:rPr lang="tr-TR" sz="3200" dirty="0" smtClean="0"/>
              <a:t> in </a:t>
            </a:r>
            <a:r>
              <a:rPr lang="tr-TR" sz="3200" dirty="0" err="1" smtClean="0"/>
              <a:t>networking</a:t>
            </a:r>
            <a:endParaRPr lang="tr-TR" sz="3200" dirty="0" smtClean="0"/>
          </a:p>
          <a:p>
            <a:pPr lvl="1"/>
            <a:r>
              <a:rPr lang="tr-TR" sz="3200" dirty="0" err="1" smtClean="0"/>
              <a:t>Advances</a:t>
            </a:r>
            <a:r>
              <a:rPr lang="tr-TR" sz="3200" dirty="0" smtClean="0"/>
              <a:t> in mobile </a:t>
            </a:r>
            <a:r>
              <a:rPr lang="tr-TR" sz="3200" dirty="0" err="1" smtClean="0"/>
              <a:t>devices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cloud</a:t>
            </a:r>
            <a:r>
              <a:rPr lang="tr-TR" sz="3200" dirty="0" smtClean="0"/>
              <a:t> </a:t>
            </a:r>
            <a:r>
              <a:rPr lang="tr-TR" sz="3200" dirty="0" err="1" smtClean="0"/>
              <a:t>computing</a:t>
            </a:r>
            <a:endParaRPr lang="tr-TR" sz="3200" dirty="0" smtClean="0"/>
          </a:p>
          <a:p>
            <a:pPr marL="457200" lvl="1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47467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Organizing</a:t>
            </a:r>
            <a:r>
              <a:rPr lang="tr-TR" b="1" dirty="0" smtClean="0"/>
              <a:t> Data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An effective information system provides users </a:t>
            </a:r>
            <a:r>
              <a:rPr lang="en-US" sz="4000" dirty="0" smtClean="0"/>
              <a:t>with</a:t>
            </a:r>
            <a:endParaRPr lang="tr-TR" sz="4000" dirty="0"/>
          </a:p>
          <a:p>
            <a:pPr lvl="1"/>
            <a:r>
              <a:rPr lang="en-US" sz="3600" dirty="0" smtClean="0"/>
              <a:t> accurate</a:t>
            </a:r>
            <a:endParaRPr lang="tr-TR" sz="3600" dirty="0" smtClean="0"/>
          </a:p>
          <a:p>
            <a:pPr lvl="1"/>
            <a:r>
              <a:rPr lang="en-US" sz="3600" dirty="0" smtClean="0"/>
              <a:t> timely</a:t>
            </a:r>
            <a:endParaRPr lang="tr-TR" sz="3600" dirty="0" smtClean="0"/>
          </a:p>
          <a:p>
            <a:pPr lvl="1"/>
            <a:r>
              <a:rPr lang="en-US" sz="3600" dirty="0" smtClean="0"/>
              <a:t>and </a:t>
            </a:r>
            <a:r>
              <a:rPr lang="en-US" sz="3600" dirty="0"/>
              <a:t>relevant information</a:t>
            </a:r>
            <a:r>
              <a:rPr lang="en-US" sz="3600" dirty="0" smtClean="0"/>
              <a:t>.</a:t>
            </a:r>
            <a:endParaRPr lang="tr-TR" sz="3600" dirty="0" smtClean="0"/>
          </a:p>
          <a:p>
            <a:r>
              <a:rPr lang="en-US" sz="4000" dirty="0"/>
              <a:t>To obtain these 3 features, data management is essential.</a:t>
            </a:r>
          </a:p>
          <a:p>
            <a:pPr marL="457200" lvl="1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1367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Databases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A </a:t>
            </a:r>
            <a:r>
              <a:rPr lang="en-US" sz="4000" b="1" dirty="0"/>
              <a:t>database</a:t>
            </a:r>
            <a:r>
              <a:rPr lang="en-US" sz="4000" dirty="0"/>
              <a:t> is an organized collection of related information</a:t>
            </a:r>
            <a:r>
              <a:rPr lang="en-US" sz="4000" dirty="0" smtClean="0"/>
              <a:t>.</a:t>
            </a:r>
            <a:endParaRPr lang="tr-TR" sz="4000" dirty="0" smtClean="0"/>
          </a:p>
          <a:p>
            <a:pPr marL="0" indent="0">
              <a:buNone/>
            </a:pPr>
            <a:endParaRPr lang="tr-TR" sz="4000" dirty="0" smtClean="0"/>
          </a:p>
          <a:p>
            <a:r>
              <a:rPr lang="en-US" sz="4000" dirty="0" smtClean="0"/>
              <a:t> </a:t>
            </a:r>
            <a:r>
              <a:rPr lang="en-US" sz="4000" dirty="0"/>
              <a:t>It is an organized collection, because in a database, all data is described and associated with other data. </a:t>
            </a:r>
            <a:endParaRPr lang="tr-TR" sz="4000" dirty="0" smtClean="0"/>
          </a:p>
        </p:txBody>
      </p:sp>
    </p:spTree>
    <p:extLst>
      <p:ext uri="{BB962C8B-B14F-4D97-AF65-F5344CB8AC3E}">
        <p14:creationId xmlns:p14="http://schemas.microsoft.com/office/powerpoint/2010/main" val="224643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Relational databases</a:t>
            </a:r>
            <a:r>
              <a:rPr lang="en-US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4000" dirty="0" smtClean="0"/>
              <a:t>D</a:t>
            </a:r>
            <a:r>
              <a:rPr lang="en-US" sz="4000" dirty="0" err="1" smtClean="0"/>
              <a:t>ata</a:t>
            </a:r>
            <a:r>
              <a:rPr lang="en-US" sz="4000" dirty="0" smtClean="0"/>
              <a:t> </a:t>
            </a:r>
            <a:r>
              <a:rPr lang="en-US" sz="4000" dirty="0"/>
              <a:t>is structured into </a:t>
            </a:r>
            <a:r>
              <a:rPr lang="tr-TR" sz="4000" dirty="0" err="1" smtClean="0"/>
              <a:t>two</a:t>
            </a:r>
            <a:r>
              <a:rPr lang="tr-TR" sz="4000" dirty="0" smtClean="0"/>
              <a:t> </a:t>
            </a:r>
            <a:r>
              <a:rPr lang="tr-TR" sz="4000" dirty="0" err="1" smtClean="0"/>
              <a:t>dimensional</a:t>
            </a:r>
            <a:r>
              <a:rPr lang="tr-TR" sz="4000" dirty="0" smtClean="0"/>
              <a:t> </a:t>
            </a:r>
            <a:r>
              <a:rPr lang="en-US" sz="4000" dirty="0" smtClean="0"/>
              <a:t>tables</a:t>
            </a:r>
            <a:r>
              <a:rPr lang="tr-TR" sz="4000" dirty="0" smtClean="0"/>
              <a:t>.</a:t>
            </a:r>
          </a:p>
          <a:p>
            <a:endParaRPr lang="tr-TR" sz="4000" dirty="0" smtClean="0"/>
          </a:p>
          <a:p>
            <a:r>
              <a:rPr lang="tr-TR" sz="4000" dirty="0" smtClean="0"/>
              <a:t>A</a:t>
            </a:r>
            <a:r>
              <a:rPr lang="en-US" sz="4000" dirty="0" err="1" smtClean="0"/>
              <a:t>ll</a:t>
            </a:r>
            <a:r>
              <a:rPr lang="en-US" sz="4000" dirty="0" smtClean="0"/>
              <a:t> </a:t>
            </a:r>
            <a:r>
              <a:rPr lang="en-US" sz="4000" dirty="0"/>
              <a:t>tables must be related to each other through unique identifiers</a:t>
            </a:r>
            <a:r>
              <a:rPr lang="en-US" sz="4000" dirty="0" smtClean="0"/>
              <a:t>.</a:t>
            </a:r>
            <a:endParaRPr lang="tr-TR" sz="4000" dirty="0" smtClean="0"/>
          </a:p>
          <a:p>
            <a:endParaRPr lang="tr-TR" sz="4000" dirty="0" smtClean="0"/>
          </a:p>
          <a:p>
            <a:r>
              <a:rPr lang="tr-TR" sz="4000" dirty="0" err="1" smtClean="0"/>
              <a:t>These</a:t>
            </a:r>
            <a:r>
              <a:rPr lang="tr-TR" sz="4000" dirty="0" smtClean="0"/>
              <a:t> </a:t>
            </a:r>
            <a:r>
              <a:rPr lang="tr-TR" sz="4000" dirty="0" err="1" smtClean="0"/>
              <a:t>databases</a:t>
            </a:r>
            <a:r>
              <a:rPr lang="tr-TR" sz="4000" dirty="0" smtClean="0"/>
              <a:t> </a:t>
            </a:r>
            <a:r>
              <a:rPr lang="en-US" sz="4000" dirty="0"/>
              <a:t>can relate any piece of information in another table as long as the two tables share a common data element</a:t>
            </a:r>
            <a:r>
              <a:rPr lang="en-US" sz="4000" dirty="0" smtClean="0"/>
              <a:t>.</a:t>
            </a:r>
            <a:endParaRPr lang="tr-TR" sz="4000" dirty="0" smtClean="0"/>
          </a:p>
        </p:txBody>
      </p:sp>
    </p:spTree>
    <p:extLst>
      <p:ext uri="{BB962C8B-B14F-4D97-AF65-F5344CB8AC3E}">
        <p14:creationId xmlns:p14="http://schemas.microsoft.com/office/powerpoint/2010/main" val="202749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Relational databases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They</a:t>
            </a:r>
            <a:r>
              <a:rPr lang="tr-TR" sz="3600" dirty="0" smtClean="0"/>
              <a:t> </a:t>
            </a:r>
            <a:r>
              <a:rPr lang="tr-TR" sz="3600" dirty="0" err="1" smtClean="0"/>
              <a:t>offer</a:t>
            </a:r>
            <a:r>
              <a:rPr lang="tr-TR" sz="3600" dirty="0" smtClean="0"/>
              <a:t> </a:t>
            </a:r>
            <a:r>
              <a:rPr lang="en-US" sz="3600" dirty="0"/>
              <a:t>many advantages over using a text document or a </a:t>
            </a:r>
            <a:r>
              <a:rPr lang="en-US" sz="3600" dirty="0" smtClean="0"/>
              <a:t>spreadsheet</a:t>
            </a:r>
            <a:r>
              <a:rPr lang="tr-TR" sz="3600" dirty="0" smtClean="0"/>
              <a:t>.</a:t>
            </a:r>
          </a:p>
          <a:p>
            <a:pPr lvl="1"/>
            <a:r>
              <a:rPr lang="tr-TR" sz="3200" dirty="0" err="1" smtClean="0"/>
              <a:t>Ex</a:t>
            </a:r>
            <a:r>
              <a:rPr lang="tr-TR" sz="3200" dirty="0" smtClean="0"/>
              <a:t>: </a:t>
            </a:r>
            <a:r>
              <a:rPr lang="tr-TR" sz="3200" dirty="0" err="1" smtClean="0"/>
              <a:t>flexibility</a:t>
            </a:r>
            <a:r>
              <a:rPr lang="tr-TR" sz="3200" dirty="0" smtClean="0"/>
              <a:t>, </a:t>
            </a:r>
            <a:r>
              <a:rPr lang="tr-TR" sz="3200" dirty="0" err="1" smtClean="0"/>
              <a:t>reducing</a:t>
            </a:r>
            <a:r>
              <a:rPr lang="tr-TR" sz="3200" dirty="0" smtClean="0"/>
              <a:t> </a:t>
            </a:r>
            <a:r>
              <a:rPr lang="tr-TR" sz="3200" dirty="0" err="1" smtClean="0"/>
              <a:t>redundancy</a:t>
            </a:r>
            <a:r>
              <a:rPr lang="tr-TR" sz="3200" dirty="0" smtClean="0"/>
              <a:t>, </a:t>
            </a:r>
            <a:r>
              <a:rPr lang="tr-TR" sz="3200" dirty="0" err="1" smtClean="0"/>
              <a:t>increased</a:t>
            </a:r>
            <a:r>
              <a:rPr lang="tr-TR" sz="3200" dirty="0" smtClean="0"/>
              <a:t> </a:t>
            </a:r>
            <a:r>
              <a:rPr lang="tr-TR" sz="3200" dirty="0" err="1" smtClean="0"/>
              <a:t>information</a:t>
            </a:r>
            <a:r>
              <a:rPr lang="tr-TR" sz="3200" dirty="0" smtClean="0"/>
              <a:t> </a:t>
            </a:r>
            <a:r>
              <a:rPr lang="tr-TR" sz="3200" dirty="0" err="1" smtClean="0"/>
              <a:t>integrity</a:t>
            </a:r>
            <a:r>
              <a:rPr lang="tr-TR" sz="3200" dirty="0" smtClean="0"/>
              <a:t>, </a:t>
            </a:r>
            <a:r>
              <a:rPr lang="tr-TR" sz="3200" dirty="0" err="1" smtClean="0"/>
              <a:t>increased</a:t>
            </a:r>
            <a:r>
              <a:rPr lang="tr-TR" sz="3200" dirty="0" smtClean="0"/>
              <a:t> </a:t>
            </a:r>
            <a:r>
              <a:rPr lang="tr-TR" sz="3200" dirty="0" err="1" smtClean="0"/>
              <a:t>security</a:t>
            </a:r>
            <a:endParaRPr lang="tr-TR" sz="3200" dirty="0" smtClean="0"/>
          </a:p>
          <a:p>
            <a:r>
              <a:rPr lang="en-US" sz="3600" dirty="0"/>
              <a:t>The relational system is at the center of modern applications, and systems such as enterprise resource </a:t>
            </a:r>
            <a:r>
              <a:rPr lang="en-US" sz="3600" dirty="0" smtClean="0"/>
              <a:t>planning</a:t>
            </a:r>
            <a:r>
              <a:rPr lang="tr-TR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6994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764</Words>
  <Application>Microsoft Office PowerPoint</Application>
  <PresentationFormat>Geniş ekran</PresentationFormat>
  <Paragraphs>112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Teması</vt:lpstr>
      <vt:lpstr>Business Information Systems II</vt:lpstr>
      <vt:lpstr>Why is information important?</vt:lpstr>
      <vt:lpstr>What is ethics? </vt:lpstr>
      <vt:lpstr>Business Ethics</vt:lpstr>
      <vt:lpstr>What is information ethics?</vt:lpstr>
      <vt:lpstr>Organizing Data</vt:lpstr>
      <vt:lpstr>Databases</vt:lpstr>
      <vt:lpstr>Relational databases </vt:lpstr>
      <vt:lpstr>Relational databases </vt:lpstr>
      <vt:lpstr>Big Data</vt:lpstr>
      <vt:lpstr>Big Data</vt:lpstr>
      <vt:lpstr>Internet of Things </vt:lpstr>
      <vt:lpstr>Machine to Machine</vt:lpstr>
      <vt:lpstr>Enterprise Resource Planning (ERP)</vt:lpstr>
      <vt:lpstr>Enterprise Resource Planning (ERP)</vt:lpstr>
      <vt:lpstr>E-Commerce and E-Business</vt:lpstr>
      <vt:lpstr>E-Commerce and E-Business</vt:lpstr>
      <vt:lpstr>Types of E-Commerce</vt:lpstr>
      <vt:lpstr>Why is E-commerce different?</vt:lpstr>
      <vt:lpstr>References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II</dc:title>
  <dc:creator>SEVGI EDA TUZCU</dc:creator>
  <cp:lastModifiedBy>SEVGI EDA TUZCU</cp:lastModifiedBy>
  <cp:revision>27</cp:revision>
  <dcterms:created xsi:type="dcterms:W3CDTF">2020-01-20T12:00:07Z</dcterms:created>
  <dcterms:modified xsi:type="dcterms:W3CDTF">2020-01-22T11:48:31Z</dcterms:modified>
</cp:coreProperties>
</file>