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91" r:id="rId10"/>
    <p:sldId id="264" r:id="rId11"/>
    <p:sldId id="265" r:id="rId12"/>
    <p:sldId id="266" r:id="rId13"/>
    <p:sldId id="267" r:id="rId14"/>
    <p:sldId id="268" r:id="rId15"/>
    <p:sldId id="269" r:id="rId16"/>
    <p:sldId id="270" r:id="rId17"/>
    <p:sldId id="271" r:id="rId18"/>
    <p:sldId id="292" r:id="rId19"/>
    <p:sldId id="272" r:id="rId20"/>
    <p:sldId id="273" r:id="rId21"/>
    <p:sldId id="274" r:id="rId22"/>
    <p:sldId id="275" r:id="rId23"/>
    <p:sldId id="276" r:id="rId24"/>
    <p:sldId id="277" r:id="rId25"/>
    <p:sldId id="293" r:id="rId26"/>
    <p:sldId id="278" r:id="rId27"/>
    <p:sldId id="279" r:id="rId28"/>
    <p:sldId id="280" r:id="rId29"/>
    <p:sldId id="281" r:id="rId30"/>
    <p:sldId id="282" r:id="rId31"/>
    <p:sldId id="283" r:id="rId32"/>
    <p:sldId id="284" r:id="rId33"/>
    <p:sldId id="286" r:id="rId34"/>
    <p:sldId id="285" r:id="rId35"/>
    <p:sldId id="287" r:id="rId36"/>
    <p:sldId id="288" r:id="rId37"/>
    <p:sldId id="289" r:id="rId38"/>
    <p:sldId id="290" r:id="rId39"/>
    <p:sldId id="294" r:id="rId40"/>
    <p:sldId id="295" r:id="rId41"/>
    <p:sldId id="296" r:id="rId4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542"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Başlık"/>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15 Veri Yer Tutucusu"/>
          <p:cNvSpPr>
            <a:spLocks noGrp="1"/>
          </p:cNvSpPr>
          <p:nvPr>
            <p:ph type="dt" sz="half" idx="10"/>
          </p:nvPr>
        </p:nvSpPr>
        <p:spPr/>
        <p:txBody>
          <a:bodyPr/>
          <a:lstStyle/>
          <a:p>
            <a:fld id="{071AB36D-A207-4576-B461-B7F5A2B29043}" type="datetimeFigureOut">
              <a:rPr lang="tr-TR" smtClean="0"/>
              <a:pPr/>
              <a:t>29.05.2015</a:t>
            </a:fld>
            <a:endParaRPr lang="tr-TR"/>
          </a:p>
        </p:txBody>
      </p:sp>
      <p:sp>
        <p:nvSpPr>
          <p:cNvPr id="2" name="1 Altbilgi Yer Tutucusu"/>
          <p:cNvSpPr>
            <a:spLocks noGrp="1"/>
          </p:cNvSpPr>
          <p:nvPr>
            <p:ph type="ftr" sz="quarter" idx="11"/>
          </p:nvPr>
        </p:nvSpPr>
        <p:spPr/>
        <p:txBody>
          <a:bodyPr/>
          <a:lstStyle/>
          <a:p>
            <a:endParaRPr lang="tr-TR"/>
          </a:p>
        </p:txBody>
      </p:sp>
      <p:sp>
        <p:nvSpPr>
          <p:cNvPr id="15" name="14 Slayt Numarası Yer Tutucusu"/>
          <p:cNvSpPr>
            <a:spLocks noGrp="1"/>
          </p:cNvSpPr>
          <p:nvPr>
            <p:ph type="sldNum" sz="quarter" idx="12"/>
          </p:nvPr>
        </p:nvSpPr>
        <p:spPr>
          <a:xfrm>
            <a:off x="8229600" y="6473952"/>
            <a:ext cx="758952" cy="246888"/>
          </a:xfrm>
        </p:spPr>
        <p:txBody>
          <a:bodyPr/>
          <a:lstStyle/>
          <a:p>
            <a:fld id="{8E35ED1A-1A88-429A-8594-41105A0435E8}"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71AB36D-A207-4576-B461-B7F5A2B29043}" type="datetimeFigureOut">
              <a:rPr lang="tr-TR" smtClean="0"/>
              <a:pPr/>
              <a:t>29.05.2015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E35ED1A-1A88-429A-8594-41105A0435E8}"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71AB36D-A207-4576-B461-B7F5A2B29043}" type="datetimeFigureOut">
              <a:rPr lang="tr-TR" smtClean="0"/>
              <a:pPr/>
              <a:t>29.05.2015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E35ED1A-1A88-429A-8594-41105A0435E8}"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kumimoji="0" lang="tr-TR" smtClean="0"/>
              <a:t>Asıl başlık stili için tıklatın</a:t>
            </a:r>
            <a:endParaRPr kumimoji="0" lang="en-US"/>
          </a:p>
        </p:txBody>
      </p:sp>
      <p:sp>
        <p:nvSpPr>
          <p:cNvPr id="27" name="26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071AB36D-A207-4576-B461-B7F5A2B29043}" type="datetimeFigureOut">
              <a:rPr lang="tr-TR" smtClean="0"/>
              <a:pPr/>
              <a:t>29.05.2015</a:t>
            </a:fld>
            <a:endParaRPr lang="tr-TR"/>
          </a:p>
        </p:txBody>
      </p:sp>
      <p:sp>
        <p:nvSpPr>
          <p:cNvPr id="19" name="18 Altbilgi Yer Tutucusu"/>
          <p:cNvSpPr>
            <a:spLocks noGrp="1"/>
          </p:cNvSpPr>
          <p:nvPr>
            <p:ph type="ftr" sz="quarter" idx="11"/>
          </p:nvPr>
        </p:nvSpPr>
        <p:spPr>
          <a:xfrm>
            <a:off x="3581400" y="76200"/>
            <a:ext cx="2895600" cy="288925"/>
          </a:xfrm>
        </p:spPr>
        <p:txBody>
          <a:bodyPr/>
          <a:lstStyle/>
          <a:p>
            <a:endParaRPr lang="tr-TR"/>
          </a:p>
        </p:txBody>
      </p:sp>
      <p:sp>
        <p:nvSpPr>
          <p:cNvPr id="16" name="15 Slayt Numarası Yer Tutucusu"/>
          <p:cNvSpPr>
            <a:spLocks noGrp="1"/>
          </p:cNvSpPr>
          <p:nvPr>
            <p:ph type="sldNum" sz="quarter" idx="12"/>
          </p:nvPr>
        </p:nvSpPr>
        <p:spPr>
          <a:xfrm>
            <a:off x="8229600" y="6473952"/>
            <a:ext cx="758952" cy="246888"/>
          </a:xfrm>
        </p:spPr>
        <p:txBody>
          <a:bodyPr/>
          <a:lstStyle/>
          <a:p>
            <a:fld id="{8E35ED1A-1A88-429A-8594-41105A0435E8}"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18 Veri Yer Tutucusu"/>
          <p:cNvSpPr>
            <a:spLocks noGrp="1"/>
          </p:cNvSpPr>
          <p:nvPr>
            <p:ph type="dt" sz="half" idx="10"/>
          </p:nvPr>
        </p:nvSpPr>
        <p:spPr/>
        <p:txBody>
          <a:bodyPr/>
          <a:lstStyle/>
          <a:p>
            <a:fld id="{071AB36D-A207-4576-B461-B7F5A2B29043}" type="datetimeFigureOut">
              <a:rPr lang="tr-TR" smtClean="0"/>
              <a:pPr/>
              <a:t>29.05.2015</a:t>
            </a:fld>
            <a:endParaRPr lang="tr-TR"/>
          </a:p>
        </p:txBody>
      </p:sp>
      <p:sp>
        <p:nvSpPr>
          <p:cNvPr id="11" name="10 Altbilgi Yer Tutucusu"/>
          <p:cNvSpPr>
            <a:spLocks noGrp="1"/>
          </p:cNvSpPr>
          <p:nvPr>
            <p:ph type="ftr" sz="quarter" idx="11"/>
          </p:nvPr>
        </p:nvSpPr>
        <p:spPr/>
        <p:txBody>
          <a:bodyPr/>
          <a:lstStyle/>
          <a:p>
            <a:endParaRPr lang="tr-TR"/>
          </a:p>
        </p:txBody>
      </p:sp>
      <p:sp>
        <p:nvSpPr>
          <p:cNvPr id="16" name="15 Slayt Numarası Yer Tutucusu"/>
          <p:cNvSpPr>
            <a:spLocks noGrp="1"/>
          </p:cNvSpPr>
          <p:nvPr>
            <p:ph type="sldNum" sz="quarter" idx="12"/>
          </p:nvPr>
        </p:nvSpPr>
        <p:spPr/>
        <p:txBody>
          <a:bodyPr/>
          <a:lstStyle/>
          <a:p>
            <a:fld id="{8E35ED1A-1A88-429A-8594-41105A0435E8}" type="slidenum">
              <a:rPr lang="tr-TR" smtClean="0"/>
              <a:pPr/>
              <a:t>‹#›</a:t>
            </a:fld>
            <a:endParaRPr lang="tr-T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0"/>
          </p:nvPr>
        </p:nvSpPr>
        <p:spPr/>
        <p:txBody>
          <a:bodyPr/>
          <a:lstStyle/>
          <a:p>
            <a:fld id="{071AB36D-A207-4576-B461-B7F5A2B29043}" type="datetimeFigureOut">
              <a:rPr lang="tr-TR" smtClean="0"/>
              <a:pPr/>
              <a:t>29.05.2015</a:t>
            </a:fld>
            <a:endParaRPr lang="tr-TR"/>
          </a:p>
        </p:txBody>
      </p:sp>
      <p:sp>
        <p:nvSpPr>
          <p:cNvPr id="10" name="9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8E35ED1A-1A88-429A-8594-41105A0435E8}"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28 Başlık"/>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0"/>
          </p:nvPr>
        </p:nvSpPr>
        <p:spPr/>
        <p:txBody>
          <a:bodyPr/>
          <a:lstStyle/>
          <a:p>
            <a:fld id="{071AB36D-A207-4576-B461-B7F5A2B29043}" type="datetimeFigureOut">
              <a:rPr lang="tr-TR" smtClean="0"/>
              <a:pPr/>
              <a:t>29.05.2015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229600" y="6477000"/>
            <a:ext cx="762000" cy="246888"/>
          </a:xfrm>
        </p:spPr>
        <p:txBody>
          <a:bodyPr/>
          <a:lstStyle/>
          <a:p>
            <a:fld id="{8E35ED1A-1A88-429A-8594-41105A0435E8}" type="slidenum">
              <a:rPr lang="tr-TR" smtClean="0"/>
              <a:pPr/>
              <a:t>‹#›</a:t>
            </a:fld>
            <a:endParaRPr lang="tr-TR"/>
          </a:p>
        </p:txBody>
      </p:sp>
      <p:sp>
        <p:nvSpPr>
          <p:cNvPr id="11"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fld id="{071AB36D-A207-4576-B461-B7F5A2B29043}" type="datetimeFigureOut">
              <a:rPr lang="tr-TR" smtClean="0"/>
              <a:pPr/>
              <a:t>29.05.2015</a:t>
            </a:fld>
            <a:endParaRPr lang="tr-TR"/>
          </a:p>
        </p:txBody>
      </p:sp>
      <p:sp>
        <p:nvSpPr>
          <p:cNvPr id="21" name="20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E35ED1A-1A88-429A-8594-41105A0435E8}"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071AB36D-A207-4576-B461-B7F5A2B29043}" type="datetimeFigureOut">
              <a:rPr lang="tr-TR" smtClean="0"/>
              <a:pPr/>
              <a:t>29.05.2015</a:t>
            </a:fld>
            <a:endParaRPr lang="tr-TR"/>
          </a:p>
        </p:txBody>
      </p:sp>
      <p:sp>
        <p:nvSpPr>
          <p:cNvPr id="24" name="23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E35ED1A-1A88-429A-8594-41105A0435E8}"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Başlık"/>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071AB36D-A207-4576-B461-B7F5A2B29043}" type="datetimeFigureOut">
              <a:rPr lang="tr-TR" smtClean="0"/>
              <a:pPr/>
              <a:t>29.05.2015</a:t>
            </a:fld>
            <a:endParaRPr lang="tr-TR"/>
          </a:p>
        </p:txBody>
      </p:sp>
      <p:sp>
        <p:nvSpPr>
          <p:cNvPr id="29" name="28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E35ED1A-1A88-429A-8594-41105A0435E8}"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6 Veri Yer Tutucusu"/>
          <p:cNvSpPr>
            <a:spLocks noGrp="1"/>
          </p:cNvSpPr>
          <p:nvPr>
            <p:ph type="dt" sz="half" idx="10"/>
          </p:nvPr>
        </p:nvSpPr>
        <p:spPr/>
        <p:txBody>
          <a:bodyPr/>
          <a:lstStyle/>
          <a:p>
            <a:fld id="{071AB36D-A207-4576-B461-B7F5A2B29043}" type="datetimeFigureOut">
              <a:rPr lang="tr-TR" smtClean="0"/>
              <a:pPr/>
              <a:t>29.05.2015</a:t>
            </a:fld>
            <a:endParaRPr lang="tr-TR"/>
          </a:p>
        </p:txBody>
      </p:sp>
      <p:sp>
        <p:nvSpPr>
          <p:cNvPr id="5" name="4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8E35ED1A-1A88-429A-8594-41105A0435E8}" type="slidenum">
              <a:rPr lang="tr-TR" smtClean="0"/>
              <a:pPr/>
              <a:t>‹#›</a:t>
            </a:fld>
            <a:endParaRPr lang="tr-TR"/>
          </a:p>
        </p:txBody>
      </p:sp>
      <p:sp>
        <p:nvSpPr>
          <p:cNvPr id="17" name="16 Başlık"/>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etin Yer Tutucusu"/>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71AB36D-A207-4576-B461-B7F5A2B29043}" type="datetimeFigureOut">
              <a:rPr lang="tr-TR" smtClean="0"/>
              <a:pPr/>
              <a:t>29.05.2015</a:t>
            </a:fld>
            <a:endParaRPr lang="tr-T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E35ED1A-1A88-429A-8594-41105A0435E8}" type="slidenum">
              <a:rPr lang="tr-TR" smtClean="0"/>
              <a:pPr/>
              <a:t>‹#›</a:t>
            </a:fld>
            <a:endParaRPr lang="tr-T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23528" y="908720"/>
            <a:ext cx="8458200" cy="1222375"/>
          </a:xfrm>
        </p:spPr>
        <p:txBody>
          <a:bodyPr/>
          <a:lstStyle/>
          <a:p>
            <a:r>
              <a:rPr lang="tr-TR" dirty="0" smtClean="0"/>
              <a:t>SPOR YÖNETİMİ TARİHİ VE FELSEFESİ</a:t>
            </a:r>
            <a:endParaRPr lang="tr-TR" dirty="0"/>
          </a:p>
        </p:txBody>
      </p:sp>
      <p:sp>
        <p:nvSpPr>
          <p:cNvPr id="3" name="2 Alt Başlık"/>
          <p:cNvSpPr>
            <a:spLocks noGrp="1"/>
          </p:cNvSpPr>
          <p:nvPr>
            <p:ph type="subTitle" idx="1"/>
          </p:nvPr>
        </p:nvSpPr>
        <p:spPr/>
        <p:txBody>
          <a:bodyPr/>
          <a:lstStyle/>
          <a:p>
            <a:r>
              <a:rPr lang="tr-TR" dirty="0" smtClean="0"/>
              <a:t>MODERN OLİMPİYATLAR II</a:t>
            </a:r>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1912 </a:t>
            </a:r>
            <a:r>
              <a:rPr lang="tr-TR" dirty="0" err="1" smtClean="0"/>
              <a:t>Stockholm’in</a:t>
            </a:r>
            <a:r>
              <a:rPr lang="tr-TR" dirty="0" smtClean="0"/>
              <a:t> üzücü bir olayı ise Portekizli rekor sahibi </a:t>
            </a:r>
            <a:r>
              <a:rPr lang="tr-TR" b="1" dirty="0" err="1" smtClean="0"/>
              <a:t>Francizco</a:t>
            </a:r>
            <a:r>
              <a:rPr lang="tr-TR" b="1" dirty="0" smtClean="0"/>
              <a:t> </a:t>
            </a:r>
            <a:r>
              <a:rPr lang="tr-TR" b="1" dirty="0" err="1" smtClean="0"/>
              <a:t>Lazaro</a:t>
            </a:r>
            <a:r>
              <a:rPr lang="tr-TR" dirty="0" smtClean="0"/>
              <a:t> fenalaşır ve maratonun 29. km sini tamamladıktan sonra hayatını kaybeder. Kendi ülkesinde dağlarda koşmaya alışkın olduğundan bu koşunun çok daha kolay geçeceğini iddia eder. Güneşten yanmamak için vücudu balmumu ile kaplar ve tahminlere göre çok ciddi su kaybından dolayı ölür. </a:t>
            </a:r>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Olimpiyatların ulusal bir gündeme uyarlamak için en kötü kullanıldığı dönem Hitler rejimi sırasında 1836 Berlin’de gerçekleştirilendi.</a:t>
            </a:r>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Oyunlar Başka bir yerde mi yapılmalıydı?</a:t>
            </a:r>
            <a:endParaRPr lang="tr-TR" dirty="0"/>
          </a:p>
        </p:txBody>
      </p:sp>
      <p:sp>
        <p:nvSpPr>
          <p:cNvPr id="3" name="2 İçerik Yer Tutucusu"/>
          <p:cNvSpPr>
            <a:spLocks noGrp="1"/>
          </p:cNvSpPr>
          <p:nvPr>
            <p:ph idx="1"/>
          </p:nvPr>
        </p:nvSpPr>
        <p:spPr/>
        <p:txBody>
          <a:bodyPr/>
          <a:lstStyle/>
          <a:p>
            <a:r>
              <a:rPr lang="tr-TR" dirty="0" smtClean="0"/>
              <a:t>Birçok kişi bu düşünceye sıcak baktı. Fakat değişiklik yapılmadı. Takımlar Berlin’e ulaştıklarında stadyuma girerken Hitler’e Nazi selamı verip vermeme konusunda karar almak zorunda kaldılar. Sporcuların razı geldiği şeyler konusunda sıkıntı yaşandı.</a:t>
            </a:r>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Çünkü olimpiyat selamı Almanları Nazi selamını da andırmaktaydı. Amerikalılar şapka göğse selamı verirken İngilizler başlarını sadece sağa çevirerek selam verdiler. Siyahi Amerikalı </a:t>
            </a:r>
            <a:r>
              <a:rPr lang="tr-TR" b="1" dirty="0" err="1" smtClean="0"/>
              <a:t>Jessi</a:t>
            </a:r>
            <a:r>
              <a:rPr lang="tr-TR" b="1" dirty="0" smtClean="0"/>
              <a:t> </a:t>
            </a:r>
            <a:r>
              <a:rPr lang="tr-TR" b="1" dirty="0" err="1" smtClean="0"/>
              <a:t>Owens</a:t>
            </a:r>
            <a:r>
              <a:rPr lang="tr-TR" dirty="0" smtClean="0"/>
              <a:t> “ Zencilerin” alt bir ırk olduğuna inanan </a:t>
            </a:r>
            <a:r>
              <a:rPr lang="tr-TR" dirty="0" err="1" smtClean="0"/>
              <a:t>Führer</a:t>
            </a:r>
            <a:r>
              <a:rPr lang="tr-TR" dirty="0" smtClean="0"/>
              <a:t> hiç de memnun etmeyecek şekilde 4 altın madalya kazandı. </a:t>
            </a:r>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b="1" dirty="0" smtClean="0"/>
              <a:t>1936</a:t>
            </a:r>
            <a:r>
              <a:rPr lang="tr-TR" dirty="0" smtClean="0"/>
              <a:t> oyunlarının huzursuzluk verici diğer bir olayı Amerikalıların 4 x 100 bayrak yarışı takımındaki 2 Yahudi koşucunun yarış günü ortadan kaybolmalarıdır. Bunun sebebi Hitlerin Yahudi karşıtlığını bastırmak olarak düşünülmüştür. </a:t>
            </a:r>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Olimpiyat 1972 de tekrar Almanya’ da yapıldığında siyaset, oyunlara hırçın bir şekilde karışır. Bu sefer sorun Almanya’dan çok yurtdışı kaynaklıdır. </a:t>
            </a:r>
            <a:r>
              <a:rPr lang="tr-TR" b="1" dirty="0" smtClean="0"/>
              <a:t>Münih</a:t>
            </a:r>
            <a:r>
              <a:rPr lang="tr-TR" dirty="0" smtClean="0"/>
              <a:t> oyunları yeni,kendi ile barışık, demokratik bir ulusun en iyi yanlarını göstermek amacıyla düzenlenir.</a:t>
            </a:r>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b="1" dirty="0" smtClean="0"/>
              <a:t>5 Eylül</a:t>
            </a:r>
            <a:r>
              <a:rPr lang="tr-TR" dirty="0" smtClean="0"/>
              <a:t>’de bir grup Filistinli teröristin olimpiyat köyüne girerek 2 İsrailli’yi öldürüp 9 ‘ unu rehin almasıyla 1972 olimpiyatları sekteye uğramıştır. Teröristler İsrail hükümetinden Filistinli esirlerin serbest bırakılmasını talep ederler. Gergin geçen görüşmelerden sonra askeri bir havaalanından güvenli bir şekilde ülkeden çıkarılmaları önerilir.</a:t>
            </a: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Alman yetkililer teröristlere pusu kurmayı planlamışlar.Bu girişim baştan savma olduğundan  İsrailli sporcu ve teröristlerde birlikte toplamda 15 kişi </a:t>
            </a:r>
            <a:r>
              <a:rPr lang="tr-TR" dirty="0" smtClean="0"/>
              <a:t>öldürülür. Bu olay olimpiyat tarihini en kanlı ve buruk olayıdır.</a:t>
            </a:r>
          </a:p>
          <a:p>
            <a:r>
              <a:rPr lang="tr-TR" dirty="0" smtClean="0"/>
              <a:t>Şaşırtıcı şekilde oyunların iptali ve devamı konusunda farklı görüşler ortaya çıksa da olimpiyatlara 1 gün aradan sonra devam edildi.</a:t>
            </a:r>
            <a:r>
              <a:rPr lang="tr-TR" dirty="0" smtClean="0"/>
              <a:t> </a:t>
            </a:r>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münih.jpg"/>
          <p:cNvPicPr>
            <a:picLocks noGrp="1" noChangeAspect="1"/>
          </p:cNvPicPr>
          <p:nvPr>
            <p:ph idx="1"/>
          </p:nvPr>
        </p:nvPicPr>
        <p:blipFill>
          <a:blip r:embed="rId2" cstate="print"/>
          <a:stretch>
            <a:fillRect/>
          </a:stretch>
        </p:blipFill>
        <p:spPr>
          <a:xfrm>
            <a:off x="1570607" y="1412776"/>
            <a:ext cx="6175409" cy="4824536"/>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r>
              <a:rPr lang="tr-TR" dirty="0" smtClean="0"/>
              <a:t>Olimpiyat oyunları kadar büyük bir etkinliğin her tür protestocu için büyük bir çekiciliği vardır.Oyunları boykot etmek hükümetlerin siyasal konulara değinmeleri için uzun yıllar kullanışlı birer yöntem olmuştur.</a:t>
            </a:r>
          </a:p>
          <a:p>
            <a:r>
              <a:rPr lang="tr-TR" b="1" dirty="0" smtClean="0"/>
              <a:t>1956 Melbourne</a:t>
            </a:r>
            <a:r>
              <a:rPr lang="tr-TR" dirty="0" smtClean="0"/>
              <a:t>,</a:t>
            </a:r>
          </a:p>
          <a:p>
            <a:r>
              <a:rPr lang="tr-TR" b="1" dirty="0" smtClean="0"/>
              <a:t>Hollanda ,İspanya, İsviçre</a:t>
            </a:r>
            <a:r>
              <a:rPr lang="tr-TR" dirty="0" smtClean="0"/>
              <a:t>;Macaristan’daki ayaklanmanın Sovyetlerce bastırılması . </a:t>
            </a:r>
            <a:r>
              <a:rPr lang="tr-TR" b="1" dirty="0" smtClean="0"/>
              <a:t>Kamboçya,Mısır,Irak, Lübnan</a:t>
            </a:r>
            <a:r>
              <a:rPr lang="tr-TR" dirty="0" smtClean="0"/>
              <a:t>; Süveyş bunalımı, </a:t>
            </a:r>
            <a:r>
              <a:rPr lang="tr-TR" b="1" dirty="0" smtClean="0"/>
              <a:t>Çin</a:t>
            </a:r>
            <a:r>
              <a:rPr lang="tr-TR" dirty="0" smtClean="0"/>
              <a:t>; </a:t>
            </a:r>
            <a:r>
              <a:rPr lang="tr-TR" dirty="0" err="1" smtClean="0"/>
              <a:t>Tayvanın</a:t>
            </a:r>
            <a:r>
              <a:rPr lang="tr-TR" dirty="0" smtClean="0"/>
              <a:t> yarışmasına izin verilmesi</a:t>
            </a: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BÜYÜK MARATON</a:t>
            </a:r>
            <a:endParaRPr lang="tr-TR" dirty="0"/>
          </a:p>
        </p:txBody>
      </p:sp>
      <p:sp>
        <p:nvSpPr>
          <p:cNvPr id="3" name="2 İçerik Yer Tutucusu"/>
          <p:cNvSpPr>
            <a:spLocks noGrp="1"/>
          </p:cNvSpPr>
          <p:nvPr>
            <p:ph idx="1"/>
          </p:nvPr>
        </p:nvSpPr>
        <p:spPr/>
        <p:txBody>
          <a:bodyPr/>
          <a:lstStyle/>
          <a:p>
            <a:r>
              <a:rPr lang="tr-TR" dirty="0" smtClean="0"/>
              <a:t>Öyküye göre MÖ. 490 ‘ da Yunanlı asker </a:t>
            </a:r>
            <a:r>
              <a:rPr lang="tr-TR" b="1" dirty="0" smtClean="0"/>
              <a:t>HEİPPİDES</a:t>
            </a:r>
            <a:r>
              <a:rPr lang="tr-TR" dirty="0" smtClean="0"/>
              <a:t> Perslere karşı kazanılan mucizevi zaferin haberini vermek için </a:t>
            </a:r>
            <a:r>
              <a:rPr lang="tr-TR" b="1" dirty="0" err="1" smtClean="0"/>
              <a:t>Marathon</a:t>
            </a:r>
            <a:r>
              <a:rPr lang="tr-TR" dirty="0" err="1" smtClean="0"/>
              <a:t>’dan</a:t>
            </a:r>
            <a:r>
              <a:rPr lang="tr-TR" dirty="0" smtClean="0"/>
              <a:t> </a:t>
            </a:r>
            <a:r>
              <a:rPr lang="tr-TR" b="1" dirty="0" smtClean="0"/>
              <a:t>Atina</a:t>
            </a:r>
            <a:r>
              <a:rPr lang="tr-TR" dirty="0" smtClean="0"/>
              <a:t>’ya kadar hiç durmadan koşar ve halka haberi verdikten hemen sonra yorgunluktan ölür.Antik Yunanların olimpiyatlarında uzun mesafe koşuları yoktu. Ancak habercilerin eziyetli yarışı maratonun icat edilmesine sebep oldu. </a:t>
            </a: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buNone/>
            </a:pPr>
            <a:r>
              <a:rPr lang="tr-TR" b="1" dirty="0" smtClean="0"/>
              <a:t>1976 Montreal </a:t>
            </a:r>
          </a:p>
          <a:p>
            <a:pPr>
              <a:buNone/>
            </a:pPr>
            <a:r>
              <a:rPr lang="tr-TR" b="1" dirty="0" smtClean="0"/>
              <a:t>20 Afrika ülkesi, Irak, Guyana</a:t>
            </a:r>
            <a:r>
              <a:rPr lang="tr-TR" dirty="0" smtClean="0"/>
              <a:t> bir yeni </a:t>
            </a:r>
            <a:r>
              <a:rPr lang="tr-TR" dirty="0" err="1" smtClean="0"/>
              <a:t>Zellanda</a:t>
            </a:r>
            <a:endParaRPr lang="tr-TR" dirty="0" smtClean="0"/>
          </a:p>
          <a:p>
            <a:pPr>
              <a:buNone/>
            </a:pPr>
            <a:r>
              <a:rPr lang="tr-TR" dirty="0" smtClean="0"/>
              <a:t>Rugby takımının Güney Afrika’yı gezmesi</a:t>
            </a:r>
          </a:p>
          <a:p>
            <a:pPr>
              <a:buNone/>
            </a:pPr>
            <a:r>
              <a:rPr lang="tr-TR" b="1" dirty="0" smtClean="0"/>
              <a:t>Tayvan</a:t>
            </a:r>
            <a:r>
              <a:rPr lang="tr-TR" dirty="0" smtClean="0"/>
              <a:t>: Çin Cumhuriyeti olarak yarışmasına izin</a:t>
            </a:r>
          </a:p>
          <a:p>
            <a:pPr>
              <a:buNone/>
            </a:pPr>
            <a:r>
              <a:rPr lang="tr-TR" dirty="0" smtClean="0"/>
              <a:t>verilmemesi.</a:t>
            </a:r>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b="1" dirty="0" smtClean="0"/>
              <a:t>1880 Moskova</a:t>
            </a:r>
            <a:r>
              <a:rPr lang="tr-TR" dirty="0" smtClean="0"/>
              <a:t> ABD önderliğinde 66 ülke:Sovyetlerin Afganistan’ı işgali</a:t>
            </a:r>
          </a:p>
          <a:p>
            <a:r>
              <a:rPr lang="tr-TR" b="1" dirty="0" smtClean="0"/>
              <a:t>1894 Los Angeles </a:t>
            </a:r>
            <a:r>
              <a:rPr lang="tr-TR" dirty="0" smtClean="0"/>
              <a:t>Sovyetler Birliği ve 14 Doğu ülkesi : Sporcuların Amerika’da ki güvenlikleri konusunda güvence verilmemesi sebebiyle olimpiyatlar boykot edilmiştir.</a:t>
            </a:r>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IOC,Güney Afrika ve </a:t>
            </a:r>
            <a:r>
              <a:rPr lang="tr-TR" dirty="0" err="1" smtClean="0"/>
              <a:t>Rodezyayı</a:t>
            </a:r>
            <a:r>
              <a:rPr lang="tr-TR" dirty="0" smtClean="0"/>
              <a:t> ırk ayrımcılığı politikaları için olimpiyatlardan men etmeyi kabul edene kadar </a:t>
            </a:r>
            <a:r>
              <a:rPr lang="tr-TR" b="1" dirty="0" smtClean="0"/>
              <a:t>1968 </a:t>
            </a:r>
            <a:r>
              <a:rPr lang="tr-TR" b="1" dirty="0" err="1" smtClean="0"/>
              <a:t>Mexico</a:t>
            </a:r>
            <a:r>
              <a:rPr lang="tr-TR" b="1" dirty="0" smtClean="0"/>
              <a:t> </a:t>
            </a:r>
            <a:r>
              <a:rPr lang="tr-TR" b="1" dirty="0" err="1" smtClean="0"/>
              <a:t>City</a:t>
            </a:r>
            <a:r>
              <a:rPr lang="tr-TR" b="1" dirty="0" smtClean="0"/>
              <a:t> </a:t>
            </a:r>
            <a:r>
              <a:rPr lang="tr-TR" dirty="0" smtClean="0"/>
              <a:t>oyunları çok sayıda siyah atlet tarafından boykot edilmesi tehlikesi ile karşı karşıya kalır.Güney Afrika oyunlardan men edilse de Amerikalı birkaç atlet protesto sergilemekte kararlıdır. </a:t>
            </a:r>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200 metre yarışının madalya töreninde Dünya rekoru kırarak altın madalya kazanan </a:t>
            </a:r>
            <a:r>
              <a:rPr lang="tr-TR" b="1" dirty="0" err="1" smtClean="0"/>
              <a:t>Tommy</a:t>
            </a:r>
            <a:r>
              <a:rPr lang="tr-TR" b="1" dirty="0" smtClean="0"/>
              <a:t> </a:t>
            </a:r>
            <a:r>
              <a:rPr lang="tr-TR" b="1" dirty="0" err="1" smtClean="0"/>
              <a:t>Smith</a:t>
            </a:r>
            <a:r>
              <a:rPr lang="tr-TR" dirty="0" smtClean="0"/>
              <a:t> ve bronz madalya kazanan </a:t>
            </a:r>
            <a:r>
              <a:rPr lang="tr-TR" b="1" dirty="0" smtClean="0"/>
              <a:t>John </a:t>
            </a:r>
            <a:r>
              <a:rPr lang="tr-TR" b="1" dirty="0" err="1" smtClean="0"/>
              <a:t>Carlos</a:t>
            </a:r>
            <a:r>
              <a:rPr lang="tr-TR" dirty="0" smtClean="0"/>
              <a:t> Amerikan ulusal marşı çalınırken başlarını öne eğerler. </a:t>
            </a:r>
            <a:r>
              <a:rPr lang="tr-TR" dirty="0" err="1" smtClean="0"/>
              <a:t>Ardındanda</a:t>
            </a:r>
            <a:r>
              <a:rPr lang="tr-TR" dirty="0" smtClean="0"/>
              <a:t> ‘Kara Güç’’ün simgesi olarak siyah eldivenli ellerini havaya kaldırarak tepkilerini dile getirirler. </a:t>
            </a:r>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2 atlette koşu ayakkabıları olmadan siyah çorap giyerler. Bunun nedeni ise </a:t>
            </a:r>
            <a:r>
              <a:rPr lang="tr-TR" dirty="0" err="1" smtClean="0"/>
              <a:t>BirleşikDevletlerde</a:t>
            </a:r>
            <a:r>
              <a:rPr lang="tr-TR" dirty="0" smtClean="0"/>
              <a:t> siyahların yoksunluğuna dikkat çekmektir.Ayrıca </a:t>
            </a:r>
            <a:r>
              <a:rPr lang="tr-TR" b="1" dirty="0" err="1" smtClean="0"/>
              <a:t>Smith</a:t>
            </a:r>
            <a:r>
              <a:rPr lang="tr-TR" dirty="0" smtClean="0"/>
              <a:t> siyahi gururu temsil eden siyah bir atkı takar . </a:t>
            </a:r>
            <a:r>
              <a:rPr lang="tr-TR" b="1" dirty="0" err="1" smtClean="0"/>
              <a:t>Carlos</a:t>
            </a:r>
            <a:r>
              <a:rPr lang="tr-TR" dirty="0" err="1" smtClean="0"/>
              <a:t>’un</a:t>
            </a:r>
            <a:r>
              <a:rPr lang="tr-TR" dirty="0" smtClean="0"/>
              <a:t> boynunda ise linç edilen siyah Amerikalıların anısına siyah boncuktan bir kolye vardır.</a:t>
            </a:r>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smith.jpg"/>
          <p:cNvPicPr>
            <a:picLocks noGrp="1" noChangeAspect="1"/>
          </p:cNvPicPr>
          <p:nvPr>
            <p:ph idx="1"/>
          </p:nvPr>
        </p:nvPicPr>
        <p:blipFill>
          <a:blip r:embed="rId2" cstate="print"/>
          <a:stretch>
            <a:fillRect/>
          </a:stretch>
        </p:blipFill>
        <p:spPr>
          <a:xfrm>
            <a:off x="1403648" y="116326"/>
            <a:ext cx="6408712" cy="67350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Yasa dışı maddeler</a:t>
            </a:r>
            <a:endParaRPr lang="tr-TR" dirty="0"/>
          </a:p>
        </p:txBody>
      </p:sp>
      <p:sp>
        <p:nvSpPr>
          <p:cNvPr id="3" name="2 İçerik Yer Tutucusu"/>
          <p:cNvSpPr>
            <a:spLocks noGrp="1"/>
          </p:cNvSpPr>
          <p:nvPr>
            <p:ph idx="1"/>
          </p:nvPr>
        </p:nvSpPr>
        <p:spPr/>
        <p:txBody>
          <a:bodyPr/>
          <a:lstStyle/>
          <a:p>
            <a:r>
              <a:rPr lang="tr-TR" dirty="0" smtClean="0"/>
              <a:t>Hile birçok şekilde kendini gösterebilir. Ancak en çok bilineni performans artırıcı ilaçlardır. Ve bu </a:t>
            </a:r>
            <a:r>
              <a:rPr lang="tr-TR" b="1" dirty="0" err="1" smtClean="0"/>
              <a:t>IOC</a:t>
            </a:r>
            <a:r>
              <a:rPr lang="tr-TR" dirty="0" err="1" smtClean="0"/>
              <a:t>’nin</a:t>
            </a:r>
            <a:r>
              <a:rPr lang="tr-TR" dirty="0" smtClean="0"/>
              <a:t> ortadan kaldırabilmek için en çok zaman ve para harcadığı konudur.Sporculara topluca ilaç uygulanmasının en dehşet verici olanı 1970 </a:t>
            </a:r>
            <a:r>
              <a:rPr lang="tr-TR" dirty="0" err="1" smtClean="0"/>
              <a:t>lerde</a:t>
            </a:r>
            <a:r>
              <a:rPr lang="tr-TR" dirty="0" smtClean="0"/>
              <a:t> dönemin Doğu Almanya’sında yaşanır.</a:t>
            </a:r>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Dehşet verici olmasının sebebi ise genç kadın sporcularının çoğu aldıkları şeyin hem genel sağlıklarının hem de sonraki yıllarda doğurganlıkları etkileyeceklerini bilmiyorlardı. Sansasyonel bir gözden düşme 1988’de </a:t>
            </a:r>
            <a:r>
              <a:rPr lang="tr-TR" dirty="0" err="1" smtClean="0"/>
              <a:t>Seul’de</a:t>
            </a:r>
            <a:r>
              <a:rPr lang="tr-TR" dirty="0" smtClean="0"/>
              <a:t> yaşanır. Jamaika doğumlu Kanadalı koşucu Ben Johnson 100 metrede ezeli rakibi Carl </a:t>
            </a:r>
            <a:r>
              <a:rPr lang="tr-TR" dirty="0" err="1" smtClean="0"/>
              <a:t>Lewis’in</a:t>
            </a:r>
            <a:r>
              <a:rPr lang="tr-TR" dirty="0" smtClean="0"/>
              <a:t> önüne geçerek 9.74 saniyelik bir dünya rekoru kırar.</a:t>
            </a:r>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Yarıştan sonra yapılan testler göstermiştir ki Johnson’a büyük baş hayvanlara vurulan bir </a:t>
            </a:r>
            <a:r>
              <a:rPr lang="tr-TR" dirty="0" err="1" smtClean="0"/>
              <a:t>streoid</a:t>
            </a:r>
            <a:r>
              <a:rPr lang="tr-TR" dirty="0" smtClean="0"/>
              <a:t> iğnesi yapılmıştır. </a:t>
            </a:r>
          </a:p>
          <a:p>
            <a:r>
              <a:rPr lang="tr-TR" dirty="0" smtClean="0"/>
              <a:t>1964 yılında Tokyo’da ilk cinsiyet testi yapılmıştır. Ancak çok önceki bazı yarışmalarda daha erkeksi adaylarla ilgili kuşkular vardı.</a:t>
            </a:r>
          </a:p>
          <a:p>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1936 yüksek atlamada Almanya için yarışan ve 4. olan </a:t>
            </a:r>
            <a:r>
              <a:rPr lang="tr-TR" b="1" dirty="0" smtClean="0"/>
              <a:t>Dora </a:t>
            </a:r>
            <a:r>
              <a:rPr lang="tr-TR" b="1" dirty="0" err="1" smtClean="0"/>
              <a:t>Ratjen</a:t>
            </a:r>
            <a:r>
              <a:rPr lang="tr-TR" dirty="0" err="1" smtClean="0"/>
              <a:t>’in</a:t>
            </a:r>
            <a:r>
              <a:rPr lang="tr-TR" dirty="0" smtClean="0"/>
              <a:t> maskesi 2 yıl sonra ortaya çıkmıştır.Erkek olduğu ortaya çıkan </a:t>
            </a:r>
            <a:r>
              <a:rPr lang="tr-TR" b="1" dirty="0" err="1" smtClean="0"/>
              <a:t>Ratjen</a:t>
            </a:r>
            <a:r>
              <a:rPr lang="tr-TR" dirty="0" smtClean="0"/>
              <a:t> atletizm dünyasından kaybolmuştur.Pis numaralar ve utanç verici gösteriler olimpiyat oyunları tarihini kirletmiştir.</a:t>
            </a: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10 Nisan 1896’ da </a:t>
            </a:r>
            <a:r>
              <a:rPr lang="tr-TR" b="1" dirty="0" err="1" smtClean="0"/>
              <a:t>Marathon</a:t>
            </a:r>
            <a:r>
              <a:rPr lang="tr-TR" dirty="0" err="1" smtClean="0"/>
              <a:t>’dan</a:t>
            </a:r>
            <a:r>
              <a:rPr lang="tr-TR" dirty="0" smtClean="0"/>
              <a:t> </a:t>
            </a:r>
            <a:r>
              <a:rPr lang="tr-TR" b="1" dirty="0" smtClean="0"/>
              <a:t>Atina</a:t>
            </a:r>
            <a:r>
              <a:rPr lang="tr-TR" dirty="0" smtClean="0"/>
              <a:t>’ ya yapılan ilk olimpik koşusu kamuoyunun büyük ilgisini çekti. Kazanan için özel bir kupa yaptırıldı. Olimpiyattan önceki haftalarda Yunanlı atletler için aynı güzergah içinde 2 deneme maratonu </a:t>
            </a:r>
            <a:r>
              <a:rPr lang="tr-TR" dirty="0" smtClean="0"/>
              <a:t>gerçekleştirildi</a:t>
            </a:r>
            <a:r>
              <a:rPr lang="tr-TR" dirty="0" smtClean="0"/>
              <a:t>.</a:t>
            </a:r>
            <a:endParaRPr lang="tr-T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Çeşitli örnekler:</a:t>
            </a:r>
          </a:p>
          <a:p>
            <a:r>
              <a:rPr lang="tr-TR" b="1" dirty="0" smtClean="0"/>
              <a:t>1976 Montreal</a:t>
            </a:r>
            <a:r>
              <a:rPr lang="tr-TR" dirty="0" smtClean="0"/>
              <a:t>’de Rus eskrimci kılıcında hile yaparak haksız sayı almaya çalışmıştır.</a:t>
            </a:r>
          </a:p>
          <a:p>
            <a:r>
              <a:rPr lang="tr-TR" dirty="0" err="1" smtClean="0"/>
              <a:t>Portorikolu</a:t>
            </a:r>
            <a:r>
              <a:rPr lang="tr-TR" dirty="0" smtClean="0"/>
              <a:t> atlet </a:t>
            </a:r>
            <a:r>
              <a:rPr lang="tr-TR" dirty="0" err="1" smtClean="0"/>
              <a:t>Cesus</a:t>
            </a:r>
            <a:r>
              <a:rPr lang="tr-TR" dirty="0" smtClean="0"/>
              <a:t> 1984’ de uzun atlamada yarışırken sakatlanmış 4x400 bayrak yarışında tıpa tıp ikizi </a:t>
            </a:r>
            <a:r>
              <a:rPr lang="tr-TR" dirty="0" err="1" smtClean="0"/>
              <a:t>Margaret</a:t>
            </a:r>
            <a:r>
              <a:rPr lang="tr-TR" dirty="0" smtClean="0"/>
              <a:t> kardeşinin yerini aldı. Fakat koç onların sırrını keşfedince onları yarıştan çekti.</a:t>
            </a:r>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1986 ‘da Atlanta’dan önce Macar yüzme takımının yarısının zamanları resmi olarak kayda geçilmemişti. Ulusal Federasyon hayali bir yarış düzenledi ve </a:t>
            </a:r>
            <a:r>
              <a:rPr lang="tr-TR" dirty="0" err="1" smtClean="0"/>
              <a:t>yarışcıların</a:t>
            </a:r>
            <a:r>
              <a:rPr lang="tr-TR" dirty="0" smtClean="0"/>
              <a:t> hayali sürelerini oluşturdu. Sonrasında olay ortaya çıkınca Federasyon Başkanı istifa etti.</a:t>
            </a:r>
          </a:p>
          <a:p>
            <a:endParaRPr lang="tr-TR" dirty="0" smtClean="0"/>
          </a:p>
          <a:p>
            <a:endParaRPr lang="tr-TR" dirty="0" smtClean="0"/>
          </a:p>
          <a:p>
            <a:endParaRPr lang="tr-TR" dirty="0" smtClean="0"/>
          </a:p>
          <a:p>
            <a:endParaRPr lang="tr-TR" dirty="0" smtClean="0"/>
          </a:p>
          <a:p>
            <a:endParaRPr lang="tr-T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2004 Atina’da yunanlı kısa mesafe koşucuları motor kazası geçirdikleri gerekçesiyle ilaç testine girmediler. Birkaç şaibeli durumun ortaya çıkmasıyla uyarıcı testini geçemediklerini itiraf ettiler ve iki yıl süreyle yarışlardan men edildiler.</a:t>
            </a:r>
            <a:endParaRPr lang="tr-T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LONDRA ÜÇLEMESİ</a:t>
            </a:r>
          </a:p>
          <a:p>
            <a:pPr>
              <a:buNone/>
            </a:pPr>
            <a:r>
              <a:rPr lang="tr-TR" dirty="0" smtClean="0"/>
              <a:t>1908 Şehir olimpiyatlara ev sahipliği yapacağında işler biraz aceleye gelmişti.aslında Roma ev sahipliği yapacaktı 1906 da </a:t>
            </a:r>
            <a:r>
              <a:rPr lang="tr-TR" dirty="0" err="1" smtClean="0"/>
              <a:t>vezüv</a:t>
            </a:r>
            <a:r>
              <a:rPr lang="tr-TR" dirty="0" smtClean="0"/>
              <a:t> yanardağı patlayınca planlar değişti.</a:t>
            </a:r>
            <a:endParaRPr lang="tr-T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buNone/>
            </a:pPr>
            <a:r>
              <a:rPr lang="tr-TR" b="1" dirty="0" smtClean="0"/>
              <a:t>1908</a:t>
            </a:r>
            <a:r>
              <a:rPr lang="tr-TR" dirty="0" smtClean="0"/>
              <a:t>:</a:t>
            </a:r>
          </a:p>
          <a:p>
            <a:pPr>
              <a:buNone/>
            </a:pPr>
            <a:r>
              <a:rPr lang="tr-TR" dirty="0" smtClean="0"/>
              <a:t>Sporcuların ülke bayraklarıyla yürüdükleri ilk olimpiyattı ve o zamanlar </a:t>
            </a:r>
            <a:r>
              <a:rPr lang="tr-TR" dirty="0" err="1" smtClean="0"/>
              <a:t>rusya</a:t>
            </a:r>
            <a:r>
              <a:rPr lang="tr-TR" dirty="0" smtClean="0"/>
              <a:t> yönetimindeki </a:t>
            </a:r>
            <a:r>
              <a:rPr lang="tr-TR" dirty="0" err="1" smtClean="0"/>
              <a:t>finlandiya</a:t>
            </a:r>
            <a:r>
              <a:rPr lang="tr-TR" dirty="0" smtClean="0"/>
              <a:t> bayraksız yürümeyi tercih etti.</a:t>
            </a:r>
          </a:p>
          <a:p>
            <a:pPr>
              <a:buNone/>
            </a:pPr>
            <a:r>
              <a:rPr lang="tr-TR" dirty="0" smtClean="0"/>
              <a:t>Açılış töreninde ABD bayrak taşıyıcısı bayrağı krallık önünde indirmemiştir. Bu durum arada gerginlik oluşmasına sebep olmuştur.</a:t>
            </a:r>
          </a:p>
          <a:p>
            <a:pPr>
              <a:buNone/>
            </a:pPr>
            <a:endParaRPr lang="tr-T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pPr>
              <a:buNone/>
            </a:pPr>
            <a:r>
              <a:rPr lang="tr-TR" b="1" dirty="0" smtClean="0"/>
              <a:t>1948</a:t>
            </a:r>
            <a:r>
              <a:rPr lang="tr-TR" dirty="0" smtClean="0"/>
              <a:t>:</a:t>
            </a:r>
          </a:p>
          <a:p>
            <a:pPr>
              <a:buNone/>
            </a:pPr>
            <a:r>
              <a:rPr lang="tr-TR" dirty="0" smtClean="0"/>
              <a:t>İkinci dünya savaşından sonra gerçekleştirilen bu olimpiyat kemer sıkma oyunlarıydı. Yiyecek ve içeceğin karneye bağlandığı o yıllarda  </a:t>
            </a:r>
            <a:r>
              <a:rPr lang="tr-TR" dirty="0" err="1" smtClean="0"/>
              <a:t>Britanyaya</a:t>
            </a:r>
            <a:r>
              <a:rPr lang="tr-TR" dirty="0" smtClean="0"/>
              <a:t> gelecek sporculardan kendi erzaklarını yanlarında getirmeleri bekleniyordu.</a:t>
            </a:r>
          </a:p>
          <a:p>
            <a:pPr>
              <a:buNone/>
            </a:pPr>
            <a:r>
              <a:rPr lang="tr-TR" dirty="0" smtClean="0"/>
              <a:t>Oyunlar ilk kez televizyonda yayınlanmıştı. Ama maalesef sadece bir avuç insanda televizyon vardı.</a:t>
            </a:r>
          </a:p>
          <a:p>
            <a:pPr>
              <a:buNone/>
            </a:pPr>
            <a:r>
              <a:rPr lang="tr-TR" dirty="0" smtClean="0"/>
              <a:t>4000 sporcu katılsa da olimpiyat tarihinin en renksiz oyunlarıydı denilebilir.</a:t>
            </a:r>
          </a:p>
          <a:p>
            <a:pPr>
              <a:buNone/>
            </a:pPr>
            <a:endParaRPr lang="tr-T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buNone/>
            </a:pPr>
            <a:r>
              <a:rPr lang="tr-TR" b="1" dirty="0" smtClean="0"/>
              <a:t>2012</a:t>
            </a:r>
            <a:r>
              <a:rPr lang="tr-TR" dirty="0" smtClean="0"/>
              <a:t>:</a:t>
            </a:r>
          </a:p>
          <a:p>
            <a:pPr>
              <a:buNone/>
            </a:pPr>
            <a:r>
              <a:rPr lang="tr-TR" dirty="0" smtClean="0"/>
              <a:t>2005 de olimpiyat şehri seçildikten sonra metroda bir dizi bombalı saldırı gerçekleşti ve bu saldırı 52 kişinin ölümü ve yüzlerce kişinin yaralanmasına sebep oldu.</a:t>
            </a:r>
          </a:p>
          <a:p>
            <a:pPr>
              <a:buNone/>
            </a:pPr>
            <a:r>
              <a:rPr lang="tr-TR" dirty="0" smtClean="0"/>
              <a:t>Bu olayın oyunlarla bağlantısı yoktu ama 2012 oyunlarının saldırıya ne kadar açık olabileceğini göstermiş oldu.</a:t>
            </a:r>
            <a:endParaRPr lang="tr-T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20150529_000751.jpg"/>
          <p:cNvPicPr>
            <a:picLocks noGrp="1" noChangeAspect="1"/>
          </p:cNvPicPr>
          <p:nvPr>
            <p:ph idx="1"/>
          </p:nvPr>
        </p:nvPicPr>
        <p:blipFill>
          <a:blip r:embed="rId2" cstate="print"/>
          <a:stretch>
            <a:fillRect/>
          </a:stretch>
        </p:blipFill>
        <p:spPr>
          <a:xfrm>
            <a:off x="1259632" y="-1"/>
            <a:ext cx="6624736" cy="6858001"/>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20150529_000831.jpg"/>
          <p:cNvPicPr>
            <a:picLocks noGrp="1" noChangeAspect="1"/>
          </p:cNvPicPr>
          <p:nvPr>
            <p:ph idx="1"/>
          </p:nvPr>
        </p:nvPicPr>
        <p:blipFill>
          <a:blip r:embed="rId2" cstate="print"/>
          <a:stretch>
            <a:fillRect/>
          </a:stretch>
        </p:blipFill>
        <p:spPr>
          <a:xfrm>
            <a:off x="1403648" y="103983"/>
            <a:ext cx="6480720" cy="6754017"/>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20150529_000913.jpg"/>
          <p:cNvPicPr>
            <a:picLocks noGrp="1" noChangeAspect="1"/>
          </p:cNvPicPr>
          <p:nvPr>
            <p:ph idx="1"/>
          </p:nvPr>
        </p:nvPicPr>
        <p:blipFill>
          <a:blip r:embed="rId2" cstate="print"/>
          <a:stretch>
            <a:fillRect/>
          </a:stretch>
        </p:blipFill>
        <p:spPr>
          <a:xfrm>
            <a:off x="1187624" y="0"/>
            <a:ext cx="6408712" cy="6882032"/>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b="1" dirty="0" err="1" smtClean="0"/>
              <a:t>Spiridon</a:t>
            </a:r>
            <a:r>
              <a:rPr lang="tr-TR" b="1" dirty="0" smtClean="0"/>
              <a:t> Louis</a:t>
            </a:r>
            <a:r>
              <a:rPr lang="tr-TR" dirty="0" smtClean="0"/>
              <a:t> adındaki mütevazi bir su taşıyıcısı 7 dakika farkla 5. oldu . Ve hemen milli takıma alındı. Olimpiyatlarda pek bir başarı elde edemeyen Yunanlıların tek umudu büyük maratondaydı. Yarışan 17 sporcunun </a:t>
            </a:r>
            <a:r>
              <a:rPr lang="tr-TR" dirty="0" err="1" smtClean="0"/>
              <a:t>onikisi</a:t>
            </a:r>
            <a:r>
              <a:rPr lang="tr-TR" dirty="0" smtClean="0"/>
              <a:t> Yunanlıydı. </a:t>
            </a:r>
            <a:endParaRPr lang="tr-T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20150529_001118.jpg"/>
          <p:cNvPicPr>
            <a:picLocks noGrp="1" noChangeAspect="1"/>
          </p:cNvPicPr>
          <p:nvPr>
            <p:ph idx="1"/>
          </p:nvPr>
        </p:nvPicPr>
        <p:blipFill>
          <a:blip r:embed="rId2" cstate="print"/>
          <a:stretch>
            <a:fillRect/>
          </a:stretch>
        </p:blipFill>
        <p:spPr>
          <a:xfrm>
            <a:off x="1187624" y="-1"/>
            <a:ext cx="6840760" cy="6912767"/>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Mesafenin uzunluğundan temposunu ayarlayamayan yarışmacılar bir bir elenirken Louis planlı bir şekilde devam ederek yarışı kazandı ve ulusal bir kahraman oldu.</a:t>
            </a:r>
          </a:p>
          <a:p>
            <a:r>
              <a:rPr lang="tr-TR" dirty="0" smtClean="0"/>
              <a:t>1896 maratonun diğer bir ilginç olayı ise üçüncü gelen  </a:t>
            </a:r>
            <a:r>
              <a:rPr lang="tr-TR" dirty="0" err="1" smtClean="0"/>
              <a:t>Spiridon</a:t>
            </a:r>
            <a:r>
              <a:rPr lang="tr-TR" dirty="0" smtClean="0"/>
              <a:t> </a:t>
            </a:r>
            <a:r>
              <a:rPr lang="tr-TR" dirty="0" err="1" smtClean="0"/>
              <a:t>Belokas</a:t>
            </a:r>
            <a:r>
              <a:rPr lang="tr-TR" dirty="0" smtClean="0"/>
              <a:t> ‘</a:t>
            </a:r>
            <a:r>
              <a:rPr lang="tr-TR" dirty="0" err="1" smtClean="0"/>
              <a:t>ın</a:t>
            </a:r>
            <a:r>
              <a:rPr lang="tr-TR" dirty="0" smtClean="0"/>
              <a:t>  yolun bir kısmını arabayla geçmesi olmuştur. </a:t>
            </a:r>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Ne yazık ki böyle bir yöntemi 8 yıl sonra </a:t>
            </a:r>
            <a:r>
              <a:rPr lang="tr-TR" dirty="0" err="1" smtClean="0"/>
              <a:t>St</a:t>
            </a:r>
            <a:r>
              <a:rPr lang="tr-TR" dirty="0" smtClean="0"/>
              <a:t>. Louis ‘de İngiliz </a:t>
            </a:r>
            <a:r>
              <a:rPr lang="tr-TR" dirty="0" err="1" smtClean="0"/>
              <a:t>yarışcı</a:t>
            </a:r>
            <a:r>
              <a:rPr lang="tr-TR" dirty="0" smtClean="0"/>
              <a:t> </a:t>
            </a:r>
            <a:r>
              <a:rPr lang="tr-TR" b="1" dirty="0" smtClean="0"/>
              <a:t>Thomas </a:t>
            </a:r>
            <a:r>
              <a:rPr lang="tr-TR" b="1" dirty="0" err="1" smtClean="0"/>
              <a:t>Hicks</a:t>
            </a:r>
            <a:r>
              <a:rPr lang="tr-TR" dirty="0" smtClean="0"/>
              <a:t> bitişe 16 km kala 1. giderken Amerikalı </a:t>
            </a:r>
            <a:r>
              <a:rPr lang="tr-TR" b="1" dirty="0" err="1" smtClean="0"/>
              <a:t>Fred</a:t>
            </a:r>
            <a:r>
              <a:rPr lang="tr-TR" b="1" dirty="0" smtClean="0"/>
              <a:t> </a:t>
            </a:r>
            <a:r>
              <a:rPr lang="tr-TR" b="1" dirty="0" err="1" smtClean="0"/>
              <a:t>Lors</a:t>
            </a:r>
            <a:r>
              <a:rPr lang="tr-TR" b="1" dirty="0" smtClean="0"/>
              <a:t> </a:t>
            </a:r>
            <a:r>
              <a:rPr lang="tr-TR" dirty="0" smtClean="0"/>
              <a:t>şaşırtıcı bir hamleyle 15 dakika önce bitişe varır. Sonradan öğrenilir ki o da otostopla yarışı tamamlamıştır.</a:t>
            </a:r>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1912 Stockholm’ deki yarışlar çok boğucu sıcak bir havada gerçekleşir. 34 koşucu bitiş çizgisine ulaşamamıştır. Japon koşucu </a:t>
            </a:r>
            <a:r>
              <a:rPr lang="tr-TR" b="1" dirty="0" err="1" smtClean="0"/>
              <a:t>Shizo</a:t>
            </a:r>
            <a:r>
              <a:rPr lang="tr-TR" b="1" dirty="0" smtClean="0"/>
              <a:t> </a:t>
            </a:r>
            <a:r>
              <a:rPr lang="tr-TR" b="1" dirty="0" err="1" smtClean="0"/>
              <a:t>Kanakuri</a:t>
            </a:r>
            <a:r>
              <a:rPr lang="tr-TR" dirty="0" smtClean="0"/>
              <a:t> ‘</a:t>
            </a:r>
            <a:r>
              <a:rPr lang="tr-TR" dirty="0" err="1" smtClean="0"/>
              <a:t>ninde</a:t>
            </a:r>
            <a:r>
              <a:rPr lang="tr-TR" dirty="0" smtClean="0"/>
              <a:t> sıcaklıkla başı derttedir. Bacakları neredeyse artık hiç tutmayan </a:t>
            </a:r>
            <a:r>
              <a:rPr lang="tr-TR" b="1" dirty="0" err="1" smtClean="0"/>
              <a:t>Kanakuri</a:t>
            </a:r>
            <a:r>
              <a:rPr lang="tr-TR" dirty="0" smtClean="0"/>
              <a:t> yoldan çıkar ve piknik yapan bir ailenin bahçesine gider.</a:t>
            </a:r>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smtClean="0"/>
              <a:t>Çok miktarda ahududu suyu içtikten sonra ufak bir şekerleme yapmak için uzanan </a:t>
            </a:r>
            <a:r>
              <a:rPr lang="tr-TR" b="1" dirty="0" err="1" smtClean="0"/>
              <a:t>Kanakuri</a:t>
            </a:r>
            <a:r>
              <a:rPr lang="tr-TR" dirty="0" smtClean="0"/>
              <a:t> yarışa devam edemeyecek kadar geç bir saatte uyanır. Bu durumdan utanan </a:t>
            </a:r>
            <a:r>
              <a:rPr lang="tr-TR" dirty="0" err="1" smtClean="0"/>
              <a:t>Kanakuri</a:t>
            </a:r>
            <a:r>
              <a:rPr lang="tr-TR" dirty="0" smtClean="0"/>
              <a:t> trenle Stockholm’e </a:t>
            </a:r>
            <a:r>
              <a:rPr lang="tr-TR" dirty="0" err="1" smtClean="0"/>
              <a:t>ordan</a:t>
            </a:r>
            <a:r>
              <a:rPr lang="tr-TR" dirty="0" smtClean="0"/>
              <a:t> da gemiyle Japonya’ya döner. Fakat kimseye döndüğünü söylemediği için kayıp olarak aranmaya başlar. </a:t>
            </a:r>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Farkına varmadan İsveç’te çok ünlü biri olur. 1966’ da artık 70 yaşını aşmış olan </a:t>
            </a:r>
            <a:r>
              <a:rPr lang="tr-TR" b="1" dirty="0" err="1" smtClean="0"/>
              <a:t>Kanakuri</a:t>
            </a:r>
            <a:r>
              <a:rPr lang="tr-TR" dirty="0" smtClean="0"/>
              <a:t> koşuyu tamamlamak için Stockholm’ gitmeye karar verir.Bitiş çizgisini geçtiğinde rekoru </a:t>
            </a:r>
            <a:r>
              <a:rPr lang="tr-TR" b="1" dirty="0" smtClean="0"/>
              <a:t>54 yıl 8 ay 6 gün 8 saat 32 dakika 20.3 </a:t>
            </a:r>
            <a:r>
              <a:rPr lang="tr-TR" dirty="0" smtClean="0"/>
              <a:t>saniyedir.</a:t>
            </a:r>
            <a:endParaRPr lang="tr-T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225</TotalTime>
  <Words>1353</Words>
  <Application>Microsoft Office PowerPoint</Application>
  <PresentationFormat>Ekran Gösterisi (4:3)</PresentationFormat>
  <Paragraphs>61</Paragraphs>
  <Slides>41</Slides>
  <Notes>0</Notes>
  <HiddenSlides>0</HiddenSlides>
  <MMClips>0</MMClips>
  <ScaleCrop>false</ScaleCrop>
  <HeadingPairs>
    <vt:vector size="4" baseType="variant">
      <vt:variant>
        <vt:lpstr>Tema</vt:lpstr>
      </vt:variant>
      <vt:variant>
        <vt:i4>1</vt:i4>
      </vt:variant>
      <vt:variant>
        <vt:lpstr>Slayt Başlıkları</vt:lpstr>
      </vt:variant>
      <vt:variant>
        <vt:i4>41</vt:i4>
      </vt:variant>
    </vt:vector>
  </HeadingPairs>
  <TitlesOfParts>
    <vt:vector size="42" baseType="lpstr">
      <vt:lpstr>Gezinti</vt:lpstr>
      <vt:lpstr>SPOR YÖNETİMİ TARİHİ VE FELSEFESİ</vt:lpstr>
      <vt:lpstr>BÜYÜK MARATON</vt:lpstr>
      <vt:lpstr>Slayt 3</vt:lpstr>
      <vt:lpstr>Slayt 4</vt:lpstr>
      <vt:lpstr>Slayt 5</vt:lpstr>
      <vt:lpstr>Slayt 6</vt:lpstr>
      <vt:lpstr>Slayt 7</vt:lpstr>
      <vt:lpstr>Slayt 8</vt:lpstr>
      <vt:lpstr>Slayt 9</vt:lpstr>
      <vt:lpstr>Slayt 10</vt:lpstr>
      <vt:lpstr>Slayt 11</vt:lpstr>
      <vt:lpstr>Oyunlar Başka bir yerde mi yapılmalıydı?</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Yasa dışı maddeler</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 YÖNETİMİ TARİHİ VE FELSEFESİ</dc:title>
  <dc:creator>EW</dc:creator>
  <cp:lastModifiedBy>EW</cp:lastModifiedBy>
  <cp:revision>28</cp:revision>
  <dcterms:created xsi:type="dcterms:W3CDTF">2015-05-28T18:25:05Z</dcterms:created>
  <dcterms:modified xsi:type="dcterms:W3CDTF">2015-05-29T07:00:31Z</dcterms:modified>
</cp:coreProperties>
</file>