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9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3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2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8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3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8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1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52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85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6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9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36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6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4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067377-2B1E-459C-B18E-7BF369AFD003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5E2AC7-961B-412F-A30D-F25CECE1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2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Bakteriyel </a:t>
            </a:r>
            <a:r>
              <a:rPr lang="tr-TR" dirty="0" err="1" smtClean="0"/>
              <a:t>Biyofilmlerin</a:t>
            </a:r>
            <a:r>
              <a:rPr lang="tr-TR" dirty="0" smtClean="0"/>
              <a:t> Dezenfektanlara Direnci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63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Dezenfeksiyon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Dezenfeksiyon: cansız objeler üzerinde var olan mikroorganizmaları </a:t>
            </a:r>
            <a:r>
              <a:rPr lang="tr-TR" dirty="0" err="1" smtClean="0"/>
              <a:t>ölüdürülmesi</a:t>
            </a:r>
            <a:r>
              <a:rPr lang="tr-TR" dirty="0" smtClean="0"/>
              <a:t> veya üremelerinin engellenmesi olarak tanımlanabilir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Çoğunlukla enfeksiyonları kontrol altına almak amacı ile kullanılan antibiyotiklerin aksine, </a:t>
            </a:r>
            <a:r>
              <a:rPr lang="tr-TR" dirty="0" err="1" smtClean="0"/>
              <a:t>deznenfektanların</a:t>
            </a:r>
            <a:r>
              <a:rPr lang="tr-TR" dirty="0" smtClean="0"/>
              <a:t> spesifik olmayan çoklu hedefleri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46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Dezenfektanlar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Dezenfektanların etki mekanizması, kullanılan </a:t>
            </a:r>
            <a:r>
              <a:rPr lang="tr-TR" dirty="0" err="1" smtClean="0"/>
              <a:t>biyoditin</a:t>
            </a:r>
            <a:r>
              <a:rPr lang="tr-TR" dirty="0" smtClean="0"/>
              <a:t> türüne bağlı olarak değişim göstermektedir.</a:t>
            </a:r>
          </a:p>
          <a:p>
            <a:r>
              <a:rPr lang="tr-TR" dirty="0" smtClean="0"/>
              <a:t>Dezenfektanların Gram negatif ya da Gram pozitif bakterilerdeki potansiyel hedef bölgeleri hücre duvarı ya da dış zar, </a:t>
            </a:r>
            <a:r>
              <a:rPr lang="tr-TR" dirty="0" err="1" smtClean="0"/>
              <a:t>sitoplazmik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, fonksiyonel ya da yapısal proteinler, DNA, RNA ya da diğer </a:t>
            </a:r>
            <a:r>
              <a:rPr lang="tr-TR" dirty="0" err="1" smtClean="0"/>
              <a:t>sitozolik</a:t>
            </a:r>
            <a:r>
              <a:rPr lang="tr-TR" dirty="0" smtClean="0"/>
              <a:t> bileşenlerdir.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09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Dezenfektanlar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Tıbbi, endüstriyel ve ev ortamlarında yapılan dezenfeksiyon uygulamalarının amacı, yüzeylerdeki </a:t>
            </a:r>
            <a:r>
              <a:rPr lang="tr-TR" dirty="0" err="1" smtClean="0"/>
              <a:t>kontaminasyonu</a:t>
            </a:r>
            <a:r>
              <a:rPr lang="tr-TR" dirty="0" smtClean="0"/>
              <a:t> kontrol altına almaktır.</a:t>
            </a:r>
          </a:p>
          <a:p>
            <a:endParaRPr lang="tr-TR" dirty="0"/>
          </a:p>
          <a:p>
            <a:r>
              <a:rPr lang="tr-TR" dirty="0" err="1" smtClean="0"/>
              <a:t>Biyosit</a:t>
            </a:r>
            <a:r>
              <a:rPr lang="tr-TR" dirty="0" smtClean="0"/>
              <a:t> uygulamaları çoğu yüzeydeki kirliliği ortadan kaldırmakla birlikte, bazı mikroorganizmalar hayatta kalabilmekte ve sağlık sorunlarına neden olabilmektedir.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44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Dezenfektanlar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Gerçekten de yapılan pek çok araştırma, temizlik ve dezenfeksiyon sonrası dahi, gıdalarda pek çok mikroorganizmanın kaldığını göstermiştir.</a:t>
            </a:r>
          </a:p>
          <a:p>
            <a:r>
              <a:rPr lang="tr-TR" dirty="0" smtClean="0"/>
              <a:t>Mikroorganizmaların dezenfektanlara karşı dirençli oluşu, çoğu zaman yüzeyde </a:t>
            </a:r>
            <a:r>
              <a:rPr lang="tr-TR" dirty="0" err="1" smtClean="0"/>
              <a:t>biyofilm</a:t>
            </a:r>
            <a:r>
              <a:rPr lang="tr-TR" dirty="0" smtClean="0"/>
              <a:t> oluşması ile ilişkilidir.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511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Yapısı ve Dezenfeksiyon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Çoğunlukla ıslak yüzeylerde, mikroorganizmalar yüzeye tutunmakta ve temelde </a:t>
            </a:r>
            <a:r>
              <a:rPr lang="tr-TR" dirty="0" err="1" smtClean="0"/>
              <a:t>ekzopolisakkaritlerden</a:t>
            </a:r>
            <a:r>
              <a:rPr lang="tr-TR" dirty="0" smtClean="0"/>
              <a:t>, proteinlerden ve nükleik asitlerden oluşan bir EPS (</a:t>
            </a:r>
            <a:r>
              <a:rPr lang="tr-TR" dirty="0" err="1" smtClean="0"/>
              <a:t>ekstraselüler</a:t>
            </a:r>
            <a:r>
              <a:rPr lang="tr-TR" dirty="0" smtClean="0"/>
              <a:t> </a:t>
            </a:r>
            <a:r>
              <a:rPr lang="tr-TR" dirty="0" err="1" smtClean="0"/>
              <a:t>polimerik</a:t>
            </a:r>
            <a:r>
              <a:rPr lang="tr-TR" dirty="0" smtClean="0"/>
              <a:t> maddeler) </a:t>
            </a:r>
            <a:r>
              <a:rPr lang="tr-TR" dirty="0" err="1" smtClean="0"/>
              <a:t>matriksi</a:t>
            </a:r>
            <a:r>
              <a:rPr lang="tr-TR" dirty="0" smtClean="0"/>
              <a:t> oluşturmaktadır).</a:t>
            </a:r>
          </a:p>
          <a:p>
            <a:r>
              <a:rPr lang="tr-TR" dirty="0" err="1" smtClean="0"/>
              <a:t>Biyofilm</a:t>
            </a:r>
            <a:r>
              <a:rPr lang="tr-TR" dirty="0" smtClean="0"/>
              <a:t> yapısı içinde paketlenen mikroorganizmalar, </a:t>
            </a:r>
            <a:r>
              <a:rPr lang="tr-TR" dirty="0" err="1" smtClean="0"/>
              <a:t>planktonik</a:t>
            </a:r>
            <a:r>
              <a:rPr lang="tr-TR" dirty="0" smtClean="0"/>
              <a:t> formlarından farklı </a:t>
            </a:r>
            <a:r>
              <a:rPr lang="tr-TR" dirty="0" err="1" smtClean="0"/>
              <a:t>fenotipler</a:t>
            </a:r>
            <a:r>
              <a:rPr lang="tr-TR" dirty="0" smtClean="0"/>
              <a:t> sergilerler.</a:t>
            </a:r>
          </a:p>
          <a:p>
            <a:r>
              <a:rPr lang="tr-TR" dirty="0" smtClean="0"/>
              <a:t>Ayrıca, </a:t>
            </a:r>
            <a:r>
              <a:rPr lang="tr-TR" dirty="0" err="1" smtClean="0"/>
              <a:t>biyosit</a:t>
            </a:r>
            <a:r>
              <a:rPr lang="tr-TR" dirty="0" smtClean="0"/>
              <a:t> uygulamalarına karşı yüksek düzeyde dirençlidirler.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251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Biyofilm</a:t>
            </a:r>
            <a:r>
              <a:rPr lang="tr-TR" dirty="0"/>
              <a:t> Yapısı ve Dezenfeksiyon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«Dirençli» ifadesinin anlamı, bu ifadenin </a:t>
            </a:r>
            <a:r>
              <a:rPr lang="tr-TR" dirty="0" err="1" smtClean="0"/>
              <a:t>planktonik</a:t>
            </a:r>
            <a:r>
              <a:rPr lang="tr-TR" dirty="0" smtClean="0"/>
              <a:t> formdaki mikroorganizmalar için mi yoksa </a:t>
            </a:r>
            <a:r>
              <a:rPr lang="tr-TR" dirty="0" err="1" smtClean="0"/>
              <a:t>biyofilm</a:t>
            </a:r>
            <a:r>
              <a:rPr lang="tr-TR" dirty="0" smtClean="0"/>
              <a:t> yapısındaki mikroorganizmalar için mi kullanıldığına bağlı olarak değişim gösterir.</a:t>
            </a:r>
          </a:p>
          <a:p>
            <a:r>
              <a:rPr lang="tr-TR" dirty="0" err="1" smtClean="0"/>
              <a:t>Planktonik</a:t>
            </a:r>
            <a:r>
              <a:rPr lang="tr-TR" dirty="0" smtClean="0"/>
              <a:t> formdaki bakterilerin direnci ifade edildiğinde, bir </a:t>
            </a:r>
            <a:r>
              <a:rPr lang="tr-TR" dirty="0" err="1" smtClean="0"/>
              <a:t>biyositin</a:t>
            </a:r>
            <a:r>
              <a:rPr lang="tr-TR" dirty="0" smtClean="0"/>
              <a:t> belirli bir konsantrasyonunda ya da muamele süresinde diğer </a:t>
            </a:r>
            <a:r>
              <a:rPr lang="tr-TR" dirty="0" err="1" smtClean="0"/>
              <a:t>suşların</a:t>
            </a:r>
            <a:r>
              <a:rPr lang="tr-TR" dirty="0" smtClean="0"/>
              <a:t> çoğunluğunu </a:t>
            </a:r>
            <a:r>
              <a:rPr lang="tr-TR" dirty="0" err="1" smtClean="0"/>
              <a:t>inaktive</a:t>
            </a:r>
            <a:r>
              <a:rPr lang="tr-TR" dirty="0" smtClean="0"/>
              <a:t> ettiği, dirençli olduğu söylenen </a:t>
            </a:r>
            <a:r>
              <a:rPr lang="tr-TR" dirty="0" err="1" smtClean="0"/>
              <a:t>suşu</a:t>
            </a:r>
            <a:r>
              <a:rPr lang="tr-TR" dirty="0" smtClean="0"/>
              <a:t> </a:t>
            </a:r>
            <a:r>
              <a:rPr lang="tr-TR" dirty="0" err="1" smtClean="0"/>
              <a:t>inaktive</a:t>
            </a:r>
            <a:r>
              <a:rPr lang="tr-TR" dirty="0" smtClean="0"/>
              <a:t> etmediği anlaşılır.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41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Biyofilm</a:t>
            </a:r>
            <a:r>
              <a:rPr lang="tr-TR" dirty="0"/>
              <a:t> Yapısı ve Dezenfeksiyon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Tersine, </a:t>
            </a:r>
            <a:r>
              <a:rPr lang="tr-TR" dirty="0" err="1" smtClean="0"/>
              <a:t>biyofilm</a:t>
            </a:r>
            <a:r>
              <a:rPr lang="tr-TR" dirty="0" smtClean="0"/>
              <a:t> hücrelerinin dirençli olduğundan söz edildiğinde, </a:t>
            </a:r>
            <a:r>
              <a:rPr lang="tr-TR" dirty="0" err="1" smtClean="0"/>
              <a:t>planktonik</a:t>
            </a:r>
            <a:r>
              <a:rPr lang="tr-TR" dirty="0" smtClean="0"/>
              <a:t> formlara kıyasla dirençli olduklarından bahsedilir.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Bakterilerin </a:t>
            </a:r>
            <a:r>
              <a:rPr lang="tr-TR" dirty="0" err="1" smtClean="0"/>
              <a:t>biyositlere</a:t>
            </a:r>
            <a:r>
              <a:rPr lang="tr-TR" dirty="0" smtClean="0"/>
              <a:t> karşı gösterdikleri direnç </a:t>
            </a:r>
            <a:r>
              <a:rPr lang="tr-TR" dirty="0" err="1" smtClean="0"/>
              <a:t>intrensek</a:t>
            </a:r>
            <a:r>
              <a:rPr lang="tr-TR" dirty="0"/>
              <a:t> </a:t>
            </a:r>
            <a:r>
              <a:rPr lang="tr-TR" dirty="0" smtClean="0"/>
              <a:t>olabilir, genetik olarak kazanılmış olabilir ya da </a:t>
            </a:r>
            <a:r>
              <a:rPr lang="tr-TR" dirty="0" err="1" smtClean="0"/>
              <a:t>fenotipik</a:t>
            </a:r>
            <a:r>
              <a:rPr lang="tr-TR" dirty="0" smtClean="0"/>
              <a:t> (tolerans)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98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Biyofilm</a:t>
            </a:r>
            <a:r>
              <a:rPr lang="tr-TR" dirty="0"/>
              <a:t> Yapısı ve Dezenfeksiyon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yapısının duyarlı olmayışını «direnç» olarak ifade etmenin yerine «tolerans» olarak ifade etmek daha doğru olabilir.</a:t>
            </a:r>
          </a:p>
          <a:p>
            <a:r>
              <a:rPr lang="tr-TR" dirty="0" smtClean="0"/>
              <a:t>Çünkü bu durum, genellikle </a:t>
            </a:r>
            <a:r>
              <a:rPr lang="tr-TR" dirty="0" err="1" smtClean="0"/>
              <a:t>biyofilm</a:t>
            </a:r>
            <a:r>
              <a:rPr lang="tr-TR" dirty="0" smtClean="0"/>
              <a:t> formundaki yaşam formuna fizyolojik adaptasyon ile indüklenmektedir (</a:t>
            </a:r>
            <a:r>
              <a:rPr lang="tr-TR" dirty="0" err="1" smtClean="0"/>
              <a:t>sesil</a:t>
            </a:r>
            <a:r>
              <a:rPr lang="tr-TR" dirty="0" smtClean="0"/>
              <a:t> büyüme, besin stresi, </a:t>
            </a:r>
            <a:r>
              <a:rPr lang="tr-TR" dirty="0" err="1" smtClean="0"/>
              <a:t>sublethal</a:t>
            </a:r>
            <a:r>
              <a:rPr lang="tr-TR" dirty="0" smtClean="0"/>
              <a:t> konsantrasyondaki dezenfektan ile </a:t>
            </a:r>
            <a:r>
              <a:rPr lang="tr-TR" dirty="0" err="1" smtClean="0"/>
              <a:t>ard</a:t>
            </a:r>
            <a:r>
              <a:rPr lang="tr-TR" dirty="0" smtClean="0"/>
              <a:t> </a:t>
            </a:r>
            <a:r>
              <a:rPr lang="tr-TR" smtClean="0"/>
              <a:t>arda karşılaşma).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45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362</Words>
  <Application>Microsoft Office PowerPoint</Application>
  <PresentationFormat>Geniş ekran</PresentationFormat>
  <Paragraphs>29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</vt:lpstr>
      <vt:lpstr>Bakteriyel Biyofilmlerin Dezenfektanlara Direnci</vt:lpstr>
      <vt:lpstr>Dezenfeksiyon</vt:lpstr>
      <vt:lpstr>Dezenfektanlar</vt:lpstr>
      <vt:lpstr>Dezenfektanlar</vt:lpstr>
      <vt:lpstr>Dezenfektanlar</vt:lpstr>
      <vt:lpstr>Biyofilm Yapısı ve Dezenfeksiyon</vt:lpstr>
      <vt:lpstr>Biyofilm Yapısı ve Dezenfeksiyon</vt:lpstr>
      <vt:lpstr>Biyofilm Yapısı ve Dezenfeksiyon</vt:lpstr>
      <vt:lpstr>Biyofilm Yapısı ve Dezenfeksiyon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Bakteriyel Biyofilmlerin Dezenfektanlara Direnci</dc:title>
  <dc:creator>iso</dc:creator>
  <cp:lastModifiedBy>iso</cp:lastModifiedBy>
  <cp:revision>4</cp:revision>
  <dcterms:created xsi:type="dcterms:W3CDTF">2018-01-04T12:14:56Z</dcterms:created>
  <dcterms:modified xsi:type="dcterms:W3CDTF">2018-01-05T07:00:04Z</dcterms:modified>
</cp:coreProperties>
</file>