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4" r:id="rId3"/>
  </p:sldMasterIdLst>
  <p:sldIdLst>
    <p:sldId id="256" r:id="rId4"/>
    <p:sldId id="30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9" r:id="rId16"/>
    <p:sldId id="271" r:id="rId17"/>
    <p:sldId id="272" r:id="rId18"/>
    <p:sldId id="273" r:id="rId19"/>
    <p:sldId id="274" r:id="rId20"/>
    <p:sldId id="301" r:id="rId21"/>
    <p:sldId id="275" r:id="rId22"/>
    <p:sldId id="276" r:id="rId23"/>
    <p:sldId id="277" r:id="rId24"/>
    <p:sldId id="278" r:id="rId25"/>
    <p:sldId id="302" r:id="rId26"/>
    <p:sldId id="279" r:id="rId27"/>
    <p:sldId id="280" r:id="rId28"/>
    <p:sldId id="281" r:id="rId29"/>
    <p:sldId id="305" r:id="rId30"/>
    <p:sldId id="303" r:id="rId31"/>
    <p:sldId id="283" r:id="rId32"/>
    <p:sldId id="282" r:id="rId33"/>
    <p:sldId id="284" r:id="rId34"/>
    <p:sldId id="306" r:id="rId35"/>
    <p:sldId id="285" r:id="rId36"/>
    <p:sldId id="286" r:id="rId37"/>
    <p:sldId id="307" r:id="rId38"/>
    <p:sldId id="287" r:id="rId39"/>
    <p:sldId id="288" r:id="rId40"/>
    <p:sldId id="297" r:id="rId41"/>
    <p:sldId id="289" r:id="rId42"/>
    <p:sldId id="298" r:id="rId43"/>
    <p:sldId id="290" r:id="rId44"/>
    <p:sldId id="291" r:id="rId45"/>
    <p:sldId id="292" r:id="rId46"/>
    <p:sldId id="299" r:id="rId47"/>
    <p:sldId id="293" r:id="rId48"/>
    <p:sldId id="304" r:id="rId49"/>
    <p:sldId id="294" r:id="rId50"/>
    <p:sldId id="295" r:id="rId5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7179" autoAdjust="0"/>
  </p:normalViewPr>
  <p:slideViewPr>
    <p:cSldViewPr>
      <p:cViewPr varScale="1">
        <p:scale>
          <a:sx n="50" d="100"/>
          <a:sy n="50" d="100"/>
        </p:scale>
        <p:origin x="-10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2" name="31 Dikdörtgen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38 Dikdörtgen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39 Dikdörtgen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40 Dikdörtgen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41 Dikdörtgen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56" name="55 Dikdörtgen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64 Dikdörtgen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65 Dikdörtgen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66 Dikdörtgen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Serbest Form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14 Serbest Form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12 Serbest Form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15 Serbest Form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16 Serbest Form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17 Serbest Form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18 Serbest Form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19 Serbest Form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20 Serbest Form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21 Serbest Form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22 Serbest Form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23 Serbest Form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24 Serbest Form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25 Serbest Form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26 Serbest Form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Dikdörtgen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Dikdörtgen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9 Dikdörtgen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Dikdörtgen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Dikdörtgen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6" name="15 Dikdörtgen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16 Dikdörtgen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17 Dikdörtgen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18 Dikdörtgen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19 Dikdörtgen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20 Dikdörtgen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Dikdörtgen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28 Dikdörtgen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29 Dikdörtgen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8 Düz Bağlayıcı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9 Grup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14 Düz Bağlayıcı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Düz Bağlayıcı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Düz Bağlayıcı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Başlık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grpSp>
        <p:nvGrpSpPr>
          <p:cNvPr id="14" name="13 Grup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10 Düz Bağlayıcı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Düz Bağlayıcı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Düz Bağlayıcı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17 Grup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18 Düz Bağlayıcı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Düz Bağlayıcı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Düz Bağlayıcı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Dikdörtgen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Dikdörtgen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Dikdörtgen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14 Dikdörtgen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15 Dikdörtgen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16 Dikdörtgen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9AA47E9-2D63-45A4-A6FC-716DAA0A3BB7}" type="datetimeFigureOut">
              <a:rPr lang="tr-TR" smtClean="0"/>
              <a:pPr/>
              <a:t>16.02.2016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46E156BA-1390-44EE-AAA2-5BC9BBD47A18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om.tr/url?sa=i&amp;rct=j&amp;q=&amp;esrc=s&amp;source=imgres&amp;cd=&amp;cad=rja&amp;uact=8&amp;ved=0ahUKEwiL7N7D3frKAhWGXhoKHTBTBfYQjRwIBw&amp;url=http://dishekimligi.istanbul.edu.tr/istanbul-universitesi-dis-hekimligi-fakultesi/&amp;psig=AFQjCNEyDWWoKuZO_zUaAOWx-ZmkGwsfng&amp;ust=1455658512591511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DİŞ ÇEKİMİ PRENSİPLERİ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Doç. Dr. Ayşegül Mine TÜZÜNER ÖNCÜL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1115616" y="5661248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tx2"/>
                </a:solidFill>
              </a:rPr>
              <a:t>Mandibular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posterior</a:t>
            </a:r>
            <a:r>
              <a:rPr lang="tr-TR" dirty="0" smtClean="0">
                <a:solidFill>
                  <a:schemeClr val="tx2"/>
                </a:solidFill>
              </a:rPr>
              <a:t> dişlerin çekimi sırasında, hekim hastanın başını hafifçe kendine doğru çevirmelidir.</a:t>
            </a:r>
            <a:endParaRPr lang="tr-TR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788" y="260648"/>
            <a:ext cx="388843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1403648" y="5661248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tx2"/>
                </a:solidFill>
              </a:rPr>
              <a:t>Mandibular</a:t>
            </a:r>
            <a:r>
              <a:rPr lang="tr-TR" dirty="0" smtClean="0">
                <a:solidFill>
                  <a:schemeClr val="tx2"/>
                </a:solidFill>
              </a:rPr>
              <a:t> sağ </a:t>
            </a:r>
            <a:r>
              <a:rPr lang="tr-TR" dirty="0" err="1" smtClean="0">
                <a:solidFill>
                  <a:schemeClr val="tx2"/>
                </a:solidFill>
              </a:rPr>
              <a:t>posterior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smtClean="0">
                <a:solidFill>
                  <a:schemeClr val="tx2"/>
                </a:solidFill>
              </a:rPr>
              <a:t>dişlerin </a:t>
            </a:r>
            <a:r>
              <a:rPr lang="tr-TR" dirty="0" smtClean="0">
                <a:solidFill>
                  <a:schemeClr val="tx2"/>
                </a:solidFill>
              </a:rPr>
              <a:t>çekimi sırasında hekim hastanın arkasında durmalıdır. Bu hekimin rahat ve stabil bir konumda olmasını sağlar.</a:t>
            </a:r>
            <a:endParaRPr lang="tr-TR" dirty="0">
              <a:solidFill>
                <a:schemeClr val="tx2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9100" y="288032"/>
            <a:ext cx="39219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1403648" y="5517232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solidFill>
                  <a:schemeClr val="tx2"/>
                </a:solidFill>
              </a:rPr>
              <a:t>Mandibular</a:t>
            </a:r>
            <a:r>
              <a:rPr lang="tr-TR" dirty="0" smtClean="0">
                <a:solidFill>
                  <a:schemeClr val="tx2"/>
                </a:solidFill>
              </a:rPr>
              <a:t> sol </a:t>
            </a:r>
            <a:r>
              <a:rPr lang="tr-TR" dirty="0" err="1" smtClean="0">
                <a:solidFill>
                  <a:schemeClr val="tx2"/>
                </a:solidFill>
              </a:rPr>
              <a:t>posterior</a:t>
            </a:r>
            <a:r>
              <a:rPr lang="tr-TR" dirty="0" smtClean="0">
                <a:solidFill>
                  <a:schemeClr val="tx2"/>
                </a:solidFill>
              </a:rPr>
              <a:t> dişlerin çekiminde  hekim hastanın sağ ön tarafında  veya  sol tarafında çalışabilir.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313234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740700"/>
            <a:ext cx="3150350" cy="420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etin kutusu"/>
          <p:cNvSpPr txBox="1"/>
          <p:nvPr/>
        </p:nvSpPr>
        <p:spPr>
          <a:xfrm>
            <a:off x="4572000" y="2636912"/>
            <a:ext cx="5508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smtClean="0"/>
              <a:t>DİŞ ÇEKİMİNİN MEKANİK PRENSİPLERİ</a:t>
            </a:r>
            <a:endParaRPr lang="tr-TR" sz="40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49789" t="74439" r="5055" b="4848"/>
          <a:stretch>
            <a:fillRect/>
          </a:stretch>
        </p:blipFill>
        <p:spPr bwMode="auto">
          <a:xfrm>
            <a:off x="1619672" y="1268760"/>
            <a:ext cx="576064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1331640" y="5373216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1.Sınıf kaldıraç sistemi küçük kuvvetle büyük </a:t>
            </a:r>
            <a:r>
              <a:rPr lang="tr-TR" dirty="0" smtClean="0"/>
              <a:t>hareket elde edilir.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6322" t="7757" r="49420" b="73202"/>
          <a:stretch>
            <a:fillRect/>
          </a:stretch>
        </p:blipFill>
        <p:spPr bwMode="auto">
          <a:xfrm>
            <a:off x="2195736" y="1340768"/>
            <a:ext cx="470452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1115616" y="4725144"/>
            <a:ext cx="6984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Alt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premolar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dişin çekiminde, destek noktası dişte konumlandırılarak sınıf 1 kaldıraç durumu oluşturulur. 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Elevatör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destek noktasına yerleştirilir ve kolu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doğru hareket ettirilir (A),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bukkoalveolar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kemik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fulkrum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olarak kullanılarak diş soketten yükseltilir (B).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9032" t="33850" r="56646" b="46404"/>
          <a:stretch>
            <a:fillRect/>
          </a:stretch>
        </p:blipFill>
        <p:spPr bwMode="auto">
          <a:xfrm>
            <a:off x="1115616" y="836712"/>
            <a:ext cx="273630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539552" y="3429000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Kama genişletme, ayırma, bir cismin bir kısmını yerinden çıkarmak için kullanılır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9935" t="57250" r="53936" b="22299"/>
          <a:stretch>
            <a:fillRect/>
          </a:stretch>
        </p:blipFill>
        <p:spPr bwMode="auto">
          <a:xfrm>
            <a:off x="5364088" y="2564904"/>
            <a:ext cx="28803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5148064" y="5241974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Davyenin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uçları kama gibi çalışır. Alveol kemiği genişletir ve dişi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okluzal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yönde yerinden çıkarır.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51928" t="5642" r="11040" b="64034"/>
          <a:stretch>
            <a:fillRect/>
          </a:stretch>
        </p:blipFill>
        <p:spPr bwMode="auto">
          <a:xfrm>
            <a:off x="539552" y="836712"/>
            <a:ext cx="295232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52709" t="41339" r="10259" b="30452"/>
          <a:stretch>
            <a:fillRect/>
          </a:stretch>
        </p:blipFill>
        <p:spPr bwMode="auto">
          <a:xfrm>
            <a:off x="5364088" y="2132856"/>
            <a:ext cx="295232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323528" y="4293096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Küçük, düz uçlu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elevatör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kama etkisiyle diş kökünü soketten çıkarır.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5148064" y="5530006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Cryer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elevatörü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tekerlek aks sistemleri taklit ederek kökü soketten çıkarır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597933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etin kutusu"/>
          <p:cNvSpPr txBox="1"/>
          <p:nvPr/>
        </p:nvSpPr>
        <p:spPr>
          <a:xfrm>
            <a:off x="3599384" y="2564904"/>
            <a:ext cx="5544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smtClean="0"/>
              <a:t>ELEVATÖR </a:t>
            </a:r>
            <a:r>
              <a:rPr lang="tr-TR" sz="4000" b="1" dirty="0" smtClean="0"/>
              <a:t>VE DAVYE KULLANIMI PRENSİPLERİ</a:t>
            </a:r>
            <a:endParaRPr lang="tr-TR" sz="40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9935" t="7052" r="52588" b="69676"/>
          <a:stretch>
            <a:fillRect/>
          </a:stretch>
        </p:blipFill>
        <p:spPr bwMode="auto">
          <a:xfrm>
            <a:off x="467544" y="620688"/>
            <a:ext cx="36216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323528" y="3861048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Alveolar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kemiği ayırabilmek için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davye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dişe iyice oturarak güçlü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basınç uygulamalıdır ve rotasyon merkezi mümkün olduğunca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apikalde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yer almalıdır</a:t>
            </a:r>
            <a:r>
              <a:rPr lang="tr-TR" dirty="0" smtClean="0"/>
              <a:t>. </a:t>
            </a:r>
            <a:endParaRPr lang="tr-T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6323" t="35261" r="51226" b="37236"/>
          <a:stretch>
            <a:fillRect/>
          </a:stretch>
        </p:blipFill>
        <p:spPr bwMode="auto">
          <a:xfrm>
            <a:off x="5148064" y="1340768"/>
            <a:ext cx="355793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4860032" y="4554994"/>
            <a:ext cx="4067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Eğer rotasyon merkezi yeterince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apikalde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yer almazsa diş kökünde yer değiştirme miktarı fazla olur(A). Rotasyon merkezinin 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koronale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 yakın konumlanması kök ucunun fazla yer değiştirmesi ve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apekste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kırıkla sonuçlanır. (B)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dishekimligi.istanbul.edu.tr/wp-content/uploads/2014/04/disdoktoru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8966" y="-16843"/>
            <a:ext cx="9202964" cy="6902227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4788024" y="2492896"/>
            <a:ext cx="5581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smtClean="0"/>
              <a:t>DİŞ ÇEKİMİ İÇİN HEKİM-HASTA POZİSYONLARI </a:t>
            </a:r>
            <a:endParaRPr lang="tr-TR" sz="40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47870" t="6475" r="7872" b="70253"/>
          <a:stretch>
            <a:fillRect/>
          </a:stretch>
        </p:blipFill>
        <p:spPr bwMode="auto">
          <a:xfrm>
            <a:off x="2274290" y="1124744"/>
            <a:ext cx="416991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467544" y="4604935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Davye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oturduğunda rotasyon merkezi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doğru konumlanır  ve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apikalde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daha az basınç oluşturulur (A). Böylece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kortekste daha fazla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ekspansiyon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olur, kök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apeksinde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yer değiştirme daha az olur ve bu nedenle kök kırığı olasılığı azalır.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7549" t="6079" r="55419" b="65713"/>
          <a:stretch>
            <a:fillRect/>
          </a:stretch>
        </p:blipFill>
        <p:spPr bwMode="auto">
          <a:xfrm>
            <a:off x="5002248" y="1916832"/>
            <a:ext cx="302613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4716016" y="5180999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Liguale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uygulanan basınçla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linguokortikal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alan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krestal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kemiğe doğru genişler,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alanda da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kemik hafifçe genişler.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 l="51483" t="35261" r="7872" b="37236"/>
          <a:stretch>
            <a:fillRect/>
          </a:stretch>
        </p:blipFill>
        <p:spPr bwMode="auto">
          <a:xfrm>
            <a:off x="539552" y="908720"/>
            <a:ext cx="324036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395536" y="3933056"/>
            <a:ext cx="3923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Dişe uygulanan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basınçla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bukkokortikal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alan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krestal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kemiğe doğru genişler ve kök ucunun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lingualinde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de bir miktar genişleme görülür.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5742" t="40127" r="52710" b="34485"/>
          <a:stretch>
            <a:fillRect/>
          </a:stretch>
        </p:blipFill>
        <p:spPr bwMode="auto">
          <a:xfrm>
            <a:off x="539552" y="836712"/>
            <a:ext cx="33123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467544" y="3861048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Rotasyonel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kuvvet,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maksiller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keserler ve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mandibular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premolarlar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gibi konik köklü dişlerde uygulanır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44581" t="2045" r="10258" b="67631"/>
          <a:stretch>
            <a:fillRect/>
          </a:stretch>
        </p:blipFill>
        <p:spPr bwMode="auto">
          <a:xfrm>
            <a:off x="5076056" y="1700808"/>
            <a:ext cx="360040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5004048" y="5108991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Traksiyon kuvveti, diş çekiminin son aşamasında yararlıdır. Diş hala soketin  içinde olduğu için küçük traksiyon kuvvetleri uygulanmalıdır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91" y="0"/>
            <a:ext cx="9149991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etin kutusu"/>
          <p:cNvSpPr txBox="1"/>
          <p:nvPr/>
        </p:nvSpPr>
        <p:spPr>
          <a:xfrm>
            <a:off x="4572000" y="3113673"/>
            <a:ext cx="489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smtClean="0"/>
              <a:t>KAPALI ÇEKİM PROSEDÜRÜ</a:t>
            </a:r>
            <a:endParaRPr lang="tr-TR" sz="40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839" t="7757" r="53613" b="70381"/>
          <a:stretch>
            <a:fillRect/>
          </a:stretch>
        </p:blipFill>
        <p:spPr bwMode="auto">
          <a:xfrm>
            <a:off x="611560" y="980728"/>
            <a:ext cx="3168352" cy="249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53290" t="7757" r="10582" b="70381"/>
          <a:stretch>
            <a:fillRect/>
          </a:stretch>
        </p:blipFill>
        <p:spPr bwMode="auto">
          <a:xfrm>
            <a:off x="5220072" y="2564904"/>
            <a:ext cx="325197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323528" y="3657798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Periosteal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elevatör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dişeti  yapışıklığını ve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interdental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papillayı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dişten ayırmak için kullanılır.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5148064" y="5374957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Küçük düz uçlu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elevatör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, dişe dik olarak yerleştirilir.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0445" t="32638" r="7104" b="40564"/>
          <a:stretch>
            <a:fillRect/>
          </a:stretch>
        </p:blipFill>
        <p:spPr bwMode="auto">
          <a:xfrm>
            <a:off x="539552" y="836712"/>
            <a:ext cx="338437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51483" t="63469" r="6969" b="10706"/>
          <a:stretch>
            <a:fillRect/>
          </a:stretch>
        </p:blipFill>
        <p:spPr bwMode="auto">
          <a:xfrm>
            <a:off x="5220072" y="2376264"/>
            <a:ext cx="3312368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395536" y="3933056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Elevatör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ucunun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okluzal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kısmı dişe doğru döndürülmelidir. Sap kısmının ise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doğru hareket ettirilmesi dişin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eleve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edilmesine yardımcı olur.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5076056" y="5457998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Elevatörün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sapı, eğer komşuluğunda diş yoksa tam tersi yönde de çevrilerek kullanılabilir.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1161" t="69816" r="53613" b="7617"/>
          <a:stretch>
            <a:fillRect/>
          </a:stretch>
        </p:blipFill>
        <p:spPr bwMode="auto">
          <a:xfrm>
            <a:off x="2510772" y="1268760"/>
            <a:ext cx="38614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1475656" y="4942909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Davyenin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uçları yumuşak dokunun altında konumlandırarak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doğru kuvvet uygulanır.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53290" t="46276" r="7872" b="10001"/>
          <a:stretch>
            <a:fillRect/>
          </a:stretch>
        </p:blipFill>
        <p:spPr bwMode="auto">
          <a:xfrm>
            <a:off x="971600" y="1196752"/>
            <a:ext cx="309634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4283968" y="2204864"/>
            <a:ext cx="4176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A.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Premolar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davyeler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, 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premolar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dişin çekiminde komşu dişi lükse etmeden kullanmak için çok geniştir.</a:t>
            </a: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B,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maksiller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kök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davyesi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kullanmak çekimi kolaylaştırır.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ine\Desktop\images8ZP2D8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43164" cy="4221088"/>
          </a:xfrm>
          <a:prstGeom prst="rect">
            <a:avLst/>
          </a:prstGeom>
          <a:noFill/>
        </p:spPr>
      </p:pic>
      <p:sp>
        <p:nvSpPr>
          <p:cNvPr id="2" name="1 Metin kutusu"/>
          <p:cNvSpPr txBox="1"/>
          <p:nvPr/>
        </p:nvSpPr>
        <p:spPr>
          <a:xfrm>
            <a:off x="5724128" y="3645024"/>
            <a:ext cx="4427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smtClean="0"/>
              <a:t>DİŞ ÇEKİMİ TEKNİKLERİ</a:t>
            </a:r>
            <a:endParaRPr lang="tr-TR" sz="40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04665"/>
            <a:ext cx="3744416" cy="499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683568" y="5517232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Maksiller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sol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posterior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diş çekimi. Sol işaret parmağı dil ve yanağı ekarte eder ve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bukkalden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alveoler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kemiği destekler. Başparmak ise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palatinalden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alveoler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kemiği destekler. Bu tutuşla baş pozisyonu dengede kalır, diş ve kemik hareketiyle ilgili dokunsal bilgi elde edilir.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04664"/>
            <a:ext cx="37804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971600" y="5589240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tx2"/>
                </a:solidFill>
              </a:rPr>
              <a:t>Üst çenede diş çekimi için hasta pozisyonu: </a:t>
            </a:r>
            <a:r>
              <a:rPr lang="tr-TR" dirty="0" err="1" smtClean="0">
                <a:solidFill>
                  <a:schemeClr val="tx2"/>
                </a:solidFill>
              </a:rPr>
              <a:t>maksiller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okluzal</a:t>
            </a:r>
            <a:r>
              <a:rPr lang="tr-TR" dirty="0" smtClean="0">
                <a:solidFill>
                  <a:schemeClr val="tx2"/>
                </a:solidFill>
              </a:rPr>
              <a:t> düzlem yerle 60 derece açı yapacak şekilde geriye eğilir. Koltuğun yüksekliği hastanın ağzı hekimin dirseğinden hafifçe aşağıda olacak şekilde konumlandırılır.</a:t>
            </a:r>
            <a:endParaRPr lang="tr-TR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59446" t="7052" r="14195" b="61102"/>
          <a:stretch>
            <a:fillRect/>
          </a:stretch>
        </p:blipFill>
        <p:spPr bwMode="auto">
          <a:xfrm>
            <a:off x="3275856" y="548680"/>
            <a:ext cx="1872208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197768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1742" t="39220" r="14195" b="25247"/>
          <a:stretch>
            <a:fillRect/>
          </a:stretch>
        </p:blipFill>
        <p:spPr bwMode="auto">
          <a:xfrm>
            <a:off x="323528" y="3429000"/>
            <a:ext cx="4919047" cy="3022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5652120" y="836712"/>
            <a:ext cx="30963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A,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maksiller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keserlerin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çekimi. Sol elle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alveolar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kemik desteklenir.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B,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davye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mümkün olduğunca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apikalde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yerleştirilir.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C,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lüksasyona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labiale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doğru kuvvet uygulanarak başlanır.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D, hafif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linguale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kuvvet uygulanır.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E, diş traksiyon ve rotasyon hareketiyle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labiale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doğru soketinden çıkarılır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6079" r="48194" b="30452"/>
          <a:stretch>
            <a:fillRect/>
          </a:stretch>
        </p:blipFill>
        <p:spPr bwMode="auto">
          <a:xfrm>
            <a:off x="395536" y="373634"/>
            <a:ext cx="3892106" cy="610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4716016" y="1042858"/>
            <a:ext cx="38884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A,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maksiller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kanin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dişi çekiminde el ve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davyenin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pozisyonu keser dişlerin çekimindeki gibidir.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Davye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dişi mümkün olduğunca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apikalden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tutmalıdır. 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B, ilk hareket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doğru olmalıdır. 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C, hafif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linguale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kuvvet uygulanır.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D, diş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labio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insizal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yönde hafif rotasyon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kuvvetiyle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soketinden çıkarılır.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908720"/>
            <a:ext cx="3096344" cy="412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1907704" y="5301208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aksiller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premolar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dişin çekimi.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El pozisyonu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anterior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dişlerdeki gibidir.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2968" t="37504" r="15678" b="32877"/>
          <a:stretch>
            <a:fillRect/>
          </a:stretch>
        </p:blipFill>
        <p:spPr bwMode="auto">
          <a:xfrm>
            <a:off x="1907704" y="548680"/>
            <a:ext cx="5364088" cy="285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539552" y="3573016"/>
            <a:ext cx="83164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B, rotasyon merkezinin mümkün olduğunca altından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sert basınç uygulanır ve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krestal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kemik genişletilir.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C,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bukkokortikal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 alanın genişlemesi için başlangıçta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basınç uygulanır.  Kök uçları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linguale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doğru itilir ve bu yüzden kırık oluşabilir.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D,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palatinale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uygulanan basınç,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basınçtan daha az olmalıdır.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E, diş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bukkookluzal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yönde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ve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traksiyonel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kuvvetlerin kombinasyonuyla çıkarılır.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6347" r="50000" b="30184"/>
          <a:stretch>
            <a:fillRect/>
          </a:stretch>
        </p:blipFill>
        <p:spPr bwMode="auto">
          <a:xfrm>
            <a:off x="467544" y="404664"/>
            <a:ext cx="3770188" cy="612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4788024" y="1340768"/>
            <a:ext cx="3744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A,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maksiller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ikinci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premolar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çekiminde diş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davyeyle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mümkün olduğunca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apikalden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tutulmalıdır.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B, 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lüksasyona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basınç uygulanarak başlanır.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C, çok az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linguale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basınç uygulanır.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D, diş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bukkookluzal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yönde çıkarılır.</a:t>
            </a:r>
          </a:p>
          <a:p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1780" y="476672"/>
            <a:ext cx="37804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1403648" y="5661248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aksiller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molar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dişlerin çekimi. Sol elle dudak ve yanak gibi yumuşak dokular ekarte edilir.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322" t="35261" r="31033" b="34415"/>
          <a:stretch>
            <a:fillRect/>
          </a:stretch>
        </p:blipFill>
        <p:spPr bwMode="auto">
          <a:xfrm>
            <a:off x="3131840" y="1052736"/>
            <a:ext cx="499432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1115616" y="4221088"/>
            <a:ext cx="7128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B,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davye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uçları dişi mümkün olduğunca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apikalden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tutar.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C,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lüksasyona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güçlü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kuvvetle başlanır.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D, orta düzeyde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lingual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basınç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uygulanır.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E, diş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bukkookluzal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yönde çıkarılır.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6967" t="7052" r="31033" b="64034"/>
          <a:stretch>
            <a:fillRect/>
          </a:stretch>
        </p:blipFill>
        <p:spPr bwMode="auto">
          <a:xfrm>
            <a:off x="1259632" y="1052736"/>
            <a:ext cx="187220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3548" t="67700" r="51227" b="13259"/>
          <a:stretch>
            <a:fillRect/>
          </a:stretch>
        </p:blipFill>
        <p:spPr bwMode="auto">
          <a:xfrm>
            <a:off x="755576" y="692696"/>
            <a:ext cx="3384376" cy="234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54991" t="68405" r="11591" b="13259"/>
          <a:stretch>
            <a:fillRect/>
          </a:stretch>
        </p:blipFill>
        <p:spPr bwMode="auto">
          <a:xfrm>
            <a:off x="5508103" y="2420888"/>
            <a:ext cx="317666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395536" y="3284984"/>
            <a:ext cx="4536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Mandibular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sol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posterior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dişlerin çekimi.</a:t>
            </a: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Hekimin sol işaret parmağı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vestibülde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yanağı uzaklaştırarak konumlandırılır, ikinci parmak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lingual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vestibülde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dili uzaklaştırarak konumlandırılır. Başparmak çene altında konumlandırılır.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Mandibula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parmaklar arasında tutulur ve başparmakla çekim sırasında destek sağlanır.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5364088" y="5013176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Mandibulanın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desteklenmesiyle TME fazla basınçtan korunur, karşı taraftaki dişlerin arasına plastik ısırma bloğu yerleştirilir.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e\Desktop\Yeni klasör (6)\IMG_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764704"/>
            <a:ext cx="4788024" cy="4191003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2123728" y="558924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Mandibular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anterior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diş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çekimi.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2065" t="25388" r="12065" b="44288"/>
          <a:stretch>
            <a:fillRect/>
          </a:stretch>
        </p:blipFill>
        <p:spPr bwMode="auto">
          <a:xfrm>
            <a:off x="1547664" y="980728"/>
            <a:ext cx="60486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1403648" y="4509120"/>
            <a:ext cx="7488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B,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davye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dişi mümkün olduğunca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apikalden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tutmalıdır.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C,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lüksasyona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orta düzeyde basınçla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labiale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doğru başlanır. 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D,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linguale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kuvvetle kemikte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ekspansiyon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devam eder.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E, diş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labioinsizal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yönde çıkarılır.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331640" y="5733256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tx2"/>
                </a:solidFill>
              </a:rPr>
              <a:t>Maksilla</a:t>
            </a:r>
            <a:r>
              <a:rPr lang="tr-TR" dirty="0" smtClean="0">
                <a:solidFill>
                  <a:schemeClr val="tx2"/>
                </a:solidFill>
              </a:rPr>
              <a:t> sağ bölgeden diş çekimi.  Hekim hastanın başını kendine doğru çevirmelidir</a:t>
            </a:r>
            <a:r>
              <a:rPr lang="tr-TR" dirty="0" smtClean="0"/>
              <a:t>. </a:t>
            </a:r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04664"/>
            <a:ext cx="388843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620688"/>
            <a:ext cx="345638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2915816" y="5517232"/>
            <a:ext cx="464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Mandibular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premolar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dişin çekimi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0839" t="28208" r="10581" b="39352"/>
          <a:stretch>
            <a:fillRect/>
          </a:stretch>
        </p:blipFill>
        <p:spPr bwMode="auto">
          <a:xfrm>
            <a:off x="1187624" y="692696"/>
            <a:ext cx="626469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539552" y="4221088"/>
            <a:ext cx="81369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D, rotasyon merkezinin yerini değiştirmek için diş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davyeyle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mümkün olduğunca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apikalden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tutulur ve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krestal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kemik genişletilir.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E,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lüksasyona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kuvvet uygulanarak başlanır.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F, çok az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linguale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basınç uygulanır.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G, diş rotasyon ve traksiyon kuvveti uygulanarak yerinden çıkarılır.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0251" t="68406" r="30910" b="9732"/>
          <a:stretch>
            <a:fillRect/>
          </a:stretch>
        </p:blipFill>
        <p:spPr bwMode="auto">
          <a:xfrm>
            <a:off x="2483768" y="908720"/>
            <a:ext cx="4176464" cy="301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899592" y="4653136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Kök ucu eğri olan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premolar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dişlerde,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rotasyonel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çekim kuvvetleri eğri kısmın kırılması ile sonuçlanabilir. Bu nedenle hafif kuvvetler uygulanmalıdır.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60839" t="6784" r="16581" b="71354"/>
          <a:stretch>
            <a:fillRect/>
          </a:stretch>
        </p:blipFill>
        <p:spPr bwMode="auto">
          <a:xfrm>
            <a:off x="5724128" y="1977319"/>
            <a:ext cx="2622485" cy="325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92696"/>
            <a:ext cx="243027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971600" y="436510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Mandibular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molar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diş çekimi.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4716016" y="5662989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avye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dişe mümkün olduğunca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apikalden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oturmalıdır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4775" t="28646" r="16581" b="51608"/>
          <a:stretch>
            <a:fillRect/>
          </a:stretch>
        </p:blipFill>
        <p:spPr bwMode="auto">
          <a:xfrm>
            <a:off x="1475656" y="1196752"/>
            <a:ext cx="625440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827584" y="4050938"/>
            <a:ext cx="7344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C,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molar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dişlerin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lüksasyonuna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güçlü kuvvet uygulanarak başlanır.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D, güçlü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linguale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basınçla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lüksasyona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devam edilir.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E, diş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bukkookluzal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yönde yerinden çıkarılır.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5743" t="5642" r="28323" b="32300"/>
          <a:stretch>
            <a:fillRect/>
          </a:stretch>
        </p:blipFill>
        <p:spPr bwMode="auto">
          <a:xfrm>
            <a:off x="251520" y="404664"/>
            <a:ext cx="513711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5508104" y="764704"/>
            <a:ext cx="34198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A,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davye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bifurkasyon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alanına oturacak şekilde dikkatlice yerleştirilir.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B,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davyenin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kolları çok sıkı bir şekilde tutulur. Böylece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davyenin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uçları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bifurkasyona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kuvvet uygular ve dişe traksiyon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kuuveti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uygular.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C, soketi genişletmek için güçlü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kuvvet uygulanır.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D, dişin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lüksasyonu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için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linguale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de güçlü kuvvet uygulanır.</a:t>
            </a:r>
          </a:p>
          <a:p>
            <a:pPr algn="just"/>
            <a:endParaRPr lang="tr-T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E, diş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bukkookluzal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yönde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bukkal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ve traksiyon kuvvetleriyle yerinden çıkarılır.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67944" cy="3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etin kutusu"/>
          <p:cNvSpPr txBox="1"/>
          <p:nvPr/>
        </p:nvSpPr>
        <p:spPr>
          <a:xfrm>
            <a:off x="4211960" y="2996952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smtClean="0"/>
              <a:t>ÇEKİM SONRASI SOKET KONTROLÜ</a:t>
            </a:r>
            <a:endParaRPr lang="tr-TR" sz="40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0526" t="69321" r="29876" b="9027"/>
          <a:stretch>
            <a:fillRect/>
          </a:stretch>
        </p:blipFill>
        <p:spPr bwMode="auto">
          <a:xfrm>
            <a:off x="2411760" y="986779"/>
            <a:ext cx="4320480" cy="302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971600" y="4438853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Filmde hekim çekim soketini kontrol etmediği ve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debride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 etmediği için kalan amalgam parçası görülüyor. 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6258" t="30324" r="49420" b="52045"/>
          <a:stretch>
            <a:fillRect/>
          </a:stretch>
        </p:blipFill>
        <p:spPr bwMode="auto">
          <a:xfrm>
            <a:off x="1115616" y="332656"/>
            <a:ext cx="27363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50580" t="29618" r="14640" b="52046"/>
          <a:stretch>
            <a:fillRect/>
          </a:stretch>
        </p:blipFill>
        <p:spPr bwMode="auto">
          <a:xfrm>
            <a:off x="1115616" y="2492896"/>
            <a:ext cx="27728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6258" t="48660" r="49420" b="33710"/>
          <a:stretch>
            <a:fillRect/>
          </a:stretch>
        </p:blipFill>
        <p:spPr bwMode="auto">
          <a:xfrm>
            <a:off x="1115616" y="4725144"/>
            <a:ext cx="27363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4572000" y="764704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Tek diş çekimi sonrasında diş kronu yerinde küçük bir boşluk kalır.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4572000" y="2780928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Bu boşluğa iki kez ikiye katlanmış tampon (2x2 </a:t>
            </a:r>
            <a:r>
              <a:rPr lang="tr-TR" dirty="0" err="1" smtClean="0">
                <a:solidFill>
                  <a:schemeClr val="accent1">
                    <a:lumMod val="50000"/>
                  </a:schemeClr>
                </a:solidFill>
              </a:rPr>
              <a:t>inch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) yerleştirilir. Hasta bu tamponu ısırdığında dişeti ve sokete basınç iletilir</a:t>
            </a:r>
            <a:r>
              <a:rPr lang="tr-TR" dirty="0" smtClean="0"/>
              <a:t>.</a:t>
            </a:r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4572000" y="4941168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accent1">
                    <a:lumMod val="50000"/>
                  </a:schemeClr>
                </a:solidFill>
              </a:rPr>
              <a:t>Eğer büyük tampon kullanılırsa basınç dişeti veya sokete değil dişlere iletilir.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1259632" y="587727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solidFill>
                  <a:schemeClr val="tx2"/>
                </a:solidFill>
              </a:rPr>
              <a:t>Maksilla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anterior</a:t>
            </a:r>
            <a:r>
              <a:rPr lang="tr-TR" dirty="0" smtClean="0">
                <a:solidFill>
                  <a:schemeClr val="tx2"/>
                </a:solidFill>
              </a:rPr>
              <a:t> bölgeden diş çekimi. Hasta karşıya bakmalıdır</a:t>
            </a:r>
            <a:r>
              <a:rPr lang="tr-TR" dirty="0" smtClean="0"/>
              <a:t>. </a:t>
            </a:r>
            <a:endParaRPr lang="tr-TR" dirty="0"/>
          </a:p>
        </p:txBody>
      </p:sp>
      <p:pic>
        <p:nvPicPr>
          <p:cNvPr id="4098" name="Picture 2" descr="C:\Users\Mine\Desktop\Yeni klasör (6)\IMG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04664"/>
            <a:ext cx="3888432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1331640" y="5733256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>
                <a:solidFill>
                  <a:schemeClr val="tx2"/>
                </a:solidFill>
              </a:rPr>
              <a:t>Hekim </a:t>
            </a:r>
            <a:r>
              <a:rPr lang="tr-TR" dirty="0" err="1" smtClean="0">
                <a:solidFill>
                  <a:schemeClr val="tx2"/>
                </a:solidFill>
              </a:rPr>
              <a:t>maksiller</a:t>
            </a:r>
            <a:r>
              <a:rPr lang="tr-TR" dirty="0" smtClean="0">
                <a:solidFill>
                  <a:schemeClr val="tx2"/>
                </a:solidFill>
              </a:rPr>
              <a:t> sol bölgede çalışırken hastanın başını hafifçe kendine doğru çevirmelidir. </a:t>
            </a:r>
            <a:endParaRPr lang="tr-TR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04664"/>
            <a:ext cx="3816424" cy="508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1259632" y="5589240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tx2"/>
                </a:solidFill>
              </a:rPr>
              <a:t>Mandibulada</a:t>
            </a:r>
            <a:r>
              <a:rPr lang="tr-TR" dirty="0" smtClean="0">
                <a:solidFill>
                  <a:schemeClr val="tx2"/>
                </a:solidFill>
              </a:rPr>
              <a:t> diş çekimi sırasında hasta biraz dikleştirilir, ağız açıkken </a:t>
            </a:r>
            <a:r>
              <a:rPr lang="tr-TR" dirty="0" err="1" smtClean="0">
                <a:solidFill>
                  <a:schemeClr val="tx2"/>
                </a:solidFill>
              </a:rPr>
              <a:t>mandibular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okluzal</a:t>
            </a:r>
            <a:r>
              <a:rPr lang="tr-TR" dirty="0" smtClean="0">
                <a:solidFill>
                  <a:schemeClr val="tx2"/>
                </a:solidFill>
              </a:rPr>
              <a:t> düzlem yere paralel hale gelir. Koltuğun yüksekliği daha aşağıdadır. Bu pozisyon hekimin kolunun daha düz olmasını sağlar. </a:t>
            </a:r>
            <a:endParaRPr lang="tr-TR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32657"/>
            <a:ext cx="3888432" cy="51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1115616" y="5733256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tx2"/>
                </a:solidFill>
              </a:rPr>
              <a:t>Mandibular</a:t>
            </a:r>
            <a:r>
              <a:rPr lang="tr-TR" dirty="0" smtClean="0">
                <a:solidFill>
                  <a:schemeClr val="tx2"/>
                </a:solidFill>
              </a:rPr>
              <a:t> sağ dişlerin çekimi sırasında hekim hastanın başını kendine doğru çevirmelidir.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32657"/>
            <a:ext cx="394243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1187624" y="5879013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 smtClean="0">
                <a:solidFill>
                  <a:schemeClr val="tx2"/>
                </a:solidFill>
              </a:rPr>
              <a:t>Mandibular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anterior</a:t>
            </a:r>
            <a:r>
              <a:rPr lang="tr-TR" dirty="0" smtClean="0">
                <a:solidFill>
                  <a:schemeClr val="tx2"/>
                </a:solidFill>
              </a:rPr>
              <a:t> işlerin çekimi sırasında, hasta karşıya bakar, hekim hastanın sağında durur.</a:t>
            </a:r>
            <a:endParaRPr lang="tr-TR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62949"/>
            <a:ext cx="4032448" cy="537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1575</TotalTime>
  <Words>1206</Words>
  <Application>Microsoft Office PowerPoint</Application>
  <PresentationFormat>Ekran Gösterisi (4:3)</PresentationFormat>
  <Paragraphs>122</Paragraphs>
  <Slides>48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Slayt Başlıkları</vt:lpstr>
      </vt:variant>
      <vt:variant>
        <vt:i4>48</vt:i4>
      </vt:variant>
    </vt:vector>
  </HeadingPairs>
  <TitlesOfParts>
    <vt:vector size="51" baseType="lpstr">
      <vt:lpstr>Akış</vt:lpstr>
      <vt:lpstr>Ofis Teması</vt:lpstr>
      <vt:lpstr>Metro</vt:lpstr>
      <vt:lpstr>DİŞ ÇEKİMİ PRENSİPLERİ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Mine</dc:creator>
  <cp:lastModifiedBy>Mine</cp:lastModifiedBy>
  <cp:revision>91</cp:revision>
  <dcterms:created xsi:type="dcterms:W3CDTF">2016-02-13T13:12:02Z</dcterms:created>
  <dcterms:modified xsi:type="dcterms:W3CDTF">2016-02-16T09:54:12Z</dcterms:modified>
</cp:coreProperties>
</file>