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8" r:id="rId34"/>
    <p:sldId id="349" r:id="rId35"/>
    <p:sldId id="350" r:id="rId36"/>
    <p:sldId id="347" r:id="rId37"/>
    <p:sldId id="351" r:id="rId38"/>
    <p:sldId id="352" r:id="rId39"/>
    <p:sldId id="35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D7C3-1ABB-419E-B824-A2E543935B0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60A9-080B-40D8-9A5B-70528D64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991847-F0C6-4BAD-998E-47E018C4A2B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B31984-C218-43C7-8FC8-DD40CD2BEBF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C59033-BA2F-4886-8A36-ECAE70F32E0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F602F1-4F15-49DE-AA79-066ECF86EAF3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41E7B4-0710-4CF2-AA37-609DFEA3B457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7D577-EEAE-451E-9FCA-40AAD918777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82F51D-26C8-4A78-A8B0-4C7CF790529C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3BD4C5-38E4-4FF3-A667-BC9CC4A46D1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C463D-5B98-4B9E-957F-9C9FB530DE6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1A0D0-DE3B-4BD7-B4A2-FEBBA847A99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2F2746-7E6A-45AF-9ABE-D52D0E3A1E1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38719A-532C-425A-8289-F9A90794657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71DAC-833B-478D-BAAE-48BDA6F3B3D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16890-16E6-4D32-92E7-10BEFB1A07D2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AA96F0-B1D5-4580-86C7-E097B571D1CD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14D17-AC7B-44C6-8342-749EF25CC4E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8D87C6-3B2D-4264-AC23-6229713FF08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1306C-09FF-4EFA-AAC7-1A6B7259A16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8ED7AD-985F-45A1-BCF0-C5902BEE5C3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C8347-74F2-44AB-8F5E-E632F86FC8B3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D11E2-60AF-4D90-9265-DAED351F27F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COM337 Computer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Geometric </a:t>
            </a:r>
            <a:r>
              <a:rPr lang="en-GB" dirty="0" smtClean="0"/>
              <a:t>Transformations</a:t>
            </a:r>
          </a:p>
          <a:p>
            <a:r>
              <a:rPr lang="en-GB" dirty="0" smtClean="0"/>
              <a:t>2/2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33400" y="525463"/>
          <a:ext cx="8077200" cy="580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Bitmap Image" r:id="rId4" imgW="6780952" imgH="4877481" progId="Paint.Picture">
                  <p:embed/>
                </p:oleObj>
              </mc:Choice>
              <mc:Fallback>
                <p:oleObj name="Bitmap Image" r:id="rId4" imgW="6780952" imgH="48774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463"/>
                        <a:ext cx="8077200" cy="580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47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33400" y="595313"/>
          <a:ext cx="8153400" cy="571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Bitmap Image" r:id="rId4" imgW="6961905" imgH="4885714" progId="Paint.Picture">
                  <p:embed/>
                </p:oleObj>
              </mc:Choice>
              <mc:Fallback>
                <p:oleObj name="Bitmap Image" r:id="rId4" imgW="6961905" imgH="48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5313"/>
                        <a:ext cx="8153400" cy="571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24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57200" y="838200"/>
          <a:ext cx="83058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Bitmap Image" r:id="rId4" imgW="6942857" imgH="4247619" progId="Paint.Picture">
                  <p:embed/>
                </p:oleObj>
              </mc:Choice>
              <mc:Fallback>
                <p:oleObj name="Bitmap Image" r:id="rId4" imgW="6942857" imgH="4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3058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2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04800" y="325438"/>
          <a:ext cx="8458200" cy="615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7" name="Bitmap Image" r:id="rId4" imgW="6811326" imgH="4952381" progId="Paint.Picture">
                  <p:embed/>
                </p:oleObj>
              </mc:Choice>
              <mc:Fallback>
                <p:oleObj name="Bitmap Image" r:id="rId4" imgW="6811326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5438"/>
                        <a:ext cx="8458200" cy="615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492500" y="5300663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en-US" sz="24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</p:spTree>
    <p:extLst>
      <p:ext uri="{BB962C8B-B14F-4D97-AF65-F5344CB8AC3E}">
        <p14:creationId xmlns:p14="http://schemas.microsoft.com/office/powerpoint/2010/main" val="41164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609600" y="520700"/>
          <a:ext cx="7848600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Bitmap Image" r:id="rId4" imgW="6761905" imgH="4963218" progId="Paint.Picture">
                  <p:embed/>
                </p:oleObj>
              </mc:Choice>
              <mc:Fallback>
                <p:oleObj name="Bitmap Image" r:id="rId4" imgW="6761905" imgH="49632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0700"/>
                        <a:ext cx="7848600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76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304800" y="457200"/>
          <a:ext cx="861060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Bitmap Image" r:id="rId4" imgW="6980952" imgH="4753639" progId="Paint.Picture">
                  <p:embed/>
                </p:oleObj>
              </mc:Choice>
              <mc:Fallback>
                <p:oleObj name="Bitmap Image" r:id="rId4" imgW="6980952" imgH="47536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8610600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524750" y="47625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en-US" sz="2000">
                <a:latin typeface="Times New Roman" pitchFamily="18" charset="0"/>
              </a:rPr>
              <a:t>H&amp;B p271</a:t>
            </a:r>
          </a:p>
        </p:txBody>
      </p:sp>
    </p:spTree>
    <p:extLst>
      <p:ext uri="{BB962C8B-B14F-4D97-AF65-F5344CB8AC3E}">
        <p14:creationId xmlns:p14="http://schemas.microsoft.com/office/powerpoint/2010/main" val="27936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2000" smtClean="0"/>
              <a:t>Rows of upper-left 3x3 submatrix, when rotated by R lie on the x,y and z axes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377950"/>
          <a:ext cx="6096000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Denklem" r:id="rId4" imgW="2641600" imgH="914400" progId="Equation.3">
                  <p:embed/>
                </p:oleObj>
              </mc:Choice>
              <mc:Fallback>
                <p:oleObj name="Denklem" r:id="rId4" imgW="2641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377950"/>
                        <a:ext cx="6096000" cy="220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15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04800" y="609600"/>
          <a:ext cx="8458200" cy="529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Bitmap Image" r:id="rId4" imgW="6849431" imgH="4285714" progId="Paint.Picture">
                  <p:embed/>
                </p:oleObj>
              </mc:Choice>
              <mc:Fallback>
                <p:oleObj name="Bitmap Image" r:id="rId4" imgW="6849431" imgH="4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458200" cy="529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3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914400" y="820738"/>
          <a:ext cx="7162800" cy="510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Bitmap Image" r:id="rId4" imgW="6477904" imgH="4619048" progId="Paint.Picture">
                  <p:embed/>
                </p:oleObj>
              </mc:Choice>
              <mc:Fallback>
                <p:oleObj name="Bitmap Image" r:id="rId4" imgW="6477904" imgH="4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20738"/>
                        <a:ext cx="7162800" cy="510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4800" y="5486400"/>
            <a:ext cx="533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Scaling an object with this transformation will also move its position relative to the origin - so move it to the origin, scale it, then move it back...</a:t>
            </a:r>
            <a:endParaRPr lang="en-GB" altLang="en-US" sz="2400" baseline="-25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3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371600" y="384175"/>
          <a:ext cx="6553200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Bitmap Image" r:id="rId4" imgW="4904762" imgH="4667902" progId="Paint.Picture">
                  <p:embed/>
                </p:oleObj>
              </mc:Choice>
              <mc:Fallback>
                <p:oleObj name="Bitmap Image" r:id="rId4" imgW="4904762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175"/>
                        <a:ext cx="6553200" cy="623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17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3D Transformations.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67017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Use homogeneous coordinates, just as in 2D case.</a:t>
            </a:r>
          </a:p>
          <a:p>
            <a:pPr eaLnBrk="1" hangingPunct="1"/>
            <a:r>
              <a:rPr lang="en-GB" altLang="en-US" sz="2400" smtClean="0"/>
              <a:t>Transformations are now 4x4 matrices.</a:t>
            </a:r>
          </a:p>
          <a:p>
            <a:pPr eaLnBrk="1" hangingPunct="1"/>
            <a:r>
              <a:rPr lang="en-GB" altLang="en-US" sz="2400" smtClean="0"/>
              <a:t>We will use a right-handed (world) coordinate system -   ( z out of page ).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292475" y="42052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292475" y="5424488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3063875" y="54244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438400" y="5791200"/>
            <a:ext cx="1377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z (out of page)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200400" y="3886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800600" y="5410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486400" y="4319588"/>
            <a:ext cx="3543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Note:</a:t>
            </a:r>
          </a:p>
          <a:p>
            <a:pPr algn="l"/>
            <a:r>
              <a:rPr lang="en-GB" altLang="en-US" sz="2000">
                <a:latin typeface="Times New Roman" pitchFamily="18" charset="0"/>
              </a:rPr>
              <a:t>Convenient to think of display as</a:t>
            </a:r>
          </a:p>
          <a:p>
            <a:pPr algn="l"/>
            <a:r>
              <a:rPr lang="en-GB" altLang="en-US" sz="2000">
                <a:latin typeface="Times New Roman" pitchFamily="18" charset="0"/>
              </a:rPr>
              <a:t>Being left-handed !!</a:t>
            </a:r>
          </a:p>
          <a:p>
            <a:pPr algn="l"/>
            <a:r>
              <a:rPr lang="en-GB" altLang="en-US" sz="2000">
                <a:latin typeface="Times New Roman" pitchFamily="18" charset="0"/>
              </a:rPr>
              <a:t>( z into the screen )</a:t>
            </a:r>
            <a:r>
              <a:rPr lang="en-GB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3292475" y="5119688"/>
            <a:ext cx="381000" cy="381000"/>
          </a:xfrm>
          <a:custGeom>
            <a:avLst/>
            <a:gdLst>
              <a:gd name="T0" fmla="*/ 373606 w 876"/>
              <a:gd name="T1" fmla="*/ 381000 h 969"/>
              <a:gd name="T2" fmla="*/ 365777 w 876"/>
              <a:gd name="T3" fmla="*/ 244563 h 969"/>
              <a:gd name="T4" fmla="*/ 282271 w 876"/>
              <a:gd name="T5" fmla="*/ 114811 h 969"/>
              <a:gd name="T6" fmla="*/ 162664 w 876"/>
              <a:gd name="T7" fmla="*/ 39319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 rot="-5400000">
            <a:off x="2987675" y="5272088"/>
            <a:ext cx="457200" cy="152400"/>
          </a:xfrm>
          <a:custGeom>
            <a:avLst/>
            <a:gdLst>
              <a:gd name="T0" fmla="*/ 448327 w 876"/>
              <a:gd name="T1" fmla="*/ 152400 h 969"/>
              <a:gd name="T2" fmla="*/ 438933 w 876"/>
              <a:gd name="T3" fmla="*/ 97825 h 969"/>
              <a:gd name="T4" fmla="*/ 338725 w 876"/>
              <a:gd name="T5" fmla="*/ 45924 h 969"/>
              <a:gd name="T6" fmla="*/ 195197 w 876"/>
              <a:gd name="T7" fmla="*/ 15728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 rot="5542014">
            <a:off x="3295650" y="5346700"/>
            <a:ext cx="152400" cy="457200"/>
          </a:xfrm>
          <a:custGeom>
            <a:avLst/>
            <a:gdLst>
              <a:gd name="T0" fmla="*/ 149442 w 876"/>
              <a:gd name="T1" fmla="*/ 457200 h 969"/>
              <a:gd name="T2" fmla="*/ 146311 w 876"/>
              <a:gd name="T3" fmla="*/ 293476 h 969"/>
              <a:gd name="T4" fmla="*/ 112908 w 876"/>
              <a:gd name="T5" fmla="*/ 137773 h 969"/>
              <a:gd name="T6" fmla="*/ 65066 w 876"/>
              <a:gd name="T7" fmla="*/ 47183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8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81000" y="498475"/>
          <a:ext cx="8382000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Bitmap Image" r:id="rId4" imgW="6771429" imgH="4753639" progId="Paint.Picture">
                  <p:embed/>
                </p:oleObj>
              </mc:Choice>
              <mc:Fallback>
                <p:oleObj name="Bitmap Image" r:id="rId4" imgW="6771429" imgH="47536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8475"/>
                        <a:ext cx="8382000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03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04800" y="622300"/>
          <a:ext cx="8229600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Bitmap Image" r:id="rId4" imgW="7039958" imgH="4629796" progId="Paint.Picture">
                  <p:embed/>
                </p:oleObj>
              </mc:Choice>
              <mc:Fallback>
                <p:oleObj name="Bitmap Image" r:id="rId4" imgW="7039958" imgH="462979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22300"/>
                        <a:ext cx="8229600" cy="541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011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04800" y="971550"/>
          <a:ext cx="84582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Bitmap Image" r:id="rId4" imgW="6849431" imgH="3943901" progId="Paint.Picture">
                  <p:embed/>
                </p:oleObj>
              </mc:Choice>
              <mc:Fallback>
                <p:oleObj name="Bitmap Image" r:id="rId4" imgW="6849431" imgH="39439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71550"/>
                        <a:ext cx="8458200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078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Coordinate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6 coordinate systems were used in order in the fixed-function pipeline (older OpenGL style) </a:t>
            </a:r>
          </a:p>
          <a:p>
            <a:pPr lvl="1"/>
            <a:r>
              <a:rPr lang="en-US" dirty="0" smtClean="0"/>
              <a:t>Modelling/object coordinates </a:t>
            </a:r>
          </a:p>
          <a:p>
            <a:pPr lvl="1"/>
            <a:r>
              <a:rPr lang="en-US" dirty="0" smtClean="0"/>
              <a:t>World/scene coordinates</a:t>
            </a:r>
          </a:p>
          <a:p>
            <a:pPr lvl="1"/>
            <a:r>
              <a:rPr lang="en-US" dirty="0" smtClean="0"/>
              <a:t>Camera/eye/viewing coordinates</a:t>
            </a:r>
          </a:p>
          <a:p>
            <a:pPr lvl="1"/>
            <a:r>
              <a:rPr lang="en-US" dirty="0" smtClean="0"/>
              <a:t>Clip/clipping coordinates</a:t>
            </a:r>
          </a:p>
          <a:p>
            <a:pPr lvl="1"/>
            <a:r>
              <a:rPr lang="en-US" dirty="0" smtClean="0"/>
              <a:t>Normalized device coordinates</a:t>
            </a:r>
          </a:p>
          <a:p>
            <a:pPr lvl="1"/>
            <a:r>
              <a:rPr lang="en-US" dirty="0" smtClean="0"/>
              <a:t>Window/screen coordinates</a:t>
            </a:r>
          </a:p>
          <a:p>
            <a:r>
              <a:rPr lang="en-US" dirty="0" smtClean="0"/>
              <a:t>With programmable </a:t>
            </a:r>
            <a:r>
              <a:rPr lang="en-US" dirty="0" err="1" smtClean="0"/>
              <a:t>shaders</a:t>
            </a:r>
            <a:r>
              <a:rPr lang="en-US" dirty="0" smtClean="0"/>
              <a:t>, we have greater flexibility</a:t>
            </a:r>
          </a:p>
          <a:p>
            <a:pPr lvl="1"/>
            <a:r>
              <a:rPr lang="en-US" dirty="0" smtClean="0"/>
              <a:t>We can add other systems or avoid using some traditional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4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Changing from one coordinate system to another can be done with a 4x4 matrix</a:t>
            </a:r>
          </a:p>
          <a:p>
            <a:r>
              <a:rPr lang="en-US" dirty="0" smtClean="0"/>
              <a:t>One such matrix can represent the change from modelling coordinates to world coordinates</a:t>
            </a:r>
          </a:p>
          <a:p>
            <a:r>
              <a:rPr lang="en-US" dirty="0" smtClean="0"/>
              <a:t>Another can represent the change from world coordinates to camera coordinates</a:t>
            </a:r>
          </a:p>
          <a:p>
            <a:r>
              <a:rPr lang="en-US" dirty="0" smtClean="0"/>
              <a:t>These 2 matrices can be concatenated together into the </a:t>
            </a:r>
            <a:r>
              <a:rPr lang="en-US" b="1" dirty="0" smtClean="0"/>
              <a:t>model-view transformation</a:t>
            </a:r>
            <a:r>
              <a:rPr lang="en-US" dirty="0" smtClean="0"/>
              <a:t>, which is specified by the model-view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6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objects are in camera coordinates, </a:t>
            </a:r>
            <a:r>
              <a:rPr lang="en-US" dirty="0" err="1" smtClean="0"/>
              <a:t>WebGL</a:t>
            </a:r>
            <a:r>
              <a:rPr lang="en-US" dirty="0" smtClean="0"/>
              <a:t> needs to check whether they lie within the view volume</a:t>
            </a:r>
          </a:p>
          <a:p>
            <a:r>
              <a:rPr lang="en-US" dirty="0" smtClean="0"/>
              <a:t>To do this, it carries out a projection transformation that brings all potentially visible objects into a cube centered at the origin in clip coordinates </a:t>
            </a:r>
          </a:p>
          <a:p>
            <a:pPr lvl="1"/>
            <a:r>
              <a:rPr lang="en-US" dirty="0" smtClean="0"/>
              <a:t>Next topic in the course</a:t>
            </a:r>
          </a:p>
        </p:txBody>
      </p:sp>
    </p:spTree>
    <p:extLst>
      <p:ext uri="{BB962C8B-B14F-4D97-AF65-F5344CB8AC3E}">
        <p14:creationId xmlns:p14="http://schemas.microsoft.com/office/powerpoint/2010/main" val="26278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WebGL</a:t>
            </a:r>
            <a:r>
              <a:rPr lang="en-US" dirty="0" smtClean="0"/>
              <a:t>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WebGL</a:t>
            </a:r>
            <a:r>
              <a:rPr lang="en-US" dirty="0" smtClean="0"/>
              <a:t>, we are not required to use a model-view matrix</a:t>
            </a:r>
          </a:p>
          <a:p>
            <a:r>
              <a:rPr lang="en-US" dirty="0" smtClean="0"/>
              <a:t>But it is useful in most applications, so we will use it in our examples</a:t>
            </a:r>
          </a:p>
          <a:p>
            <a:r>
              <a:rPr lang="en-US" dirty="0" smtClean="0"/>
              <a:t>We can specify a transformation in the application code or</a:t>
            </a:r>
          </a:p>
          <a:p>
            <a:r>
              <a:rPr lang="en-US" dirty="0" smtClean="0"/>
              <a:t>We can define parameters for it in the application code and send these parameters to the </a:t>
            </a:r>
            <a:r>
              <a:rPr lang="en-US" dirty="0" err="1" smtClean="0"/>
              <a:t>shaders</a:t>
            </a:r>
            <a:r>
              <a:rPr lang="en-US" dirty="0" smtClean="0"/>
              <a:t> and let the GPU carry out the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7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WebGL</a:t>
            </a:r>
            <a:r>
              <a:rPr lang="en-US" dirty="0" smtClean="0"/>
              <a:t>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set a </a:t>
            </a:r>
            <a:r>
              <a:rPr lang="en-US" dirty="0"/>
              <a:t>m</a:t>
            </a:r>
            <a:r>
              <a:rPr lang="en-US" dirty="0" smtClean="0"/>
              <a:t>odel-view matrix by sending an array of 16 elements (elements of the 4x4 matrix) to the vertex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MV.js includes 3x3 and 4x4 matrix types we can use</a:t>
            </a:r>
          </a:p>
          <a:p>
            <a:pPr marL="400050" lvl="1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d =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mat4();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a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mat4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identity matrix</a:t>
            </a:r>
          </a:p>
          <a:p>
            <a:pPr marL="400050" lvl="1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e = mat3(0, 1, 2,</a:t>
            </a:r>
          </a:p>
          <a:p>
            <a:pPr marL="400050" lvl="1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3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4, 5,</a:t>
            </a:r>
          </a:p>
          <a:p>
            <a:pPr marL="400050" lvl="1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6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7, 8); // create a mat3 from 9 elements</a:t>
            </a:r>
          </a:p>
          <a:p>
            <a:pPr marL="400050" lvl="1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 = mat3(e);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//create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the mat3 ’f’ by copying mat3 ’e’</a:t>
            </a:r>
          </a:p>
        </p:txBody>
      </p:sp>
    </p:spTree>
    <p:extLst>
      <p:ext uri="{BB962C8B-B14F-4D97-AF65-F5344CB8AC3E}">
        <p14:creationId xmlns:p14="http://schemas.microsoft.com/office/powerpoint/2010/main" val="223137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WebGL</a:t>
            </a:r>
            <a:r>
              <a:rPr lang="en-US" dirty="0" smtClean="0"/>
              <a:t>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JavaScript does not support operator overloading </a:t>
            </a:r>
            <a:r>
              <a:rPr lang="en-US" dirty="0" smtClean="0"/>
              <a:t>like C++, </a:t>
            </a:r>
            <a:r>
              <a:rPr lang="en-US" dirty="0"/>
              <a:t>we use functions to perform the basic matrix–vector operations. 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add(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adds vectors ’b’ and ’c’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and puts result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’a’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transpose(e);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sets ’d’ to the transpose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’e’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(e, d);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sets ’f’ to the product of ’e’ and ’d’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Other functions in the package compute matrix inverses, dot and cross products,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Row- and Column-Major Orders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4200" dirty="0" smtClean="0"/>
                  <a:t>Consider the matrix</a:t>
                </a:r>
              </a:p>
              <a:p>
                <a:pPr marL="800100" lvl="2" indent="0">
                  <a:buNone/>
                </a:pPr>
                <a:r>
                  <a:rPr lang="en-US" sz="3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</a:t>
                </a:r>
                <a:r>
                  <a:rPr lang="en-US" sz="3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 = </a:t>
                </a:r>
                <a:r>
                  <a:rPr lang="en-US" sz="3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mat3( 0</a:t>
                </a:r>
                <a:r>
                  <a:rPr lang="en-US" sz="3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1, </a:t>
                </a:r>
                <a:r>
                  <a:rPr lang="en-US" sz="3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2, 3</a:t>
                </a:r>
                <a:r>
                  <a:rPr lang="en-US" sz="3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4, </a:t>
                </a:r>
                <a:r>
                  <a:rPr lang="en-US" sz="3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5, 6</a:t>
                </a:r>
                <a:r>
                  <a:rPr lang="en-US" sz="3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7, </a:t>
                </a:r>
                <a:r>
                  <a:rPr lang="en-US" sz="3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8 );</a:t>
                </a:r>
                <a:endParaRPr lang="en-US" sz="3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4200" dirty="0"/>
                  <a:t>Most </a:t>
                </a:r>
                <a:r>
                  <a:rPr lang="en-US" sz="4200" dirty="0" smtClean="0"/>
                  <a:t>people </a:t>
                </a:r>
                <a:r>
                  <a:rPr lang="en-US" sz="4200" dirty="0"/>
                  <a:t>would equate this specification with the matrix</a:t>
                </a:r>
                <a:r>
                  <a:rPr lang="en-US" sz="42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/>
                        </a:rPr>
                        <m:t>𝑀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800" dirty="0"/>
              </a:p>
              <a:p>
                <a:r>
                  <a:rPr lang="en-US" sz="4200" dirty="0" smtClean="0"/>
                  <a:t>This is specifying </a:t>
                </a:r>
                <a:r>
                  <a:rPr lang="en-US" sz="4200" dirty="0"/>
                  <a:t>our matrix in </a:t>
                </a:r>
                <a:r>
                  <a:rPr lang="en-US" sz="4200" b="1" dirty="0"/>
                  <a:t>row </a:t>
                </a:r>
                <a:r>
                  <a:rPr lang="en-US" sz="4200" b="1" dirty="0" smtClean="0"/>
                  <a:t>major order</a:t>
                </a:r>
                <a:r>
                  <a:rPr lang="en-US" sz="4200" dirty="0"/>
                  <a:t>; </a:t>
                </a:r>
                <a:endParaRPr lang="en-US" sz="4200" dirty="0" smtClean="0"/>
              </a:p>
              <a:p>
                <a:r>
                  <a:rPr lang="en-US" sz="4200" dirty="0" smtClean="0"/>
                  <a:t>We </a:t>
                </a:r>
                <a:r>
                  <a:rPr lang="en-US" sz="4200" dirty="0"/>
                  <a:t>can just as well say that m corresponds to the matrix</a:t>
                </a:r>
                <a:endParaRPr lang="en-US" sz="4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/>
                        </a:rPr>
                        <m:t>𝑀</m:t>
                      </m:r>
                      <m:r>
                        <a:rPr lang="en-US" sz="3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8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4200" dirty="0"/>
                  <a:t>which would be specifying </a:t>
                </a:r>
                <a:r>
                  <a:rPr lang="en-US" sz="4200" dirty="0" smtClean="0"/>
                  <a:t>M </a:t>
                </a:r>
                <a:r>
                  <a:rPr lang="en-US" sz="4200" dirty="0"/>
                  <a:t>in </a:t>
                </a:r>
                <a:r>
                  <a:rPr lang="en-US" sz="4200" b="1" dirty="0"/>
                  <a:t>column major order</a:t>
                </a:r>
                <a:r>
                  <a:rPr lang="en-US" sz="4200" dirty="0"/>
                  <a:t>. </a:t>
                </a:r>
                <a:endParaRPr lang="en-US" sz="4200" dirty="0" smtClean="0"/>
              </a:p>
              <a:p>
                <a:r>
                  <a:rPr lang="en-US" sz="4200" dirty="0" err="1" smtClean="0"/>
                  <a:t>WebGL</a:t>
                </a:r>
                <a:r>
                  <a:rPr lang="en-US" sz="4200" dirty="0" smtClean="0"/>
                  <a:t> and all </a:t>
                </a:r>
                <a:r>
                  <a:rPr lang="en-US" sz="4200" dirty="0"/>
                  <a:t>versions </a:t>
                </a:r>
                <a:r>
                  <a:rPr lang="en-US" sz="4200" dirty="0" smtClean="0"/>
                  <a:t>of OpenGL are based on column </a:t>
                </a:r>
                <a:r>
                  <a:rPr lang="en-US" sz="4200" dirty="0"/>
                  <a:t>major form. </a:t>
                </a:r>
                <a:endParaRPr lang="en-US" sz="4200" dirty="0" smtClean="0"/>
              </a:p>
              <a:p>
                <a:r>
                  <a:rPr lang="en-US" sz="4200" dirty="0" smtClean="0"/>
                  <a:t>MV.js </a:t>
                </a:r>
                <a:r>
                  <a:rPr lang="en-US" sz="4200" dirty="0"/>
                  <a:t>uses the more familiar row major </a:t>
                </a:r>
                <a:r>
                  <a:rPr lang="en-US" sz="4200" dirty="0" smtClean="0"/>
                  <a:t>form</a:t>
                </a:r>
                <a:endParaRPr lang="en-US" sz="4200" dirty="0"/>
              </a:p>
              <a:p>
                <a:r>
                  <a:rPr lang="en-US" sz="4200" dirty="0" smtClean="0"/>
                  <a:t>The </a:t>
                </a:r>
                <a:r>
                  <a:rPr lang="en-US" sz="4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flatten</a:t>
                </a:r>
                <a:r>
                  <a:rPr lang="en-US" sz="4200" dirty="0"/>
                  <a:t> function automatically </a:t>
                </a:r>
                <a:r>
                  <a:rPr lang="en-US" sz="4200" dirty="0" smtClean="0"/>
                  <a:t>transposes </a:t>
                </a:r>
                <a:r>
                  <a:rPr lang="en-US" sz="4200" dirty="0"/>
                  <a:t>a matrix to change the array </a:t>
                </a:r>
                <a:r>
                  <a:rPr lang="en-US" sz="4200" dirty="0" smtClean="0"/>
                  <a:t>from row </a:t>
                </a:r>
                <a:r>
                  <a:rPr lang="en-US" sz="4200" dirty="0"/>
                  <a:t>major order to column major order when it is sent to the GPU.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741" t="-1806" b="-1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38200" y="828675"/>
          <a:ext cx="7045325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Bitmap Image" r:id="rId4" imgW="6620799" imgH="4610744" progId="Paint.Picture">
                  <p:embed/>
                </p:oleObj>
              </mc:Choice>
              <mc:Fallback>
                <p:oleObj name="Bitmap Image" r:id="rId4" imgW="6620799" imgH="46107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28675"/>
                        <a:ext cx="7045325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733800" y="10668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Simple extension to the 3D case:</a:t>
            </a:r>
          </a:p>
        </p:txBody>
      </p:sp>
    </p:spTree>
    <p:extLst>
      <p:ext uri="{BB962C8B-B14F-4D97-AF65-F5344CB8AC3E}">
        <p14:creationId xmlns:p14="http://schemas.microsoft.com/office/powerpoint/2010/main" val="2376541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a </a:t>
            </a:r>
            <a:r>
              <a:rPr lang="en-GB" dirty="0" err="1" smtClean="0"/>
              <a:t>Colored</a:t>
            </a:r>
            <a:r>
              <a:rPr lang="en-GB" dirty="0" smtClean="0"/>
              <a:t> Cube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vertices =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[vec3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(-0.5, -0.5, 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(-0.5, 0.5, 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vec3(0.5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0.5, 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vec3(0.5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-0.5, 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(-0.5, -0.5, -0.5),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(-0.5, 0.5, -0.5),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vec3(0.5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0.5, -0.5),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vec3(0.5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-0.5, -0.5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];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cs typeface="Courier New" panose="02070309020205020404" pitchFamily="49" charset="0"/>
              </a:rPr>
              <a:t>and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vertexColors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0.0, 0.0, 0.0,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1.0, 0.0, 0.0,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1.0, 1.0, 0.0,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yellow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0.0, 1.0, 0.0,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0.0, 0.0, 1.0,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1.0, 0.0, 1.0,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magenta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1.0, 1.0, 1.0, 1.0 ], //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[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0.0, 1.0, 1.0, 1.0 ] // cyan	];</a:t>
            </a:r>
          </a:p>
        </p:txBody>
      </p:sp>
    </p:spTree>
    <p:extLst>
      <p:ext uri="{BB962C8B-B14F-4D97-AF65-F5344CB8AC3E}">
        <p14:creationId xmlns:p14="http://schemas.microsoft.com/office/powerpoint/2010/main" val="389067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266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Faces of the Cube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to specify which points create a side of the cube</a:t>
            </a:r>
          </a:p>
          <a:p>
            <a:pPr lvl="1"/>
            <a:r>
              <a:rPr lang="en-GB" dirty="0" smtClean="0"/>
              <a:t>E.g. vertices at indices 0, 3, 2, 1 form one face</a:t>
            </a:r>
          </a:p>
          <a:p>
            <a:r>
              <a:rPr lang="en-GB" dirty="0" smtClean="0"/>
              <a:t>! The order is actually important. 0, 1, 2, 3 is different. We need to consider</a:t>
            </a:r>
          </a:p>
          <a:p>
            <a:pPr lvl="1"/>
            <a:r>
              <a:rPr lang="en-GB" dirty="0" smtClean="0"/>
              <a:t>inward/outward pointing faces, or </a:t>
            </a:r>
          </a:p>
          <a:p>
            <a:pPr marL="457200" lvl="1" indent="0">
              <a:buNone/>
            </a:pPr>
            <a:r>
              <a:rPr lang="en-GB" dirty="0" smtClean="0"/>
              <a:t>front/back of polygons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4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81400"/>
            <a:ext cx="6372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Structures for Object Representation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 cube has 6 faces and each of its 8 vertices are used by exactly 3 faces (so, we specify six faces using 24 ordered vertex indices) </a:t>
            </a:r>
          </a:p>
          <a:p>
            <a:pPr lvl="1"/>
            <a:r>
              <a:rPr lang="en-GB" sz="1800" dirty="0" smtClean="0"/>
              <a:t>We can put all these indices in a single array, but there is a better and preferable method </a:t>
            </a:r>
          </a:p>
          <a:p>
            <a:r>
              <a:rPr lang="en-GB" sz="2000" dirty="0" smtClean="0"/>
              <a:t>We want to separate topology (what a cube is, regardless of exact coordinates) from geometry (coordinates)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0779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Structures for Object Representation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indices =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[ 1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0, 3,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3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2, 1,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2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3, 7,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7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6, 2,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3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0, 4,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4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7, 3,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6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5, 1,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1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2, 6,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4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5, 6,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6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7, 4,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5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4, 0,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0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1,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5 ];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Indices of 12 triangles that form the cube</a:t>
            </a:r>
          </a:p>
          <a:p>
            <a:r>
              <a:rPr lang="en-GB" dirty="0" err="1" smtClean="0"/>
              <a:t>WebGL</a:t>
            </a:r>
            <a:r>
              <a:rPr lang="en-GB" dirty="0" smtClean="0"/>
              <a:t> has an alternative to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drawArrays</a:t>
            </a:r>
            <a:r>
              <a:rPr lang="en-GB" dirty="0" smtClean="0"/>
              <a:t> which is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drawElements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smtClean="0"/>
              <a:t>Couples an array of indices with an array of vertices and other attributes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89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a </a:t>
            </a:r>
            <a:r>
              <a:rPr lang="en-GB" dirty="0" err="1" smtClean="0"/>
              <a:t>Colored</a:t>
            </a:r>
            <a:r>
              <a:rPr lang="en-GB" dirty="0" smtClean="0"/>
              <a:t> Cube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Send vertices and </a:t>
            </a:r>
            <a:r>
              <a:rPr lang="en-GB" sz="2400" dirty="0" err="1" smtClean="0"/>
              <a:t>vertexColors</a:t>
            </a:r>
            <a:r>
              <a:rPr lang="en-GB" sz="2400" dirty="0" smtClean="0"/>
              <a:t> to GPU as before (as in the last 3D </a:t>
            </a:r>
            <a:r>
              <a:rPr lang="en-GB" sz="2400" dirty="0" err="1" smtClean="0"/>
              <a:t>Sierpinski</a:t>
            </a:r>
            <a:r>
              <a:rPr lang="en-GB" sz="2400" dirty="0" smtClean="0"/>
              <a:t> code)</a:t>
            </a:r>
          </a:p>
          <a:p>
            <a:r>
              <a:rPr lang="en-GB" sz="2400" dirty="0" smtClean="0"/>
              <a:t>For the indices</a:t>
            </a:r>
          </a:p>
          <a:p>
            <a:pPr marL="457200" lvl="1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iBuffer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gl.createBuffer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gl.bindBuffer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gl.ELEMENT_ARRAY_BUFFER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iBuffer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gl.bufferData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gl.ELEMENT_ARRAY_BUFFER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new Uint8Array(indices),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gl.STATIC_DRAW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400" dirty="0" smtClean="0"/>
              <a:t>And to draw, inside the render function </a:t>
            </a:r>
          </a:p>
          <a:p>
            <a:pPr marL="457200" lvl="1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gl.drawElements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gl.TRIANGLES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numVertices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gl.UNSIGNED_BYTE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85695"/>
            <a:ext cx="2057400" cy="20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2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Transformations in </a:t>
            </a:r>
            <a:r>
              <a:rPr lang="en-GB" dirty="0" err="1" smtClean="0"/>
              <a:t>WebGL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two transformations (4x4 matrices) commonly used are called </a:t>
            </a:r>
            <a:r>
              <a:rPr lang="en-GB" b="1" dirty="0" smtClean="0"/>
              <a:t>model-view transformation</a:t>
            </a:r>
            <a:r>
              <a:rPr lang="en-GB" dirty="0" smtClean="0"/>
              <a:t> and </a:t>
            </a:r>
            <a:r>
              <a:rPr lang="en-GB" b="1" dirty="0" smtClean="0"/>
              <a:t>projection transformation</a:t>
            </a:r>
          </a:p>
          <a:p>
            <a:pPr lvl="1"/>
            <a:r>
              <a:rPr lang="en-GB" dirty="0" smtClean="0"/>
              <a:t>Model-view transformation takes us from modelling, or world coordinates to camera coordinates </a:t>
            </a:r>
          </a:p>
          <a:p>
            <a:pPr lvl="1"/>
            <a:r>
              <a:rPr lang="en-GB" dirty="0" smtClean="0"/>
              <a:t>Projection transformation applies the desired projection and produces coordinates in clip coordinates (unit cube or similar)</a:t>
            </a:r>
          </a:p>
          <a:p>
            <a:r>
              <a:rPr lang="en-GB" dirty="0" smtClean="0"/>
              <a:t>Model-view transformation normally uses the affine (line-preserving) transformations we talked about</a:t>
            </a:r>
          </a:p>
          <a:p>
            <a:r>
              <a:rPr lang="en-GB" dirty="0" smtClean="0"/>
              <a:t>Projection transformation  is also a 4x4 matrix that we will discuss as the next topic in the course</a:t>
            </a:r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5257800"/>
            <a:ext cx="629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5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Transformations in </a:t>
            </a:r>
            <a:r>
              <a:rPr lang="en-GB" dirty="0" err="1" smtClean="0"/>
              <a:t>WebGL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can create matrices for transformations using the following six functions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a = rotate(angle, direction);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rotateX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(angle);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c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(angle);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d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rotateZ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(angle);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e = scale(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scaleVector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f = translate(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translateVector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dirty="0" smtClean="0"/>
              <a:t>Angles are specified in degrees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56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Transformations in </a:t>
            </a:r>
            <a:r>
              <a:rPr lang="en-GB" dirty="0" err="1" smtClean="0"/>
              <a:t>WebGL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Rotating 45 degrees around vector (1,2,3) with fixed point (4,5,6)</a:t>
            </a: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R = mat4();</a:t>
            </a: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mat4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alpha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Math.acos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(3.0/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(14.0));</a:t>
            </a: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beta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(13.0/14.0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var d = vec3(4.0, 5.0, 6.0);</a:t>
            </a:r>
          </a:p>
          <a:p>
            <a:pPr marL="457200" lvl="1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(R,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rotateX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(alpha));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(R,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rotateY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(beta));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(R,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rotateZ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(-45.0));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(R,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rotateY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(-alpha));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(R,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(-beta));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translate(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d);</a:t>
            </a: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R);</a:t>
            </a:r>
          </a:p>
          <a:p>
            <a:pPr marL="45720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translate(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negate(d));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Transformations in </a:t>
            </a:r>
            <a:r>
              <a:rPr lang="en-GB" dirty="0" err="1" smtClean="0"/>
              <a:t>WebGL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smtClean="0">
                <a:cs typeface="Courier New" panose="02070309020205020404" pitchFamily="49" charset="0"/>
              </a:rPr>
              <a:t>Remember</a:t>
            </a:r>
            <a:r>
              <a:rPr lang="en-GB" dirty="0" smtClean="0">
                <a:cs typeface="Courier New" panose="02070309020205020404" pitchFamily="49" charset="0"/>
              </a:rPr>
              <a:t>: order is reversed</a:t>
            </a:r>
          </a:p>
          <a:p>
            <a:pPr lvl="1"/>
            <a:r>
              <a:rPr lang="en-GB" dirty="0" smtClean="0">
                <a:cs typeface="Courier New" panose="02070309020205020404" pitchFamily="49" charset="0"/>
              </a:rPr>
              <a:t>The transformation you want to do first is applied last</a:t>
            </a:r>
            <a:r>
              <a:rPr lang="en-GB" dirty="0">
                <a:cs typeface="Courier New" panose="02070309020205020404" pitchFamily="49" charset="0"/>
              </a:rPr>
              <a:t> </a:t>
            </a:r>
            <a:r>
              <a:rPr lang="en-GB" dirty="0" smtClean="0">
                <a:cs typeface="Courier New" panose="02070309020205020404" pitchFamily="49" charset="0"/>
              </a:rPr>
              <a:t>(because coordinates will be multiplied from the right)</a:t>
            </a:r>
          </a:p>
          <a:p>
            <a:r>
              <a:rPr lang="en-GB" dirty="0" smtClean="0">
                <a:cs typeface="Courier New" panose="02070309020205020404" pitchFamily="49" charset="0"/>
              </a:rPr>
              <a:t>We again </a:t>
            </a:r>
            <a:r>
              <a:rPr lang="en-GB" smtClean="0">
                <a:cs typeface="Courier New" panose="02070309020205020404" pitchFamily="49" charset="0"/>
              </a:rPr>
              <a:t>have many </a:t>
            </a:r>
            <a:r>
              <a:rPr lang="en-GB" dirty="0" smtClean="0">
                <a:cs typeface="Courier New" panose="02070309020205020404" pitchFamily="49" charset="0"/>
              </a:rPr>
              <a:t>ways to apply transformations we want</a:t>
            </a:r>
          </a:p>
          <a:p>
            <a:pPr lvl="1"/>
            <a:r>
              <a:rPr lang="en-GB" dirty="0" smtClean="0">
                <a:cs typeface="Courier New" panose="02070309020205020404" pitchFamily="49" charset="0"/>
              </a:rPr>
              <a:t>Do all in the application code</a:t>
            </a:r>
          </a:p>
          <a:p>
            <a:pPr lvl="2"/>
            <a:r>
              <a:rPr lang="en-GB" dirty="0" smtClean="0">
                <a:cs typeface="Courier New" panose="02070309020205020404" pitchFamily="49" charset="0"/>
              </a:rPr>
              <a:t>Requires a lot of data transfer between main memory and CPU</a:t>
            </a:r>
          </a:p>
          <a:p>
            <a:pPr lvl="2"/>
            <a:r>
              <a:rPr lang="en-GB" dirty="0" smtClean="0">
                <a:cs typeface="Courier New" panose="02070309020205020404" pitchFamily="49" charset="0"/>
              </a:rPr>
              <a:t>We are doing the transformations in the CPU</a:t>
            </a:r>
          </a:p>
          <a:p>
            <a:pPr lvl="1"/>
            <a:r>
              <a:rPr lang="en-GB" dirty="0" smtClean="0">
                <a:cs typeface="Courier New" panose="02070309020205020404" pitchFamily="49" charset="0"/>
              </a:rPr>
              <a:t>Calculate the matrices in application but send it to </a:t>
            </a:r>
            <a:r>
              <a:rPr lang="en-GB" dirty="0" err="1" smtClean="0">
                <a:cs typeface="Courier New" panose="02070309020205020404" pitchFamily="49" charset="0"/>
              </a:rPr>
              <a:t>shader</a:t>
            </a:r>
            <a:r>
              <a:rPr lang="en-GB" dirty="0" smtClean="0">
                <a:cs typeface="Courier New" panose="02070309020205020404" pitchFamily="49" charset="0"/>
              </a:rPr>
              <a:t> to multiply with coordinates </a:t>
            </a:r>
          </a:p>
          <a:p>
            <a:pPr lvl="2"/>
            <a:r>
              <a:rPr lang="en-GB" dirty="0" smtClean="0">
                <a:cs typeface="Courier New" panose="02070309020205020404" pitchFamily="49" charset="0"/>
              </a:rPr>
              <a:t>Less data sending</a:t>
            </a:r>
          </a:p>
          <a:p>
            <a:pPr lvl="2"/>
            <a:r>
              <a:rPr lang="en-GB" dirty="0" smtClean="0">
                <a:cs typeface="Courier New" panose="02070309020205020404" pitchFamily="49" charset="0"/>
              </a:rPr>
              <a:t>We are still doing some calculations (calculating matrices and perhaps multiplying them) in the CPU</a:t>
            </a:r>
          </a:p>
        </p:txBody>
      </p:sp>
    </p:spTree>
    <p:extLst>
      <p:ext uri="{BB962C8B-B14F-4D97-AF65-F5344CB8AC3E}">
        <p14:creationId xmlns:p14="http://schemas.microsoft.com/office/powerpoint/2010/main" val="3935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Transformations in </a:t>
            </a:r>
            <a:r>
              <a:rPr lang="en-GB" dirty="0" err="1" smtClean="0"/>
              <a:t>WebGL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cs typeface="Courier New" panose="02070309020205020404" pitchFamily="49" charset="0"/>
              </a:rPr>
              <a:t>Send transformation parameters (translation amounts, rotation degrees and reference axes, scaling factors, etc.) to </a:t>
            </a:r>
            <a:r>
              <a:rPr lang="en-GB" dirty="0" err="1">
                <a:cs typeface="Courier New" panose="02070309020205020404" pitchFamily="49" charset="0"/>
              </a:rPr>
              <a:t>shader</a:t>
            </a:r>
            <a:r>
              <a:rPr lang="en-GB" dirty="0">
                <a:cs typeface="Courier New" panose="02070309020205020404" pitchFamily="49" charset="0"/>
              </a:rPr>
              <a:t> and both compute and apply the matrix there</a:t>
            </a:r>
          </a:p>
          <a:p>
            <a:pPr lvl="2"/>
            <a:r>
              <a:rPr lang="en-GB" dirty="0">
                <a:cs typeface="Courier New" panose="02070309020205020404" pitchFamily="49" charset="0"/>
              </a:rPr>
              <a:t>Minimum amount of data sending</a:t>
            </a:r>
          </a:p>
          <a:p>
            <a:pPr lvl="2"/>
            <a:r>
              <a:rPr lang="en-GB" dirty="0">
                <a:cs typeface="Courier New" panose="02070309020205020404" pitchFamily="49" charset="0"/>
              </a:rPr>
              <a:t>Will be the most efficient in many real cases (depends on the transformation and number of vertices to apply it to, may be less efficient in some cases) </a:t>
            </a:r>
          </a:p>
          <a:p>
            <a:r>
              <a:rPr lang="en-GB" dirty="0">
                <a:cs typeface="Courier New" panose="02070309020205020404" pitchFamily="49" charset="0"/>
              </a:rPr>
              <a:t>TRY DOING THESE ON YOUR OWN WITH THE HELP OF SECTION 4.12 IN THE TEXTBOOK!..</a:t>
            </a:r>
          </a:p>
        </p:txBody>
      </p:sp>
    </p:spTree>
    <p:extLst>
      <p:ext uri="{BB962C8B-B14F-4D97-AF65-F5344CB8AC3E}">
        <p14:creationId xmlns:p14="http://schemas.microsoft.com/office/powerpoint/2010/main" val="16588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smtClean="0"/>
              <a:t>Scale in 3D.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209800" y="3429000"/>
          <a:ext cx="47863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Equation" r:id="rId4" imgW="1968500" imgH="914400" progId="Equation.3">
                  <p:embed/>
                </p:oleObj>
              </mc:Choice>
              <mc:Fallback>
                <p:oleObj name="Equation" r:id="rId4" imgW="1968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4786313" cy="2222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Simple extension to the 3D case:</a:t>
            </a:r>
          </a:p>
        </p:txBody>
      </p:sp>
    </p:spTree>
    <p:extLst>
      <p:ext uri="{BB962C8B-B14F-4D97-AF65-F5344CB8AC3E}">
        <p14:creationId xmlns:p14="http://schemas.microsoft.com/office/powerpoint/2010/main" val="176297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Rotation in 3D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549400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Need to specify which axis the rotation is about.</a:t>
            </a:r>
          </a:p>
          <a:p>
            <a:pPr eaLnBrk="1" hangingPunct="1"/>
            <a:r>
              <a:rPr lang="en-GB" altLang="en-US" sz="2400" smtClean="0"/>
              <a:t>z-axis rotation is the same as the 2D case.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514600" y="3657600"/>
          <a:ext cx="420687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4" imgW="1981200" imgH="914400" progId="Equation.3">
                  <p:embed/>
                </p:oleObj>
              </mc:Choice>
              <mc:Fallback>
                <p:oleObj name="Equation" r:id="rId4" imgW="1981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7600"/>
                        <a:ext cx="4206875" cy="1939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20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ADGHLJ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Hearn-Baker-cright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2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990600" y="914400"/>
          <a:ext cx="7569200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Bitmap Image" r:id="rId4" imgW="6904762" imgH="4667902" progId="Paint.Picture">
                  <p:embed/>
                </p:oleObj>
              </mc:Choice>
              <mc:Fallback>
                <p:oleObj name="Bitmap Image" r:id="rId4" imgW="6904762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569200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1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57200" y="685800"/>
          <a:ext cx="8077200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Bitmap Image" r:id="rId4" imgW="6876190" imgH="4447619" progId="Paint.Picture">
                  <p:embed/>
                </p:oleObj>
              </mc:Choice>
              <mc:Fallback>
                <p:oleObj name="Bitmap Image" r:id="rId4" imgW="6876190" imgH="44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077200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12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Rotation around an axis parallel to x-axis</a:t>
            </a:r>
            <a:endParaRPr lang="en-GB" altLang="en-US" smtClean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914400" y="1143000"/>
          <a:ext cx="6934200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Bitmap Image" r:id="rId4" imgW="5582429" imgH="4334480" progId="Paint.Picture">
                  <p:embed/>
                </p:oleObj>
              </mc:Choice>
              <mc:Fallback>
                <p:oleObj name="Bitmap Image" r:id="rId4" imgW="5582429" imgH="43344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6934200" cy="5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89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1307</Words>
  <Application>Microsoft Office PowerPoint</Application>
  <PresentationFormat>On-screen Show (4:3)</PresentationFormat>
  <Paragraphs>201</Paragraphs>
  <Slides>39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Bitmap Image</vt:lpstr>
      <vt:lpstr>Equation</vt:lpstr>
      <vt:lpstr>Denklem</vt:lpstr>
      <vt:lpstr>COM337 Computer Graphics</vt:lpstr>
      <vt:lpstr>3D Transformations.</vt:lpstr>
      <vt:lpstr>PowerPoint Presentation</vt:lpstr>
      <vt:lpstr>Scale in 3D.</vt:lpstr>
      <vt:lpstr>Rotation in 3D</vt:lpstr>
      <vt:lpstr>PowerPoint Presentation</vt:lpstr>
      <vt:lpstr>PowerPoint Presentation</vt:lpstr>
      <vt:lpstr>PowerPoint Presentation</vt:lpstr>
      <vt:lpstr>Rotation around an axis parallel to x-axis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Rows of upper-left 3x3 submatrix, when rotated by R lie on the x,y and z axes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Coordinate Systems</vt:lpstr>
      <vt:lpstr>Model-view transformation</vt:lpstr>
      <vt:lpstr>Projection transformation</vt:lpstr>
      <vt:lpstr>WebGL transformations</vt:lpstr>
      <vt:lpstr>WebGL transformations</vt:lpstr>
      <vt:lpstr>WebGL transformations</vt:lpstr>
      <vt:lpstr>Row- and Column-Major Orders</vt:lpstr>
      <vt:lpstr>Modeling a Colored Cube</vt:lpstr>
      <vt:lpstr>Specifying Faces of the Cube</vt:lpstr>
      <vt:lpstr>Data Structures for Object Representation</vt:lpstr>
      <vt:lpstr>Data Structures for Object Representation</vt:lpstr>
      <vt:lpstr>Modeling a Colored Cube</vt:lpstr>
      <vt:lpstr>Transformations in WebGL</vt:lpstr>
      <vt:lpstr>Transformations in WebGL</vt:lpstr>
      <vt:lpstr>Transformations in WebGL Example</vt:lpstr>
      <vt:lpstr>Transformations in WebGL</vt:lpstr>
      <vt:lpstr>Transformations in WebGL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COM337 Computer Graphics</dc:title>
  <dc:creator>KK</dc:creator>
  <cp:lastModifiedBy>kk</cp:lastModifiedBy>
  <cp:revision>175</cp:revision>
  <dcterms:created xsi:type="dcterms:W3CDTF">2006-08-16T00:00:00Z</dcterms:created>
  <dcterms:modified xsi:type="dcterms:W3CDTF">2020-05-11T13:13:49Z</dcterms:modified>
</cp:coreProperties>
</file>