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96" y="10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904AE229-EDD6-4574-9B40-F21A29D80248}" type="datetimeFigureOut">
              <a:rPr lang="tr-TR" smtClean="0"/>
              <a:t>19.05.2019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DEAF15E-121D-4504-AD93-3F0CAE0D12B8}" type="slidenum">
              <a:rPr lang="tr-TR" smtClean="0"/>
              <a:t>‹#›</a:t>
            </a:fld>
            <a:endParaRPr lang="tr-TR"/>
          </a:p>
        </p:txBody>
      </p:sp>
    </p:spTree>
    <p:extLst>
      <p:ext uri="{BB962C8B-B14F-4D97-AF65-F5344CB8AC3E}">
        <p14:creationId xmlns:p14="http://schemas.microsoft.com/office/powerpoint/2010/main" val="1164497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04AE229-EDD6-4574-9B40-F21A29D80248}" type="datetimeFigureOut">
              <a:rPr lang="tr-TR" smtClean="0"/>
              <a:t>19.05.2019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DEAF15E-121D-4504-AD93-3F0CAE0D12B8}" type="slidenum">
              <a:rPr lang="tr-TR" smtClean="0"/>
              <a:t>‹#›</a:t>
            </a:fld>
            <a:endParaRPr lang="tr-TR"/>
          </a:p>
        </p:txBody>
      </p:sp>
    </p:spTree>
    <p:extLst>
      <p:ext uri="{BB962C8B-B14F-4D97-AF65-F5344CB8AC3E}">
        <p14:creationId xmlns:p14="http://schemas.microsoft.com/office/powerpoint/2010/main" val="2255586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04AE229-EDD6-4574-9B40-F21A29D80248}" type="datetimeFigureOut">
              <a:rPr lang="tr-TR" smtClean="0"/>
              <a:t>19.05.2019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DEAF15E-121D-4504-AD93-3F0CAE0D12B8}" type="slidenum">
              <a:rPr lang="tr-TR" smtClean="0"/>
              <a:t>‹#›</a:t>
            </a:fld>
            <a:endParaRPr lang="tr-TR"/>
          </a:p>
        </p:txBody>
      </p:sp>
    </p:spTree>
    <p:extLst>
      <p:ext uri="{BB962C8B-B14F-4D97-AF65-F5344CB8AC3E}">
        <p14:creationId xmlns:p14="http://schemas.microsoft.com/office/powerpoint/2010/main" val="17106002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04AE229-EDD6-4574-9B40-F21A29D80248}" type="datetimeFigureOut">
              <a:rPr lang="tr-TR" smtClean="0"/>
              <a:t>19.05.2019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DEAF15E-121D-4504-AD93-3F0CAE0D12B8}" type="slidenum">
              <a:rPr lang="tr-TR" smtClean="0"/>
              <a:t>‹#›</a:t>
            </a:fld>
            <a:endParaRPr lang="tr-TR"/>
          </a:p>
        </p:txBody>
      </p:sp>
    </p:spTree>
    <p:extLst>
      <p:ext uri="{BB962C8B-B14F-4D97-AF65-F5344CB8AC3E}">
        <p14:creationId xmlns:p14="http://schemas.microsoft.com/office/powerpoint/2010/main" val="2852108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904AE229-EDD6-4574-9B40-F21A29D80248}" type="datetimeFigureOut">
              <a:rPr lang="tr-TR" smtClean="0"/>
              <a:t>19.05.2019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DEAF15E-121D-4504-AD93-3F0CAE0D12B8}" type="slidenum">
              <a:rPr lang="tr-TR" smtClean="0"/>
              <a:t>‹#›</a:t>
            </a:fld>
            <a:endParaRPr lang="tr-TR"/>
          </a:p>
        </p:txBody>
      </p:sp>
    </p:spTree>
    <p:extLst>
      <p:ext uri="{BB962C8B-B14F-4D97-AF65-F5344CB8AC3E}">
        <p14:creationId xmlns:p14="http://schemas.microsoft.com/office/powerpoint/2010/main" val="18534477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04AE229-EDD6-4574-9B40-F21A29D80248}" type="datetimeFigureOut">
              <a:rPr lang="tr-TR" smtClean="0"/>
              <a:t>19.05.2019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DEAF15E-121D-4504-AD93-3F0CAE0D12B8}" type="slidenum">
              <a:rPr lang="tr-TR" smtClean="0"/>
              <a:t>‹#›</a:t>
            </a:fld>
            <a:endParaRPr lang="tr-TR"/>
          </a:p>
        </p:txBody>
      </p:sp>
    </p:spTree>
    <p:extLst>
      <p:ext uri="{BB962C8B-B14F-4D97-AF65-F5344CB8AC3E}">
        <p14:creationId xmlns:p14="http://schemas.microsoft.com/office/powerpoint/2010/main" val="8743223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04AE229-EDD6-4574-9B40-F21A29D80248}" type="datetimeFigureOut">
              <a:rPr lang="tr-TR" smtClean="0"/>
              <a:t>19.05.2019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DEAF15E-121D-4504-AD93-3F0CAE0D12B8}" type="slidenum">
              <a:rPr lang="tr-TR" smtClean="0"/>
              <a:t>‹#›</a:t>
            </a:fld>
            <a:endParaRPr lang="tr-TR"/>
          </a:p>
        </p:txBody>
      </p:sp>
    </p:spTree>
    <p:extLst>
      <p:ext uri="{BB962C8B-B14F-4D97-AF65-F5344CB8AC3E}">
        <p14:creationId xmlns:p14="http://schemas.microsoft.com/office/powerpoint/2010/main" val="11743108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04AE229-EDD6-4574-9B40-F21A29D80248}" type="datetimeFigureOut">
              <a:rPr lang="tr-TR" smtClean="0"/>
              <a:t>19.05.2019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DEAF15E-121D-4504-AD93-3F0CAE0D12B8}" type="slidenum">
              <a:rPr lang="tr-TR" smtClean="0"/>
              <a:t>‹#›</a:t>
            </a:fld>
            <a:endParaRPr lang="tr-TR"/>
          </a:p>
        </p:txBody>
      </p:sp>
    </p:spTree>
    <p:extLst>
      <p:ext uri="{BB962C8B-B14F-4D97-AF65-F5344CB8AC3E}">
        <p14:creationId xmlns:p14="http://schemas.microsoft.com/office/powerpoint/2010/main" val="3712551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04AE229-EDD6-4574-9B40-F21A29D80248}" type="datetimeFigureOut">
              <a:rPr lang="tr-TR" smtClean="0"/>
              <a:t>19.05.2019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DEAF15E-121D-4504-AD93-3F0CAE0D12B8}" type="slidenum">
              <a:rPr lang="tr-TR" smtClean="0"/>
              <a:t>‹#›</a:t>
            </a:fld>
            <a:endParaRPr lang="tr-TR"/>
          </a:p>
        </p:txBody>
      </p:sp>
    </p:spTree>
    <p:extLst>
      <p:ext uri="{BB962C8B-B14F-4D97-AF65-F5344CB8AC3E}">
        <p14:creationId xmlns:p14="http://schemas.microsoft.com/office/powerpoint/2010/main" val="31984490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04AE229-EDD6-4574-9B40-F21A29D80248}" type="datetimeFigureOut">
              <a:rPr lang="tr-TR" smtClean="0"/>
              <a:t>19.05.2019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DEAF15E-121D-4504-AD93-3F0CAE0D12B8}" type="slidenum">
              <a:rPr lang="tr-TR" smtClean="0"/>
              <a:t>‹#›</a:t>
            </a:fld>
            <a:endParaRPr lang="tr-TR"/>
          </a:p>
        </p:txBody>
      </p:sp>
    </p:spTree>
    <p:extLst>
      <p:ext uri="{BB962C8B-B14F-4D97-AF65-F5344CB8AC3E}">
        <p14:creationId xmlns:p14="http://schemas.microsoft.com/office/powerpoint/2010/main" val="41275980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04AE229-EDD6-4574-9B40-F21A29D80248}" type="datetimeFigureOut">
              <a:rPr lang="tr-TR" smtClean="0"/>
              <a:t>19.05.2019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DEAF15E-121D-4504-AD93-3F0CAE0D12B8}" type="slidenum">
              <a:rPr lang="tr-TR" smtClean="0"/>
              <a:t>‹#›</a:t>
            </a:fld>
            <a:endParaRPr lang="tr-TR"/>
          </a:p>
        </p:txBody>
      </p:sp>
    </p:spTree>
    <p:extLst>
      <p:ext uri="{BB962C8B-B14F-4D97-AF65-F5344CB8AC3E}">
        <p14:creationId xmlns:p14="http://schemas.microsoft.com/office/powerpoint/2010/main" val="42482592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4AE229-EDD6-4574-9B40-F21A29D80248}" type="datetimeFigureOut">
              <a:rPr lang="tr-TR" smtClean="0"/>
              <a:t>19.05.2019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EAF15E-121D-4504-AD93-3F0CAE0D12B8}" type="slidenum">
              <a:rPr lang="tr-TR" smtClean="0"/>
              <a:t>‹#›</a:t>
            </a:fld>
            <a:endParaRPr lang="tr-TR"/>
          </a:p>
        </p:txBody>
      </p:sp>
    </p:spTree>
    <p:extLst>
      <p:ext uri="{BB962C8B-B14F-4D97-AF65-F5344CB8AC3E}">
        <p14:creationId xmlns:p14="http://schemas.microsoft.com/office/powerpoint/2010/main" val="625805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856066"/>
          </a:xfrm>
        </p:spPr>
        <p:txBody>
          <a:bodyPr>
            <a:normAutofit/>
          </a:bodyPr>
          <a:lstStyle/>
          <a:p>
            <a:pPr algn="l"/>
            <a:r>
              <a:rPr lang="tr-TR" sz="4400" dirty="0" smtClean="0"/>
              <a:t>Merkantilistler ve Fizyokratlar </a:t>
            </a:r>
            <a:endParaRPr lang="tr-TR" sz="4400" dirty="0"/>
          </a:p>
        </p:txBody>
      </p:sp>
      <p:sp>
        <p:nvSpPr>
          <p:cNvPr id="3" name="Alt Başlık 2"/>
          <p:cNvSpPr>
            <a:spLocks noGrp="1"/>
          </p:cNvSpPr>
          <p:nvPr>
            <p:ph type="subTitle" idx="1"/>
          </p:nvPr>
        </p:nvSpPr>
        <p:spPr>
          <a:xfrm>
            <a:off x="1524000" y="1978428"/>
            <a:ext cx="9144000" cy="4106487"/>
          </a:xfrm>
        </p:spPr>
        <p:txBody>
          <a:bodyPr>
            <a:normAutofit/>
          </a:bodyPr>
          <a:lstStyle/>
          <a:p>
            <a:pPr algn="l"/>
            <a:r>
              <a:rPr lang="tr-TR" sz="2800" dirty="0"/>
              <a:t>15. yüzyıldan 17. yüzyıla kadar (ve büyük ölçüde 18. yüzyılda da) iktisadi politika ve düşüncenin ana trendi merkantilizm oldu. </a:t>
            </a:r>
            <a:endParaRPr lang="tr-TR" sz="2800" dirty="0" smtClean="0"/>
          </a:p>
          <a:p>
            <a:pPr algn="l"/>
            <a:endParaRPr lang="tr-TR" sz="2800" dirty="0" smtClean="0"/>
          </a:p>
          <a:p>
            <a:pPr algn="l"/>
            <a:r>
              <a:rPr lang="tr-TR" sz="2800" dirty="0" smtClean="0"/>
              <a:t>Belirli bir okul değillerdir; ticari faaliyetlerde pratik görevler üstlenenlerin yazdıkları üzerinden bir genelleme </a:t>
            </a:r>
          </a:p>
          <a:p>
            <a:pPr algn="l"/>
            <a:endParaRPr lang="tr-TR" sz="2800" dirty="0"/>
          </a:p>
          <a:p>
            <a:pPr algn="l"/>
            <a:endParaRPr lang="tr-TR" sz="2800" dirty="0"/>
          </a:p>
        </p:txBody>
      </p:sp>
    </p:spTree>
    <p:extLst>
      <p:ext uri="{BB962C8B-B14F-4D97-AF65-F5344CB8AC3E}">
        <p14:creationId xmlns:p14="http://schemas.microsoft.com/office/powerpoint/2010/main" val="37657340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Fizyokratlar eleştirisi </a:t>
            </a:r>
            <a:endParaRPr lang="tr-TR" dirty="0"/>
          </a:p>
        </p:txBody>
      </p:sp>
      <p:sp>
        <p:nvSpPr>
          <p:cNvPr id="3" name="İçerik Yer Tutucusu 2"/>
          <p:cNvSpPr>
            <a:spLocks noGrp="1"/>
          </p:cNvSpPr>
          <p:nvPr>
            <p:ph idx="1"/>
          </p:nvPr>
        </p:nvSpPr>
        <p:spPr/>
        <p:txBody>
          <a:bodyPr/>
          <a:lstStyle/>
          <a:p>
            <a:pPr marL="0" indent="0">
              <a:buNone/>
            </a:pPr>
            <a:r>
              <a:rPr lang="tr-TR" dirty="0" smtClean="0"/>
              <a:t>Zenginliğin paradan oluşmadığı düşüncesi, temel nitelikte; zenginlik emek faaliyetiyle üretilir </a:t>
            </a:r>
          </a:p>
          <a:p>
            <a:pPr marL="0" indent="0">
              <a:buNone/>
            </a:pPr>
            <a:endParaRPr lang="tr-TR" dirty="0"/>
          </a:p>
          <a:p>
            <a:pPr marL="0" indent="0">
              <a:buNone/>
            </a:pPr>
            <a:r>
              <a:rPr lang="tr-TR" dirty="0" smtClean="0"/>
              <a:t>Değer çözümlemesi yapamıyorlar; ‘artık’ olgusunu fiziksel bir varlığa indirgiyorlar </a:t>
            </a:r>
          </a:p>
          <a:p>
            <a:pPr marL="0" indent="0">
              <a:buNone/>
            </a:pPr>
            <a:endParaRPr lang="tr-TR" dirty="0"/>
          </a:p>
          <a:p>
            <a:pPr marL="0" indent="0">
              <a:buNone/>
            </a:pPr>
            <a:r>
              <a:rPr lang="tr-TR" dirty="0" smtClean="0"/>
              <a:t>Sanayinin verimsiz olduğu iddiası, </a:t>
            </a:r>
            <a:r>
              <a:rPr lang="tr-TR" smtClean="0"/>
              <a:t>gerçekçi değil </a:t>
            </a:r>
            <a:endParaRPr lang="tr-TR"/>
          </a:p>
        </p:txBody>
      </p:sp>
    </p:spTree>
    <p:extLst>
      <p:ext uri="{BB962C8B-B14F-4D97-AF65-F5344CB8AC3E}">
        <p14:creationId xmlns:p14="http://schemas.microsoft.com/office/powerpoint/2010/main" val="39358643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Zenginlik paradır </a:t>
            </a:r>
            <a:endParaRPr lang="tr-TR" dirty="0"/>
          </a:p>
        </p:txBody>
      </p:sp>
      <p:sp>
        <p:nvSpPr>
          <p:cNvPr id="3" name="İçerik Yer Tutucusu 2"/>
          <p:cNvSpPr>
            <a:spLocks noGrp="1"/>
          </p:cNvSpPr>
          <p:nvPr>
            <p:ph idx="1"/>
          </p:nvPr>
        </p:nvSpPr>
        <p:spPr/>
        <p:txBody>
          <a:bodyPr/>
          <a:lstStyle/>
          <a:p>
            <a:pPr marL="0" indent="0">
              <a:buNone/>
            </a:pPr>
            <a:r>
              <a:rPr lang="tr-TR" dirty="0"/>
              <a:t>Merkantilizm, iktisat politikasında değerli madenlerin ülke içinde ve devlet hazinesinde mümkün olduğunca çok biriktirilmesi, teoride ise ekonomini yasalarının dolaşım (ticaret ve para hareketi) alanında </a:t>
            </a:r>
            <a:r>
              <a:rPr lang="tr-TR" dirty="0" smtClean="0"/>
              <a:t>aranmasıdır. </a:t>
            </a:r>
          </a:p>
          <a:p>
            <a:pPr marL="0" indent="0">
              <a:buNone/>
            </a:pPr>
            <a:endParaRPr lang="tr-TR" dirty="0"/>
          </a:p>
          <a:p>
            <a:pPr marL="0" indent="0">
              <a:buNone/>
            </a:pPr>
            <a:r>
              <a:rPr lang="tr-TR" dirty="0" smtClean="0"/>
              <a:t>Ticari faaliyet: daha yüksek fiyata satmak için satın almak </a:t>
            </a:r>
            <a:endParaRPr lang="tr-TR" dirty="0"/>
          </a:p>
        </p:txBody>
      </p:sp>
    </p:spTree>
    <p:extLst>
      <p:ext uri="{BB962C8B-B14F-4D97-AF65-F5344CB8AC3E}">
        <p14:creationId xmlns:p14="http://schemas.microsoft.com/office/powerpoint/2010/main" val="23242414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Merkantilizmde devlet aklı </a:t>
            </a:r>
            <a:endParaRPr lang="tr-TR" dirty="0"/>
          </a:p>
        </p:txBody>
      </p:sp>
      <p:sp>
        <p:nvSpPr>
          <p:cNvPr id="3" name="İçerik Yer Tutucusu 2"/>
          <p:cNvSpPr>
            <a:spLocks noGrp="1"/>
          </p:cNvSpPr>
          <p:nvPr>
            <p:ph idx="1"/>
          </p:nvPr>
        </p:nvSpPr>
        <p:spPr/>
        <p:txBody>
          <a:bodyPr/>
          <a:lstStyle/>
          <a:p>
            <a:pPr marL="0" indent="0">
              <a:buNone/>
            </a:pPr>
            <a:r>
              <a:rPr lang="tr-TR" dirty="0"/>
              <a:t>Dışarıya alınandan daha fazlasını satmak; bu merkantilizmin devlet aklının doruk noktasıdır. Devleti yönetenler, onlara akıl verenler ve onlar için yazıp çizenler, farklılığı yine dışarıdan ülke içine akan altın (ve gümüş) olarak gördüler. Ülkede çok para varsa, her şey yolunda, diyorlardı</a:t>
            </a:r>
            <a:r>
              <a:rPr lang="tr-TR" dirty="0" smtClean="0"/>
              <a:t>. </a:t>
            </a:r>
            <a:endParaRPr lang="tr-TR" dirty="0"/>
          </a:p>
        </p:txBody>
      </p:sp>
    </p:spTree>
    <p:extLst>
      <p:ext uri="{BB962C8B-B14F-4D97-AF65-F5344CB8AC3E}">
        <p14:creationId xmlns:p14="http://schemas.microsoft.com/office/powerpoint/2010/main" val="6399464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Erken dönem merkantilizm </a:t>
            </a:r>
            <a:endParaRPr lang="tr-TR" dirty="0"/>
          </a:p>
        </p:txBody>
      </p:sp>
      <p:sp>
        <p:nvSpPr>
          <p:cNvPr id="3" name="İçerik Yer Tutucusu 2"/>
          <p:cNvSpPr>
            <a:spLocks noGrp="1"/>
          </p:cNvSpPr>
          <p:nvPr>
            <p:ph idx="1"/>
          </p:nvPr>
        </p:nvSpPr>
        <p:spPr/>
        <p:txBody>
          <a:bodyPr/>
          <a:lstStyle/>
          <a:p>
            <a:pPr marL="0" indent="0">
              <a:buNone/>
            </a:pPr>
            <a:r>
              <a:rPr lang="tr-TR" dirty="0" smtClean="0"/>
              <a:t>Ülke içine olabildiğince para girmesi, dışarıya para çıkmasının olabildiğince engellenmesi </a:t>
            </a:r>
          </a:p>
          <a:p>
            <a:pPr marL="0" indent="0">
              <a:buNone/>
            </a:pPr>
            <a:endParaRPr lang="tr-TR" dirty="0"/>
          </a:p>
          <a:p>
            <a:pPr marL="0" indent="0">
              <a:buNone/>
            </a:pPr>
            <a:r>
              <a:rPr lang="tr-TR" dirty="0" smtClean="0"/>
              <a:t>İlk başlarda ‘idari’ veya ‘polisiye’ önlemler </a:t>
            </a:r>
          </a:p>
          <a:p>
            <a:pPr marL="0" indent="0">
              <a:buNone/>
            </a:pPr>
            <a:endParaRPr lang="tr-TR" dirty="0"/>
          </a:p>
          <a:p>
            <a:pPr marL="0" indent="0">
              <a:buNone/>
            </a:pPr>
            <a:r>
              <a:rPr lang="tr-TR" dirty="0"/>
              <a:t>Yabancı tüccarları, belirli bir ülkede mallarını satıp kazandıkları geliri, mahallinde ve sınırlı süre içinde harcamaya zorlanıyor, bu kurala uyup uymadıklarını denetlemek için, bazen gizli olmak üzere özel “gözetmenler” görevlendiriliyordu. Altın ve gümüş ihracı yasaklanmıştı</a:t>
            </a:r>
            <a:endParaRPr lang="tr-TR" dirty="0"/>
          </a:p>
        </p:txBody>
      </p:sp>
    </p:spTree>
    <p:extLst>
      <p:ext uri="{BB962C8B-B14F-4D97-AF65-F5344CB8AC3E}">
        <p14:creationId xmlns:p14="http://schemas.microsoft.com/office/powerpoint/2010/main" val="28505569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Dış ticaret fazlası vermek </a:t>
            </a:r>
            <a:endParaRPr lang="tr-TR" dirty="0"/>
          </a:p>
        </p:txBody>
      </p:sp>
      <p:sp>
        <p:nvSpPr>
          <p:cNvPr id="3" name="İçerik Yer Tutucusu 2"/>
          <p:cNvSpPr>
            <a:spLocks noGrp="1"/>
          </p:cNvSpPr>
          <p:nvPr>
            <p:ph idx="1"/>
          </p:nvPr>
        </p:nvSpPr>
        <p:spPr/>
        <p:txBody>
          <a:bodyPr/>
          <a:lstStyle/>
          <a:p>
            <a:pPr marL="0" indent="0">
              <a:buNone/>
            </a:pPr>
            <a:r>
              <a:rPr lang="tr-TR" dirty="0" smtClean="0"/>
              <a:t>İdari ve polisiye önlemlerin yerini daha yapıcı yöntemler almaya başladı </a:t>
            </a:r>
          </a:p>
          <a:p>
            <a:pPr marL="0" indent="0">
              <a:buNone/>
            </a:pPr>
            <a:endParaRPr lang="tr-TR" dirty="0"/>
          </a:p>
          <a:p>
            <a:pPr marL="0" indent="0">
              <a:buNone/>
            </a:pPr>
            <a:r>
              <a:rPr lang="tr-TR" dirty="0"/>
              <a:t>Hükümdarlar ve danışmanları, parayı ülkeye çekmenin en güvenli yolunun ihraç malları üretimini geliştirmek ve ihracatın ithalatı aşması olduğunu anladılar. Sonuç olarak devlet sanayi üretimini teşvik etmeye, imalathaneler kurmaya ve bunları himayesine almaya başladı.</a:t>
            </a:r>
            <a:endParaRPr lang="tr-TR" dirty="0"/>
          </a:p>
        </p:txBody>
      </p:sp>
    </p:spTree>
    <p:extLst>
      <p:ext uri="{BB962C8B-B14F-4D97-AF65-F5344CB8AC3E}">
        <p14:creationId xmlns:p14="http://schemas.microsoft.com/office/powerpoint/2010/main" val="2592003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Merkantilizm eleştirisi </a:t>
            </a:r>
            <a:endParaRPr lang="tr-TR" dirty="0"/>
          </a:p>
        </p:txBody>
      </p:sp>
      <p:sp>
        <p:nvSpPr>
          <p:cNvPr id="3" name="İçerik Yer Tutucusu 2"/>
          <p:cNvSpPr>
            <a:spLocks noGrp="1"/>
          </p:cNvSpPr>
          <p:nvPr>
            <p:ph idx="1"/>
          </p:nvPr>
        </p:nvSpPr>
        <p:spPr/>
        <p:txBody>
          <a:bodyPr/>
          <a:lstStyle/>
          <a:p>
            <a:pPr marL="0" indent="0">
              <a:buNone/>
            </a:pPr>
            <a:r>
              <a:rPr lang="tr-TR" dirty="0" smtClean="0"/>
              <a:t>Zenginlik para değildir </a:t>
            </a:r>
          </a:p>
          <a:p>
            <a:pPr marL="0" indent="0">
              <a:buNone/>
            </a:pPr>
            <a:endParaRPr lang="tr-TR" dirty="0"/>
          </a:p>
          <a:p>
            <a:pPr marL="0" indent="0">
              <a:buNone/>
            </a:pPr>
            <a:r>
              <a:rPr lang="tr-TR" dirty="0" smtClean="0"/>
              <a:t>Zenginlik üretimle elde edilir </a:t>
            </a:r>
          </a:p>
          <a:p>
            <a:pPr marL="0" indent="0">
              <a:buNone/>
            </a:pPr>
            <a:endParaRPr lang="tr-TR" dirty="0"/>
          </a:p>
          <a:p>
            <a:pPr marL="0" indent="0">
              <a:buNone/>
            </a:pPr>
            <a:r>
              <a:rPr lang="tr-TR" dirty="0" smtClean="0"/>
              <a:t>Geç dönem merkantilizmi, sanayi üretiminin önemini anlamış, ticari kısıtları kaldırmaya yönelmiştir (İngiltere) </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172451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Fizyokratlar </a:t>
            </a:r>
            <a:endParaRPr lang="tr-TR" dirty="0"/>
          </a:p>
        </p:txBody>
      </p:sp>
      <p:sp>
        <p:nvSpPr>
          <p:cNvPr id="3" name="İçerik Yer Tutucusu 2"/>
          <p:cNvSpPr>
            <a:spLocks noGrp="1"/>
          </p:cNvSpPr>
          <p:nvPr>
            <p:ph idx="1"/>
          </p:nvPr>
        </p:nvSpPr>
        <p:spPr/>
        <p:txBody>
          <a:bodyPr>
            <a:normAutofit lnSpcReduction="10000"/>
          </a:bodyPr>
          <a:lstStyle/>
          <a:p>
            <a:pPr marL="0" indent="0">
              <a:buNone/>
            </a:pPr>
            <a:r>
              <a:rPr lang="tr-TR" dirty="0" smtClean="0"/>
              <a:t>Fransa merkezli bir iktisadi okul </a:t>
            </a:r>
          </a:p>
          <a:p>
            <a:pPr marL="0" indent="0">
              <a:buNone/>
            </a:pPr>
            <a:endParaRPr lang="tr-TR" dirty="0"/>
          </a:p>
          <a:p>
            <a:pPr marL="0" indent="0">
              <a:buNone/>
            </a:pPr>
            <a:r>
              <a:rPr lang="tr-TR" dirty="0" err="1" smtClean="0"/>
              <a:t>Quesnay</a:t>
            </a:r>
            <a:r>
              <a:rPr lang="tr-TR" dirty="0"/>
              <a:t> </a:t>
            </a:r>
            <a:r>
              <a:rPr lang="tr-TR" dirty="0" smtClean="0"/>
              <a:t>hekimdir; 18. yüzyılın en önemli </a:t>
            </a:r>
            <a:r>
              <a:rPr lang="tr-TR" dirty="0" err="1" smtClean="0"/>
              <a:t>Franszı</a:t>
            </a:r>
            <a:r>
              <a:rPr lang="tr-TR" dirty="0" smtClean="0"/>
              <a:t> politik iktisatçısıdır </a:t>
            </a:r>
          </a:p>
          <a:p>
            <a:pPr marL="0" indent="0">
              <a:buNone/>
            </a:pPr>
            <a:endParaRPr lang="tr-TR" dirty="0"/>
          </a:p>
          <a:p>
            <a:pPr marL="0" indent="0">
              <a:buNone/>
            </a:pPr>
            <a:r>
              <a:rPr lang="tr-TR" dirty="0" smtClean="0"/>
              <a:t>Tarımı merkeze alan bir iktisadi anlayış </a:t>
            </a:r>
          </a:p>
          <a:p>
            <a:pPr marL="0" indent="0">
              <a:buNone/>
            </a:pPr>
            <a:r>
              <a:rPr lang="tr-TR" dirty="0" smtClean="0"/>
              <a:t>18. Yüzyıl </a:t>
            </a:r>
            <a:r>
              <a:rPr lang="tr-TR" dirty="0" err="1" smtClean="0"/>
              <a:t>Fransası</a:t>
            </a:r>
            <a:r>
              <a:rPr lang="tr-TR" dirty="0" smtClean="0"/>
              <a:t>: hala tarımsal bir toplum, küçük üreticiliğe dayalı bir üretim yapısı </a:t>
            </a:r>
          </a:p>
          <a:p>
            <a:pPr marL="0" indent="0">
              <a:buNone/>
            </a:pPr>
            <a:endParaRPr lang="tr-TR" dirty="0"/>
          </a:p>
          <a:p>
            <a:pPr marL="0" indent="0">
              <a:buNone/>
            </a:pPr>
            <a:r>
              <a:rPr lang="tr-TR" dirty="0" smtClean="0"/>
              <a:t>İngiltere ile karşılaştırma </a:t>
            </a:r>
            <a:endParaRPr lang="tr-TR" dirty="0"/>
          </a:p>
        </p:txBody>
      </p:sp>
    </p:spTree>
    <p:extLst>
      <p:ext uri="{BB962C8B-B14F-4D97-AF65-F5344CB8AC3E}">
        <p14:creationId xmlns:p14="http://schemas.microsoft.com/office/powerpoint/2010/main" val="4256193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Tarım, tek verimli üretim faaliyeti </a:t>
            </a:r>
            <a:endParaRPr lang="tr-TR" dirty="0"/>
          </a:p>
        </p:txBody>
      </p:sp>
      <p:sp>
        <p:nvSpPr>
          <p:cNvPr id="3" name="İçerik Yer Tutucusu 2"/>
          <p:cNvSpPr>
            <a:spLocks noGrp="1"/>
          </p:cNvSpPr>
          <p:nvPr>
            <p:ph idx="1"/>
          </p:nvPr>
        </p:nvSpPr>
        <p:spPr/>
        <p:txBody>
          <a:bodyPr/>
          <a:lstStyle/>
          <a:p>
            <a:pPr marL="0" indent="0">
              <a:buNone/>
            </a:pPr>
            <a:r>
              <a:rPr lang="tr-TR" dirty="0"/>
              <a:t>Ekonominin tek verimli alanın tarım olduğu görüşünü temel alan </a:t>
            </a:r>
            <a:r>
              <a:rPr lang="tr-TR" dirty="0" err="1"/>
              <a:t>Quesnay</a:t>
            </a:r>
            <a:r>
              <a:rPr lang="tr-TR" dirty="0"/>
              <a:t> ve okulu, anti-feodal nitelikli bir ekonomik reform programı şekillendirdi. </a:t>
            </a:r>
            <a:r>
              <a:rPr lang="tr-TR" dirty="0" err="1"/>
              <a:t>Turgot</a:t>
            </a:r>
            <a:r>
              <a:rPr lang="tr-TR" dirty="0"/>
              <a:t> daha sonra bu reformları uygulamaya çalışacaktı. Reformların büyük bölümü devrimle beraber uygulamaya kondu. </a:t>
            </a:r>
            <a:endParaRPr lang="tr-TR" dirty="0" smtClean="0"/>
          </a:p>
          <a:p>
            <a:pPr marL="0" indent="0">
              <a:buNone/>
            </a:pPr>
            <a:endParaRPr lang="tr-TR" dirty="0"/>
          </a:p>
          <a:p>
            <a:pPr marL="0" indent="0">
              <a:buNone/>
            </a:pPr>
            <a:r>
              <a:rPr lang="tr-TR" dirty="0" smtClean="0"/>
              <a:t>Sanayi, maddeye şekil verir; bu nedenle verimsizdir </a:t>
            </a:r>
          </a:p>
          <a:p>
            <a:pPr marL="0" indent="0">
              <a:buNone/>
            </a:pPr>
            <a:r>
              <a:rPr lang="tr-TR" dirty="0" smtClean="0"/>
              <a:t>Tarım, bir buğday veya mısır tanesinden çok sayıda buğday veya mısır elde edilen bir faaliyet alanı </a:t>
            </a:r>
            <a:endParaRPr lang="tr-TR" dirty="0"/>
          </a:p>
        </p:txBody>
      </p:sp>
    </p:spTree>
    <p:extLst>
      <p:ext uri="{BB962C8B-B14F-4D97-AF65-F5344CB8AC3E}">
        <p14:creationId xmlns:p14="http://schemas.microsoft.com/office/powerpoint/2010/main" val="5817074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Fizyokratların makro iktisadı</a:t>
            </a:r>
            <a:endParaRPr lang="tr-TR" dirty="0"/>
          </a:p>
        </p:txBody>
      </p:sp>
      <p:sp>
        <p:nvSpPr>
          <p:cNvPr id="3" name="İçerik Yer Tutucusu 2"/>
          <p:cNvSpPr>
            <a:spLocks noGrp="1"/>
          </p:cNvSpPr>
          <p:nvPr>
            <p:ph idx="1"/>
          </p:nvPr>
        </p:nvSpPr>
        <p:spPr/>
        <p:txBody>
          <a:bodyPr/>
          <a:lstStyle/>
          <a:p>
            <a:pPr marL="0" indent="0">
              <a:buNone/>
            </a:pPr>
            <a:r>
              <a:rPr lang="tr-TR" dirty="0" err="1" smtClean="0"/>
              <a:t>Quesnay</a:t>
            </a:r>
            <a:r>
              <a:rPr lang="tr-TR" dirty="0" smtClean="0"/>
              <a:t>, ‘iktisadi </a:t>
            </a:r>
            <a:r>
              <a:rPr lang="tr-TR" dirty="0" err="1" smtClean="0"/>
              <a:t>tablo’da</a:t>
            </a:r>
            <a:r>
              <a:rPr lang="tr-TR" dirty="0" smtClean="0"/>
              <a:t>, makro düzeyde faaliyet gösteren bir ekonomi tanımlar </a:t>
            </a:r>
          </a:p>
          <a:p>
            <a:pPr marL="0" indent="0">
              <a:buNone/>
            </a:pPr>
            <a:endParaRPr lang="tr-TR" dirty="0"/>
          </a:p>
          <a:p>
            <a:pPr marL="0" indent="0">
              <a:buNone/>
            </a:pPr>
            <a:r>
              <a:rPr lang="tr-TR" dirty="0" smtClean="0"/>
              <a:t>Toprak sahipleri, kapitalist çiftçiler ile sanayici ve tüccarlar arasında tanımlı bir ilişkiler bütünü söz konusudur </a:t>
            </a:r>
          </a:p>
          <a:p>
            <a:pPr marL="0" indent="0">
              <a:buNone/>
            </a:pPr>
            <a:endParaRPr lang="tr-TR" dirty="0"/>
          </a:p>
          <a:p>
            <a:pPr marL="0" indent="0">
              <a:buNone/>
            </a:pPr>
            <a:r>
              <a:rPr lang="tr-TR" dirty="0" smtClean="0"/>
              <a:t>Meta mübadelesine paranın dolaşımı aracılık eder </a:t>
            </a:r>
            <a:endParaRPr lang="tr-TR" dirty="0"/>
          </a:p>
        </p:txBody>
      </p:sp>
    </p:spTree>
    <p:extLst>
      <p:ext uri="{BB962C8B-B14F-4D97-AF65-F5344CB8AC3E}">
        <p14:creationId xmlns:p14="http://schemas.microsoft.com/office/powerpoint/2010/main" val="32546957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TotalTime>
  <Words>460</Words>
  <Application>Microsoft Office PowerPoint</Application>
  <PresentationFormat>Geniş ekran</PresentationFormat>
  <Paragraphs>52</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Merkantilistler ve Fizyokratlar </vt:lpstr>
      <vt:lpstr>Zenginlik paradır </vt:lpstr>
      <vt:lpstr>Merkantilizmde devlet aklı </vt:lpstr>
      <vt:lpstr>Erken dönem merkantilizm </vt:lpstr>
      <vt:lpstr>Dış ticaret fazlası vermek </vt:lpstr>
      <vt:lpstr>Merkantilizm eleştirisi </vt:lpstr>
      <vt:lpstr>Fizyokratlar </vt:lpstr>
      <vt:lpstr>Tarım, tek verimli üretim faaliyeti </vt:lpstr>
      <vt:lpstr>Fizyokratların makro iktisadı</vt:lpstr>
      <vt:lpstr>Fizyokratlar eleştirisi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5</cp:revision>
  <dcterms:created xsi:type="dcterms:W3CDTF">2019-05-16T14:26:49Z</dcterms:created>
  <dcterms:modified xsi:type="dcterms:W3CDTF">2019-05-19T13:16:07Z</dcterms:modified>
</cp:coreProperties>
</file>