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BB09E-39EB-4E55-9746-0690D99A58F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49D79-26D1-4852-A956-FBA69C4C3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58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3C13B6E-443A-427E-A804-2C7E238ADEE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B871-5847-4598-BA5F-00A2674E2BA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66E02-9FF3-4F09-B56D-FFD3A231B24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04BC-2C29-4E2E-9F84-BD7DD6CA58D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E8CEE-7985-4F15-BBEC-CB6A0659074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A9E6-546C-4A39-B2CF-AD930702165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F49A-1F8C-419F-9725-D061E2A8C96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D3133-CEC3-41A5-8349-4CD64E3E1E9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80E9-9127-4041-8B41-168479271DCE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A8BB3-6613-4206-A515-01E518AC780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B6B8-F4E9-4D2D-81E4-1B5593250F6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460F2-9404-4F19-AD4A-0206921D537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E991-D708-48EA-97D5-69B99A1DEC8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4B185-B057-497B-9D04-23E1199B7CD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3A49-0909-4903-BD20-FE6632D950D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6B268-DE4D-4485-A99D-5394779B92B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AA5C-2521-4B6E-9C37-BF303EF06042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83CBF-D773-4FD8-B4A2-9141450553B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15: bıtwıse operatıons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158945-3993-4321-B012-4CD6D7E14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7B2F6-D6C7-4326-ACE9-3600B8762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FC6C4-BB9F-4783-8B31-B28BA99BF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struct </a:t>
            </a:r>
          </a:p>
          <a:p>
            <a:pPr marL="0" indent="0">
              <a:buNone/>
            </a:pPr>
            <a:r>
              <a:rPr lang="tr-TR" dirty="0"/>
              <a:t>{</a:t>
            </a:r>
          </a:p>
          <a:p>
            <a:pPr marL="0" indent="0">
              <a:buNone/>
            </a:pPr>
            <a:r>
              <a:rPr lang="tr-TR" dirty="0"/>
              <a:t>	unsigned diskette 	: 1;</a:t>
            </a:r>
          </a:p>
          <a:p>
            <a:pPr marL="0" indent="0">
              <a:buNone/>
            </a:pPr>
            <a:r>
              <a:rPr lang="tr-TR" dirty="0"/>
              <a:t>	unsigned video	: 2;</a:t>
            </a:r>
          </a:p>
          <a:p>
            <a:pPr marL="0" indent="0">
              <a:buNone/>
            </a:pPr>
            <a:r>
              <a:rPr lang="tr-TR" dirty="0"/>
              <a:t>	unsigned printers	: 2;</a:t>
            </a:r>
          </a:p>
          <a:p>
            <a:pPr marL="0" indent="0">
              <a:buNone/>
            </a:pPr>
            <a:r>
              <a:rPr lang="tr-TR" dirty="0"/>
              <a:t>	...</a:t>
            </a:r>
          </a:p>
          <a:p>
            <a:pPr marL="0" indent="0">
              <a:buNone/>
            </a:pPr>
            <a:r>
              <a:rPr lang="tr-TR" dirty="0"/>
              <a:t>	unsigned rs232_ports: 3;</a:t>
            </a:r>
          </a:p>
          <a:p>
            <a:pPr marL="0" indent="0">
              <a:buNone/>
            </a:pPr>
            <a:r>
              <a:rPr lang="tr-TR" dirty="0"/>
              <a:t>	char* value;	// can still hold non-bit-field members</a:t>
            </a:r>
          </a:p>
          <a:p>
            <a:pPr marL="0" indent="0">
              <a:buNone/>
            </a:pPr>
            <a:r>
              <a:rPr lang="tr-TR" dirty="0"/>
              <a:t>}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485DE6-4B80-4C30-B092-B84FDBFDC3CD}"/>
              </a:ext>
            </a:extLst>
          </p:cNvPr>
          <p:cNvSpPr txBox="1"/>
          <p:nvPr/>
        </p:nvSpPr>
        <p:spPr>
          <a:xfrm>
            <a:off x="7348756" y="2618952"/>
            <a:ext cx="39092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*An  address of operator (&amp;) can not be applied to bit fields</a:t>
            </a:r>
          </a:p>
          <a:p>
            <a:endParaRPr lang="tr-TR" dirty="0"/>
          </a:p>
          <a:p>
            <a:r>
              <a:rPr lang="tr-TR" dirty="0"/>
              <a:t>*bit-fields can not be dimensioned, like, usigned f:1[5];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704E7-A8D5-4388-BC83-6194A98F2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052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D18B7-904D-4969-8F15-E257613F7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bıtwıse ops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630F1-DEEB-40D3-A9F9-9DF54A3C6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 provides 4 bitwise logical operators, for masking operations on bits; and two bitwise shift operators for shifting bits in a word.</a:t>
            </a:r>
          </a:p>
          <a:p>
            <a:r>
              <a:rPr lang="tr-TR" dirty="0"/>
              <a:t>C also allows you to partition a word into groups of bits, called bit-fields; and assigns name to them.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D4967A-D009-4428-861A-4793D647F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55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B190-FCDE-422F-A7A3-B76EEF2BF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Bıtwıse and (&amp;)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6E17E-43B9-4AB5-9B04-7AEF10D13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operand1 &amp; operand2</a:t>
            </a:r>
          </a:p>
          <a:p>
            <a:r>
              <a:rPr lang="tr-TR" dirty="0"/>
              <a:t>When applied to two integral operands, the binary representations of the values are compared bit by bit. The result is computed as follows:</a:t>
            </a:r>
          </a:p>
          <a:p>
            <a:pPr marL="0" indent="0">
              <a:buNone/>
            </a:pPr>
            <a:r>
              <a:rPr lang="tr-TR" dirty="0"/>
              <a:t>	b1		b2		b1&amp;b2</a:t>
            </a:r>
          </a:p>
          <a:p>
            <a:pPr marL="0" indent="0">
              <a:buNone/>
            </a:pPr>
            <a:r>
              <a:rPr lang="tr-TR" dirty="0"/>
              <a:t>	1		1		1</a:t>
            </a:r>
          </a:p>
          <a:p>
            <a:pPr marL="0" indent="0">
              <a:buNone/>
            </a:pPr>
            <a:r>
              <a:rPr lang="tr-TR" dirty="0"/>
              <a:t>	1		0		0</a:t>
            </a:r>
          </a:p>
          <a:p>
            <a:pPr marL="0" indent="0">
              <a:buNone/>
            </a:pPr>
            <a:r>
              <a:rPr lang="tr-TR" dirty="0"/>
              <a:t>	0		1		0</a:t>
            </a:r>
          </a:p>
          <a:p>
            <a:pPr marL="0" indent="0">
              <a:buNone/>
            </a:pPr>
            <a:r>
              <a:rPr lang="tr-TR" dirty="0"/>
              <a:t>	0		0		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67A7C3-9133-4656-8982-9D15A4BD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23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EC081-0474-4739-B6A0-EA71CCC9E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Bıtwıse or (|)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FF910-3D50-4718-AD4F-E3F682F72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operand1 | operand2</a:t>
            </a:r>
          </a:p>
          <a:p>
            <a:r>
              <a:rPr lang="tr-TR" dirty="0"/>
              <a:t>is used to turn the bits on:</a:t>
            </a:r>
          </a:p>
          <a:p>
            <a:pPr marL="0" indent="0">
              <a:buNone/>
            </a:pPr>
            <a:r>
              <a:rPr lang="tr-TR" dirty="0"/>
              <a:t>	 b1		b2		b1 | b2</a:t>
            </a:r>
          </a:p>
          <a:p>
            <a:pPr marL="0" indent="0">
              <a:buNone/>
            </a:pPr>
            <a:r>
              <a:rPr lang="tr-TR" dirty="0"/>
              <a:t>	1		1		1</a:t>
            </a:r>
          </a:p>
          <a:p>
            <a:pPr marL="0" indent="0">
              <a:buNone/>
            </a:pPr>
            <a:r>
              <a:rPr lang="tr-TR" dirty="0"/>
              <a:t>	1		0		1</a:t>
            </a:r>
          </a:p>
          <a:p>
            <a:pPr marL="0" indent="0">
              <a:buNone/>
            </a:pPr>
            <a:r>
              <a:rPr lang="tr-TR" dirty="0"/>
              <a:t>	0		1		1</a:t>
            </a:r>
          </a:p>
          <a:p>
            <a:pPr marL="0" indent="0">
              <a:buNone/>
            </a:pPr>
            <a:r>
              <a:rPr lang="tr-TR" dirty="0"/>
              <a:t>	0		0		0 	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5F5F92-B017-46BE-9022-F68A3A49D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439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9D145-039A-4087-B3AD-0A6A7C490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bıtwıse exclusıve or (^)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2CDEA-3A11-4A37-B5D9-68175E5C5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	 b1		b2		b1^b2</a:t>
            </a:r>
          </a:p>
          <a:p>
            <a:pPr marL="0" indent="0">
              <a:buNone/>
            </a:pPr>
            <a:r>
              <a:rPr lang="tr-TR" dirty="0"/>
              <a:t>	1		1		0</a:t>
            </a:r>
          </a:p>
          <a:p>
            <a:pPr marL="0" indent="0">
              <a:buNone/>
            </a:pPr>
            <a:r>
              <a:rPr lang="tr-TR" dirty="0"/>
              <a:t>	1		0		1</a:t>
            </a:r>
          </a:p>
          <a:p>
            <a:pPr marL="0" indent="0">
              <a:buNone/>
            </a:pPr>
            <a:r>
              <a:rPr lang="tr-TR" dirty="0"/>
              <a:t>	0		1		1</a:t>
            </a:r>
          </a:p>
          <a:p>
            <a:pPr marL="0" indent="0">
              <a:buNone/>
            </a:pPr>
            <a:r>
              <a:rPr lang="tr-TR" dirty="0"/>
              <a:t>	0		0		0 	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6BC71A-7564-47CC-8417-8AC78ACD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Reference: “Programming in ANSI C”, Kumar &amp; Agrawal, West Publishing Co., 1992</a:t>
            </a:r>
          </a:p>
        </p:txBody>
      </p:sp>
    </p:spTree>
    <p:extLst>
      <p:ext uri="{BB962C8B-B14F-4D97-AF65-F5344CB8AC3E}">
        <p14:creationId xmlns:p14="http://schemas.microsoft.com/office/powerpoint/2010/main" val="1141325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5507-4E47-46F6-ACF8-75C2DB574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bıtwıse complement (~)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5B606-2BC5-42E5-91CE-A90097967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Unary operator that yields the one’s complement of an integer</a:t>
            </a:r>
          </a:p>
          <a:p>
            <a:pPr marL="0" indent="0">
              <a:buNone/>
            </a:pPr>
            <a:r>
              <a:rPr lang="tr-TR" dirty="0"/>
              <a:t>Example: 	x = x &amp; ~077</a:t>
            </a:r>
          </a:p>
          <a:p>
            <a:pPr marL="0" indent="0">
              <a:buNone/>
            </a:pPr>
            <a:r>
              <a:rPr lang="tr-TR" dirty="0"/>
              <a:t>	sets the last 6 bits of x to 0.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CC6052-9574-4298-86A8-5341EBB02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39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91D3E-8051-4835-BCF7-D5735255C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precedence and assocıatıvıty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9A3DD-1609-4C65-B89A-313BDC93B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Precedence order: 	~,  &amp;,  ^, |</a:t>
            </a:r>
          </a:p>
          <a:p>
            <a:r>
              <a:rPr lang="tr-TR" dirty="0"/>
              <a:t>Example: 01|~01^01&amp;01 </a:t>
            </a:r>
          </a:p>
          <a:p>
            <a:pPr lvl="1"/>
            <a:r>
              <a:rPr lang="tr-TR" dirty="0"/>
              <a:t>is interpreted as: 01|((~01)^(01&amp;01))</a:t>
            </a:r>
          </a:p>
          <a:p>
            <a:pPr lvl="1"/>
            <a:endParaRPr lang="tr-TR" dirty="0"/>
          </a:p>
          <a:p>
            <a:r>
              <a:rPr lang="tr-TR" dirty="0"/>
              <a:t>Associativity rule: </a:t>
            </a:r>
          </a:p>
          <a:p>
            <a:pPr lvl="1"/>
            <a:r>
              <a:rPr lang="tr-TR" dirty="0"/>
              <a:t>~: right to left</a:t>
            </a:r>
          </a:p>
          <a:p>
            <a:pPr lvl="1"/>
            <a:r>
              <a:rPr lang="tr-TR" dirty="0"/>
              <a:t>&amp;, ^, |: left to right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19F560-71DF-402F-A31A-0E1BB7457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299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8326E-A8CD-49C4-930A-31560D876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assıgnment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2B4DF-2B4B-48F6-957D-EC6B57B5B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/>
              <a:t>Write a function getbits(x, p, n) that returns the right adjusted n-bit field of x that begins at position p.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F699E6-C59B-461B-A700-936F54A24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1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AEEC4-FDA8-4446-9A75-4224B4C1D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bıt-fıelds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56353-6F7F-42BF-992B-7E39EF59D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 provides a more convenient method for defining and accessing fields within a word than the use of bit-manipulation operators</a:t>
            </a:r>
          </a:p>
          <a:p>
            <a:r>
              <a:rPr lang="tr-TR" dirty="0"/>
              <a:t>A bit-field is a set of adjacent bits within an implementation-dependent storage unit, called a «word».</a:t>
            </a:r>
          </a:p>
          <a:p>
            <a:r>
              <a:rPr lang="tr-TR" dirty="0"/>
              <a:t>syntax: type field-name: bit-length;</a:t>
            </a:r>
          </a:p>
          <a:p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4E7884-00F4-4742-B1B0-8CD4238D2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98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24</TotalTime>
  <Words>404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Tw Cen MT</vt:lpstr>
      <vt:lpstr>Circuit</vt:lpstr>
      <vt:lpstr>COM101B Lecture 15: bıtwıse operatıons</vt:lpstr>
      <vt:lpstr>bıtwıse ops</vt:lpstr>
      <vt:lpstr>Bıtwıse and (&amp;)</vt:lpstr>
      <vt:lpstr>Bıtwıse or (|)</vt:lpstr>
      <vt:lpstr>bıtwıse exclusıve or (^)</vt:lpstr>
      <vt:lpstr>bıtwıse complement (~)</vt:lpstr>
      <vt:lpstr>precedence and assocıatıvıty</vt:lpstr>
      <vt:lpstr>assıgnment</vt:lpstr>
      <vt:lpstr>bıt-fıelds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15: bıtwıse operatıons</dc:title>
  <dc:creator>hacer.keles@yahoo.com</dc:creator>
  <cp:lastModifiedBy>hacer.keles@yahoo.com</cp:lastModifiedBy>
  <cp:revision>15</cp:revision>
  <dcterms:created xsi:type="dcterms:W3CDTF">2018-03-30T15:03:09Z</dcterms:created>
  <dcterms:modified xsi:type="dcterms:W3CDTF">2018-03-30T15:27:26Z</dcterms:modified>
</cp:coreProperties>
</file>