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sldIdLst>
    <p:sldId id="349" r:id="rId2"/>
    <p:sldId id="371" r:id="rId3"/>
    <p:sldId id="372" r:id="rId4"/>
    <p:sldId id="373" r:id="rId5"/>
    <p:sldId id="374" r:id="rId6"/>
    <p:sldId id="375" r:id="rId7"/>
    <p:sldId id="376" r:id="rId8"/>
    <p:sldId id="377" r:id="rId9"/>
    <p:sldId id="378" r:id="rId10"/>
    <p:sldId id="379" r:id="rId11"/>
    <p:sldId id="380" r:id="rId12"/>
    <p:sldId id="381" r:id="rId13"/>
    <p:sldId id="382" r:id="rId14"/>
    <p:sldId id="383" r:id="rId15"/>
    <p:sldId id="384" r:id="rId16"/>
  </p:sldIdLst>
  <p:sldSz cx="9144000" cy="6858000" type="screen4x3"/>
  <p:notesSz cx="6858000" cy="9144000"/>
  <p:defaultTextStyle>
    <a:defPPr>
      <a:defRPr lang="tr-TR"/>
    </a:defPPr>
    <a:lvl1pPr algn="l" rtl="0" fontAlgn="base">
      <a:spcBef>
        <a:spcPct val="20000"/>
      </a:spcBef>
      <a:spcAft>
        <a:spcPct val="0"/>
      </a:spcAft>
      <a:defRPr sz="2400" kern="1200">
        <a:solidFill>
          <a:schemeClr val="tx1"/>
        </a:solidFill>
        <a:latin typeface="Times New Roman" pitchFamily="18" charset="0"/>
        <a:ea typeface="+mn-ea"/>
        <a:cs typeface="+mn-cs"/>
      </a:defRPr>
    </a:lvl1pPr>
    <a:lvl2pPr marL="457200" algn="l" rtl="0" fontAlgn="base">
      <a:spcBef>
        <a:spcPct val="20000"/>
      </a:spcBef>
      <a:spcAft>
        <a:spcPct val="0"/>
      </a:spcAft>
      <a:defRPr sz="2400" kern="1200">
        <a:solidFill>
          <a:schemeClr val="tx1"/>
        </a:solidFill>
        <a:latin typeface="Times New Roman" pitchFamily="18" charset="0"/>
        <a:ea typeface="+mn-ea"/>
        <a:cs typeface="+mn-cs"/>
      </a:defRPr>
    </a:lvl2pPr>
    <a:lvl3pPr marL="914400" algn="l" rtl="0" fontAlgn="base">
      <a:spcBef>
        <a:spcPct val="20000"/>
      </a:spcBef>
      <a:spcAft>
        <a:spcPct val="0"/>
      </a:spcAft>
      <a:defRPr sz="2400" kern="1200">
        <a:solidFill>
          <a:schemeClr val="tx1"/>
        </a:solidFill>
        <a:latin typeface="Times New Roman" pitchFamily="18" charset="0"/>
        <a:ea typeface="+mn-ea"/>
        <a:cs typeface="+mn-cs"/>
      </a:defRPr>
    </a:lvl3pPr>
    <a:lvl4pPr marL="1371600" algn="l" rtl="0" fontAlgn="base">
      <a:spcBef>
        <a:spcPct val="20000"/>
      </a:spcBef>
      <a:spcAft>
        <a:spcPct val="0"/>
      </a:spcAft>
      <a:defRPr sz="2400" kern="1200">
        <a:solidFill>
          <a:schemeClr val="tx1"/>
        </a:solidFill>
        <a:latin typeface="Times New Roman" pitchFamily="18" charset="0"/>
        <a:ea typeface="+mn-ea"/>
        <a:cs typeface="+mn-cs"/>
      </a:defRPr>
    </a:lvl4pPr>
    <a:lvl5pPr marL="1828800" algn="l"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70DF5"/>
    <a:srgbClr val="FF66FF"/>
    <a:srgbClr val="000066"/>
    <a:srgbClr val="EFD1B3"/>
    <a:srgbClr val="FF3300"/>
    <a:srgbClr val="BFC0E3"/>
    <a:srgbClr val="B0C3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46" autoAdjust="0"/>
  </p:normalViewPr>
  <p:slideViewPr>
    <p:cSldViewPr>
      <p:cViewPr varScale="1">
        <p:scale>
          <a:sx n="109" d="100"/>
          <a:sy n="109" d="100"/>
        </p:scale>
        <p:origin x="16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tr-TR"/>
          </a:p>
        </p:txBody>
      </p:sp>
      <p:sp>
        <p:nvSpPr>
          <p:cNvPr id="911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tr-TR"/>
          </a:p>
        </p:txBody>
      </p:sp>
      <p:sp>
        <p:nvSpPr>
          <p:cNvPr id="911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11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911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tr-TR"/>
          </a:p>
        </p:txBody>
      </p:sp>
      <p:sp>
        <p:nvSpPr>
          <p:cNvPr id="911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0941468D-68D9-4EE7-938E-0896369D6DE5}" type="slidenum">
              <a:rPr lang="tr-TR"/>
              <a:pPr/>
              <a:t>‹#›</a:t>
            </a:fld>
            <a:endParaRPr lang="tr-TR"/>
          </a:p>
        </p:txBody>
      </p:sp>
    </p:spTree>
    <p:extLst>
      <p:ext uri="{BB962C8B-B14F-4D97-AF65-F5344CB8AC3E}">
        <p14:creationId xmlns:p14="http://schemas.microsoft.com/office/powerpoint/2010/main" val="3334232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1752600" y="990600"/>
            <a:ext cx="6400800" cy="2514600"/>
          </a:xfrm>
          <a:prstGeom prst="rect">
            <a:avLst/>
          </a:prstGeom>
          <a:noFill/>
          <a:ln w="76200" cmpd="tri">
            <a:miter lim="800000"/>
            <a:headEnd/>
            <a:tailEnd/>
          </a:ln>
        </p:spPr>
        <p:txBody>
          <a:bodyPr vert="horz" wrap="square" lIns="91440" tIns="45720" rIns="91440" bIns="45720" numCol="1" anchor="b" anchorCtr="0" compatLnSpc="1">
            <a:prstTxWarp prst="textNoShape">
              <a:avLst/>
            </a:prstTxWarp>
          </a:bodyPr>
          <a:lstStyle>
            <a:lvl1pPr algn="ctr">
              <a:defRPr/>
            </a:lvl1pPr>
          </a:lstStyle>
          <a:p>
            <a:r>
              <a:rPr lang="tr-TR"/>
              <a:t>Asıl başlık stili için tıklatın</a:t>
            </a:r>
          </a:p>
        </p:txBody>
      </p:sp>
      <p:sp>
        <p:nvSpPr>
          <p:cNvPr id="4099" name="Rectangle 3"/>
          <p:cNvSpPr>
            <a:spLocks noGrp="1" noChangeArrowheads="1"/>
          </p:cNvSpPr>
          <p:nvPr>
            <p:ph type="subTitle" idx="1"/>
          </p:nvPr>
        </p:nvSpPr>
        <p:spPr bwMode="auto">
          <a:xfrm>
            <a:off x="1752600" y="3886200"/>
            <a:ext cx="6400800" cy="1752600"/>
          </a:xfrm>
          <a:prstGeom prst="rect">
            <a:avLst/>
          </a:prstGeom>
          <a:noFill/>
          <a:ln w="6350">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tr-TR"/>
              <a:t>Asıl alt başlık stilini düzenlemek için tıklatın</a:t>
            </a:r>
          </a:p>
        </p:txBody>
      </p:sp>
      <p:sp>
        <p:nvSpPr>
          <p:cNvPr id="4100" name="Rectangle 4"/>
          <p:cNvSpPr>
            <a:spLocks noGrp="1" noChangeArrowheads="1"/>
          </p:cNvSpPr>
          <p:nvPr>
            <p:ph type="dt" sz="half" idx="2"/>
          </p:nvPr>
        </p:nvSpPr>
        <p:spPr bwMode="auto">
          <a:xfrm>
            <a:off x="914400" y="64008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spcBef>
                <a:spcPct val="0"/>
              </a:spcBef>
              <a:defRPr sz="1400">
                <a:solidFill>
                  <a:schemeClr val="tx2"/>
                </a:solidFill>
                <a:latin typeface="Arial" charset="0"/>
              </a:defRPr>
            </a:lvl1pPr>
          </a:lstStyle>
          <a:p>
            <a:endParaRPr lang="tr-TR"/>
          </a:p>
        </p:txBody>
      </p:sp>
      <p:sp>
        <p:nvSpPr>
          <p:cNvPr id="4101" name="Rectangle 5"/>
          <p:cNvSpPr>
            <a:spLocks noGrp="1" noChangeArrowheads="1"/>
          </p:cNvSpPr>
          <p:nvPr>
            <p:ph type="ftr" sz="quarter" idx="3"/>
          </p:nvPr>
        </p:nvSpPr>
        <p:spPr bwMode="auto">
          <a:xfrm>
            <a:off x="3505200" y="64008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spcBef>
                <a:spcPct val="0"/>
              </a:spcBef>
              <a:defRPr sz="1400">
                <a:solidFill>
                  <a:schemeClr val="tx2"/>
                </a:solidFill>
                <a:latin typeface="Arial" charset="0"/>
              </a:defRPr>
            </a:lvl1pPr>
          </a:lstStyle>
          <a:p>
            <a:endParaRPr lang="tr-TR"/>
          </a:p>
        </p:txBody>
      </p:sp>
      <p:sp>
        <p:nvSpPr>
          <p:cNvPr id="4102" name="Rectangle 6"/>
          <p:cNvSpPr>
            <a:spLocks noGrp="1" noChangeArrowheads="1"/>
          </p:cNvSpPr>
          <p:nvPr>
            <p:ph type="sldNum" sz="quarter" idx="4"/>
          </p:nvPr>
        </p:nvSpPr>
        <p:spPr bwMode="auto">
          <a:xfrm>
            <a:off x="7010400" y="64008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spcBef>
                <a:spcPct val="0"/>
              </a:spcBef>
              <a:defRPr sz="1400">
                <a:solidFill>
                  <a:schemeClr val="tx2"/>
                </a:solidFill>
                <a:latin typeface="Arial" charset="0"/>
              </a:defRPr>
            </a:lvl1pPr>
          </a:lstStyle>
          <a:p>
            <a:fld id="{54D8E847-F26D-42A5-9AAB-A25EF8070AB6}" type="slidenum">
              <a:rPr lang="tr-TR"/>
              <a:pPr/>
              <a:t>‹#›</a:t>
            </a:fld>
            <a:endParaRPr lang="tr-TR"/>
          </a:p>
        </p:txBody>
      </p:sp>
      <p:grpSp>
        <p:nvGrpSpPr>
          <p:cNvPr id="4103" name="Group 7"/>
          <p:cNvGrpSpPr>
            <a:grpSpLocks/>
          </p:cNvGrpSpPr>
          <p:nvPr/>
        </p:nvGrpSpPr>
        <p:grpSpPr bwMode="auto">
          <a:xfrm>
            <a:off x="0" y="0"/>
            <a:ext cx="6362700" cy="6858000"/>
            <a:chOff x="0" y="0"/>
            <a:chExt cx="4008" cy="4320"/>
          </a:xfrm>
        </p:grpSpPr>
        <p:pic>
          <p:nvPicPr>
            <p:cNvPr id="4104" name="Picture 8" descr="Expbanna"/>
            <p:cNvPicPr>
              <a:picLocks noChangeAspect="1" noChangeArrowheads="1"/>
            </p:cNvPicPr>
            <p:nvPr/>
          </p:nvPicPr>
          <p:blipFill>
            <a:blip r:embed="rId2" cstate="print"/>
            <a:srcRect/>
            <a:stretch>
              <a:fillRect/>
            </a:stretch>
          </p:blipFill>
          <p:spPr bwMode="invGray">
            <a:xfrm>
              <a:off x="0" y="0"/>
              <a:ext cx="432" cy="4320"/>
            </a:xfrm>
            <a:prstGeom prst="rect">
              <a:avLst/>
            </a:prstGeom>
            <a:noFill/>
          </p:spPr>
        </p:pic>
        <p:pic>
          <p:nvPicPr>
            <p:cNvPr id="4105" name="Picture 9" descr="EXPHORSA"/>
            <p:cNvPicPr>
              <a:picLocks noChangeAspect="1" noChangeArrowheads="1"/>
            </p:cNvPicPr>
            <p:nvPr/>
          </p:nvPicPr>
          <p:blipFill>
            <a:blip r:embed="rId3" cstate="print"/>
            <a:srcRect/>
            <a:stretch>
              <a:fillRect/>
            </a:stretch>
          </p:blipFill>
          <p:spPr bwMode="auto">
            <a:xfrm>
              <a:off x="2208" y="3600"/>
              <a:ext cx="1800" cy="60"/>
            </a:xfrm>
            <a:prstGeom prst="rect">
              <a:avLst/>
            </a:prstGeom>
            <a:noFill/>
          </p:spPr>
        </p:pic>
      </p:grpSp>
      <p:pic>
        <p:nvPicPr>
          <p:cNvPr id="4106" name="Picture 10" descr="EXPHORSA"/>
          <p:cNvPicPr>
            <a:picLocks noChangeAspect="1" noChangeArrowheads="1"/>
          </p:cNvPicPr>
          <p:nvPr/>
        </p:nvPicPr>
        <p:blipFill>
          <a:blip r:embed="rId4" cstate="print"/>
          <a:srcRect/>
          <a:stretch>
            <a:fillRect/>
          </a:stretch>
        </p:blipFill>
        <p:spPr bwMode="auto">
          <a:xfrm>
            <a:off x="1981200" y="3657600"/>
            <a:ext cx="5715000" cy="95250"/>
          </a:xfrm>
          <a:prstGeom prst="rect">
            <a:avLst/>
          </a:prstGeom>
          <a:noFill/>
        </p:spPr>
      </p:pic>
    </p:spTree>
  </p:cSld>
  <p:clrMapOvr>
    <a:masterClrMapping/>
  </p:clrMapOvr>
  <p:transition spd="med">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cSld>
  <p:clrMapOvr>
    <a:masterClrMapping/>
  </p:clrMapOvr>
  <p:transition spd="med">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Tree>
  </p:cSld>
  <p:clrMapOvr>
    <a:masterClrMapping/>
  </p:clrMapOvr>
  <p:transition spd="med">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transition spd="med">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transition spd="med">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transition spd="med">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cover dir="u"/>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Blip>
          <a:blip r:embed="rId14"/>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itchFamily="2" charset="2"/>
        <a:buBlip>
          <a:blip r:embed="rId15"/>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980728"/>
            <a:ext cx="7776864" cy="1200329"/>
          </a:xfrm>
          <a:prstGeom prst="rect">
            <a:avLst/>
          </a:prstGeom>
          <a:noFill/>
        </p:spPr>
        <p:txBody>
          <a:bodyPr wrap="square" lIns="91440" tIns="45720" rIns="91440" bIns="45720">
            <a:spAutoFit/>
          </a:bodyPr>
          <a:lstStyle/>
          <a:p>
            <a:pPr algn="ctr">
              <a:spcBef>
                <a:spcPts val="0"/>
              </a:spcBef>
            </a:pPr>
            <a:r>
              <a:rPr lang="tr-TR" sz="7200" b="1" spc="600" dirty="0" smtClean="0">
                <a:ln w="18000">
                  <a:solidFill>
                    <a:srgbClr val="0070C0"/>
                  </a:solidFill>
                  <a:prstDash val="solid"/>
                  <a:miter lim="800000"/>
                </a:ln>
                <a:blipFill>
                  <a:blip r:embed="rId2"/>
                  <a:tile tx="0" ty="0" sx="100000" sy="100000" flip="none" algn="tl"/>
                </a:blipFill>
                <a:effectLst>
                  <a:outerShdw blurRad="50800" dist="38100" dir="13500000" algn="br" rotWithShape="0">
                    <a:prstClr val="black">
                      <a:alpha val="40000"/>
                    </a:prstClr>
                  </a:outerShdw>
                </a:effectLst>
              </a:rPr>
              <a:t>Pestisit Kirliliği</a:t>
            </a:r>
          </a:p>
        </p:txBody>
      </p:sp>
      <p:sp>
        <p:nvSpPr>
          <p:cNvPr id="3" name="2 Dikdörtgen"/>
          <p:cNvSpPr/>
          <p:nvPr/>
        </p:nvSpPr>
        <p:spPr>
          <a:xfrm>
            <a:off x="3131840" y="5445224"/>
            <a:ext cx="5735032" cy="707886"/>
          </a:xfrm>
          <a:prstGeom prst="rect">
            <a:avLst/>
          </a:prstGeom>
          <a:noFill/>
        </p:spPr>
        <p:txBody>
          <a:bodyPr wrap="none" lIns="91440" tIns="45720" rIns="91440" bIns="45720">
            <a:spAutoFit/>
          </a:bodyPr>
          <a:lstStyle/>
          <a:p>
            <a:pPr algn="ctr"/>
            <a:r>
              <a:rPr lang="tr-TR" sz="4000" b="1" i="1" dirty="0" smtClean="0">
                <a:ln w="12700">
                  <a:solidFill>
                    <a:srgbClr val="0070C0"/>
                  </a:solidFill>
                  <a:prstDash val="solid"/>
                </a:ln>
                <a:blipFill>
                  <a:blip r:embed="rId3"/>
                  <a:tile tx="0" ty="0" sx="100000" sy="100000" flip="none" algn="tl"/>
                </a:blipFill>
                <a:effectLst>
                  <a:outerShdw blurRad="41275" dist="20320" dir="1800000" algn="tl" rotWithShape="0">
                    <a:srgbClr val="000000">
                      <a:alpha val="40000"/>
                    </a:srgbClr>
                  </a:outerShdw>
                </a:effectLst>
              </a:rPr>
              <a:t>Prof. Dr. Ahmet ÖZTÜRK</a:t>
            </a:r>
            <a:endParaRPr lang="tr-TR" sz="4000" b="1" i="1" dirty="0">
              <a:ln w="12700">
                <a:solidFill>
                  <a:srgbClr val="0070C0"/>
                </a:solidFill>
                <a:prstDash val="solid"/>
              </a:ln>
              <a:blipFill>
                <a:blip r:embed="rId3"/>
                <a:tile tx="0" ty="0" sx="100000" sy="100000" flip="none" algn="tl"/>
              </a:blipFill>
              <a:effectLst>
                <a:outerShdw blurRad="41275" dist="20320" dir="1800000" algn="tl" rotWithShape="0">
                  <a:srgbClr val="000000">
                    <a:alpha val="40000"/>
                  </a:srgbClr>
                </a:outerShdw>
              </a:effectLst>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2738" y="2181057"/>
            <a:ext cx="2295525"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çerik Yer Tutucusu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2155763"/>
            <a:ext cx="2998996" cy="2755834"/>
          </a:xfrm>
          <a:prstGeom prst="rect">
            <a:avLst/>
          </a:prstGeom>
        </p:spPr>
      </p:pic>
    </p:spTree>
  </p:cSld>
  <p:clrMapOvr>
    <a:masterClrMapping/>
  </p:clrMapOvr>
  <p:transition spd="med">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31840" y="116632"/>
            <a:ext cx="1534394" cy="461665"/>
          </a:xfrm>
          <a:prstGeom prst="rect">
            <a:avLst/>
          </a:prstGeom>
        </p:spPr>
        <p:txBody>
          <a:bodyPr wrap="none">
            <a:spAutoFit/>
          </a:bodyPr>
          <a:lstStyle/>
          <a:p>
            <a:r>
              <a:rPr lang="tr-TR" b="1" i="1" dirty="0" err="1" smtClean="0">
                <a:solidFill>
                  <a:srgbClr val="FF0000"/>
                </a:solidFill>
              </a:rPr>
              <a:t>Akarisitler</a:t>
            </a:r>
            <a:endParaRPr lang="tr-TR" b="1" i="1" dirty="0">
              <a:solidFill>
                <a:srgbClr val="FF0000"/>
              </a:solidFill>
            </a:endParaRPr>
          </a:p>
        </p:txBody>
      </p:sp>
      <p:sp>
        <p:nvSpPr>
          <p:cNvPr id="3" name="Metin kutusu 2"/>
          <p:cNvSpPr txBox="1"/>
          <p:nvPr/>
        </p:nvSpPr>
        <p:spPr>
          <a:xfrm>
            <a:off x="467544" y="731311"/>
            <a:ext cx="7920880" cy="1200329"/>
          </a:xfrm>
          <a:prstGeom prst="rect">
            <a:avLst/>
          </a:prstGeom>
          <a:noFill/>
        </p:spPr>
        <p:txBody>
          <a:bodyPr wrap="square" rtlCol="0">
            <a:spAutoFit/>
          </a:bodyPr>
          <a:lstStyle/>
          <a:p>
            <a:pPr algn="just"/>
            <a:r>
              <a:rPr lang="tr-TR" dirty="0" smtClean="0"/>
              <a:t>Bitki ve hasat edilmiş ürünlerde çeşitli zarara sebep olan gözle görülmeyen zararlı böceklere akarlar denir. Bunlar ile mücadelede kullanılan ilaçlara da </a:t>
            </a:r>
            <a:r>
              <a:rPr lang="tr-TR" dirty="0" err="1" smtClean="0"/>
              <a:t>akarisit</a:t>
            </a:r>
            <a:r>
              <a:rPr lang="tr-TR" dirty="0" smtClean="0"/>
              <a:t> denmektedir. </a:t>
            </a:r>
            <a:endParaRPr lang="tr-TR" dirty="0"/>
          </a:p>
        </p:txBody>
      </p:sp>
      <p:pic>
        <p:nvPicPr>
          <p:cNvPr id="1026" name="Picture 2" descr="https://www.intfarming.com/blog/wp-content/uploads/2019/06/k%C4%B1rm%C4%B1z%C4%B1-%C3%B6r%C3%BCmcek-ilaci-770x340.jpg"/>
          <p:cNvPicPr>
            <a:picLocks noChangeAspect="1" noChangeArrowheads="1"/>
          </p:cNvPicPr>
          <p:nvPr/>
        </p:nvPicPr>
        <p:blipFill rotWithShape="1">
          <a:blip r:embed="rId2">
            <a:extLst>
              <a:ext uri="{28A0092B-C50C-407E-A947-70E740481C1C}">
                <a14:useLocalDpi xmlns:a14="http://schemas.microsoft.com/office/drawing/2010/main" val="0"/>
              </a:ext>
            </a:extLst>
          </a:blip>
          <a:srcRect l="6667" t="1972" r="28000"/>
          <a:stretch/>
        </p:blipFill>
        <p:spPr bwMode="auto">
          <a:xfrm>
            <a:off x="179512" y="1964468"/>
            <a:ext cx="3528392" cy="2395618"/>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stretch>
            <a:fillRect/>
          </a:stretch>
        </p:blipFill>
        <p:spPr>
          <a:xfrm>
            <a:off x="3719772" y="1964468"/>
            <a:ext cx="5230050" cy="4752922"/>
          </a:xfrm>
          <a:prstGeom prst="rect">
            <a:avLst/>
          </a:prstGeom>
        </p:spPr>
      </p:pic>
      <p:pic>
        <p:nvPicPr>
          <p:cNvPr id="1030" name="Picture 6" descr="kırmızı örümcek ile ilgili görsel sonucu&quot;"/>
          <p:cNvPicPr>
            <a:picLocks noChangeAspect="1" noChangeArrowheads="1"/>
          </p:cNvPicPr>
          <p:nvPr/>
        </p:nvPicPr>
        <p:blipFill rotWithShape="1">
          <a:blip r:embed="rId4">
            <a:extLst>
              <a:ext uri="{28A0092B-C50C-407E-A947-70E740481C1C}">
                <a14:useLocalDpi xmlns:a14="http://schemas.microsoft.com/office/drawing/2010/main" val="0"/>
              </a:ext>
            </a:extLst>
          </a:blip>
          <a:srcRect l="2099" t="15711" r="27027" b="12889"/>
          <a:stretch/>
        </p:blipFill>
        <p:spPr bwMode="auto">
          <a:xfrm>
            <a:off x="179904" y="4351293"/>
            <a:ext cx="3528000" cy="2366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942620"/>
      </p:ext>
    </p:extLst>
  </p:cSld>
  <p:clrMapOvr>
    <a:masterClrMapping/>
  </p:clrMapOvr>
  <p:transition spd="med">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23528" y="1052736"/>
            <a:ext cx="3816424" cy="830997"/>
          </a:xfrm>
          <a:prstGeom prst="rect">
            <a:avLst/>
          </a:prstGeom>
          <a:noFill/>
        </p:spPr>
        <p:txBody>
          <a:bodyPr wrap="square" rtlCol="0">
            <a:spAutoFit/>
          </a:bodyPr>
          <a:lstStyle/>
          <a:p>
            <a:pPr algn="ctr"/>
            <a:r>
              <a:rPr lang="tr-TR"/>
              <a:t>Pestisit gruplarına göre dünyada tarım ilacı kullanımı</a:t>
            </a:r>
            <a:endParaRPr lang="tr-TR" dirty="0"/>
          </a:p>
        </p:txBody>
      </p:sp>
      <p:pic>
        <p:nvPicPr>
          <p:cNvPr id="4" name="Resim 3"/>
          <p:cNvPicPr>
            <a:picLocks noChangeAspect="1"/>
          </p:cNvPicPr>
          <p:nvPr/>
        </p:nvPicPr>
        <p:blipFill>
          <a:blip r:embed="rId2"/>
          <a:stretch>
            <a:fillRect/>
          </a:stretch>
        </p:blipFill>
        <p:spPr>
          <a:xfrm>
            <a:off x="513677" y="2204864"/>
            <a:ext cx="4221509" cy="2952328"/>
          </a:xfrm>
          <a:prstGeom prst="rect">
            <a:avLst/>
          </a:prstGeom>
        </p:spPr>
      </p:pic>
      <p:sp>
        <p:nvSpPr>
          <p:cNvPr id="5" name="Dikdörtgen 4"/>
          <p:cNvSpPr/>
          <p:nvPr/>
        </p:nvSpPr>
        <p:spPr>
          <a:xfrm>
            <a:off x="4518248" y="1052735"/>
            <a:ext cx="4230216" cy="830997"/>
          </a:xfrm>
          <a:prstGeom prst="rect">
            <a:avLst/>
          </a:prstGeom>
        </p:spPr>
        <p:txBody>
          <a:bodyPr wrap="square">
            <a:spAutoFit/>
          </a:bodyPr>
          <a:lstStyle/>
          <a:p>
            <a:pPr algn="ctr"/>
            <a:r>
              <a:rPr lang="tr-TR" dirty="0"/>
              <a:t>Pestisit gruplarına göre Türkiye’de tarım ilacı </a:t>
            </a:r>
            <a:r>
              <a:rPr lang="tr-TR" dirty="0" smtClean="0"/>
              <a:t>kullanımı </a:t>
            </a:r>
            <a:endParaRPr lang="tr-TR" dirty="0"/>
          </a:p>
        </p:txBody>
      </p:sp>
      <p:pic>
        <p:nvPicPr>
          <p:cNvPr id="6" name="Resim 5"/>
          <p:cNvPicPr>
            <a:picLocks noChangeAspect="1"/>
          </p:cNvPicPr>
          <p:nvPr/>
        </p:nvPicPr>
        <p:blipFill>
          <a:blip r:embed="rId3"/>
          <a:stretch>
            <a:fillRect/>
          </a:stretch>
        </p:blipFill>
        <p:spPr>
          <a:xfrm>
            <a:off x="4716016" y="2204864"/>
            <a:ext cx="4100894" cy="2952328"/>
          </a:xfrm>
          <a:prstGeom prst="rect">
            <a:avLst/>
          </a:prstGeom>
        </p:spPr>
      </p:pic>
    </p:spTree>
    <p:extLst>
      <p:ext uri="{BB962C8B-B14F-4D97-AF65-F5344CB8AC3E}">
        <p14:creationId xmlns:p14="http://schemas.microsoft.com/office/powerpoint/2010/main" val="3350779308"/>
      </p:ext>
    </p:extLst>
  </p:cSld>
  <p:clrMapOvr>
    <a:masterClrMapping/>
  </p:clrMapOvr>
  <p:transition spd="med">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731311"/>
            <a:ext cx="7920880" cy="4598182"/>
          </a:xfrm>
          <a:prstGeom prst="rect">
            <a:avLst/>
          </a:prstGeom>
          <a:noFill/>
        </p:spPr>
        <p:txBody>
          <a:bodyPr wrap="square" rtlCol="0">
            <a:spAutoFit/>
          </a:bodyPr>
          <a:lstStyle/>
          <a:p>
            <a:pPr algn="just">
              <a:lnSpc>
                <a:spcPct val="150000"/>
              </a:lnSpc>
            </a:pPr>
            <a:r>
              <a:rPr lang="tr-TR" dirty="0" smtClean="0"/>
              <a:t>Pestisitlerin çok büyük bir kısmı tarımsal amaçlar için kullanılmaktadır. Bunun dışında evler, işyeri, </a:t>
            </a:r>
            <a:r>
              <a:rPr lang="tr-TR" dirty="0"/>
              <a:t>okul</a:t>
            </a:r>
            <a:r>
              <a:rPr lang="tr-TR" dirty="0" smtClean="0"/>
              <a:t>,</a:t>
            </a:r>
            <a:r>
              <a:rPr lang="tr-TR" dirty="0"/>
              <a:t> oteller,</a:t>
            </a:r>
            <a:r>
              <a:rPr lang="tr-TR" dirty="0" smtClean="0"/>
              <a:t> </a:t>
            </a:r>
            <a:r>
              <a:rPr lang="tr-TR" dirty="0"/>
              <a:t>hastane, restoranlar</a:t>
            </a:r>
            <a:r>
              <a:rPr lang="tr-TR" dirty="0" smtClean="0"/>
              <a:t>, </a:t>
            </a:r>
            <a:r>
              <a:rPr lang="tr-TR" dirty="0"/>
              <a:t>yiyecek depoları</a:t>
            </a:r>
            <a:r>
              <a:rPr lang="tr-TR" dirty="0" smtClean="0"/>
              <a:t>, marketler, alışveriş merkezleri, sportif tesisler ve sinema, tiyatro gibi yerlerde de </a:t>
            </a:r>
            <a:r>
              <a:rPr lang="tr-TR" dirty="0"/>
              <a:t>böceklerle savaş amacıyla yaygın olarak pestisit </a:t>
            </a:r>
            <a:r>
              <a:rPr lang="tr-TR" dirty="0" smtClean="0"/>
              <a:t>kullanılmaktadır</a:t>
            </a:r>
            <a:r>
              <a:rPr lang="tr-TR" dirty="0"/>
              <a:t>.</a:t>
            </a:r>
            <a:r>
              <a:rPr lang="tr-TR" dirty="0" smtClean="0"/>
              <a:t> </a:t>
            </a:r>
          </a:p>
          <a:p>
            <a:pPr algn="just">
              <a:lnSpc>
                <a:spcPct val="150000"/>
              </a:lnSpc>
            </a:pPr>
            <a:r>
              <a:rPr lang="tr-TR" dirty="0"/>
              <a:t>Ayrıca inşaat </a:t>
            </a:r>
            <a:r>
              <a:rPr lang="tr-TR" dirty="0"/>
              <a:t>kerestelerinde ağaç hamuru ve </a:t>
            </a:r>
            <a:r>
              <a:rPr lang="tr-TR" dirty="0"/>
              <a:t>selüloz </a:t>
            </a:r>
            <a:r>
              <a:rPr lang="tr-TR" dirty="0"/>
              <a:t>endüstrisinde </a:t>
            </a:r>
            <a:r>
              <a:rPr lang="tr-TR" dirty="0"/>
              <a:t>de büyük </a:t>
            </a:r>
            <a:r>
              <a:rPr lang="tr-TR" dirty="0"/>
              <a:t>oranda </a:t>
            </a:r>
            <a:r>
              <a:rPr lang="tr-TR" dirty="0"/>
              <a:t>kullanılmaktadır</a:t>
            </a:r>
            <a:r>
              <a:rPr lang="tr-TR" dirty="0"/>
              <a:t>. </a:t>
            </a:r>
          </a:p>
        </p:txBody>
      </p:sp>
    </p:spTree>
    <p:extLst>
      <p:ext uri="{BB962C8B-B14F-4D97-AF65-F5344CB8AC3E}">
        <p14:creationId xmlns:p14="http://schemas.microsoft.com/office/powerpoint/2010/main" val="4196607948"/>
      </p:ext>
    </p:extLst>
  </p:cSld>
  <p:clrMapOvr>
    <a:masterClrMapping/>
  </p:clrMapOvr>
  <p:transition spd="med">
    <p:cover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836712"/>
            <a:ext cx="8496944" cy="5706177"/>
          </a:xfrm>
          <a:prstGeom prst="rect">
            <a:avLst/>
          </a:prstGeom>
        </p:spPr>
        <p:txBody>
          <a:bodyPr wrap="square">
            <a:spAutoFit/>
          </a:bodyPr>
          <a:lstStyle/>
          <a:p>
            <a:pPr marL="457200" indent="-457200" algn="just">
              <a:buAutoNum type="arabicPeriod"/>
            </a:pPr>
            <a:r>
              <a:rPr lang="tr-TR" b="1" dirty="0" smtClean="0"/>
              <a:t>Bağımsız ilaçlama: </a:t>
            </a:r>
            <a:r>
              <a:rPr lang="tr-TR" dirty="0" smtClean="0"/>
              <a:t>Ülkemizde </a:t>
            </a:r>
            <a:r>
              <a:rPr lang="tr-TR" dirty="0" smtClean="0"/>
              <a:t>pestisit kullanımının fazla olmasının sebeplerinden biri de, çiftçilerin birbirinden bağımsız olarak ilaçlama yapma </a:t>
            </a:r>
            <a:r>
              <a:rPr lang="tr-TR" dirty="0" smtClean="0"/>
              <a:t>eğiliminde olmalarıdır. Çoğu </a:t>
            </a:r>
            <a:r>
              <a:rPr lang="tr-TR" dirty="0" smtClean="0"/>
              <a:t>tarımsal üründe kullanılan pestisitin yarılanma ömrü oldukça düşük bir süreye karşılık gelmekte olup çoğu zaman bu süre 10 gün civarındadır. Bir çiftçi ilaçlama yaptıktan 10 gün sonra artık ilaç etkisi görülmeyeceğinden henüz ilaç kullanılmamış komşu arazilerden yeniden bulaşma söz konusu olmakta ve çiftçiler kontrol sağlayabilmek için tekrar tekrar ilaç kullanımı yoluna gitmektedirler</a:t>
            </a:r>
            <a:r>
              <a:rPr lang="tr-TR" dirty="0" smtClean="0"/>
              <a:t>. Çiftçilerin sürekli olarak birbirlerine böcek bulaştırmaları bir yetiştirme mevsiminde defalarca ilaç kullanımını gündeme getirmektedir. Bunun önüne geçilmesi için mutlaka tarım alanları tarım bölgelerine ayrılmalı ve o bölgeler için toplu ilaçlama tarihi belirlenmelidir. Herkes aynı anda ilaçlama yapmalıdır.</a:t>
            </a:r>
            <a:endParaRPr lang="tr-TR" dirty="0"/>
          </a:p>
        </p:txBody>
      </p:sp>
      <p:sp>
        <p:nvSpPr>
          <p:cNvPr id="4" name="Dikdörtgen 3"/>
          <p:cNvSpPr/>
          <p:nvPr/>
        </p:nvSpPr>
        <p:spPr>
          <a:xfrm>
            <a:off x="1619672" y="260648"/>
            <a:ext cx="4990469" cy="461665"/>
          </a:xfrm>
          <a:prstGeom prst="rect">
            <a:avLst/>
          </a:prstGeom>
        </p:spPr>
        <p:txBody>
          <a:bodyPr wrap="none">
            <a:spAutoFit/>
          </a:bodyPr>
          <a:lstStyle/>
          <a:p>
            <a:r>
              <a:rPr lang="tr-TR" dirty="0" smtClean="0">
                <a:solidFill>
                  <a:srgbClr val="FF0000"/>
                </a:solidFill>
              </a:rPr>
              <a:t>Pestisit Kullanımında Önemli Noktalar</a:t>
            </a:r>
            <a:endParaRPr lang="tr-TR" dirty="0">
              <a:solidFill>
                <a:srgbClr val="FF0000"/>
              </a:solidFill>
            </a:endParaRPr>
          </a:p>
        </p:txBody>
      </p:sp>
    </p:spTree>
    <p:extLst>
      <p:ext uri="{BB962C8B-B14F-4D97-AF65-F5344CB8AC3E}">
        <p14:creationId xmlns:p14="http://schemas.microsoft.com/office/powerpoint/2010/main" val="1289205496"/>
      </p:ext>
    </p:extLst>
  </p:cSld>
  <p:clrMapOvr>
    <a:masterClrMapping/>
  </p:clrMapOvr>
  <p:transition spd="med">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51520" y="980728"/>
            <a:ext cx="8496944" cy="5336846"/>
          </a:xfrm>
          <a:prstGeom prst="rect">
            <a:avLst/>
          </a:prstGeom>
        </p:spPr>
        <p:txBody>
          <a:bodyPr wrap="square">
            <a:spAutoFit/>
          </a:bodyPr>
          <a:lstStyle/>
          <a:p>
            <a:pPr algn="just"/>
            <a:r>
              <a:rPr lang="tr-TR" b="1" dirty="0" smtClean="0"/>
              <a:t>2. İlaçlama Tarihi: </a:t>
            </a:r>
            <a:r>
              <a:rPr lang="tr-TR" dirty="0" smtClean="0"/>
              <a:t>Toplu olarak yapılacak ilaçlama tarihi belirlenirken döneme dikkat etmek gerekmektedir. Pestisitlerin </a:t>
            </a:r>
            <a:r>
              <a:rPr lang="tr-TR" dirty="0" smtClean="0"/>
              <a:t>özellikle yağış suyu ve drenaj sularına karışma riski oldukça yüksektir. Bu nedenle pestisit kullanımının mutlaka yağışlı olmayan günlerde yapılması gerekmektedir. Su ortamlarına girmiş olan pestisit kalıntısı sucul bitki ve hayvanların yaşam döngüsünü olumsuz etkilemekte ve doğal hayata önemli zarar vermektedir</a:t>
            </a:r>
            <a:r>
              <a:rPr lang="tr-TR" dirty="0" smtClean="0"/>
              <a:t>.</a:t>
            </a:r>
          </a:p>
          <a:p>
            <a:pPr algn="just"/>
            <a:r>
              <a:rPr lang="tr-TR" b="1" dirty="0" smtClean="0"/>
              <a:t>3. İlaç hazırlama: </a:t>
            </a:r>
            <a:r>
              <a:rPr lang="tr-TR" dirty="0" smtClean="0"/>
              <a:t>Su kaynaklarına pestisit karışımı her ne kadar yağış ve drenaj suları ile olsa da zaman zaman ilaç hazırlama sırasında suların kirletildiği de bir gerçektir. Çiftçiler arazisinden geçen bir derede ya da akan bir suda ilaç hazırlarken su içerisine ilaçtan dökülerek suyun kirlenmesi söz konusu olabilmektedir. Kullandığı ilaçlı malzemelerini de yine bu su ile yıkayan çiftçiler bulunmaktadır.</a:t>
            </a:r>
            <a:endParaRPr lang="tr-TR" dirty="0"/>
          </a:p>
        </p:txBody>
      </p:sp>
      <p:sp>
        <p:nvSpPr>
          <p:cNvPr id="4" name="Dikdörtgen 3"/>
          <p:cNvSpPr/>
          <p:nvPr/>
        </p:nvSpPr>
        <p:spPr>
          <a:xfrm>
            <a:off x="1619672" y="260648"/>
            <a:ext cx="4990469" cy="461665"/>
          </a:xfrm>
          <a:prstGeom prst="rect">
            <a:avLst/>
          </a:prstGeom>
        </p:spPr>
        <p:txBody>
          <a:bodyPr wrap="none">
            <a:spAutoFit/>
          </a:bodyPr>
          <a:lstStyle/>
          <a:p>
            <a:r>
              <a:rPr lang="tr-TR" dirty="0" smtClean="0">
                <a:solidFill>
                  <a:srgbClr val="FF0000"/>
                </a:solidFill>
              </a:rPr>
              <a:t>Pestisit Kullanımında Önemli Noktalar</a:t>
            </a:r>
            <a:endParaRPr lang="tr-TR" dirty="0">
              <a:solidFill>
                <a:srgbClr val="FF0000"/>
              </a:solidFill>
            </a:endParaRPr>
          </a:p>
        </p:txBody>
      </p:sp>
    </p:spTree>
    <p:extLst>
      <p:ext uri="{BB962C8B-B14F-4D97-AF65-F5344CB8AC3E}">
        <p14:creationId xmlns:p14="http://schemas.microsoft.com/office/powerpoint/2010/main" val="3284791972"/>
      </p:ext>
    </p:extLst>
  </p:cSld>
  <p:clrMapOvr>
    <a:masterClrMapping/>
  </p:clrMapOvr>
  <p:transition spd="med">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619672" y="260648"/>
            <a:ext cx="4990469" cy="461665"/>
          </a:xfrm>
          <a:prstGeom prst="rect">
            <a:avLst/>
          </a:prstGeom>
        </p:spPr>
        <p:txBody>
          <a:bodyPr wrap="none">
            <a:spAutoFit/>
          </a:bodyPr>
          <a:lstStyle/>
          <a:p>
            <a:r>
              <a:rPr lang="tr-TR" dirty="0" smtClean="0">
                <a:solidFill>
                  <a:srgbClr val="FF0000"/>
                </a:solidFill>
              </a:rPr>
              <a:t>Pestisit Kullanımında Önemli Noktalar</a:t>
            </a:r>
            <a:endParaRPr lang="tr-TR" dirty="0">
              <a:solidFill>
                <a:srgbClr val="FF0000"/>
              </a:solidFill>
            </a:endParaRPr>
          </a:p>
        </p:txBody>
      </p:sp>
      <p:sp>
        <p:nvSpPr>
          <p:cNvPr id="2" name="Dikdörtgen 1"/>
          <p:cNvSpPr/>
          <p:nvPr/>
        </p:nvSpPr>
        <p:spPr>
          <a:xfrm>
            <a:off x="467544" y="836712"/>
            <a:ext cx="8280920" cy="4967514"/>
          </a:xfrm>
          <a:prstGeom prst="rect">
            <a:avLst/>
          </a:prstGeom>
        </p:spPr>
        <p:txBody>
          <a:bodyPr wrap="square">
            <a:spAutoFit/>
          </a:bodyPr>
          <a:lstStyle/>
          <a:p>
            <a:pPr algn="just"/>
            <a:r>
              <a:rPr lang="tr-TR" b="1" dirty="0" smtClean="0"/>
              <a:t>4. </a:t>
            </a:r>
            <a:r>
              <a:rPr lang="tr-TR" b="1" dirty="0"/>
              <a:t>İlaç </a:t>
            </a:r>
            <a:r>
              <a:rPr lang="tr-TR" b="1" dirty="0" smtClean="0"/>
              <a:t>Özelliği: </a:t>
            </a:r>
            <a:r>
              <a:rPr lang="tr-TR" dirty="0" smtClean="0"/>
              <a:t>Üretilen ilaçların bazıları temas ile etkili iken bazıları sistemiktir. Sistemik ilaçlar bitki öz suyuna nüfuz ederek daha etkili bir özellik kazanırlar ancak unutulmaması gereken ilacın bitkinin içine işlediğidir. Yani bitkisel ürünü yıkamayla bu etkinin giderilemeyecek olmasıdır.</a:t>
            </a:r>
          </a:p>
          <a:p>
            <a:pPr algn="just"/>
            <a:r>
              <a:rPr lang="tr-TR" b="1" dirty="0" smtClean="0"/>
              <a:t>5. Aşırı kullanım: </a:t>
            </a:r>
            <a:r>
              <a:rPr lang="tr-TR" dirty="0" smtClean="0"/>
              <a:t>Bu başlığın birinci maddesinde anlattığımız bağımsız kullanımın en kötü etkisi olan aşırı ilaç kullanımı hem ürün kalitesini bozmakta hem de  özellikle yurtdışına satılan ürünlerin ilaç kalıntısı nedeniyle geri gönderilmesine neden olmaktadır. Bunun önüne geçebilmek için çiftçi bazında kullanılan ilaç kayıt sisteminin iyi işletilmesi gerekmektedir. Yani hangi çiftçinin ne kadar ilaç kullandığı sağlıklı bir şekilde kayıt altına alınmalıdır. </a:t>
            </a:r>
            <a:endParaRPr lang="tr-TR" dirty="0"/>
          </a:p>
        </p:txBody>
      </p:sp>
    </p:spTree>
    <p:extLst>
      <p:ext uri="{BB962C8B-B14F-4D97-AF65-F5344CB8AC3E}">
        <p14:creationId xmlns:p14="http://schemas.microsoft.com/office/powerpoint/2010/main" val="1219010057"/>
      </p:ext>
    </p:extLst>
  </p:cSld>
  <p:clrMapOvr>
    <a:masterClrMapping/>
  </p:clrMapOvr>
  <p:transition spd="med">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39552" y="764704"/>
            <a:ext cx="8280920" cy="5262979"/>
          </a:xfrm>
          <a:prstGeom prst="rect">
            <a:avLst/>
          </a:prstGeom>
          <a:noFill/>
        </p:spPr>
        <p:txBody>
          <a:bodyPr wrap="square" rtlCol="0">
            <a:spAutoFit/>
          </a:bodyPr>
          <a:lstStyle/>
          <a:p>
            <a:pPr algn="just"/>
            <a:r>
              <a:rPr lang="tr-TR" sz="2800" b="1" dirty="0">
                <a:solidFill>
                  <a:srgbClr val="FF0000"/>
                </a:solidFill>
              </a:rPr>
              <a:t>Pestisit</a:t>
            </a:r>
            <a:r>
              <a:rPr lang="tr-TR" sz="2800" dirty="0"/>
              <a:t>, </a:t>
            </a:r>
            <a:r>
              <a:rPr lang="tr-TR" sz="2800" dirty="0" smtClean="0"/>
              <a:t>tarımsal ürünler için zararlı olan </a:t>
            </a:r>
            <a:r>
              <a:rPr lang="tr-TR" sz="2800" dirty="0"/>
              <a:t>organizmaları engellemek, kontrol altına almak ya da zararlarını azaltmak için kullanılan madde ya da maddelerden oluşan karışımlardır. Tarımsal ürünlerin verim ve kalitesini artırmak için modern tarım tekniklerinin ve girdilerinin kullanılması gerekmektedir. Bitki koruma ürünleri içerisinde yer alan pestisit kullanımı da bu girdilerden biridir ve modern tarımın tamamlayıcı bir bileşenidir. Pestisit kullanımı, tarımsal ürünü hastalık, zararlı ve </a:t>
            </a:r>
            <a:r>
              <a:rPr lang="tr-TR" sz="2800" dirty="0" smtClean="0"/>
              <a:t>yabancı otların </a:t>
            </a:r>
            <a:r>
              <a:rPr lang="tr-TR" sz="2800" dirty="0"/>
              <a:t>zararından koruyabilmek, kaliteli üretimi güvence altına alabilmek için kullanılan bir tarımsal </a:t>
            </a:r>
            <a:r>
              <a:rPr lang="tr-TR" sz="2800" dirty="0" smtClean="0"/>
              <a:t>mücadele şeklidir</a:t>
            </a:r>
            <a:r>
              <a:rPr lang="tr-TR" sz="2800" dirty="0"/>
              <a:t>.</a:t>
            </a:r>
          </a:p>
        </p:txBody>
      </p:sp>
    </p:spTree>
  </p:cSld>
  <p:clrMapOvr>
    <a:masterClrMapping/>
  </p:clrMapOvr>
  <p:transition spd="med">
    <p:cover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55776" y="260648"/>
            <a:ext cx="2310248" cy="461665"/>
          </a:xfrm>
          <a:prstGeom prst="rect">
            <a:avLst/>
          </a:prstGeom>
        </p:spPr>
        <p:txBody>
          <a:bodyPr wrap="none">
            <a:spAutoFit/>
          </a:bodyPr>
          <a:lstStyle/>
          <a:p>
            <a:r>
              <a:rPr lang="tr-TR" b="1" i="1" dirty="0" smtClean="0">
                <a:solidFill>
                  <a:srgbClr val="FF0000"/>
                </a:solidFill>
              </a:rPr>
              <a:t>Pestisit Çeşitleri</a:t>
            </a:r>
            <a:endParaRPr lang="tr-TR" b="1" i="1" dirty="0">
              <a:solidFill>
                <a:srgbClr val="FF0000"/>
              </a:solidFill>
            </a:endParaRPr>
          </a:p>
        </p:txBody>
      </p:sp>
      <p:sp>
        <p:nvSpPr>
          <p:cNvPr id="3" name="Dikdörtgen 2"/>
          <p:cNvSpPr/>
          <p:nvPr/>
        </p:nvSpPr>
        <p:spPr>
          <a:xfrm>
            <a:off x="251520" y="1412776"/>
            <a:ext cx="8496944" cy="4142673"/>
          </a:xfrm>
          <a:prstGeom prst="rect">
            <a:avLst/>
          </a:prstGeom>
        </p:spPr>
        <p:txBody>
          <a:bodyPr wrap="square">
            <a:spAutoFit/>
          </a:bodyPr>
          <a:lstStyle/>
          <a:p>
            <a:pPr algn="just"/>
            <a:r>
              <a:rPr lang="tr-TR" sz="2800" dirty="0"/>
              <a:t>Pestisitler, görünüş, fiziksel yapı ve </a:t>
            </a:r>
            <a:r>
              <a:rPr lang="tr-TR" sz="2800" dirty="0" err="1"/>
              <a:t>formülasyon</a:t>
            </a:r>
            <a:r>
              <a:rPr lang="tr-TR" sz="2800" dirty="0"/>
              <a:t> şekillerine göre, etkiledikleri zararlı ve hastalık grubu ile bunların biyolojik dönemine göre, içerdikleri aktif maddenin cins ve grubuna göre, zehirlilik derecesine ve kullanım tekniğine göre çok değişik şekillerde sınıflandırılırlar. </a:t>
            </a:r>
            <a:endParaRPr lang="tr-TR" sz="2800" dirty="0" smtClean="0"/>
          </a:p>
          <a:p>
            <a:pPr algn="just"/>
            <a:r>
              <a:rPr lang="tr-TR" sz="2800" b="1" dirty="0" smtClean="0"/>
              <a:t>Etki alanına göre önemli </a:t>
            </a:r>
            <a:r>
              <a:rPr lang="tr-TR" sz="2800" b="1" dirty="0" smtClean="0"/>
              <a:t>pestisitler;</a:t>
            </a:r>
          </a:p>
          <a:p>
            <a:pPr algn="just"/>
            <a:r>
              <a:rPr lang="tr-TR" sz="2800" dirty="0" err="1" smtClean="0"/>
              <a:t>İnsektisit</a:t>
            </a:r>
            <a:r>
              <a:rPr lang="tr-TR" sz="2800" dirty="0" smtClean="0"/>
              <a:t>, herbisit, </a:t>
            </a:r>
            <a:r>
              <a:rPr lang="tr-TR" sz="2800" dirty="0" err="1" smtClean="0"/>
              <a:t>fungusit</a:t>
            </a:r>
            <a:r>
              <a:rPr lang="tr-TR" sz="2800" dirty="0" smtClean="0"/>
              <a:t>, </a:t>
            </a:r>
            <a:r>
              <a:rPr lang="tr-TR" sz="2800" dirty="0" err="1" smtClean="0"/>
              <a:t>Nematisit</a:t>
            </a:r>
            <a:r>
              <a:rPr lang="tr-TR" sz="2800" dirty="0" smtClean="0"/>
              <a:t>, </a:t>
            </a:r>
            <a:r>
              <a:rPr lang="tr-TR" sz="2800" dirty="0" err="1" smtClean="0"/>
              <a:t>akarisit</a:t>
            </a:r>
            <a:r>
              <a:rPr lang="tr-TR" sz="2800" dirty="0" smtClean="0"/>
              <a:t>, </a:t>
            </a:r>
            <a:r>
              <a:rPr lang="tr-TR" sz="2800" dirty="0" err="1" smtClean="0"/>
              <a:t>rodentisit</a:t>
            </a:r>
            <a:r>
              <a:rPr lang="tr-TR" sz="2800" dirty="0" smtClean="0"/>
              <a:t> ve </a:t>
            </a:r>
            <a:r>
              <a:rPr lang="tr-TR" sz="2800" dirty="0" err="1" smtClean="0"/>
              <a:t>mollusittir</a:t>
            </a:r>
            <a:r>
              <a:rPr lang="tr-TR" sz="2800" dirty="0" smtClean="0"/>
              <a:t>.</a:t>
            </a:r>
            <a:endParaRPr lang="tr-TR" sz="2800" dirty="0"/>
          </a:p>
        </p:txBody>
      </p:sp>
    </p:spTree>
    <p:extLst>
      <p:ext uri="{BB962C8B-B14F-4D97-AF65-F5344CB8AC3E}">
        <p14:creationId xmlns:p14="http://schemas.microsoft.com/office/powerpoint/2010/main" val="2761308437"/>
      </p:ext>
    </p:extLst>
  </p:cSld>
  <p:clrMapOvr>
    <a:masterClrMapping/>
  </p:clrMapOvr>
  <p:transition spd="med">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31840" y="116632"/>
            <a:ext cx="1688283" cy="461665"/>
          </a:xfrm>
          <a:prstGeom prst="rect">
            <a:avLst/>
          </a:prstGeom>
        </p:spPr>
        <p:txBody>
          <a:bodyPr wrap="none">
            <a:spAutoFit/>
          </a:bodyPr>
          <a:lstStyle/>
          <a:p>
            <a:r>
              <a:rPr lang="tr-TR" b="1" i="1" dirty="0" err="1" smtClean="0">
                <a:solidFill>
                  <a:srgbClr val="FF0000"/>
                </a:solidFill>
              </a:rPr>
              <a:t>İnsektisitler</a:t>
            </a:r>
            <a:endParaRPr lang="tr-TR" b="1" i="1" dirty="0">
              <a:solidFill>
                <a:srgbClr val="FF0000"/>
              </a:solidFill>
            </a:endParaRPr>
          </a:p>
        </p:txBody>
      </p:sp>
      <p:sp>
        <p:nvSpPr>
          <p:cNvPr id="3" name="Metin kutusu 2"/>
          <p:cNvSpPr txBox="1"/>
          <p:nvPr/>
        </p:nvSpPr>
        <p:spPr>
          <a:xfrm>
            <a:off x="1092357" y="836712"/>
            <a:ext cx="7560840" cy="1200329"/>
          </a:xfrm>
          <a:prstGeom prst="rect">
            <a:avLst/>
          </a:prstGeom>
          <a:noFill/>
        </p:spPr>
        <p:txBody>
          <a:bodyPr wrap="square" rtlCol="0">
            <a:spAutoFit/>
          </a:bodyPr>
          <a:lstStyle/>
          <a:p>
            <a:pPr algn="just"/>
            <a:r>
              <a:rPr lang="tr-TR" dirty="0"/>
              <a:t>Böcek ve haşerelere karşı kullanılan </a:t>
            </a:r>
            <a:r>
              <a:rPr lang="tr-TR" dirty="0" smtClean="0"/>
              <a:t>ilaçlara </a:t>
            </a:r>
            <a:r>
              <a:rPr lang="tr-TR" dirty="0" err="1" smtClean="0"/>
              <a:t>insektisit</a:t>
            </a:r>
            <a:r>
              <a:rPr lang="tr-TR" dirty="0" smtClean="0"/>
              <a:t> </a:t>
            </a:r>
            <a:r>
              <a:rPr lang="tr-TR" dirty="0"/>
              <a:t>denir. </a:t>
            </a:r>
            <a:r>
              <a:rPr lang="tr-TR" dirty="0" smtClean="0"/>
              <a:t>Böceklerin yumurtalarına karşı kullanılan tipine </a:t>
            </a:r>
            <a:r>
              <a:rPr lang="tr-TR" dirty="0" err="1" smtClean="0"/>
              <a:t>ovisit</a:t>
            </a:r>
            <a:r>
              <a:rPr lang="tr-TR" dirty="0" smtClean="0"/>
              <a:t> </a:t>
            </a:r>
            <a:r>
              <a:rPr lang="tr-TR" dirty="0"/>
              <a:t>ve larvalarına karşı kullanılan </a:t>
            </a:r>
            <a:r>
              <a:rPr lang="tr-TR" dirty="0" smtClean="0"/>
              <a:t>tipine ise </a:t>
            </a:r>
            <a:r>
              <a:rPr lang="tr-TR" dirty="0" err="1" smtClean="0"/>
              <a:t>larvisid</a:t>
            </a:r>
            <a:r>
              <a:rPr lang="tr-TR" dirty="0" smtClean="0"/>
              <a:t> denir. </a:t>
            </a:r>
            <a:endParaRPr lang="tr-TR" dirty="0"/>
          </a:p>
        </p:txBody>
      </p:sp>
      <p:pic>
        <p:nvPicPr>
          <p:cNvPr id="4" name="Picture 2" descr="C:\Users\Ahmet\Desktop\indir.jpg"/>
          <p:cNvPicPr>
            <a:picLocks noChangeAspect="1" noChangeArrowheads="1"/>
          </p:cNvPicPr>
          <p:nvPr/>
        </p:nvPicPr>
        <p:blipFill>
          <a:blip r:embed="rId2" cstate="print"/>
          <a:srcRect/>
          <a:stretch>
            <a:fillRect/>
          </a:stretch>
        </p:blipFill>
        <p:spPr bwMode="auto">
          <a:xfrm>
            <a:off x="1148111" y="2060848"/>
            <a:ext cx="2705100" cy="2952328"/>
          </a:xfrm>
          <a:prstGeom prst="rect">
            <a:avLst/>
          </a:prstGeom>
          <a:noFill/>
        </p:spPr>
      </p:pic>
      <p:pic>
        <p:nvPicPr>
          <p:cNvPr id="5" name="Resim 4"/>
          <p:cNvPicPr>
            <a:picLocks noChangeAspect="1"/>
          </p:cNvPicPr>
          <p:nvPr/>
        </p:nvPicPr>
        <p:blipFill>
          <a:blip r:embed="rId3"/>
          <a:stretch>
            <a:fillRect/>
          </a:stretch>
        </p:blipFill>
        <p:spPr>
          <a:xfrm>
            <a:off x="3975981" y="2059527"/>
            <a:ext cx="3764371" cy="2953649"/>
          </a:xfrm>
          <a:prstGeom prst="rect">
            <a:avLst/>
          </a:prstGeom>
        </p:spPr>
      </p:pic>
      <p:sp>
        <p:nvSpPr>
          <p:cNvPr id="6" name="Dikdörtgen 5"/>
          <p:cNvSpPr/>
          <p:nvPr/>
        </p:nvSpPr>
        <p:spPr>
          <a:xfrm>
            <a:off x="1148111" y="5229200"/>
            <a:ext cx="7560840" cy="1200329"/>
          </a:xfrm>
          <a:prstGeom prst="rect">
            <a:avLst/>
          </a:prstGeom>
        </p:spPr>
        <p:txBody>
          <a:bodyPr wrap="square">
            <a:spAutoFit/>
          </a:bodyPr>
          <a:lstStyle/>
          <a:p>
            <a:pPr algn="just"/>
            <a:r>
              <a:rPr lang="tr-TR" dirty="0" err="1" smtClean="0"/>
              <a:t>İnsektisitler</a:t>
            </a:r>
            <a:r>
              <a:rPr lang="tr-TR" dirty="0" smtClean="0"/>
              <a:t> zararlı böcekler için uygulansa da çoğu zaman faydalı böcekler ve özellikle arılar için de ölümcül olabilmektedir.</a:t>
            </a:r>
            <a:endParaRPr lang="tr-TR" dirty="0"/>
          </a:p>
        </p:txBody>
      </p:sp>
    </p:spTree>
    <p:extLst>
      <p:ext uri="{BB962C8B-B14F-4D97-AF65-F5344CB8AC3E}">
        <p14:creationId xmlns:p14="http://schemas.microsoft.com/office/powerpoint/2010/main" val="972403958"/>
      </p:ext>
    </p:extLst>
  </p:cSld>
  <p:clrMapOvr>
    <a:masterClrMapping/>
  </p:clrMapOvr>
  <p:transition spd="med">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31840" y="116632"/>
            <a:ext cx="1550424" cy="461665"/>
          </a:xfrm>
          <a:prstGeom prst="rect">
            <a:avLst/>
          </a:prstGeom>
        </p:spPr>
        <p:txBody>
          <a:bodyPr wrap="none">
            <a:spAutoFit/>
          </a:bodyPr>
          <a:lstStyle/>
          <a:p>
            <a:r>
              <a:rPr lang="tr-TR" b="1" i="1" dirty="0" smtClean="0">
                <a:solidFill>
                  <a:srgbClr val="FF0000"/>
                </a:solidFill>
              </a:rPr>
              <a:t>Herbisitler</a:t>
            </a:r>
            <a:endParaRPr lang="tr-TR" b="1" i="1" dirty="0">
              <a:solidFill>
                <a:srgbClr val="FF0000"/>
              </a:solidFill>
            </a:endParaRPr>
          </a:p>
        </p:txBody>
      </p:sp>
      <p:sp>
        <p:nvSpPr>
          <p:cNvPr id="3" name="Dikdörtgen 2"/>
          <p:cNvSpPr/>
          <p:nvPr/>
        </p:nvSpPr>
        <p:spPr>
          <a:xfrm>
            <a:off x="583744" y="535320"/>
            <a:ext cx="7948696" cy="2677656"/>
          </a:xfrm>
          <a:prstGeom prst="rect">
            <a:avLst/>
          </a:prstGeom>
        </p:spPr>
        <p:txBody>
          <a:bodyPr wrap="square">
            <a:spAutoFit/>
          </a:bodyPr>
          <a:lstStyle/>
          <a:p>
            <a:pPr algn="just"/>
            <a:r>
              <a:rPr lang="sv-SE" dirty="0" smtClean="0"/>
              <a:t>Yabanc</a:t>
            </a:r>
            <a:r>
              <a:rPr lang="tr-TR" dirty="0" smtClean="0"/>
              <a:t>ı</a:t>
            </a:r>
            <a:r>
              <a:rPr lang="sv-SE" dirty="0" smtClean="0"/>
              <a:t> otlara karş</a:t>
            </a:r>
            <a:r>
              <a:rPr lang="tr-TR" dirty="0" smtClean="0"/>
              <a:t>ı</a:t>
            </a:r>
            <a:r>
              <a:rPr lang="sv-SE" dirty="0" smtClean="0"/>
              <a:t> kullan</a:t>
            </a:r>
            <a:r>
              <a:rPr lang="tr-TR" dirty="0" smtClean="0"/>
              <a:t>ı</a:t>
            </a:r>
            <a:r>
              <a:rPr lang="sv-SE" dirty="0" smtClean="0"/>
              <a:t>lan ilaçlard</a:t>
            </a:r>
            <a:r>
              <a:rPr lang="tr-TR" dirty="0" smtClean="0"/>
              <a:t>ı</a:t>
            </a:r>
            <a:r>
              <a:rPr lang="sv-SE" dirty="0" smtClean="0"/>
              <a:t>r</a:t>
            </a:r>
            <a:r>
              <a:rPr lang="tr-TR" dirty="0"/>
              <a:t>. </a:t>
            </a:r>
            <a:r>
              <a:rPr lang="tr-TR" dirty="0" smtClean="0"/>
              <a:t>Herbisit</a:t>
            </a:r>
            <a:r>
              <a:rPr lang="tr-TR" dirty="0"/>
              <a:t>, ağaçların kökleri veya yaprakları tarafından alınırsa ağaçlar bu durumdan olumsuz etkilenir</a:t>
            </a:r>
            <a:r>
              <a:rPr lang="tr-TR" dirty="0" smtClean="0"/>
              <a:t>. </a:t>
            </a:r>
            <a:r>
              <a:rPr lang="tr-TR" dirty="0"/>
              <a:t>Herbisit bitkilerde </a:t>
            </a:r>
            <a:r>
              <a:rPr lang="tr-TR" dirty="0" err="1"/>
              <a:t>toksik</a:t>
            </a:r>
            <a:r>
              <a:rPr lang="tr-TR" dirty="0"/>
              <a:t> etki oluşturur. </a:t>
            </a:r>
            <a:r>
              <a:rPr lang="tr-TR" dirty="0" smtClean="0"/>
              <a:t>Su kaynakları açısından en önemli kirlenme şekillerinden biridir. Çünkü sucul ortamlarda örneğin parklardaki havuzlarda alg üremesini engellemek için bu tür ilaçlar sıklıkla kullanılmaktadır.</a:t>
            </a:r>
            <a:endParaRPr lang="tr-TR" dirty="0"/>
          </a:p>
        </p:txBody>
      </p:sp>
      <p:pic>
        <p:nvPicPr>
          <p:cNvPr id="1026" name="Picture 2" descr="https://ag.tennessee.edu/herbicidestewardship/Picture%20Library/Aerial-view-of-sprayer_crp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12976"/>
            <a:ext cx="7607895" cy="356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344636"/>
      </p:ext>
    </p:extLst>
  </p:cSld>
  <p:clrMapOvr>
    <a:masterClrMapping/>
  </p:clrMapOvr>
  <p:transition spd="med">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31840" y="116632"/>
            <a:ext cx="1689886" cy="461665"/>
          </a:xfrm>
          <a:prstGeom prst="rect">
            <a:avLst/>
          </a:prstGeom>
        </p:spPr>
        <p:txBody>
          <a:bodyPr wrap="none">
            <a:spAutoFit/>
          </a:bodyPr>
          <a:lstStyle/>
          <a:p>
            <a:r>
              <a:rPr lang="tr-TR" b="1" i="1" dirty="0" err="1" smtClean="0">
                <a:solidFill>
                  <a:srgbClr val="FF0000"/>
                </a:solidFill>
              </a:rPr>
              <a:t>Fungusitler</a:t>
            </a:r>
            <a:endParaRPr lang="tr-TR" b="1" i="1" dirty="0">
              <a:solidFill>
                <a:srgbClr val="FF0000"/>
              </a:solidFill>
            </a:endParaRPr>
          </a:p>
        </p:txBody>
      </p:sp>
      <p:sp>
        <p:nvSpPr>
          <p:cNvPr id="3" name="Dikdörtgen 2"/>
          <p:cNvSpPr/>
          <p:nvPr/>
        </p:nvSpPr>
        <p:spPr>
          <a:xfrm>
            <a:off x="317808" y="476672"/>
            <a:ext cx="8352928" cy="2308324"/>
          </a:xfrm>
          <a:prstGeom prst="rect">
            <a:avLst/>
          </a:prstGeom>
        </p:spPr>
        <p:txBody>
          <a:bodyPr wrap="square">
            <a:spAutoFit/>
          </a:bodyPr>
          <a:lstStyle/>
          <a:p>
            <a:pPr algn="just"/>
            <a:r>
              <a:rPr lang="tr-TR" dirty="0"/>
              <a:t>Mantar ve mantar sporlarının öldürülmesinde ve kontrol altına alınmasında kullanılan kimyasallardır. </a:t>
            </a:r>
            <a:r>
              <a:rPr lang="tr-TR" dirty="0" err="1"/>
              <a:t>Fungusitler</a:t>
            </a:r>
            <a:r>
              <a:rPr lang="tr-TR" dirty="0"/>
              <a:t> tarımda verim kaybını engellemek için kullanılır çünkü mantarlar </a:t>
            </a:r>
            <a:r>
              <a:rPr lang="tr-TR" dirty="0" smtClean="0"/>
              <a:t>ürün verimini </a:t>
            </a:r>
            <a:r>
              <a:rPr lang="tr-TR" dirty="0"/>
              <a:t>ciddi miktarda azaltabilir</a:t>
            </a:r>
            <a:r>
              <a:rPr lang="tr-TR" dirty="0" smtClean="0"/>
              <a:t>. Mantarlar nemli koşullarda fazlaca ortaya çıkabilirler. Aşırı nem koşulları ilacın sucul ortamlara bulaşma riskini artırmaktadır.</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808" y="2760196"/>
            <a:ext cx="8352928" cy="3888432"/>
          </a:xfrm>
          <a:prstGeom prst="rect">
            <a:avLst/>
          </a:prstGeom>
        </p:spPr>
      </p:pic>
    </p:spTree>
    <p:extLst>
      <p:ext uri="{BB962C8B-B14F-4D97-AF65-F5344CB8AC3E}">
        <p14:creationId xmlns:p14="http://schemas.microsoft.com/office/powerpoint/2010/main" val="2147477241"/>
      </p:ext>
    </p:extLst>
  </p:cSld>
  <p:clrMapOvr>
    <a:masterClrMapping/>
  </p:clrMapOvr>
  <p:transition spd="med">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31840" y="116632"/>
            <a:ext cx="1737976" cy="461665"/>
          </a:xfrm>
          <a:prstGeom prst="rect">
            <a:avLst/>
          </a:prstGeom>
        </p:spPr>
        <p:txBody>
          <a:bodyPr wrap="none">
            <a:spAutoFit/>
          </a:bodyPr>
          <a:lstStyle/>
          <a:p>
            <a:r>
              <a:rPr lang="tr-TR" b="1" i="1" dirty="0" err="1" smtClean="0">
                <a:solidFill>
                  <a:srgbClr val="FF0000"/>
                </a:solidFill>
              </a:rPr>
              <a:t>Nematisitler</a:t>
            </a:r>
            <a:endParaRPr lang="tr-TR" b="1" i="1" dirty="0">
              <a:solidFill>
                <a:srgbClr val="FF0000"/>
              </a:solidFill>
            </a:endParaRPr>
          </a:p>
        </p:txBody>
      </p:sp>
      <p:sp>
        <p:nvSpPr>
          <p:cNvPr id="3" name="Dikdörtgen 2"/>
          <p:cNvSpPr/>
          <p:nvPr/>
        </p:nvSpPr>
        <p:spPr>
          <a:xfrm>
            <a:off x="4283968" y="692696"/>
            <a:ext cx="4536504" cy="3046988"/>
          </a:xfrm>
          <a:prstGeom prst="rect">
            <a:avLst/>
          </a:prstGeom>
        </p:spPr>
        <p:txBody>
          <a:bodyPr wrap="square">
            <a:spAutoFit/>
          </a:bodyPr>
          <a:lstStyle/>
          <a:p>
            <a:pPr algn="just"/>
            <a:r>
              <a:rPr lang="tr-TR" dirty="0" err="1"/>
              <a:t>Nematodlar</a:t>
            </a:r>
            <a:r>
              <a:rPr lang="tr-TR" dirty="0"/>
              <a:t> genellikle toprakta, suda ve çürümekte olan organik maddelerde yaşarlar. Birçok türleri de bitkilerin çeşitli kısımlarında beslenir ve zararlı olurlar. Bitkilerde beslenen ve zarar yapan bu gibi </a:t>
            </a:r>
            <a:r>
              <a:rPr lang="tr-TR" dirty="0" err="1"/>
              <a:t>nematodlara</a:t>
            </a:r>
            <a:r>
              <a:rPr lang="tr-TR" dirty="0"/>
              <a:t> “bitki paraziti </a:t>
            </a:r>
            <a:r>
              <a:rPr lang="tr-TR" dirty="0" err="1" smtClean="0"/>
              <a:t>nematodları</a:t>
            </a:r>
            <a:r>
              <a:rPr lang="tr-TR" dirty="0" smtClean="0"/>
              <a:t>” </a:t>
            </a:r>
            <a:r>
              <a:rPr lang="tr-TR" dirty="0"/>
              <a:t>adı verilir.</a:t>
            </a:r>
          </a:p>
        </p:txBody>
      </p:sp>
      <p:sp>
        <p:nvSpPr>
          <p:cNvPr id="4" name="Metin kutusu 3"/>
          <p:cNvSpPr txBox="1"/>
          <p:nvPr/>
        </p:nvSpPr>
        <p:spPr>
          <a:xfrm>
            <a:off x="241300" y="3854221"/>
            <a:ext cx="8363147" cy="2308324"/>
          </a:xfrm>
          <a:prstGeom prst="rect">
            <a:avLst/>
          </a:prstGeom>
          <a:noFill/>
        </p:spPr>
        <p:txBody>
          <a:bodyPr wrap="square" rtlCol="0">
            <a:spAutoFit/>
          </a:bodyPr>
          <a:lstStyle/>
          <a:p>
            <a:pPr algn="just"/>
            <a:r>
              <a:rPr lang="tr-TR" dirty="0" smtClean="0"/>
              <a:t>Çoğu durumda bitki köklerine yerleşerek burada yaşam sürerler. Boyları 0.2 mm den 5 mm ye kadar </a:t>
            </a:r>
            <a:r>
              <a:rPr lang="tr-TR" dirty="0"/>
              <a:t>değişebilir. </a:t>
            </a:r>
            <a:r>
              <a:rPr lang="tr-TR" dirty="0" smtClean="0"/>
              <a:t>Bazı türleri yaşam evrelerinde ergin hali bir böceğe dönüşerek toprak üstüne de çıkabilmektedir. </a:t>
            </a:r>
            <a:r>
              <a:rPr lang="tr-TR" dirty="0" err="1" smtClean="0"/>
              <a:t>Nematodlar</a:t>
            </a:r>
            <a:r>
              <a:rPr lang="tr-TR" dirty="0" smtClean="0"/>
              <a:t> kökleri hasat edilen patates gibi bitkilerde çok hasara neden olurlar. </a:t>
            </a:r>
            <a:r>
              <a:rPr lang="tr-TR" dirty="0" err="1" smtClean="0"/>
              <a:t>Nematisitler</a:t>
            </a:r>
            <a:r>
              <a:rPr lang="tr-TR" dirty="0" smtClean="0"/>
              <a:t> doğrudan toprağa uygulandığı için yeraltı sularına karışma riskleri yüksektir.</a:t>
            </a:r>
            <a:endParaRPr lang="tr-TR" dirty="0"/>
          </a:p>
        </p:txBody>
      </p:sp>
      <p:pic>
        <p:nvPicPr>
          <p:cNvPr id="2050" name="Picture 2" descr="https://www.tarimtv.gov.tr/uploads/video/rtu-alti-nematod-a-36EBkZAe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08489"/>
            <a:ext cx="3960440" cy="297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29323"/>
      </p:ext>
    </p:extLst>
  </p:cSld>
  <p:clrMapOvr>
    <a:masterClrMapping/>
  </p:clrMapOvr>
  <p:transition spd="med">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31840" y="116632"/>
            <a:ext cx="1806905" cy="461665"/>
          </a:xfrm>
          <a:prstGeom prst="rect">
            <a:avLst/>
          </a:prstGeom>
        </p:spPr>
        <p:txBody>
          <a:bodyPr wrap="none">
            <a:spAutoFit/>
          </a:bodyPr>
          <a:lstStyle/>
          <a:p>
            <a:r>
              <a:rPr lang="tr-TR" b="1" i="1" dirty="0" err="1" smtClean="0">
                <a:solidFill>
                  <a:srgbClr val="FF0000"/>
                </a:solidFill>
              </a:rPr>
              <a:t>Rodentisitler</a:t>
            </a:r>
            <a:endParaRPr lang="tr-TR" b="1" i="1" dirty="0">
              <a:solidFill>
                <a:srgbClr val="FF0000"/>
              </a:solidFill>
            </a:endParaRPr>
          </a:p>
        </p:txBody>
      </p:sp>
      <p:sp>
        <p:nvSpPr>
          <p:cNvPr id="3" name="Dikdörtgen 2"/>
          <p:cNvSpPr/>
          <p:nvPr/>
        </p:nvSpPr>
        <p:spPr>
          <a:xfrm>
            <a:off x="395536" y="836712"/>
            <a:ext cx="8424936" cy="2308324"/>
          </a:xfrm>
          <a:prstGeom prst="rect">
            <a:avLst/>
          </a:prstGeom>
        </p:spPr>
        <p:txBody>
          <a:bodyPr wrap="square">
            <a:spAutoFit/>
          </a:bodyPr>
          <a:lstStyle/>
          <a:p>
            <a:pPr algn="just"/>
            <a:r>
              <a:rPr lang="tr-TR" dirty="0" smtClean="0"/>
              <a:t>Fare </a:t>
            </a:r>
            <a:r>
              <a:rPr lang="tr-TR" dirty="0"/>
              <a:t>gibi kemirgenleri öldürmek, tarımsal ürünlerden uzak tutmak ve zarar vermelerini önlemek amacıyla </a:t>
            </a:r>
            <a:r>
              <a:rPr lang="tr-TR" dirty="0" smtClean="0"/>
              <a:t>kullanılan, </a:t>
            </a:r>
            <a:r>
              <a:rPr lang="tr-TR" dirty="0"/>
              <a:t>pestisitlerin hedef organizmaya göre bir alt çeşidi olan kimyasal veya biyolojik </a:t>
            </a:r>
            <a:r>
              <a:rPr lang="tr-TR" dirty="0" smtClean="0"/>
              <a:t>kemirgen öldürücü maddelere </a:t>
            </a:r>
            <a:r>
              <a:rPr lang="tr-TR" dirty="0" err="1" smtClean="0"/>
              <a:t>rodentisit</a:t>
            </a:r>
            <a:r>
              <a:rPr lang="tr-TR" dirty="0" smtClean="0"/>
              <a:t> denir</a:t>
            </a:r>
            <a:r>
              <a:rPr lang="tr-TR" dirty="0" smtClean="0"/>
              <a:t>. Genellikle hasat sonrası ürünleri korumak için kapalı ve iç mekanlarda kullanıldığından sulara karışma riski en az olan gruptur.</a:t>
            </a:r>
            <a:endParaRPr lang="tr-TR" dirty="0"/>
          </a:p>
        </p:txBody>
      </p:sp>
      <p:pic>
        <p:nvPicPr>
          <p:cNvPr id="4098" name="Picture 2" descr="https://www.belllabs.com/images/products/international-baits/australia-ditrac/Bell-INTL-AUS-Ditrac-2.jpg"/>
          <p:cNvPicPr>
            <a:picLocks noChangeAspect="1" noChangeArrowheads="1"/>
          </p:cNvPicPr>
          <p:nvPr/>
        </p:nvPicPr>
        <p:blipFill rotWithShape="1">
          <a:blip r:embed="rId2">
            <a:extLst>
              <a:ext uri="{28A0092B-C50C-407E-A947-70E740481C1C}">
                <a14:useLocalDpi xmlns:a14="http://schemas.microsoft.com/office/drawing/2010/main" val="0"/>
              </a:ext>
            </a:extLst>
          </a:blip>
          <a:srcRect l="24262" t="16009" r="14370" b="14618"/>
          <a:stretch/>
        </p:blipFill>
        <p:spPr bwMode="auto">
          <a:xfrm>
            <a:off x="323528" y="3501008"/>
            <a:ext cx="4968552" cy="28083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499088"/>
            <a:ext cx="3486485" cy="280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181573"/>
      </p:ext>
    </p:extLst>
  </p:cSld>
  <p:clrMapOvr>
    <a:masterClrMapping/>
  </p:clrMapOvr>
  <p:transition spd="med">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31840" y="116632"/>
            <a:ext cx="1790875" cy="461665"/>
          </a:xfrm>
          <a:prstGeom prst="rect">
            <a:avLst/>
          </a:prstGeom>
        </p:spPr>
        <p:txBody>
          <a:bodyPr wrap="none">
            <a:spAutoFit/>
          </a:bodyPr>
          <a:lstStyle/>
          <a:p>
            <a:r>
              <a:rPr lang="tr-TR" b="1" i="1" dirty="0" err="1" smtClean="0">
                <a:solidFill>
                  <a:srgbClr val="FF0000"/>
                </a:solidFill>
              </a:rPr>
              <a:t>Mollusisitler</a:t>
            </a:r>
            <a:endParaRPr lang="tr-TR" b="1" i="1" dirty="0">
              <a:solidFill>
                <a:srgbClr val="FF0000"/>
              </a:solidFill>
            </a:endParaRPr>
          </a:p>
        </p:txBody>
      </p:sp>
      <p:pic>
        <p:nvPicPr>
          <p:cNvPr id="3" name="Picture 2" descr="F:\indi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305" t="11773" b="4010"/>
          <a:stretch/>
        </p:blipFill>
        <p:spPr bwMode="auto">
          <a:xfrm>
            <a:off x="4932039" y="3573016"/>
            <a:ext cx="3978295" cy="3024336"/>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stretch>
            <a:fillRect/>
          </a:stretch>
        </p:blipFill>
        <p:spPr>
          <a:xfrm>
            <a:off x="4934250" y="578297"/>
            <a:ext cx="3976085" cy="3168352"/>
          </a:xfrm>
          <a:prstGeom prst="rect">
            <a:avLst/>
          </a:prstGeom>
        </p:spPr>
      </p:pic>
      <p:sp>
        <p:nvSpPr>
          <p:cNvPr id="5" name="Metin kutusu 4"/>
          <p:cNvSpPr txBox="1"/>
          <p:nvPr/>
        </p:nvSpPr>
        <p:spPr>
          <a:xfrm>
            <a:off x="395536" y="764704"/>
            <a:ext cx="4248472" cy="1569660"/>
          </a:xfrm>
          <a:prstGeom prst="rect">
            <a:avLst/>
          </a:prstGeom>
          <a:noFill/>
        </p:spPr>
        <p:txBody>
          <a:bodyPr wrap="square" rtlCol="0">
            <a:spAutoFit/>
          </a:bodyPr>
          <a:lstStyle/>
          <a:p>
            <a:pPr algn="just"/>
            <a:r>
              <a:rPr lang="tr-TR" dirty="0" smtClean="0"/>
              <a:t>Salyangoz türü yumuşakçaları öldürmek üzere üretilmiş, pestisit grubu ilaçlara </a:t>
            </a:r>
            <a:r>
              <a:rPr lang="tr-TR" dirty="0" err="1" smtClean="0"/>
              <a:t>mollusisit</a:t>
            </a:r>
            <a:r>
              <a:rPr lang="tr-TR" dirty="0" smtClean="0"/>
              <a:t> denir.</a:t>
            </a:r>
            <a:endParaRPr lang="tr-TR" dirty="0"/>
          </a:p>
        </p:txBody>
      </p:sp>
      <p:pic>
        <p:nvPicPr>
          <p:cNvPr id="6" name="Resim 5"/>
          <p:cNvPicPr>
            <a:picLocks noChangeAspect="1"/>
          </p:cNvPicPr>
          <p:nvPr/>
        </p:nvPicPr>
        <p:blipFill>
          <a:blip r:embed="rId4"/>
          <a:stretch>
            <a:fillRect/>
          </a:stretch>
        </p:blipFill>
        <p:spPr>
          <a:xfrm>
            <a:off x="755576" y="2520771"/>
            <a:ext cx="3063946" cy="4126573"/>
          </a:xfrm>
          <a:prstGeom prst="rect">
            <a:avLst/>
          </a:prstGeom>
        </p:spPr>
      </p:pic>
    </p:spTree>
    <p:extLst>
      <p:ext uri="{BB962C8B-B14F-4D97-AF65-F5344CB8AC3E}">
        <p14:creationId xmlns:p14="http://schemas.microsoft.com/office/powerpoint/2010/main" val="2750066696"/>
      </p:ext>
    </p:extLst>
  </p:cSld>
  <p:clrMapOvr>
    <a:masterClrMapping/>
  </p:clrMapOvr>
  <p:transition spd="med">
    <p:cover dir="u"/>
  </p:transition>
  <p:timing>
    <p:tnLst>
      <p:par>
        <p:cTn id="1" dur="indefinite" restart="never" nodeType="tmRoot"/>
      </p:par>
    </p:tnLst>
  </p:timing>
</p:sld>
</file>

<file path=ppt/theme/theme1.xml><?xml version="1.0" encoding="utf-8"?>
<a:theme xmlns:a="http://schemas.openxmlformats.org/drawingml/2006/main" name="Yolculuk">
  <a:themeElements>
    <a:clrScheme name="Yolculuk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Yolculuk">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Yolculuk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Yolculuk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Yolculuk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Yolculuk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Designs\Yolculuk.pot</Template>
  <TotalTime>2170</TotalTime>
  <Words>868</Words>
  <Application>Microsoft Office PowerPoint</Application>
  <PresentationFormat>Ekran Gösterisi (4:3)</PresentationFormat>
  <Paragraphs>35</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Times New Roman</vt:lpstr>
      <vt:lpstr>Wingdings</vt:lpstr>
      <vt:lpstr>Yolculuk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Ahmet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dc:creator>
  <cp:lastModifiedBy>Ahmet Ozturk</cp:lastModifiedBy>
  <cp:revision>195</cp:revision>
  <dcterms:created xsi:type="dcterms:W3CDTF">2005-10-22T06:17:44Z</dcterms:created>
  <dcterms:modified xsi:type="dcterms:W3CDTF">2020-03-24T09:23:09Z</dcterms:modified>
</cp:coreProperties>
</file>