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73" r:id="rId5"/>
    <p:sldId id="263" r:id="rId6"/>
    <p:sldId id="258" r:id="rId7"/>
    <p:sldId id="261" r:id="rId8"/>
    <p:sldId id="268" r:id="rId9"/>
    <p:sldId id="260" r:id="rId10"/>
    <p:sldId id="269" r:id="rId11"/>
    <p:sldId id="259" r:id="rId12"/>
    <p:sldId id="264" r:id="rId13"/>
    <p:sldId id="270" r:id="rId14"/>
    <p:sldId id="265" r:id="rId15"/>
    <p:sldId id="266" r:id="rId16"/>
    <p:sldId id="272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50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746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683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77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xmlns="" val="113353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10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679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388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716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968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DFC7DA-E24B-4A91-BBDF-2C979207C23D}" type="datetimeFigureOut">
              <a:rPr lang="en-GB" smtClean="0"/>
              <a:pPr/>
              <a:t>16/05/2018</a:t>
            </a:fld>
            <a:endParaRPr lang="en-GB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AC7B91-42E4-45F6-B676-49885D9FF9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612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oscouk.blogspot.com.tr/2006/0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Crime and Social Policy</a:t>
            </a:r>
            <a:endParaRPr lang="en-GB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Boran A. Mercan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1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Targeting at-risk children is the most successful programme as it focuses on intervening children aged up to four. </a:t>
            </a:r>
          </a:p>
          <a:p>
            <a:r>
              <a:rPr lang="en-GB" dirty="0" smtClean="0"/>
              <a:t>Programmes not only involve children and their cognitive and emotional development but also parents and their attitude towards their children</a:t>
            </a:r>
          </a:p>
          <a:p>
            <a:r>
              <a:rPr lang="en-GB" dirty="0" smtClean="0"/>
              <a:t>The cost of programmes is less expensive than </a:t>
            </a:r>
            <a:r>
              <a:rPr lang="en-GB" dirty="0" err="1" smtClean="0"/>
              <a:t>correctionary</a:t>
            </a:r>
            <a:r>
              <a:rPr lang="en-GB" dirty="0" smtClean="0"/>
              <a:t> and reformative institutions while being quite small scale interventions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Early </a:t>
            </a:r>
            <a:r>
              <a:rPr lang="en-GB" dirty="0"/>
              <a:t>intervention </a:t>
            </a:r>
            <a:r>
              <a:rPr lang="en-GB" dirty="0" smtClean="0"/>
              <a:t>stands not far off ethical problems</a:t>
            </a:r>
          </a:p>
          <a:p>
            <a:r>
              <a:rPr lang="en-GB" dirty="0" smtClean="0"/>
              <a:t>What is the nature and content of </a:t>
            </a:r>
            <a:r>
              <a:rPr lang="en-GB" dirty="0" err="1" smtClean="0"/>
              <a:t>intevention</a:t>
            </a:r>
            <a:r>
              <a:rPr lang="en-GB" dirty="0" smtClean="0"/>
              <a:t>? </a:t>
            </a:r>
          </a:p>
          <a:p>
            <a:r>
              <a:rPr lang="en-GB" dirty="0" smtClean="0"/>
              <a:t>In case of targeting </a:t>
            </a:r>
            <a:r>
              <a:rPr lang="en-GB" dirty="0"/>
              <a:t>children </a:t>
            </a:r>
            <a:r>
              <a:rPr lang="en-GB" dirty="0" smtClean="0"/>
              <a:t>and intervening them as a potential criminal, there may well be some unpredictable effects.</a:t>
            </a:r>
          </a:p>
          <a:p>
            <a:r>
              <a:rPr lang="en-GB" dirty="0" smtClean="0"/>
              <a:t>Those unintentional effects could give birth to </a:t>
            </a:r>
            <a:r>
              <a:rPr lang="en-GB" dirty="0" err="1" smtClean="0"/>
              <a:t>criminogenic</a:t>
            </a:r>
            <a:r>
              <a:rPr lang="en-GB" dirty="0" smtClean="0"/>
              <a:t> results while trying to eliminate risk </a:t>
            </a:r>
            <a:r>
              <a:rPr lang="en-GB" dirty="0" smtClean="0"/>
              <a:t>factors. </a:t>
            </a:r>
            <a:endParaRPr lang="en-GB" dirty="0" smtClean="0"/>
          </a:p>
          <a:p>
            <a:r>
              <a:rPr lang="en-GB" dirty="0" smtClean="0"/>
              <a:t>That is, early interventionism can  prevent the occurrence of crime and criminality in later periods in protecting </a:t>
            </a:r>
            <a:r>
              <a:rPr lang="en-GB" dirty="0" err="1" smtClean="0"/>
              <a:t>childre</a:t>
            </a:r>
            <a:r>
              <a:rPr lang="en-GB" dirty="0" smtClean="0"/>
              <a:t>; on the other hand, they might stigmatise them and induce further criminal career unintentionally. </a:t>
            </a:r>
          </a:p>
          <a:p>
            <a:r>
              <a:rPr lang="en-GB" dirty="0" smtClean="0"/>
              <a:t>Some definitions like ‘</a:t>
            </a:r>
            <a:r>
              <a:rPr lang="en-GB" dirty="0" smtClean="0"/>
              <a:t>pre-delinquent</a:t>
            </a:r>
            <a:r>
              <a:rPr lang="en-GB" dirty="0"/>
              <a:t>’, ‘potential delinquent’, and ‘at risk of </a:t>
            </a:r>
            <a:r>
              <a:rPr lang="en-GB" dirty="0" smtClean="0"/>
              <a:t>delinquency</a:t>
            </a:r>
            <a:r>
              <a:rPr lang="en-GB" dirty="0" smtClean="0"/>
              <a:t>’ are as much  </a:t>
            </a:r>
            <a:r>
              <a:rPr lang="en-GB" dirty="0"/>
              <a:t>dangerous </a:t>
            </a:r>
            <a:r>
              <a:rPr lang="en-GB" dirty="0" smtClean="0"/>
              <a:t>as is in the non-intervention.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15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Universal risk-identifying programmes are less likely to label and stigmatise the youth deemed to be problem than target-specific programmes.</a:t>
            </a:r>
          </a:p>
          <a:p>
            <a:r>
              <a:rPr lang="en-GB" dirty="0" smtClean="0"/>
              <a:t>Universal </a:t>
            </a:r>
            <a:r>
              <a:rPr lang="en-GB" dirty="0"/>
              <a:t>programmes </a:t>
            </a:r>
            <a:r>
              <a:rPr lang="en-GB" dirty="0" smtClean="0"/>
              <a:t>cover all children in </a:t>
            </a:r>
            <a:r>
              <a:rPr lang="en-GB" dirty="0"/>
              <a:t>the </a:t>
            </a:r>
            <a:r>
              <a:rPr lang="en-GB" dirty="0" smtClean="0"/>
              <a:t>country regardless of risk measurement or even if there is any risk specified.</a:t>
            </a:r>
          </a:p>
          <a:p>
            <a:r>
              <a:rPr lang="en-GB" dirty="0" smtClean="0"/>
              <a:t> Targeted section and programmes are employed at </a:t>
            </a:r>
            <a:r>
              <a:rPr lang="en-GB" dirty="0"/>
              <a:t>specific </a:t>
            </a:r>
            <a:r>
              <a:rPr lang="en-GB" dirty="0" smtClean="0"/>
              <a:t>population groups. </a:t>
            </a:r>
          </a:p>
        </p:txBody>
      </p:sp>
    </p:spTree>
    <p:extLst>
      <p:ext uri="{BB962C8B-B14F-4D97-AF65-F5344CB8AC3E}">
        <p14:creationId xmlns:p14="http://schemas.microsoft.com/office/powerpoint/2010/main" xmlns="" val="1434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relation to the logic of neo-liberal </a:t>
            </a:r>
            <a:r>
              <a:rPr lang="en-GB" dirty="0" err="1" smtClean="0"/>
              <a:t>governmentality</a:t>
            </a:r>
            <a:r>
              <a:rPr lang="en-GB" dirty="0" smtClean="0"/>
              <a:t> and social policy:</a:t>
            </a:r>
          </a:p>
          <a:p>
            <a:r>
              <a:rPr lang="en-GB" dirty="0" smtClean="0"/>
              <a:t>Children and ‘problem youth’ come to be deemed not only as a juvenile justice matter but also a matter of welfare provision and family support</a:t>
            </a:r>
          </a:p>
          <a:p>
            <a:r>
              <a:rPr lang="en-GB" dirty="0" smtClean="0"/>
              <a:t> Children deemed to be part of the youth delinquency  become a category ‘at-risk populations’ </a:t>
            </a:r>
          </a:p>
          <a:p>
            <a:r>
              <a:rPr lang="en-GB" dirty="0" smtClean="0"/>
              <a:t>So they become marginalising while target specific programmes mean to include them</a:t>
            </a:r>
          </a:p>
          <a:p>
            <a:r>
              <a:rPr lang="en-GB" dirty="0" smtClean="0"/>
              <a:t>Paradox!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Risk-focused prevention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Risk </a:t>
            </a:r>
            <a:r>
              <a:rPr lang="en-GB" dirty="0"/>
              <a:t>factors </a:t>
            </a:r>
            <a:r>
              <a:rPr lang="en-GB" dirty="0" smtClean="0"/>
              <a:t>to be identified,</a:t>
            </a:r>
          </a:p>
          <a:p>
            <a:endParaRPr lang="en-GB" dirty="0" smtClean="0"/>
          </a:p>
          <a:p>
            <a:r>
              <a:rPr lang="en-GB" dirty="0" smtClean="0"/>
              <a:t>a large scale programme of </a:t>
            </a:r>
            <a:r>
              <a:rPr lang="en-GB" dirty="0"/>
              <a:t>cross-national longitudinal research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Also evaluation research incorporating </a:t>
            </a:r>
            <a:r>
              <a:rPr lang="en-GB" dirty="0"/>
              <a:t>experimental methods and cost–benefit </a:t>
            </a:r>
            <a:r>
              <a:rPr lang="en-GB" dirty="0" smtClean="0"/>
              <a:t>analyses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Risk as the main principle of social welfare provision as well as crime mapping and </a:t>
            </a:r>
            <a:r>
              <a:rPr lang="en-GB" dirty="0" err="1" smtClean="0"/>
              <a:t>spotlines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149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paradigm of risk comes from the notion of public health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Public health programs targeting major illnesses like </a:t>
            </a:r>
            <a:r>
              <a:rPr lang="en-GB" dirty="0"/>
              <a:t>cancer </a:t>
            </a:r>
            <a:r>
              <a:rPr lang="en-GB" dirty="0" smtClean="0"/>
              <a:t>and heart disease, say, identify and define some risk </a:t>
            </a:r>
            <a:r>
              <a:rPr lang="en-GB" dirty="0"/>
              <a:t>factors </a:t>
            </a:r>
            <a:r>
              <a:rPr lang="en-GB" dirty="0" smtClean="0"/>
              <a:t>(smoking</a:t>
            </a:r>
            <a:r>
              <a:rPr lang="en-GB" dirty="0"/>
              <a:t>, </a:t>
            </a:r>
            <a:r>
              <a:rPr lang="en-GB" dirty="0" smtClean="0"/>
              <a:t>alcohol, unhealthy food and lifestyle)</a:t>
            </a:r>
          </a:p>
          <a:p>
            <a:r>
              <a:rPr lang="en-GB" dirty="0" smtClean="0"/>
              <a:t> These risk factors being observed within a certain population,</a:t>
            </a:r>
          </a:p>
        </p:txBody>
      </p:sp>
    </p:spTree>
    <p:extLst>
      <p:ext uri="{BB962C8B-B14F-4D97-AF65-F5344CB8AC3E}">
        <p14:creationId xmlns:p14="http://schemas.microsoft.com/office/powerpoint/2010/main" xmlns="" val="37926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 these risk factors aim to be decreased with various public health programmes and campaigns indoctrinating to stop smoking, consume alcoholic drinks and live the life more healthily. </a:t>
            </a:r>
          </a:p>
          <a:p>
            <a:r>
              <a:rPr lang="en-GB" dirty="0" smtClean="0"/>
              <a:t>The same logic of risk identification also goes for the delinquency prevention strategies </a:t>
            </a:r>
          </a:p>
          <a:p>
            <a:r>
              <a:rPr lang="en-GB" dirty="0" smtClean="0"/>
              <a:t>Hence, risk factors to be identified  some sections of the youth crime and be sought to reduce them by the help of programmes and policies.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 for the risk-focused prevention:</a:t>
            </a:r>
          </a:p>
          <a:p>
            <a:pPr>
              <a:buFontTx/>
              <a:buChar char="-"/>
            </a:pPr>
            <a:r>
              <a:rPr lang="en-GB" dirty="0" smtClean="0"/>
              <a:t>In Britain, Youth </a:t>
            </a:r>
            <a:r>
              <a:rPr lang="en-GB" dirty="0"/>
              <a:t>Justice and Criminal Evidence Act </a:t>
            </a:r>
            <a:r>
              <a:rPr lang="en-GB" dirty="0" smtClean="0"/>
              <a:t>1999 - introducing mandatory </a:t>
            </a:r>
            <a:r>
              <a:rPr lang="en-GB" dirty="0"/>
              <a:t>‘referral orders</a:t>
            </a:r>
            <a:r>
              <a:rPr lang="en-GB" dirty="0" smtClean="0"/>
              <a:t>’ </a:t>
            </a:r>
            <a:r>
              <a:rPr lang="en-GB" dirty="0" smtClean="0"/>
              <a:t>that </a:t>
            </a:r>
            <a:r>
              <a:rPr lang="en-GB" dirty="0"/>
              <a:t>replaced </a:t>
            </a:r>
            <a:r>
              <a:rPr lang="en-GB" dirty="0" smtClean="0"/>
              <a:t>cautions for </a:t>
            </a:r>
            <a:r>
              <a:rPr lang="en-GB" dirty="0"/>
              <a:t>young offenders pleading guilty to a first </a:t>
            </a:r>
            <a:r>
              <a:rPr lang="en-GB" dirty="0" smtClean="0"/>
              <a:t>offence</a:t>
            </a:r>
            <a:r>
              <a:rPr lang="en-GB" dirty="0" smtClean="0"/>
              <a:t>.</a:t>
            </a:r>
          </a:p>
          <a:p>
            <a:pPr>
              <a:buFontTx/>
              <a:buChar char="-"/>
            </a:pPr>
            <a:r>
              <a:rPr lang="en-GB" dirty="0" smtClean="0"/>
              <a:t>Youth </a:t>
            </a:r>
            <a:r>
              <a:rPr lang="en-GB" dirty="0"/>
              <a:t>Offender Panel (YOP</a:t>
            </a:r>
            <a:r>
              <a:rPr lang="en-GB" dirty="0" smtClean="0"/>
              <a:t>)</a:t>
            </a:r>
            <a:r>
              <a:rPr lang="en-GB" dirty="0"/>
              <a:t> to </a:t>
            </a:r>
            <a:r>
              <a:rPr lang="en-GB" dirty="0" smtClean="0"/>
              <a:t>initiate </a:t>
            </a:r>
            <a:r>
              <a:rPr lang="en-GB" dirty="0"/>
              <a:t>a programme </a:t>
            </a:r>
            <a:r>
              <a:rPr lang="en-GB" dirty="0" smtClean="0"/>
              <a:t>of behaviour </a:t>
            </a:r>
            <a:r>
              <a:rPr lang="en-GB" dirty="0"/>
              <a:t>that the </a:t>
            </a:r>
            <a:r>
              <a:rPr lang="en-GB" dirty="0" smtClean="0"/>
              <a:t>youth offenders have to get supervised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33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ASBOs  referring to a court order to which local authorities can resort in a way as to delimit the behaviour of persons who are inclined to cause harm to someone or public</a:t>
            </a:r>
          </a:p>
          <a:p>
            <a:pPr>
              <a:buFontTx/>
              <a:buChar char="-"/>
            </a:pPr>
            <a:r>
              <a:rPr lang="en-GB" dirty="0" smtClean="0"/>
              <a:t>Are they effective? Or how to resolve the youth delinquency?</a:t>
            </a:r>
          </a:p>
          <a:p>
            <a:pPr>
              <a:buFontTx/>
              <a:buChar char="-"/>
            </a:pPr>
            <a:r>
              <a:rPr lang="en-GB" dirty="0" smtClean="0"/>
              <a:t>Such judicial-led, government-supported programmes could be a solution to material deprivation and socio-cultural and even symbolic destruction of the youth?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Youth Delinquency, Social and Penal Policy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963" y="2342963"/>
            <a:ext cx="5761219" cy="349940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 flipH="1">
            <a:off x="2007474" y="5987534"/>
            <a:ext cx="6905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http://boscouk.blogspot.com.tr/2006/04</a:t>
            </a:r>
            <a:r>
              <a:rPr lang="en-GB" dirty="0" smtClean="0">
                <a:hlinkClick r:id="rId3"/>
              </a:rPr>
              <a:t>/</a:t>
            </a:r>
            <a:r>
              <a:rPr lang="tr-TR" dirty="0" smtClean="0"/>
              <a:t> (</a:t>
            </a:r>
            <a:r>
              <a:rPr lang="tr-TR" dirty="0" err="1" smtClean="0"/>
              <a:t>accessed</a:t>
            </a:r>
            <a:r>
              <a:rPr lang="tr-TR" dirty="0" smtClean="0"/>
              <a:t> 15 May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008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8787" y="1366346"/>
            <a:ext cx="9785130" cy="5234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Families </a:t>
            </a:r>
            <a:r>
              <a:rPr lang="en-GB" dirty="0" smtClean="0"/>
              <a:t>seen to be problem, parents claimed to lack of care, and children of those families </a:t>
            </a:r>
            <a:r>
              <a:rPr lang="en-GB" dirty="0" smtClean="0"/>
              <a:t>seen to display uncontrolled behaviour come to be the target object of enmeshed social </a:t>
            </a:r>
            <a:r>
              <a:rPr lang="en-GB" dirty="0" smtClean="0"/>
              <a:t>and criminal justice policies. </a:t>
            </a:r>
            <a:endParaRPr lang="en-GB" dirty="0" smtClean="0"/>
          </a:p>
          <a:p>
            <a:r>
              <a:rPr lang="en-GB" dirty="0" smtClean="0"/>
              <a:t>For juvenile delinquency, parental care </a:t>
            </a:r>
            <a:r>
              <a:rPr lang="en-GB" dirty="0" smtClean="0"/>
              <a:t>has always been </a:t>
            </a:r>
            <a:r>
              <a:rPr lang="en-GB" dirty="0" smtClean="0"/>
              <a:t>identified the critical point in </a:t>
            </a:r>
            <a:r>
              <a:rPr lang="en-GB" dirty="0" err="1" smtClean="0"/>
              <a:t>devicing</a:t>
            </a:r>
            <a:r>
              <a:rPr lang="en-GB" dirty="0" smtClean="0"/>
              <a:t> and shaping criminal justice policies.</a:t>
            </a:r>
          </a:p>
        </p:txBody>
      </p:sp>
    </p:spTree>
    <p:extLst>
      <p:ext uri="{BB962C8B-B14F-4D97-AF65-F5344CB8AC3E}">
        <p14:creationId xmlns:p14="http://schemas.microsoft.com/office/powerpoint/2010/main" xmlns="" val="17389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basis of intervention orients towards the notion of familial responsibility</a:t>
            </a:r>
          </a:p>
          <a:p>
            <a:r>
              <a:rPr lang="en-GB" dirty="0" smtClean="0"/>
              <a:t>Criminal behaviour of adults is often conceived as being linked to the delinquent and antisocial past in childhood, </a:t>
            </a:r>
          </a:p>
          <a:p>
            <a:r>
              <a:rPr lang="en-GB" dirty="0" smtClean="0"/>
              <a:t>As discussed in earlier classes,  crime and delinquency stems from adverse conditions experienced in the first years of life.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Developmental criminology argues </a:t>
            </a:r>
            <a:r>
              <a:rPr lang="en-GB" dirty="0" err="1" smtClean="0"/>
              <a:t>lifes</a:t>
            </a:r>
            <a:r>
              <a:rPr lang="en-GB" dirty="0" smtClean="0"/>
              <a:t> sequences in criminal career</a:t>
            </a:r>
          </a:p>
          <a:p>
            <a:r>
              <a:rPr lang="en-GB" dirty="0" smtClean="0"/>
              <a:t>Onset, Persistence and Desistance (Farrington, 1997)</a:t>
            </a:r>
          </a:p>
          <a:p>
            <a:r>
              <a:rPr lang="en-GB" dirty="0" smtClean="0"/>
              <a:t>Onset in the childhood and early adolescence.</a:t>
            </a:r>
          </a:p>
          <a:p>
            <a:r>
              <a:rPr lang="en-GB" dirty="0" smtClean="0"/>
              <a:t>Developmental criminology posits  a possible prevention of </a:t>
            </a:r>
            <a:r>
              <a:rPr lang="en-GB" dirty="0"/>
              <a:t>the development of criminal potential </a:t>
            </a:r>
            <a:r>
              <a:rPr lang="en-GB" dirty="0" smtClean="0"/>
              <a:t>by </a:t>
            </a:r>
            <a:r>
              <a:rPr lang="en-GB" dirty="0"/>
              <a:t>targeting </a:t>
            </a:r>
            <a:r>
              <a:rPr lang="en-GB" dirty="0" smtClean="0"/>
              <a:t>the risks identified in the development of </a:t>
            </a:r>
            <a:r>
              <a:rPr lang="en-GB" dirty="0" err="1" smtClean="0"/>
              <a:t>huma</a:t>
            </a:r>
            <a:r>
              <a:rPr lang="en-GB" dirty="0" smtClean="0"/>
              <a:t> life (</a:t>
            </a:r>
            <a:r>
              <a:rPr lang="en-GB" dirty="0"/>
              <a:t>Farrington, 2002). </a:t>
            </a:r>
            <a:endParaRPr lang="en-GB" dirty="0" smtClean="0"/>
          </a:p>
          <a:p>
            <a:r>
              <a:rPr lang="en-GB" dirty="0" smtClean="0"/>
              <a:t>Early risk identification, intervention and finally elimination tend to reduce individual and social costs that otherwise might be created by delinquents and </a:t>
            </a:r>
            <a:r>
              <a:rPr lang="en-GB" dirty="0"/>
              <a:t>their </a:t>
            </a:r>
            <a:r>
              <a:rPr lang="en-GB" dirty="0" smtClean="0"/>
              <a:t>families, apart from monetary costs incurred to the whole welfare system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8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en-GB" dirty="0" smtClean="0"/>
              <a:t>The Anglo-Saxon system</a:t>
            </a:r>
          </a:p>
          <a:p>
            <a:pPr>
              <a:buFontTx/>
              <a:buChar char="-"/>
            </a:pPr>
            <a:r>
              <a:rPr lang="en-GB" dirty="0" smtClean="0"/>
              <a:t>‘</a:t>
            </a:r>
            <a:r>
              <a:rPr lang="en-GB" dirty="0" smtClean="0"/>
              <a:t>joined-</a:t>
            </a:r>
            <a:r>
              <a:rPr lang="en-GB" dirty="0" err="1" smtClean="0"/>
              <a:t>upness</a:t>
            </a:r>
            <a:r>
              <a:rPr lang="en-GB" dirty="0" smtClean="0"/>
              <a:t>’ that specifies a sort of partnership operating through some agents </a:t>
            </a:r>
            <a:r>
              <a:rPr lang="en-GB" dirty="0"/>
              <a:t>in the juvenile justice </a:t>
            </a:r>
            <a:r>
              <a:rPr lang="en-GB" dirty="0" smtClean="0"/>
              <a:t>field.</a:t>
            </a:r>
          </a:p>
          <a:p>
            <a:pPr>
              <a:buFontTx/>
              <a:buChar char="-"/>
            </a:pPr>
            <a:r>
              <a:rPr lang="en-GB" dirty="0" smtClean="0"/>
              <a:t>These are  social workers, education officials, </a:t>
            </a:r>
            <a:r>
              <a:rPr lang="en-GB" dirty="0" smtClean="0"/>
              <a:t>mental </a:t>
            </a:r>
            <a:r>
              <a:rPr lang="en-GB" dirty="0"/>
              <a:t>health </a:t>
            </a:r>
            <a:r>
              <a:rPr lang="en-GB" dirty="0" smtClean="0"/>
              <a:t>at community level and police officers.  </a:t>
            </a:r>
          </a:p>
          <a:p>
            <a:pPr>
              <a:buFontTx/>
              <a:buChar char="-"/>
            </a:pPr>
            <a:r>
              <a:rPr lang="en-GB" dirty="0" smtClean="0"/>
              <a:t>A new </a:t>
            </a:r>
            <a:r>
              <a:rPr lang="en-GB" dirty="0"/>
              <a:t>professional </a:t>
            </a:r>
            <a:r>
              <a:rPr lang="en-GB" dirty="0" smtClean="0"/>
              <a:t>scope emerges bringing together different </a:t>
            </a:r>
            <a:r>
              <a:rPr lang="en-GB" dirty="0"/>
              <a:t>policy professionals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This generated a joint programme afforded by  various professional </a:t>
            </a:r>
            <a:r>
              <a:rPr lang="en-GB" dirty="0"/>
              <a:t>goals and </a:t>
            </a:r>
            <a:r>
              <a:rPr lang="en-GB" dirty="0" smtClean="0"/>
              <a:t>expertise.</a:t>
            </a:r>
          </a:p>
          <a:p>
            <a:pPr>
              <a:buFontTx/>
              <a:buChar char="-"/>
            </a:pPr>
            <a:r>
              <a:rPr lang="en-GB" dirty="0" smtClean="0"/>
              <a:t>Based on the belief that partnership and moving together in dealing with youth problems can resolve the early identified risks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6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Also many acts in Britain </a:t>
            </a:r>
          </a:p>
          <a:p>
            <a:r>
              <a:rPr lang="en-GB" dirty="0" smtClean="0"/>
              <a:t>Early acts rather criminalising families surviving under the poverty line.</a:t>
            </a:r>
          </a:p>
          <a:p>
            <a:r>
              <a:rPr lang="en-GB" dirty="0" smtClean="0"/>
              <a:t>These are: </a:t>
            </a:r>
          </a:p>
          <a:p>
            <a:pPr>
              <a:buFontTx/>
              <a:buChar char="-"/>
            </a:pPr>
            <a:r>
              <a:rPr lang="en-GB" dirty="0" smtClean="0"/>
              <a:t>Criminal </a:t>
            </a:r>
            <a:r>
              <a:rPr lang="en-GB" dirty="0"/>
              <a:t>Justice Act 1991 </a:t>
            </a:r>
            <a:r>
              <a:rPr lang="en-GB" dirty="0" smtClean="0"/>
              <a:t>pointing at parental responsibility </a:t>
            </a:r>
            <a:r>
              <a:rPr lang="en-GB" dirty="0"/>
              <a:t>for the children’s </a:t>
            </a:r>
            <a:r>
              <a:rPr lang="en-GB" dirty="0" smtClean="0"/>
              <a:t>offences.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Crime </a:t>
            </a:r>
            <a:r>
              <a:rPr lang="en-GB" dirty="0"/>
              <a:t>and Disorder Act 1998 </a:t>
            </a:r>
            <a:r>
              <a:rPr lang="en-GB" dirty="0" smtClean="0"/>
              <a:t>regulating parenting </a:t>
            </a:r>
            <a:r>
              <a:rPr lang="en-GB" dirty="0"/>
              <a:t>orders, child safety </a:t>
            </a:r>
            <a:r>
              <a:rPr lang="en-GB" dirty="0" smtClean="0"/>
              <a:t>orders</a:t>
            </a:r>
            <a:r>
              <a:rPr lang="en-GB" dirty="0" smtClean="0"/>
              <a:t>, acceptable </a:t>
            </a:r>
            <a:r>
              <a:rPr lang="en-GB" dirty="0"/>
              <a:t>behaviour contracts, fixed penalty notices and </a:t>
            </a:r>
            <a:r>
              <a:rPr lang="en-GB" dirty="0" smtClean="0"/>
              <a:t>anti-social behaviour orders. </a:t>
            </a:r>
          </a:p>
          <a:p>
            <a:pPr>
              <a:buFontTx/>
              <a:buChar char="-"/>
            </a:pPr>
            <a:r>
              <a:rPr lang="en-GB" dirty="0" smtClean="0"/>
              <a:t>Anti-Social Behaviour </a:t>
            </a:r>
            <a:r>
              <a:rPr lang="en-GB" dirty="0"/>
              <a:t>Act (2003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0714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These acts remind us that a punitive turn of the new era was taken and put the blame on the so-called bad parenting or broken families rather than socio-economic </a:t>
            </a:r>
            <a:r>
              <a:rPr lang="en-GB" dirty="0" err="1" smtClean="0"/>
              <a:t>inqueality</a:t>
            </a:r>
            <a:r>
              <a:rPr lang="en-GB" dirty="0" smtClean="0"/>
              <a:t>.</a:t>
            </a:r>
          </a:p>
          <a:p>
            <a:pPr>
              <a:buFontTx/>
              <a:buChar char="-"/>
            </a:pPr>
            <a:r>
              <a:rPr lang="en-GB" dirty="0" smtClean="0"/>
              <a:t>Broken society consisting of broken families holding the primary </a:t>
            </a:r>
            <a:r>
              <a:rPr lang="en-GB" dirty="0" err="1" smtClean="0"/>
              <a:t>reponsibility</a:t>
            </a:r>
            <a:r>
              <a:rPr lang="en-GB" dirty="0" smtClean="0"/>
              <a:t> for disorder and lawlessness in some neighbourhoods </a:t>
            </a:r>
          </a:p>
          <a:p>
            <a:pPr>
              <a:buFontTx/>
              <a:buChar char="-"/>
            </a:pPr>
            <a:r>
              <a:rPr lang="en-GB" dirty="0" smtClean="0"/>
              <a:t>See Conservative Manifesto (2010)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Much of the literature denotes the importance of an early intervention by </a:t>
            </a:r>
            <a:r>
              <a:rPr lang="en-GB" dirty="0"/>
              <a:t>investigating family </a:t>
            </a:r>
            <a:r>
              <a:rPr lang="en-GB" dirty="0" smtClean="0"/>
              <a:t>milieu and possible factors causing </a:t>
            </a:r>
            <a:r>
              <a:rPr lang="en-GB" dirty="0"/>
              <a:t>criminal </a:t>
            </a:r>
            <a:r>
              <a:rPr lang="en-GB" dirty="0" smtClean="0"/>
              <a:t>behaviour to occur in the early adolescence. </a:t>
            </a:r>
          </a:p>
          <a:p>
            <a:r>
              <a:rPr lang="en-GB" dirty="0" smtClean="0"/>
              <a:t>For instance, pre-school supportive, enhancing programmes accompany </a:t>
            </a:r>
            <a:r>
              <a:rPr lang="en-GB" dirty="0"/>
              <a:t>family intervention </a:t>
            </a:r>
            <a:r>
              <a:rPr lang="en-GB" dirty="0" smtClean="0"/>
              <a:t> and have revealed considerable success in </a:t>
            </a:r>
            <a:r>
              <a:rPr lang="en-GB" dirty="0"/>
              <a:t>reducing </a:t>
            </a:r>
            <a:r>
              <a:rPr lang="en-GB" dirty="0" smtClean="0"/>
              <a:t>juvenile delinquency. </a:t>
            </a:r>
          </a:p>
          <a:p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058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A9D4F0E0-13D5-41EC-AD2D-801E2875A75C}" vid="{5319C104-2694-45C3-B1A7-D274485CC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319</TotalTime>
  <Words>1059</Words>
  <Application>Microsoft Office PowerPoint</Application>
  <PresentationFormat>Özel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Tema1</vt:lpstr>
      <vt:lpstr>Crime and Social Policy</vt:lpstr>
      <vt:lpstr>Youth Delinquency, Social and Penal Policy</vt:lpstr>
      <vt:lpstr>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and Social Policy</dc:title>
  <dc:creator>BORAN ALI MERCAN</dc:creator>
  <cp:lastModifiedBy>Boran Mercan</cp:lastModifiedBy>
  <cp:revision>21</cp:revision>
  <dcterms:created xsi:type="dcterms:W3CDTF">2018-01-30T12:32:22Z</dcterms:created>
  <dcterms:modified xsi:type="dcterms:W3CDTF">2018-05-16T13:25:52Z</dcterms:modified>
</cp:coreProperties>
</file>