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Override1.xml" ContentType="application/vnd.openxmlformats-officedocument.themeOverride+xml"/>
  <Override PartName="/ppt/notesSlides/notesSlide17.xml" ContentType="application/vnd.openxmlformats-officedocument.presentationml.notesSlide+xml"/>
  <Override PartName="/ppt/theme/themeOverride2.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63"/>
  </p:notesMasterIdLst>
  <p:handoutMasterIdLst>
    <p:handoutMasterId r:id="rId64"/>
  </p:handoutMasterIdLst>
  <p:sldIdLst>
    <p:sldId id="551" r:id="rId2"/>
    <p:sldId id="675" r:id="rId3"/>
    <p:sldId id="641" r:id="rId4"/>
    <p:sldId id="627" r:id="rId5"/>
    <p:sldId id="594" r:id="rId6"/>
    <p:sldId id="629" r:id="rId7"/>
    <p:sldId id="681" r:id="rId8"/>
    <p:sldId id="676" r:id="rId9"/>
    <p:sldId id="677" r:id="rId10"/>
    <p:sldId id="679" r:id="rId11"/>
    <p:sldId id="680" r:id="rId12"/>
    <p:sldId id="587" r:id="rId13"/>
    <p:sldId id="605" r:id="rId14"/>
    <p:sldId id="623" r:id="rId15"/>
    <p:sldId id="624" r:id="rId16"/>
    <p:sldId id="612" r:id="rId17"/>
    <p:sldId id="659" r:id="rId18"/>
    <p:sldId id="584" r:id="rId19"/>
    <p:sldId id="610" r:id="rId20"/>
    <p:sldId id="644" r:id="rId21"/>
    <p:sldId id="602" r:id="rId22"/>
    <p:sldId id="586" r:id="rId23"/>
    <p:sldId id="613" r:id="rId24"/>
    <p:sldId id="614" r:id="rId25"/>
    <p:sldId id="604" r:id="rId26"/>
    <p:sldId id="607" r:id="rId27"/>
    <p:sldId id="630" r:id="rId28"/>
    <p:sldId id="631" r:id="rId29"/>
    <p:sldId id="650" r:id="rId30"/>
    <p:sldId id="651" r:id="rId31"/>
    <p:sldId id="652" r:id="rId32"/>
    <p:sldId id="653" r:id="rId33"/>
    <p:sldId id="654" r:id="rId34"/>
    <p:sldId id="655" r:id="rId35"/>
    <p:sldId id="657" r:id="rId36"/>
    <p:sldId id="661" r:id="rId37"/>
    <p:sldId id="662" r:id="rId38"/>
    <p:sldId id="663" r:id="rId39"/>
    <p:sldId id="664" r:id="rId40"/>
    <p:sldId id="665" r:id="rId41"/>
    <p:sldId id="666" r:id="rId42"/>
    <p:sldId id="667" r:id="rId43"/>
    <p:sldId id="668" r:id="rId44"/>
    <p:sldId id="672" r:id="rId45"/>
    <p:sldId id="669" r:id="rId46"/>
    <p:sldId id="670" r:id="rId47"/>
    <p:sldId id="671" r:id="rId48"/>
    <p:sldId id="658" r:id="rId49"/>
    <p:sldId id="678" r:id="rId50"/>
    <p:sldId id="682" r:id="rId51"/>
    <p:sldId id="660" r:id="rId52"/>
    <p:sldId id="633" r:id="rId53"/>
    <p:sldId id="645" r:id="rId54"/>
    <p:sldId id="634" r:id="rId55"/>
    <p:sldId id="635" r:id="rId56"/>
    <p:sldId id="646" r:id="rId57"/>
    <p:sldId id="636" r:id="rId58"/>
    <p:sldId id="647" r:id="rId59"/>
    <p:sldId id="637" r:id="rId60"/>
    <p:sldId id="638" r:id="rId61"/>
    <p:sldId id="640" r:id="rId62"/>
  </p:sldIdLst>
  <p:sldSz cx="9144000" cy="6858000" type="screen4x3"/>
  <p:notesSz cx="7004050" cy="9290050"/>
  <p:defaultTextStyle>
    <a:defPPr>
      <a:defRPr lang="en-US"/>
    </a:defPPr>
    <a:lvl1pPr algn="l"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Arial" charset="0"/>
        <a:ea typeface="+mn-ea"/>
        <a:cs typeface="+mn-cs"/>
      </a:defRPr>
    </a:lvl1pPr>
    <a:lvl2pPr marL="457200" algn="l"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Arial" charset="0"/>
        <a:ea typeface="+mn-ea"/>
        <a:cs typeface="+mn-cs"/>
      </a:defRPr>
    </a:lvl2pPr>
    <a:lvl3pPr marL="914400" algn="l"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Arial" charset="0"/>
        <a:ea typeface="+mn-ea"/>
        <a:cs typeface="+mn-cs"/>
      </a:defRPr>
    </a:lvl3pPr>
    <a:lvl4pPr marL="1371600" algn="l"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Arial" charset="0"/>
        <a:ea typeface="+mn-ea"/>
        <a:cs typeface="+mn-cs"/>
      </a:defRPr>
    </a:lvl4pPr>
    <a:lvl5pPr marL="1828800" algn="l"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DFDF"/>
    <a:srgbClr val="DDDDDD"/>
    <a:srgbClr val="FFFF66"/>
    <a:srgbClr val="FFFFCC"/>
    <a:srgbClr val="FFCC66"/>
    <a:srgbClr val="FF0000"/>
    <a:srgbClr val="008000"/>
    <a:srgbClr val="FF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3528" autoAdjust="0"/>
  </p:normalViewPr>
  <p:slideViewPr>
    <p:cSldViewPr>
      <p:cViewPr>
        <p:scale>
          <a:sx n="93" d="100"/>
          <a:sy n="93" d="100"/>
        </p:scale>
        <p:origin x="-128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7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353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3104" tIns="46552" rIns="93104" bIns="46552" numCol="1" anchor="t" anchorCtr="0" compatLnSpc="1">
            <a:prstTxWarp prst="textNoShape">
              <a:avLst/>
            </a:prstTxWarp>
          </a:bodyPr>
          <a:lstStyle>
            <a:lvl1pPr defTabSz="930275">
              <a:defRPr sz="1200" baseline="-25000">
                <a:effectLst/>
                <a:latin typeface="Tahoma" pitchFamily="34" charset="0"/>
              </a:defRPr>
            </a:lvl1pPr>
          </a:lstStyle>
          <a:p>
            <a:endParaRPr lang="en-US"/>
          </a:p>
        </p:txBody>
      </p:sp>
      <p:sp>
        <p:nvSpPr>
          <p:cNvPr id="92163" name="Rectangle 3"/>
          <p:cNvSpPr>
            <a:spLocks noGrp="1" noChangeArrowheads="1"/>
          </p:cNvSpPr>
          <p:nvPr>
            <p:ph type="dt" sz="quarter" idx="1"/>
          </p:nvPr>
        </p:nvSpPr>
        <p:spPr bwMode="auto">
          <a:xfrm>
            <a:off x="3968750" y="0"/>
            <a:ext cx="30353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3104" tIns="46552" rIns="93104" bIns="46552" numCol="1" anchor="t" anchorCtr="0" compatLnSpc="1">
            <a:prstTxWarp prst="textNoShape">
              <a:avLst/>
            </a:prstTxWarp>
          </a:bodyPr>
          <a:lstStyle>
            <a:lvl1pPr algn="r" defTabSz="930275">
              <a:defRPr sz="1200" baseline="-25000">
                <a:effectLst/>
                <a:latin typeface="Tahoma" pitchFamily="34" charset="0"/>
              </a:defRPr>
            </a:lvl1pPr>
          </a:lstStyle>
          <a:p>
            <a:endParaRPr lang="en-US"/>
          </a:p>
        </p:txBody>
      </p:sp>
      <p:sp>
        <p:nvSpPr>
          <p:cNvPr id="92164" name="Rectangle 4"/>
          <p:cNvSpPr>
            <a:spLocks noGrp="1" noChangeArrowheads="1"/>
          </p:cNvSpPr>
          <p:nvPr>
            <p:ph type="ftr" sz="quarter" idx="2"/>
          </p:nvPr>
        </p:nvSpPr>
        <p:spPr bwMode="auto">
          <a:xfrm>
            <a:off x="0" y="8824913"/>
            <a:ext cx="30353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3104" tIns="46552" rIns="93104" bIns="46552" numCol="1" anchor="b" anchorCtr="0" compatLnSpc="1">
            <a:prstTxWarp prst="textNoShape">
              <a:avLst/>
            </a:prstTxWarp>
          </a:bodyPr>
          <a:lstStyle>
            <a:lvl1pPr defTabSz="930275">
              <a:defRPr sz="1200" baseline="-25000">
                <a:effectLst/>
                <a:latin typeface="Tahoma" pitchFamily="34" charset="0"/>
              </a:defRPr>
            </a:lvl1pPr>
          </a:lstStyle>
          <a:p>
            <a:endParaRPr lang="en-US"/>
          </a:p>
        </p:txBody>
      </p:sp>
      <p:sp>
        <p:nvSpPr>
          <p:cNvPr id="92165" name="Rectangle 5"/>
          <p:cNvSpPr>
            <a:spLocks noGrp="1" noChangeArrowheads="1"/>
          </p:cNvSpPr>
          <p:nvPr>
            <p:ph type="sldNum" sz="quarter" idx="3"/>
          </p:nvPr>
        </p:nvSpPr>
        <p:spPr bwMode="auto">
          <a:xfrm>
            <a:off x="3968750" y="8824913"/>
            <a:ext cx="30353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3104" tIns="46552" rIns="93104" bIns="46552" numCol="1" anchor="b" anchorCtr="0" compatLnSpc="1">
            <a:prstTxWarp prst="textNoShape">
              <a:avLst/>
            </a:prstTxWarp>
          </a:bodyPr>
          <a:lstStyle>
            <a:lvl1pPr algn="r" defTabSz="930275">
              <a:defRPr sz="1200" baseline="-25000">
                <a:effectLst/>
                <a:latin typeface="Tahoma" pitchFamily="34" charset="0"/>
              </a:defRPr>
            </a:lvl1pPr>
          </a:lstStyle>
          <a:p>
            <a:fld id="{1C5F41FD-B4E6-4264-8A57-6F07DB423447}" type="slidenum">
              <a:rPr lang="en-US"/>
              <a:pPr/>
              <a:t>‹#›</a:t>
            </a:fld>
            <a:endParaRPr lang="en-US"/>
          </a:p>
        </p:txBody>
      </p:sp>
    </p:spTree>
    <p:extLst>
      <p:ext uri="{BB962C8B-B14F-4D97-AF65-F5344CB8AC3E}">
        <p14:creationId xmlns:p14="http://schemas.microsoft.com/office/powerpoint/2010/main" val="25548984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hdr" sz="quarter"/>
          </p:nvPr>
        </p:nvSpPr>
        <p:spPr bwMode="auto">
          <a:xfrm>
            <a:off x="0" y="0"/>
            <a:ext cx="30353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04" tIns="46552" rIns="93104" bIns="46552" numCol="1" anchor="t" anchorCtr="0" compatLnSpc="1">
            <a:prstTxWarp prst="textNoShape">
              <a:avLst/>
            </a:prstTxWarp>
          </a:bodyPr>
          <a:lstStyle>
            <a:lvl1pPr defTabSz="930275">
              <a:defRPr sz="1200">
                <a:effectLst>
                  <a:outerShdw blurRad="38100" dist="38100" dir="2700000" algn="tl">
                    <a:srgbClr val="C0C0C0"/>
                  </a:outerShdw>
                </a:effectLst>
              </a:defRPr>
            </a:lvl1pPr>
          </a:lstStyle>
          <a:p>
            <a:endParaRPr lang="en-US"/>
          </a:p>
        </p:txBody>
      </p:sp>
      <p:sp>
        <p:nvSpPr>
          <p:cNvPr id="137219" name="Rectangle 3"/>
          <p:cNvSpPr>
            <a:spLocks noGrp="1" noChangeArrowheads="1"/>
          </p:cNvSpPr>
          <p:nvPr>
            <p:ph type="dt" idx="1"/>
          </p:nvPr>
        </p:nvSpPr>
        <p:spPr bwMode="auto">
          <a:xfrm>
            <a:off x="3968750" y="0"/>
            <a:ext cx="30353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04" tIns="46552" rIns="93104" bIns="46552" numCol="1" anchor="t" anchorCtr="0" compatLnSpc="1">
            <a:prstTxWarp prst="textNoShape">
              <a:avLst/>
            </a:prstTxWarp>
          </a:bodyPr>
          <a:lstStyle>
            <a:lvl1pPr algn="r" defTabSz="930275">
              <a:defRPr sz="1200">
                <a:effectLst>
                  <a:outerShdw blurRad="38100" dist="38100" dir="2700000" algn="tl">
                    <a:srgbClr val="C0C0C0"/>
                  </a:outerShdw>
                </a:effectLst>
              </a:defRPr>
            </a:lvl1pPr>
          </a:lstStyle>
          <a:p>
            <a:endParaRPr lang="en-US"/>
          </a:p>
        </p:txBody>
      </p:sp>
      <p:sp>
        <p:nvSpPr>
          <p:cNvPr id="137220" name="Rectangle 4"/>
          <p:cNvSpPr>
            <a:spLocks noChangeArrowheads="1" noTextEdit="1"/>
          </p:cNvSpPr>
          <p:nvPr>
            <p:ph type="sldImg" idx="2"/>
          </p:nvPr>
        </p:nvSpPr>
        <p:spPr bwMode="auto">
          <a:xfrm>
            <a:off x="1179513" y="696913"/>
            <a:ext cx="4645025" cy="34829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7221" name="Rectangle 5"/>
          <p:cNvSpPr>
            <a:spLocks noGrp="1" noChangeArrowheads="1"/>
          </p:cNvSpPr>
          <p:nvPr>
            <p:ph type="body" sz="quarter" idx="3"/>
          </p:nvPr>
        </p:nvSpPr>
        <p:spPr bwMode="auto">
          <a:xfrm>
            <a:off x="933450" y="4413250"/>
            <a:ext cx="5137150" cy="417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04" tIns="46552" rIns="93104" bIns="4655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7222" name="Rectangle 6"/>
          <p:cNvSpPr>
            <a:spLocks noGrp="1" noChangeArrowheads="1"/>
          </p:cNvSpPr>
          <p:nvPr>
            <p:ph type="ftr" sz="quarter" idx="4"/>
          </p:nvPr>
        </p:nvSpPr>
        <p:spPr bwMode="auto">
          <a:xfrm>
            <a:off x="0" y="8824913"/>
            <a:ext cx="30353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04" tIns="46552" rIns="93104" bIns="46552" numCol="1" anchor="b" anchorCtr="0" compatLnSpc="1">
            <a:prstTxWarp prst="textNoShape">
              <a:avLst/>
            </a:prstTxWarp>
          </a:bodyPr>
          <a:lstStyle>
            <a:lvl1pPr defTabSz="930275">
              <a:defRPr sz="1200">
                <a:effectLst>
                  <a:outerShdw blurRad="38100" dist="38100" dir="2700000" algn="tl">
                    <a:srgbClr val="C0C0C0"/>
                  </a:outerShdw>
                </a:effectLst>
              </a:defRPr>
            </a:lvl1pPr>
          </a:lstStyle>
          <a:p>
            <a:endParaRPr lang="en-US"/>
          </a:p>
        </p:txBody>
      </p:sp>
      <p:sp>
        <p:nvSpPr>
          <p:cNvPr id="137223" name="Rectangle 7"/>
          <p:cNvSpPr>
            <a:spLocks noGrp="1" noChangeArrowheads="1"/>
          </p:cNvSpPr>
          <p:nvPr>
            <p:ph type="sldNum" sz="quarter" idx="5"/>
          </p:nvPr>
        </p:nvSpPr>
        <p:spPr bwMode="auto">
          <a:xfrm>
            <a:off x="3968750" y="8824913"/>
            <a:ext cx="30353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04" tIns="46552" rIns="93104" bIns="46552" numCol="1" anchor="b" anchorCtr="0" compatLnSpc="1">
            <a:prstTxWarp prst="textNoShape">
              <a:avLst/>
            </a:prstTxWarp>
          </a:bodyPr>
          <a:lstStyle>
            <a:lvl1pPr algn="r" defTabSz="930275">
              <a:defRPr sz="1200">
                <a:effectLst>
                  <a:outerShdw blurRad="38100" dist="38100" dir="2700000" algn="tl">
                    <a:srgbClr val="C0C0C0"/>
                  </a:outerShdw>
                </a:effectLst>
              </a:defRPr>
            </a:lvl1pPr>
          </a:lstStyle>
          <a:p>
            <a:fld id="{B8211E66-43E7-4441-B082-A8AE94866FD7}" type="slidenum">
              <a:rPr lang="en-US"/>
              <a:pPr/>
              <a:t>‹#›</a:t>
            </a:fld>
            <a:endParaRPr lang="en-US"/>
          </a:p>
        </p:txBody>
      </p:sp>
    </p:spTree>
    <p:extLst>
      <p:ext uri="{BB962C8B-B14F-4D97-AF65-F5344CB8AC3E}">
        <p14:creationId xmlns:p14="http://schemas.microsoft.com/office/powerpoint/2010/main" val="223481540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charset="0"/>
        <a:ea typeface="+mn-ea"/>
        <a:cs typeface="+mn-cs"/>
      </a:defRPr>
    </a:lvl1pPr>
    <a:lvl2pPr marL="457200" algn="l" rtl="0" fontAlgn="base">
      <a:spcBef>
        <a:spcPct val="30000"/>
      </a:spcBef>
      <a:spcAft>
        <a:spcPct val="0"/>
      </a:spcAft>
      <a:defRPr sz="1200" kern="1200">
        <a:solidFill>
          <a:schemeClr val="tx1"/>
        </a:solidFill>
        <a:latin typeface="Times New Roman" charset="0"/>
        <a:ea typeface="+mn-ea"/>
        <a:cs typeface="+mn-cs"/>
      </a:defRPr>
    </a:lvl2pPr>
    <a:lvl3pPr marL="914400" algn="l" rtl="0" fontAlgn="base">
      <a:spcBef>
        <a:spcPct val="30000"/>
      </a:spcBef>
      <a:spcAft>
        <a:spcPct val="0"/>
      </a:spcAft>
      <a:defRPr sz="1200" kern="1200">
        <a:solidFill>
          <a:schemeClr val="tx1"/>
        </a:solidFill>
        <a:latin typeface="Times New Roman" charset="0"/>
        <a:ea typeface="+mn-ea"/>
        <a:cs typeface="+mn-cs"/>
      </a:defRPr>
    </a:lvl3pPr>
    <a:lvl4pPr marL="1371600" algn="l" rtl="0" fontAlgn="base">
      <a:spcBef>
        <a:spcPct val="30000"/>
      </a:spcBef>
      <a:spcAft>
        <a:spcPct val="0"/>
      </a:spcAft>
      <a:defRPr sz="1200" kern="1200">
        <a:solidFill>
          <a:schemeClr val="tx1"/>
        </a:solidFill>
        <a:latin typeface="Times New Roman" charset="0"/>
        <a:ea typeface="+mn-ea"/>
        <a:cs typeface="+mn-cs"/>
      </a:defRPr>
    </a:lvl4pPr>
    <a:lvl5pPr marL="1828800" algn="l" rtl="0" fontAlgn="base">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home.mdconsult.com/das/book/body/0/1053/268.html#R030010048" TargetMode="External"/><Relationship Id="rId3" Type="http://schemas.openxmlformats.org/officeDocument/2006/relationships/hyperlink" Target="http://home.mdconsult.com/das/book/body/0/1053/268.html#R030010037" TargetMode="External"/><Relationship Id="rId7" Type="http://schemas.openxmlformats.org/officeDocument/2006/relationships/hyperlink" Target="http://home.mdconsult.com/das/book/body/0/1053/268.html#R030010047" TargetMode="External"/><Relationship Id="rId12" Type="http://schemas.openxmlformats.org/officeDocument/2006/relationships/hyperlink" Target="http://home.mdconsult.com/das/book/body/0/1053/268.html#R030010052"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home.mdconsult.com/das/book/body/0/1053/268.html#R030010046" TargetMode="External"/><Relationship Id="rId11" Type="http://schemas.openxmlformats.org/officeDocument/2006/relationships/hyperlink" Target="http://home.mdconsult.com/das/book/body/0/1053/268.html#R030010051" TargetMode="External"/><Relationship Id="rId5" Type="http://schemas.openxmlformats.org/officeDocument/2006/relationships/hyperlink" Target="http://home.mdconsult.com/das/book/body/0/1053/268.html#R030010045" TargetMode="External"/><Relationship Id="rId10" Type="http://schemas.openxmlformats.org/officeDocument/2006/relationships/hyperlink" Target="http://home.mdconsult.com/das/book/body/0/1053/268.html#R030010050" TargetMode="External"/><Relationship Id="rId4" Type="http://schemas.openxmlformats.org/officeDocument/2006/relationships/hyperlink" Target="http://home.mdconsult.com/das/book/body/0/1053/268.html#R030010042" TargetMode="External"/><Relationship Id="rId9" Type="http://schemas.openxmlformats.org/officeDocument/2006/relationships/hyperlink" Target="http://home.mdconsult.com/das/book/body/0/1053/268.html#R030010049"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92D7B3-2A28-40E9-AD76-832992CE1ECF}" type="slidenum">
              <a:rPr lang="en-US"/>
              <a:pPr/>
              <a:t>1</a:t>
            </a:fld>
            <a:endParaRPr lang="en-US"/>
          </a:p>
        </p:txBody>
      </p:sp>
      <p:sp>
        <p:nvSpPr>
          <p:cNvPr id="551938" name="Rectangle 2"/>
          <p:cNvSpPr>
            <a:spLocks noChangeArrowheads="1" noTextEdit="1"/>
          </p:cNvSpPr>
          <p:nvPr>
            <p:ph type="sldImg"/>
          </p:nvPr>
        </p:nvSpPr>
        <p:spPr>
          <a:ln/>
        </p:spPr>
      </p:sp>
      <p:sp>
        <p:nvSpPr>
          <p:cNvPr id="551939" name="Rectangle 3"/>
          <p:cNvSpPr>
            <a:spLocks noGrp="1" noChangeArrowheads="1"/>
          </p:cNvSpPr>
          <p:nvPr>
            <p:ph type="body" idx="1"/>
          </p:nvPr>
        </p:nvSpPr>
        <p:spPr/>
        <p:txBody>
          <a:bodyPr/>
          <a:lstStyle/>
          <a:p>
            <a:r>
              <a:rPr lang="en-US"/>
              <a:t>Today we are going to talk about the hemoglobinopathies.  As you know, red blood cells contain Hb.  Hb is a tetramer that binds iron (shown as a red dot in a heme group). Sickle cell disease was the first molecular disease to be recognized.  Molecular meaning that the primary disease causing event is a mutation.  Disorders of hemoglobins, called hemoglobinopathies, are the most common single gene disorders in  the world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766CD3-026B-4371-A2DE-76EBD5786A00}" type="slidenum">
              <a:rPr lang="en-US"/>
              <a:pPr/>
              <a:t>25</a:t>
            </a:fld>
            <a:endParaRPr lang="en-US"/>
          </a:p>
        </p:txBody>
      </p:sp>
      <p:sp>
        <p:nvSpPr>
          <p:cNvPr id="599042" name="Rectangle 2"/>
          <p:cNvSpPr>
            <a:spLocks noChangeArrowheads="1" noTextEdit="1"/>
          </p:cNvSpPr>
          <p:nvPr>
            <p:ph type="sldImg"/>
          </p:nvPr>
        </p:nvSpPr>
        <p:spPr>
          <a:ln/>
        </p:spPr>
      </p:sp>
      <p:sp>
        <p:nvSpPr>
          <p:cNvPr id="599043" name="Rectangle 3"/>
          <p:cNvSpPr>
            <a:spLocks noGrp="1" noChangeArrowheads="1"/>
          </p:cNvSpPr>
          <p:nvPr>
            <p:ph type="body" idx="1"/>
          </p:nvPr>
        </p:nvSpPr>
        <p:spPr/>
        <p:txBody>
          <a:bodyPr/>
          <a:lstStyle/>
          <a:p>
            <a:r>
              <a:rPr lang="en-US"/>
              <a:t>Mst II requires an A to cut, therefore, WT allele is smaller, next sites flank--mutant is bigger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421A60-2EC0-42DD-8CB1-6B14FFCC5E8A}" type="slidenum">
              <a:rPr lang="en-US"/>
              <a:pPr/>
              <a:t>26</a:t>
            </a:fld>
            <a:endParaRPr lang="en-US"/>
          </a:p>
        </p:txBody>
      </p:sp>
      <p:sp>
        <p:nvSpPr>
          <p:cNvPr id="600066" name="Rectangle 2"/>
          <p:cNvSpPr>
            <a:spLocks noChangeArrowheads="1" noTextEdit="1"/>
          </p:cNvSpPr>
          <p:nvPr>
            <p:ph type="sldImg"/>
          </p:nvPr>
        </p:nvSpPr>
        <p:spPr>
          <a:ln/>
        </p:spPr>
      </p:sp>
      <p:sp>
        <p:nvSpPr>
          <p:cNvPr id="600067" name="Rectangle 3"/>
          <p:cNvSpPr>
            <a:spLocks noGrp="1" noChangeArrowheads="1"/>
          </p:cNvSpPr>
          <p:nvPr>
            <p:ph type="body" idx="1"/>
          </p:nvPr>
        </p:nvSpPr>
        <p:spPr/>
        <p:txBody>
          <a:bodyPr/>
          <a:lstStyle/>
          <a:p>
            <a:r>
              <a:rPr lang="en-US"/>
              <a:t>So far-- still in mice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AE1E6B-FE14-4212-8D10-4F9CF00634E7}" type="slidenum">
              <a:rPr lang="en-US"/>
              <a:pPr/>
              <a:t>27</a:t>
            </a:fld>
            <a:endParaRPr lang="en-US"/>
          </a:p>
        </p:txBody>
      </p:sp>
      <p:sp>
        <p:nvSpPr>
          <p:cNvPr id="562178" name="Rectangle 2"/>
          <p:cNvSpPr>
            <a:spLocks noChangeArrowheads="1" noTextEdit="1"/>
          </p:cNvSpPr>
          <p:nvPr>
            <p:ph type="sldImg"/>
          </p:nvPr>
        </p:nvSpPr>
        <p:spPr>
          <a:ln/>
        </p:spPr>
      </p:sp>
      <p:sp>
        <p:nvSpPr>
          <p:cNvPr id="562179" name="Rectangle 3"/>
          <p:cNvSpPr>
            <a:spLocks noGrp="1" noChangeArrowheads="1"/>
          </p:cNvSpPr>
          <p:nvPr>
            <p:ph type="body" idx="1"/>
          </p:nvPr>
        </p:nvSpPr>
        <p:spPr/>
        <p:txBody>
          <a:bodyPr/>
          <a:lstStyle/>
          <a:p>
            <a:endParaRPr lang="tr-T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7A2438-FF81-41A1-9526-AF10BF012584}" type="slidenum">
              <a:rPr lang="en-US"/>
              <a:pPr/>
              <a:t>28</a:t>
            </a:fld>
            <a:endParaRPr lang="en-US"/>
          </a:p>
        </p:txBody>
      </p:sp>
      <p:sp>
        <p:nvSpPr>
          <p:cNvPr id="564226" name="Rectangle 2"/>
          <p:cNvSpPr>
            <a:spLocks noChangeArrowheads="1" noTextEdit="1"/>
          </p:cNvSpPr>
          <p:nvPr>
            <p:ph type="sldImg"/>
          </p:nvPr>
        </p:nvSpPr>
        <p:spPr>
          <a:ln/>
        </p:spPr>
      </p:sp>
      <p:sp>
        <p:nvSpPr>
          <p:cNvPr id="564227" name="Rectangle 3"/>
          <p:cNvSpPr>
            <a:spLocks noGrp="1" noChangeArrowheads="1"/>
          </p:cNvSpPr>
          <p:nvPr>
            <p:ph type="body" idx="1"/>
          </p:nvPr>
        </p:nvSpPr>
        <p:spPr/>
        <p:txBody>
          <a:bodyPr/>
          <a:lstStyle/>
          <a:p>
            <a:r>
              <a:rPr lang="en-US"/>
              <a:t>We spent the  most time on Hb S because it is the most common. However, there are a number of other mutations in Hb that cause a phenotype.  Hb C is similar to HbS and is also caused by a substitution that changes aa #6-- although it is now to a lysine.  Oxygenated HbC tends to crystalize but forms a milder anemia.  </a:t>
            </a:r>
          </a:p>
          <a:p>
            <a:r>
              <a:rPr lang="en-US"/>
              <a:t>Hb Gunhill and Hb Hammersmith encode unstable hemoglobins by having mutations that destabilize the tetramer.  Note if they destabilized the monomer, they might lead to chain imbalance and thalassemia. and lead to hemolytic anemia.  </a:t>
            </a:r>
          </a:p>
          <a:p>
            <a:r>
              <a:rPr lang="en-US"/>
              <a:t>Finally there is a class of Hb mutations that have altered oxygen transport.  These mutations illustrate the concept that a single amino acid substitution can alter one function (oxygen transport) without affecting stability. In Hb hyde park,  a point mutation has occurred that makes the iron inaccessible to a reductase-- only reduced iron can bind oxygen. The result is methemoglobin (incapable of reversible oxygenation) and cyanosis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03291A-8BFC-44C0-877A-4B6DA8DA7CF7}" type="slidenum">
              <a:rPr lang="en-US"/>
              <a:pPr/>
              <a:t>52</a:t>
            </a:fld>
            <a:endParaRPr lang="en-US"/>
          </a:p>
        </p:txBody>
      </p:sp>
      <p:sp>
        <p:nvSpPr>
          <p:cNvPr id="568322" name="Rectangle 1026"/>
          <p:cNvSpPr>
            <a:spLocks noChangeArrowheads="1" noTextEdit="1"/>
          </p:cNvSpPr>
          <p:nvPr>
            <p:ph type="sldImg"/>
          </p:nvPr>
        </p:nvSpPr>
        <p:spPr>
          <a:ln/>
        </p:spPr>
      </p:sp>
      <p:sp>
        <p:nvSpPr>
          <p:cNvPr id="568323" name="Rectangle 1027"/>
          <p:cNvSpPr>
            <a:spLocks noGrp="1" noChangeArrowheads="1"/>
          </p:cNvSpPr>
          <p:nvPr>
            <p:ph type="body" idx="1"/>
          </p:nvPr>
        </p:nvSpPr>
        <p:spPr/>
        <p:txBody>
          <a:bodyPr/>
          <a:lstStyle/>
          <a:p>
            <a:r>
              <a:rPr lang="en-US"/>
              <a:t>Alpha Thalassemias are more common than beta thalassemias.  Defects in alpha globin affect formation of both fetal and adult hemoglobins, thus, produce intrauterine as well as postnatal disease.  The most likely mechanism for alpha gene deletion is due to misalignment, homologous pairing between alpha1 and alpha 2 and recombination.  This results in loss of a gene.  Other causes of alpha thalassemias are deletions in the locus control regions or chain termination mutations that effectively eliminate alpha globin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393531-432C-4C18-8CB2-4A769A0EF686}" type="slidenum">
              <a:rPr lang="en-US"/>
              <a:pPr/>
              <a:t>53</a:t>
            </a:fld>
            <a:endParaRPr lang="en-US"/>
          </a:p>
        </p:txBody>
      </p:sp>
      <p:sp>
        <p:nvSpPr>
          <p:cNvPr id="589826" name="Rectangle 2"/>
          <p:cNvSpPr>
            <a:spLocks noChangeArrowheads="1" noTextEdit="1"/>
          </p:cNvSpPr>
          <p:nvPr>
            <p:ph type="sldImg"/>
          </p:nvPr>
        </p:nvSpPr>
        <p:spPr>
          <a:ln/>
        </p:spPr>
      </p:sp>
      <p:sp>
        <p:nvSpPr>
          <p:cNvPr id="589827" name="Rectangle 3"/>
          <p:cNvSpPr>
            <a:spLocks noGrp="1" noChangeArrowheads="1"/>
          </p:cNvSpPr>
          <p:nvPr>
            <p:ph type="body" idx="1"/>
          </p:nvPr>
        </p:nvSpPr>
        <p:spPr/>
        <p:txBody>
          <a:bodyPr/>
          <a:lstStyle/>
          <a:p>
            <a:r>
              <a:rPr lang="en-US"/>
              <a:t>The most likely mechanism for alpha gene deletion is due to misalignment, homologous pairing between alpha1 and alpha 2 and recombination.  This results in loss of a gene.  Other causes of alpha thalassemias are deletions in the locus control regions or chain termination mutations that effectively eliminate alpha globin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1F1244-2382-4D86-8F6E-CAB99FD4D607}" type="slidenum">
              <a:rPr lang="en-US"/>
              <a:pPr/>
              <a:t>54</a:t>
            </a:fld>
            <a:endParaRPr lang="en-US"/>
          </a:p>
        </p:txBody>
      </p:sp>
      <p:sp>
        <p:nvSpPr>
          <p:cNvPr id="570370" name="Rectangle 2"/>
          <p:cNvSpPr>
            <a:spLocks noChangeArrowheads="1" noTextEdit="1"/>
          </p:cNvSpPr>
          <p:nvPr>
            <p:ph type="sldImg"/>
          </p:nvPr>
        </p:nvSpPr>
        <p:spPr>
          <a:ln/>
        </p:spPr>
      </p:sp>
      <p:sp>
        <p:nvSpPr>
          <p:cNvPr id="570371" name="Rectangle 3"/>
          <p:cNvSpPr>
            <a:spLocks noGrp="1" noChangeArrowheads="1"/>
          </p:cNvSpPr>
          <p:nvPr>
            <p:ph type="body" idx="1"/>
          </p:nvPr>
        </p:nvSpPr>
        <p:spPr/>
        <p:txBody>
          <a:bodyPr/>
          <a:lstStyle/>
          <a:p>
            <a:r>
              <a:rPr lang="en-US"/>
              <a:t>The evidence that this model is correct is the provided by the reports of rare individuals with a triplicated alpha gene complex shown below.  They are normal.</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AEECD1-8F4B-4519-9658-8F1FBC9C0E1A}" type="slidenum">
              <a:rPr lang="en-US"/>
              <a:pPr/>
              <a:t>55</a:t>
            </a:fld>
            <a:endParaRPr lang="en-US"/>
          </a:p>
        </p:txBody>
      </p:sp>
      <p:sp>
        <p:nvSpPr>
          <p:cNvPr id="572418" name="Rectangle 2"/>
          <p:cNvSpPr>
            <a:spLocks noChangeArrowheads="1" noTextEdit="1"/>
          </p:cNvSpPr>
          <p:nvPr>
            <p:ph type="sldImg"/>
          </p:nvPr>
        </p:nvSpPr>
        <p:spPr>
          <a:ln/>
        </p:spPr>
      </p:sp>
      <p:sp>
        <p:nvSpPr>
          <p:cNvPr id="572419" name="Rectangle 3"/>
          <p:cNvSpPr>
            <a:spLocks noGrp="1" noChangeArrowheads="1"/>
          </p:cNvSpPr>
          <p:nvPr>
            <p:ph type="body" idx="1"/>
          </p:nvPr>
        </p:nvSpPr>
        <p:spPr/>
        <p:txBody>
          <a:bodyPr/>
          <a:lstStyle/>
          <a:p>
            <a:r>
              <a:rPr lang="en-US"/>
              <a:t>As I said before, the genetic basis of alpha thalassemias is mostly deletions:  If you have 4 functional alpha genes, you are normal.  With 3, you are a silent carrier. With 2 you have alpha thalassemia trait which is clinically benign but there is mild microcytic anemia.  With only one alpha chain, you have severe hemolytic anemia with primarily HbH, composed of 4 beta chains.  This is clinically severe</a:t>
            </a:r>
          </a:p>
          <a:p>
            <a:r>
              <a:rPr lang="en-US"/>
              <a:t>In the absence of alpha chain in the fetus, the gamma forms a tetramer and is called Hb Bart’s.  B4 tetramer is called Hb H.  Neither of these hemoglobins is capable of releasing oxygen to the tissues.  Infants with severe alpha Thalassemia and Hb Barts suffer severe intrauterine hypoxia and are born with massive gerenalized fluid accumulation,a condition known as hydrops fetalis.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779D45-884F-4FA9-AA23-9EE59BC7D633}" type="slidenum">
              <a:rPr lang="en-US"/>
              <a:pPr/>
              <a:t>56</a:t>
            </a:fld>
            <a:endParaRPr lang="en-US"/>
          </a:p>
        </p:txBody>
      </p:sp>
      <p:sp>
        <p:nvSpPr>
          <p:cNvPr id="591874" name="Rectangle 2"/>
          <p:cNvSpPr>
            <a:spLocks noChangeArrowheads="1" noTextEdit="1"/>
          </p:cNvSpPr>
          <p:nvPr>
            <p:ph type="sldImg"/>
          </p:nvPr>
        </p:nvSpPr>
        <p:spPr>
          <a:ln/>
        </p:spPr>
      </p:sp>
      <p:sp>
        <p:nvSpPr>
          <p:cNvPr id="591875" name="Rectangle 3"/>
          <p:cNvSpPr>
            <a:spLocks noGrp="1" noChangeArrowheads="1"/>
          </p:cNvSpPr>
          <p:nvPr>
            <p:ph type="body" idx="1"/>
          </p:nvPr>
        </p:nvSpPr>
        <p:spPr/>
        <p:txBody>
          <a:bodyPr/>
          <a:lstStyle/>
          <a:p>
            <a:r>
              <a:rPr lang="en-US"/>
              <a:t>As I siad before, the genetic basis of alpha thalassemias is mostly deletions:  If you have 4 functional alpha genes, you are normal.  With 3, you are a silent carrier. With 2 you have alpha thalassemia trait which is clinically benign but there is mild microcytic anemia.  With only one alpha chain, you have severe hemolytic anemia with primarily HbH, composed of 4 beta chains.  This is clinically severe</a:t>
            </a:r>
          </a:p>
          <a:p>
            <a:r>
              <a:rPr lang="en-US"/>
              <a:t>In the absence of alpha chain in the fetus, the gamma forms a tetramer and is called Hb Bart’s.  B4 tetramer is called Hb H.  Neither of these hemoglobins is capable of releasing oxygen to the tissues.  Infants with severe alpha Thalassemia and Hb Barts suffer severe intrauterine hypoxia and are born with massive gerenalized fluid accumulation,a condition known as hydrops fetalis.  I don’t think they live</a:t>
            </a:r>
          </a:p>
          <a:p>
            <a:r>
              <a:rPr lang="en-US"/>
              <a:t>6/13 died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56017B-9C9B-4D87-AB6E-84B028328599}" type="slidenum">
              <a:rPr lang="en-US"/>
              <a:pPr/>
              <a:t>57</a:t>
            </a:fld>
            <a:endParaRPr lang="en-US"/>
          </a:p>
        </p:txBody>
      </p:sp>
      <p:sp>
        <p:nvSpPr>
          <p:cNvPr id="574466" name="Rectangle 2"/>
          <p:cNvSpPr>
            <a:spLocks noChangeArrowheads="1" noTextEdit="1"/>
          </p:cNvSpPr>
          <p:nvPr>
            <p:ph type="sldImg"/>
          </p:nvPr>
        </p:nvSpPr>
        <p:spPr>
          <a:ln/>
        </p:spPr>
      </p:sp>
      <p:sp>
        <p:nvSpPr>
          <p:cNvPr id="574467" name="Rectangle 3"/>
          <p:cNvSpPr>
            <a:spLocks noGrp="1" noChangeArrowheads="1"/>
          </p:cNvSpPr>
          <p:nvPr>
            <p:ph type="body" idx="1"/>
          </p:nvPr>
        </p:nvSpPr>
        <p:spPr/>
        <p:txBody>
          <a:bodyPr/>
          <a:lstStyle/>
          <a:p>
            <a:r>
              <a:rPr lang="en-US"/>
              <a:t>Hypochromic-low percentage of hemoglobin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FE9E9C-6CC2-4EB0-8CD9-502BAA0D06A8}" type="slidenum">
              <a:rPr lang="en-US"/>
              <a:pPr/>
              <a:t>4</a:t>
            </a:fld>
            <a:endParaRPr lang="en-US"/>
          </a:p>
        </p:txBody>
      </p:sp>
      <p:sp>
        <p:nvSpPr>
          <p:cNvPr id="553986" name="Rectangle 2"/>
          <p:cNvSpPr>
            <a:spLocks noChangeArrowheads="1" noTextEdit="1"/>
          </p:cNvSpPr>
          <p:nvPr>
            <p:ph type="sldImg"/>
          </p:nvPr>
        </p:nvSpPr>
        <p:spPr>
          <a:ln/>
        </p:spPr>
      </p:sp>
      <p:sp>
        <p:nvSpPr>
          <p:cNvPr id="553987" name="Rectangle 3"/>
          <p:cNvSpPr>
            <a:spLocks noGrp="1" noChangeArrowheads="1"/>
          </p:cNvSpPr>
          <p:nvPr>
            <p:ph type="body" idx="1"/>
          </p:nvPr>
        </p:nvSpPr>
        <p:spPr/>
        <p:txBody>
          <a:bodyPr/>
          <a:lstStyle/>
          <a:p>
            <a:r>
              <a:rPr lang="en-US"/>
              <a:t>Hemoglobinopathies illustrate the concepts of mutation</a:t>
            </a:r>
          </a:p>
          <a:p>
            <a:r>
              <a:rPr lang="en-US"/>
              <a:t>Mutations in the coding region of a gene result in structurally abnormal proteins that have a loss of function (this is the most common result of mutation), a gain of function or a  novel property.  Mutations that disrupt RNA stability or RNA splicing can result in altered protein levels or abnormal proteins.   Finally, mutations affecting the expression levels of a protein can cause disease if normal levels are critical.  Genes expressed at the wrong time and place can also cause disease.  Mutations in the hemoglobin genes represent most of these scenarios.  Thalassemias are diseases caused by mutations in the hemoglobin chains that result in reduced expression.  Hb Hammersmith is a single aa substitution in the heme biding pocket that reduces the oxygen-carrying capacity of HB. Hb Kempsey has a mutation that results in too high of an affinity for oxygen, reducing oxygen delivery to tissues.   Conversely, Hb Kansas locks Hb in its low oxygen affinity state. Hemoglobin S leads to sickle cell anemia, the oxygen carrying capacity is normal,  however, this form of Hb ‘sickles’ in the dexoygenated state.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A98B9C-BF07-462E-8F1A-37CEA029E19C}" type="slidenum">
              <a:rPr lang="en-US"/>
              <a:pPr/>
              <a:t>58</a:t>
            </a:fld>
            <a:endParaRPr lang="en-US"/>
          </a:p>
        </p:txBody>
      </p:sp>
      <p:sp>
        <p:nvSpPr>
          <p:cNvPr id="594946" name="Rectangle 2"/>
          <p:cNvSpPr>
            <a:spLocks noChangeArrowheads="1" noTextEdit="1"/>
          </p:cNvSpPr>
          <p:nvPr>
            <p:ph type="sldImg"/>
          </p:nvPr>
        </p:nvSpPr>
        <p:spPr>
          <a:ln/>
        </p:spPr>
      </p:sp>
      <p:sp>
        <p:nvSpPr>
          <p:cNvPr id="594947" name="Rectangle 3"/>
          <p:cNvSpPr>
            <a:spLocks noGrp="1" noChangeArrowheads="1"/>
          </p:cNvSpPr>
          <p:nvPr>
            <p:ph type="body" idx="1"/>
          </p:nvPr>
        </p:nvSpPr>
        <p:spPr/>
        <p:txBody>
          <a:bodyPr/>
          <a:lstStyle/>
          <a:p>
            <a:r>
              <a:rPr lang="en-US"/>
              <a:t>The beta Thalassemias share many features with alpha Thal.  Note that there are only 2 beta genes. Decreasesd beta globin causes a hypochromic, microcytic anemia and the imbalance in globin synthesis leads to a precipitation of the excess alpha chains.  In contrast to alpha globin, beta globin is not necessary during fetal life, thus the onset of B--Thal isn’t apparent until a few months after birth.  B thal are usually due to single base pair substitutions rather then deletions. These mutations occur in the promoter, affect splicing and mRNA processing encode premautere terminations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19CFBD-2A42-432F-9E37-15B3D0CB1E37}" type="slidenum">
              <a:rPr lang="en-US"/>
              <a:pPr/>
              <a:t>59</a:t>
            </a:fld>
            <a:endParaRPr lang="en-US"/>
          </a:p>
        </p:txBody>
      </p:sp>
      <p:sp>
        <p:nvSpPr>
          <p:cNvPr id="576514" name="Rectangle 2"/>
          <p:cNvSpPr>
            <a:spLocks noChangeArrowheads="1" noTextEdit="1"/>
          </p:cNvSpPr>
          <p:nvPr>
            <p:ph type="sldImg"/>
          </p:nvPr>
        </p:nvSpPr>
        <p:spPr>
          <a:ln/>
        </p:spPr>
      </p:sp>
      <p:sp>
        <p:nvSpPr>
          <p:cNvPr id="576515" name="Rectangle 3"/>
          <p:cNvSpPr>
            <a:spLocks noGrp="1" noChangeArrowheads="1"/>
          </p:cNvSpPr>
          <p:nvPr>
            <p:ph type="body" idx="1"/>
          </p:nvPr>
        </p:nvSpPr>
        <p:spPr/>
        <p:txBody>
          <a:bodyPr/>
          <a:lstStyle/>
          <a:p>
            <a:r>
              <a:rPr lang="en-US"/>
              <a:t>In this schematic, a WT Beta gene is a red box. + is a mutation and 0 is a null.  Most individuals with 2 mutant alleles have thalassemia major:  severe anemia and  lifllong management.  Bo thal means that no HbA is present-- Beta null. Beta + is some HbA around</a:t>
            </a:r>
          </a:p>
          <a:p>
            <a:r>
              <a:rPr lang="en-US"/>
              <a:t>B thal trait--mutation in one allele.  B thal major, mutaions in both alleles.</a:t>
            </a:r>
          </a:p>
          <a:p>
            <a:r>
              <a:rPr lang="en-US"/>
              <a:t>B thal major prestents with anemia.</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549B17-371C-4C6B-B7E2-AA0A878915D1}" type="slidenum">
              <a:rPr lang="en-US"/>
              <a:pPr/>
              <a:t>60</a:t>
            </a:fld>
            <a:endParaRPr lang="en-US"/>
          </a:p>
        </p:txBody>
      </p:sp>
      <p:sp>
        <p:nvSpPr>
          <p:cNvPr id="592898" name="Rectangle 2"/>
          <p:cNvSpPr>
            <a:spLocks noChangeArrowheads="1" noTextEdit="1"/>
          </p:cNvSpPr>
          <p:nvPr>
            <p:ph type="sldImg"/>
          </p:nvPr>
        </p:nvSpPr>
        <p:spPr>
          <a:ln/>
        </p:spPr>
      </p:sp>
      <p:sp>
        <p:nvSpPr>
          <p:cNvPr id="592899" name="Rectangle 3"/>
          <p:cNvSpPr>
            <a:spLocks noGrp="1" noChangeArrowheads="1"/>
          </p:cNvSpPr>
          <p:nvPr>
            <p:ph type="body" idx="1"/>
          </p:nvPr>
        </p:nvSpPr>
        <p:spPr/>
        <p:txBody>
          <a:bodyPr/>
          <a:lstStyle/>
          <a:p>
            <a:r>
              <a:rPr lang="en-US"/>
              <a:t>The typical facial appearance of a child with untreated B thalassemia.  Note the prominent cheek bones and the protrusion of the upper jaw that results from the expansion of the marrow cavity in the bones of the skull and face.--- due to ineffective erythropoesis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898CB4-8A53-498C-BDA8-EC49E04E4588}" type="slidenum">
              <a:rPr lang="en-US"/>
              <a:pPr/>
              <a:t>5</a:t>
            </a:fld>
            <a:endParaRPr lang="en-US"/>
          </a:p>
        </p:txBody>
      </p:sp>
      <p:sp>
        <p:nvSpPr>
          <p:cNvPr id="557058" name="Rectangle 2"/>
          <p:cNvSpPr>
            <a:spLocks noChangeArrowheads="1" noTextEdit="1"/>
          </p:cNvSpPr>
          <p:nvPr>
            <p:ph type="sldImg"/>
          </p:nvPr>
        </p:nvSpPr>
        <p:spPr>
          <a:ln/>
        </p:spPr>
      </p:sp>
      <p:sp>
        <p:nvSpPr>
          <p:cNvPr id="557059" name="Rectangle 3"/>
          <p:cNvSpPr>
            <a:spLocks noGrp="1" noChangeArrowheads="1"/>
          </p:cNvSpPr>
          <p:nvPr>
            <p:ph type="body" idx="1"/>
          </p:nvPr>
        </p:nvSpPr>
        <p:spPr/>
        <p:txBody>
          <a:bodyPr/>
          <a:lstStyle/>
          <a:p>
            <a:r>
              <a:rPr lang="en-US"/>
              <a:t>Hemoglobin is the oxygen carrier in red blood cells.  The molecule contains four subunits: 2 alpha and 2 beta chains which form the tetramer shown here.  Each chain is a globin and each globin is associated with a heme, which is an iron-containing pigment that combines with oxygen to give the molecule its oxygen transporting ability.  Hemoglobin with 4 normal globin chains is called Hemoglobin A.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24F85C-3AA3-4204-A8B5-6CF9FBBCEB7A}" type="slidenum">
              <a:rPr lang="en-US"/>
              <a:pPr/>
              <a:t>6</a:t>
            </a:fld>
            <a:endParaRPr lang="en-US"/>
          </a:p>
        </p:txBody>
      </p:sp>
      <p:sp>
        <p:nvSpPr>
          <p:cNvPr id="560130" name="Rectangle 2"/>
          <p:cNvSpPr>
            <a:spLocks noChangeArrowheads="1" noTextEdit="1"/>
          </p:cNvSpPr>
          <p:nvPr>
            <p:ph type="sldImg"/>
          </p:nvPr>
        </p:nvSpPr>
        <p:spPr>
          <a:ln/>
        </p:spPr>
      </p:sp>
      <p:sp>
        <p:nvSpPr>
          <p:cNvPr id="560131" name="Rectangle 3"/>
          <p:cNvSpPr>
            <a:spLocks noGrp="1" noChangeArrowheads="1"/>
          </p:cNvSpPr>
          <p:nvPr>
            <p:ph type="body" idx="1"/>
          </p:nvPr>
        </p:nvSpPr>
        <p:spPr/>
        <p:txBody>
          <a:bodyPr/>
          <a:lstStyle/>
          <a:p>
            <a:r>
              <a:rPr lang="en-US"/>
              <a:t>Like the Hox genes, the alpha chain genes and the beta chain genes are together and ordered relative to their order of expression in development.</a:t>
            </a:r>
          </a:p>
          <a:p>
            <a:r>
              <a:rPr lang="en-US"/>
              <a:t>In addition to Hb A, there are 5 other normal Hb, each of which has a tetrameric structure.  During embryonic development, there are 3 different types of Hb formed by 2 alpha-like and 2 beta-like chains.  During fetal development, cells change (this phenomenon is called globin switching) to  make only hemoglobin F, which is formed by 2 alpha chains and 2 gamma chains. Globin switching occurs as the site of hematopoiesis changes.  Adults have primarily Hb A but there is also A2--this never accounts for more than 2% of Hb.. The arrangement of the genes reflects when they are expressed throughout life. I will talk more about regulation later.  Sickle cell anemia is caused by mutations in the beta gene. </a:t>
            </a:r>
          </a:p>
          <a:p>
            <a:r>
              <a:rPr lang="en-US"/>
              <a:t>Zeta and epsilon</a:t>
            </a:r>
          </a:p>
          <a:p>
            <a:r>
              <a:rPr lang="en-US"/>
              <a:t>At 4-5 wks gestation, zeta and epsilon decrease and alpha and gamma increase</a:t>
            </a:r>
          </a:p>
          <a:p>
            <a:r>
              <a:rPr lang="en-US"/>
              <a:t>99% identity between alpha 1 and 2</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F3BF7E-E863-4F35-B9D3-60E7F9219843}" type="slidenum">
              <a:rPr lang="en-US"/>
              <a:pPr/>
              <a:t>12</a:t>
            </a:fld>
            <a:endParaRPr lang="en-US"/>
          </a:p>
        </p:txBody>
      </p:sp>
      <p:sp>
        <p:nvSpPr>
          <p:cNvPr id="521218" name="Rectangle 2"/>
          <p:cNvSpPr>
            <a:spLocks noChangeArrowheads="1" noTextEdit="1"/>
          </p:cNvSpPr>
          <p:nvPr>
            <p:ph type="sldImg"/>
          </p:nvPr>
        </p:nvSpPr>
        <p:spPr>
          <a:ln/>
        </p:spPr>
      </p:sp>
      <p:sp>
        <p:nvSpPr>
          <p:cNvPr id="521219" name="Rectangle 3"/>
          <p:cNvSpPr>
            <a:spLocks noGrp="1" noChangeArrowheads="1"/>
          </p:cNvSpPr>
          <p:nvPr>
            <p:ph type="body" idx="1"/>
          </p:nvPr>
        </p:nvSpPr>
        <p:spPr/>
        <p:txBody>
          <a:bodyPr/>
          <a:lstStyle/>
          <a:p>
            <a:r>
              <a:rPr lang="en-US"/>
              <a:t>To get back to our patient Sarah, sickle cell anemia is caused by having 2 copies of the beta chain gene which has a single aa substitution changing a glutamic acid to a valine. </a:t>
            </a:r>
          </a:p>
          <a:p>
            <a:r>
              <a:rPr lang="en-US"/>
              <a:t>146 total amino acids in the mature polypeptide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27CC50-5FE6-4731-AA65-9D8AF8BA16D7}" type="slidenum">
              <a:rPr lang="en-US"/>
              <a:pPr/>
              <a:t>13</a:t>
            </a:fld>
            <a:endParaRPr lang="en-US"/>
          </a:p>
        </p:txBody>
      </p:sp>
      <p:sp>
        <p:nvSpPr>
          <p:cNvPr id="582658" name="Rectangle 2"/>
          <p:cNvSpPr>
            <a:spLocks noChangeArrowheads="1" noTextEdit="1"/>
          </p:cNvSpPr>
          <p:nvPr>
            <p:ph type="sldImg"/>
          </p:nvPr>
        </p:nvSpPr>
        <p:spPr>
          <a:ln/>
        </p:spPr>
      </p:sp>
      <p:sp>
        <p:nvSpPr>
          <p:cNvPr id="582659" name="Rectangle 3"/>
          <p:cNvSpPr>
            <a:spLocks noGrp="1" noChangeArrowheads="1"/>
          </p:cNvSpPr>
          <p:nvPr>
            <p:ph type="body" idx="1"/>
          </p:nvPr>
        </p:nvSpPr>
        <p:spPr/>
        <p:txBody>
          <a:bodyPr/>
          <a:lstStyle/>
          <a:p>
            <a:r>
              <a:rPr lang="en-US"/>
              <a:t>The effect of this single aa substitution is to change a very hydrophilic aa to a hydrophobic aa.  You will hear more about this in biochemistry but hydrophilic means water soluble and hydrophobic means tucked into the molecule--away from surfaces.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C61A53-6F2B-4080-8B89-471CC195EF07}" type="slidenum">
              <a:rPr lang="en-US"/>
              <a:pPr/>
              <a:t>16</a:t>
            </a:fld>
            <a:endParaRPr lang="en-US"/>
          </a:p>
        </p:txBody>
      </p:sp>
      <p:sp>
        <p:nvSpPr>
          <p:cNvPr id="528386" name="Rectangle 2"/>
          <p:cNvSpPr>
            <a:spLocks noChangeArrowheads="1" noTextEdit="1"/>
          </p:cNvSpPr>
          <p:nvPr>
            <p:ph type="sldImg"/>
          </p:nvPr>
        </p:nvSpPr>
        <p:spPr>
          <a:ln/>
        </p:spPr>
      </p:sp>
      <p:sp>
        <p:nvSpPr>
          <p:cNvPr id="528387" name="Rectangle 3"/>
          <p:cNvSpPr>
            <a:spLocks noGrp="1" noChangeArrowheads="1"/>
          </p:cNvSpPr>
          <p:nvPr>
            <p:ph type="body" idx="1"/>
          </p:nvPr>
        </p:nvSpPr>
        <p:spPr/>
        <p:txBody>
          <a:bodyPr/>
          <a:lstStyle/>
          <a:p>
            <a:r>
              <a:rPr lang="en-US"/>
              <a:t>The Hb S variant causes the hemoglobin molecule to polymerize upon deoxygenation and form long chains that distort the red blood cell shape</a:t>
            </a:r>
          </a:p>
          <a:p>
            <a:r>
              <a:rPr lang="en-US"/>
              <a:t>The Hbs precipitates out of solution and forms long microtubular arrays called tactoids</a:t>
            </a:r>
          </a:p>
          <a:p>
            <a:r>
              <a:rPr lang="en-US"/>
              <a:t>The red blood cells stretch around the tactoids to form the characteristic elongated sickle shape.   The misshapen RBCs cannot squeeze in single file through the capillaries, thereby blocking flow and causing local ischemia</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A814B2-0FD4-4CDD-A729-237A1C8A870D}" type="slidenum">
              <a:rPr lang="en-US"/>
              <a:pPr/>
              <a:t>18</a:t>
            </a:fld>
            <a:endParaRPr lang="en-US"/>
          </a:p>
        </p:txBody>
      </p:sp>
      <p:sp>
        <p:nvSpPr>
          <p:cNvPr id="530434" name="Rectangle 2"/>
          <p:cNvSpPr>
            <a:spLocks noChangeArrowheads="1" noTextEdit="1"/>
          </p:cNvSpPr>
          <p:nvPr>
            <p:ph type="sldImg"/>
          </p:nvPr>
        </p:nvSpPr>
        <p:spPr>
          <a:ln/>
        </p:spPr>
      </p:sp>
      <p:sp>
        <p:nvSpPr>
          <p:cNvPr id="530435" name="Rectangle 3"/>
          <p:cNvSpPr>
            <a:spLocks noGrp="1" noChangeArrowheads="1"/>
          </p:cNvSpPr>
          <p:nvPr>
            <p:ph type="body" idx="1"/>
          </p:nvPr>
        </p:nvSpPr>
        <p:spPr/>
        <p:txBody>
          <a:bodyPr/>
          <a:lstStyle/>
          <a:p>
            <a:r>
              <a:rPr lang="en-US"/>
              <a:t>The result is lifelong anemia that begins in the first year of life as the levels of fetal hemoglobin falls. The reduction in red cell survival leads to anemia, a high reticulocyte count and a proliferation of red cell precursors in the bone marrow in an attempt to compensate.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C2EB02-86AB-4800-8FA0-639D00EA6583}" type="slidenum">
              <a:rPr lang="en-US"/>
              <a:pPr/>
              <a:t>21</a:t>
            </a:fld>
            <a:endParaRPr lang="en-US"/>
          </a:p>
        </p:txBody>
      </p:sp>
      <p:sp>
        <p:nvSpPr>
          <p:cNvPr id="545794" name="Rectangle 2"/>
          <p:cNvSpPr>
            <a:spLocks noChangeArrowheads="1" noTextEdit="1"/>
          </p:cNvSpPr>
          <p:nvPr>
            <p:ph type="sldImg"/>
          </p:nvPr>
        </p:nvSpPr>
        <p:spPr>
          <a:ln/>
        </p:spPr>
      </p:sp>
      <p:sp>
        <p:nvSpPr>
          <p:cNvPr id="545795" name="Rectangle 3"/>
          <p:cNvSpPr>
            <a:spLocks noGrp="1" noChangeArrowheads="1"/>
          </p:cNvSpPr>
          <p:nvPr>
            <p:ph type="body" idx="1"/>
          </p:nvPr>
        </p:nvSpPr>
        <p:spPr/>
        <p:txBody>
          <a:bodyPr/>
          <a:lstStyle/>
          <a:p>
            <a:r>
              <a:rPr lang="en-US"/>
              <a:t>Sickle cell occurs most frequently in equatorial Africa and less commonly in the Mediterranean area and India. The protection that the sickle cell gene confers against malaria in heterozygotes accounts for the high frequency that the gene has reached in malarial areas of the world.</a:t>
            </a:r>
          </a:p>
          <a:p>
            <a:r>
              <a:rPr lang="en-US"/>
              <a:t>the stable frequency of the sickle cell gene existing in areas of hyperendemic falciparum malaria was the result of a balance between gene exclusion due to the premature death of homozygotes and gene selection due to the resistance of heterozygotes against death from malaria, thereby defining the concept of genetic polymorphism. Indeed, children with sickle cell trait have lower rates of parasitemia and cerebral malaria – this introduces the concept of heterozygote advantage, which we will talk more about later..</a:t>
            </a:r>
          </a:p>
          <a:p>
            <a:r>
              <a:rPr lang="en-US"/>
              <a:t>The mechanism by which the sickle cell gene protects against malaria is not completely understood,[</a:t>
            </a:r>
            <a:r>
              <a:rPr lang="en-US">
                <a:hlinkClick r:id="rId3"/>
              </a:rPr>
              <a:t>37</a:t>
            </a:r>
            <a:r>
              <a:rPr lang="en-US"/>
              <a:t>] [</a:t>
            </a:r>
            <a:r>
              <a:rPr lang="en-US">
                <a:hlinkClick r:id="rId4"/>
              </a:rPr>
              <a:t>42</a:t>
            </a:r>
            <a:r>
              <a:rPr lang="en-US"/>
              <a:t>] but it has been suggested that rigid sickle cell trait red cells repel parasitic invasion.[</a:t>
            </a:r>
            <a:r>
              <a:rPr lang="en-US">
                <a:hlinkClick r:id="rId5"/>
              </a:rPr>
              <a:t>45</a:t>
            </a:r>
            <a:r>
              <a:rPr lang="en-US"/>
              <a:t>] Equal infection rates of sickle cell trait and nonsickle erythrocytes,[</a:t>
            </a:r>
            <a:r>
              <a:rPr lang="en-US">
                <a:hlinkClick r:id="rId6"/>
              </a:rPr>
              <a:t>46</a:t>
            </a:r>
            <a:r>
              <a:rPr lang="en-US"/>
              <a:t>] however, indicate that the inhospitable nature of the host erythrocyte is manifest at some later stage.[</a:t>
            </a:r>
            <a:r>
              <a:rPr lang="en-US">
                <a:hlinkClick r:id="rId7"/>
              </a:rPr>
              <a:t>47</a:t>
            </a:r>
            <a:r>
              <a:rPr lang="en-US"/>
              <a:t>] Consistent with this conclusion is the retarded parasite replication in sickle cell trait red cells at low oxygen tension.[</a:t>
            </a:r>
            <a:r>
              <a:rPr lang="en-US">
                <a:hlinkClick r:id="rId8"/>
              </a:rPr>
              <a:t>48</a:t>
            </a:r>
            <a:r>
              <a:rPr lang="en-US"/>
              <a:t>] Other disruptive influences on the symbiosis of malarial parasite and sickle trait red cell include the more rapid sickling and removal from the circulation of parasitized sickle cell trait erythrocytes related to intracellular oxygen consumption by parasites[</a:t>
            </a:r>
            <a:r>
              <a:rPr lang="en-US">
                <a:hlinkClick r:id="rId9"/>
              </a:rPr>
              <a:t>49</a:t>
            </a:r>
            <a:r>
              <a:rPr lang="en-US"/>
              <a:t>] and to reduced intraerythrocytic pH levels,[</a:t>
            </a:r>
            <a:r>
              <a:rPr lang="en-US">
                <a:hlinkClick r:id="rId10"/>
              </a:rPr>
              <a:t>50</a:t>
            </a:r>
            <a:r>
              <a:rPr lang="en-US"/>
              <a:t>] oxidation of parasite and red cells as a consequence of iron released from denatured sickle cell hemoglobin,[</a:t>
            </a:r>
            <a:r>
              <a:rPr lang="en-US">
                <a:hlinkClick r:id="rId11"/>
              </a:rPr>
              <a:t>51</a:t>
            </a:r>
            <a:r>
              <a:rPr lang="en-US"/>
              <a:t>] cellular potassium loss that inhibits parasite growth,[</a:t>
            </a:r>
            <a:r>
              <a:rPr lang="en-US">
                <a:hlinkClick r:id="rId10"/>
              </a:rPr>
              <a:t>50</a:t>
            </a:r>
            <a:r>
              <a:rPr lang="en-US"/>
              <a:t>] poor nutrition provided parasites by Hb S,[</a:t>
            </a:r>
            <a:r>
              <a:rPr lang="en-US">
                <a:hlinkClick r:id="rId12"/>
              </a:rPr>
              <a:t>52</a:t>
            </a:r>
            <a:r>
              <a:rPr lang="en-US"/>
              <a:t>] and physical disruption of parasite membranes by Hb S polymer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7410" name="Group 2"/>
          <p:cNvGrpSpPr>
            <a:grpSpLocks/>
          </p:cNvGrpSpPr>
          <p:nvPr/>
        </p:nvGrpSpPr>
        <p:grpSpPr bwMode="auto">
          <a:xfrm>
            <a:off x="0" y="0"/>
            <a:ext cx="9144000" cy="6858000"/>
            <a:chOff x="0" y="0"/>
            <a:chExt cx="5760" cy="4320"/>
          </a:xfrm>
        </p:grpSpPr>
        <p:grpSp>
          <p:nvGrpSpPr>
            <p:cNvPr id="17411" name="Group 3"/>
            <p:cNvGrpSpPr>
              <a:grpSpLocks/>
            </p:cNvGrpSpPr>
            <p:nvPr/>
          </p:nvGrpSpPr>
          <p:grpSpPr bwMode="auto">
            <a:xfrm>
              <a:off x="0" y="0"/>
              <a:ext cx="5760" cy="4320"/>
              <a:chOff x="0" y="0"/>
              <a:chExt cx="5760" cy="4320"/>
            </a:xfrm>
          </p:grpSpPr>
          <p:sp>
            <p:nvSpPr>
              <p:cNvPr id="17412" name="Rectangle 4"/>
              <p:cNvSpPr>
                <a:spLocks noChangeArrowheads="1"/>
              </p:cNvSpPr>
              <p:nvPr/>
            </p:nvSpPr>
            <p:spPr bwMode="ltGray">
              <a:xfrm>
                <a:off x="2112" y="0"/>
                <a:ext cx="3648" cy="96"/>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nvGrpSpPr>
              <p:cNvPr id="17413" name="Group 5"/>
              <p:cNvGrpSpPr>
                <a:grpSpLocks/>
              </p:cNvGrpSpPr>
              <p:nvPr userDrawn="1"/>
            </p:nvGrpSpPr>
            <p:grpSpPr bwMode="auto">
              <a:xfrm>
                <a:off x="0" y="0"/>
                <a:ext cx="5760" cy="4320"/>
                <a:chOff x="0" y="0"/>
                <a:chExt cx="5760" cy="4320"/>
              </a:xfrm>
            </p:grpSpPr>
            <p:sp>
              <p:nvSpPr>
                <p:cNvPr id="17414" name="Line 6"/>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7415" name="Line 7"/>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7416" name="Line 8"/>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7417" name="Line 9"/>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7418" name="Line 10"/>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7419" name="Line 11"/>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7420" name="Line 12"/>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7421" name="Line 13"/>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7422" name="Line 14"/>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7423" name="Line 15"/>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7424" name="Line 16"/>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7425" name="Line 17"/>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7426" name="Line 18"/>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7427" name="Line 19"/>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7428" name="Line 20"/>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7429" name="Line 21"/>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7430" name="Line 22"/>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7431" name="Line 23"/>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7432" name="Line 24"/>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7433" name="Line 25"/>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7434" name="Line 26"/>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7435" name="Line 27"/>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7436"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7437"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7438"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7439"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7440"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7441"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7442"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7443"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7444"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7445"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7446"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7447"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7448"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7449"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7450"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7451"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7452"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7453"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7454"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7455"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7456"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7457"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7458"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7459"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7460"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7461"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7462"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7463"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7464"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sp>
            <p:nvSpPr>
              <p:cNvPr id="17465" name="Line 57"/>
              <p:cNvSpPr>
                <a:spLocks noChangeShapeType="1"/>
              </p:cNvSpPr>
              <p:nvPr/>
            </p:nvSpPr>
            <p:spPr bwMode="ltGray">
              <a:xfrm>
                <a:off x="5568" y="0"/>
                <a:ext cx="0" cy="1488"/>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17466" name="Group 58"/>
            <p:cNvGrpSpPr>
              <a:grpSpLocks/>
            </p:cNvGrpSpPr>
            <p:nvPr userDrawn="1"/>
          </p:nvGrpSpPr>
          <p:grpSpPr bwMode="auto">
            <a:xfrm>
              <a:off x="3" y="559"/>
              <a:ext cx="4192" cy="1796"/>
              <a:chOff x="3" y="559"/>
              <a:chExt cx="4192" cy="1796"/>
            </a:xfrm>
          </p:grpSpPr>
          <p:sp>
            <p:nvSpPr>
              <p:cNvPr id="17467" name="Line 59"/>
              <p:cNvSpPr>
                <a:spLocks noChangeShapeType="1"/>
              </p:cNvSpPr>
              <p:nvPr/>
            </p:nvSpPr>
            <p:spPr bwMode="ltGray">
              <a:xfrm>
                <a:off x="506" y="559"/>
                <a:ext cx="0" cy="17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7468" name="Line 60"/>
              <p:cNvSpPr>
                <a:spLocks noChangeShapeType="1"/>
              </p:cNvSpPr>
              <p:nvPr/>
            </p:nvSpPr>
            <p:spPr bwMode="ltGray">
              <a:xfrm flipH="1" flipV="1">
                <a:off x="3" y="1924"/>
                <a:ext cx="3211" cy="1"/>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7469" name="Line 61"/>
              <p:cNvSpPr>
                <a:spLocks noChangeShapeType="1"/>
              </p:cNvSpPr>
              <p:nvPr/>
            </p:nvSpPr>
            <p:spPr bwMode="ltGray">
              <a:xfrm flipH="1" flipV="1">
                <a:off x="384" y="938"/>
                <a:ext cx="3811" cy="1"/>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7470" name="Arc 62"/>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17471" name="Group 63"/>
            <p:cNvGrpSpPr>
              <a:grpSpLocks/>
            </p:cNvGrpSpPr>
            <p:nvPr userDrawn="1"/>
          </p:nvGrpSpPr>
          <p:grpSpPr bwMode="auto">
            <a:xfrm>
              <a:off x="1480" y="1952"/>
              <a:ext cx="3808" cy="1812"/>
              <a:chOff x="1480" y="1952"/>
              <a:chExt cx="3808" cy="1812"/>
            </a:xfrm>
          </p:grpSpPr>
          <p:sp>
            <p:nvSpPr>
              <p:cNvPr id="17472" name="Line 64"/>
              <p:cNvSpPr>
                <a:spLocks noChangeShapeType="1"/>
              </p:cNvSpPr>
              <p:nvPr/>
            </p:nvSpPr>
            <p:spPr bwMode="ltGray">
              <a:xfrm flipV="1">
                <a:off x="1480" y="3442"/>
                <a:ext cx="380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7473" name="Line 65"/>
              <p:cNvSpPr>
                <a:spLocks noChangeShapeType="1"/>
              </p:cNvSpPr>
              <p:nvPr/>
            </p:nvSpPr>
            <p:spPr bwMode="ltGray">
              <a:xfrm flipH="1">
                <a:off x="5172" y="1952"/>
                <a:ext cx="0" cy="181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7474" name="Arc 66"/>
              <p:cNvSpPr>
                <a:spLocks/>
              </p:cNvSpPr>
              <p:nvPr/>
            </p:nvSpPr>
            <p:spPr bwMode="ltGray">
              <a:xfrm rot="5400000">
                <a:off x="5097" y="3346"/>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sp>
        <p:nvSpPr>
          <p:cNvPr id="17475" name="Rectangle 67"/>
          <p:cNvSpPr>
            <a:spLocks noGrp="1" noChangeArrowheads="1"/>
          </p:cNvSpPr>
          <p:nvPr>
            <p:ph type="ctrTitle"/>
          </p:nvPr>
        </p:nvSpPr>
        <p:spPr>
          <a:xfrm>
            <a:off x="990600" y="1752600"/>
            <a:ext cx="7772400" cy="1143000"/>
          </a:xfrm>
        </p:spPr>
        <p:txBody>
          <a:bodyPr/>
          <a:lstStyle>
            <a:lvl1pPr>
              <a:defRPr/>
            </a:lvl1pPr>
          </a:lstStyle>
          <a:p>
            <a:pPr lvl="0"/>
            <a:r>
              <a:rPr lang="en-US" noProof="0" smtClean="0"/>
              <a:t>Click to edit Master title style</a:t>
            </a:r>
          </a:p>
        </p:txBody>
      </p:sp>
      <p:sp>
        <p:nvSpPr>
          <p:cNvPr id="17476"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pPr lvl="0"/>
            <a:r>
              <a:rPr lang="en-US" noProof="0" smtClean="0"/>
              <a:t>Click to edit Master subtitle style</a:t>
            </a:r>
          </a:p>
        </p:txBody>
      </p:sp>
      <p:sp>
        <p:nvSpPr>
          <p:cNvPr id="17477" name="Rectangle 69"/>
          <p:cNvSpPr>
            <a:spLocks noGrp="1" noChangeArrowheads="1"/>
          </p:cNvSpPr>
          <p:nvPr>
            <p:ph type="dt" sz="quarter" idx="2"/>
          </p:nvPr>
        </p:nvSpPr>
        <p:spPr/>
        <p:txBody>
          <a:bodyPr/>
          <a:lstStyle>
            <a:lvl1pPr>
              <a:defRPr/>
            </a:lvl1pPr>
          </a:lstStyle>
          <a:p>
            <a:endParaRPr lang="en-US"/>
          </a:p>
        </p:txBody>
      </p:sp>
      <p:sp>
        <p:nvSpPr>
          <p:cNvPr id="17478" name="Rectangle 70"/>
          <p:cNvSpPr>
            <a:spLocks noGrp="1" noChangeArrowheads="1"/>
          </p:cNvSpPr>
          <p:nvPr>
            <p:ph type="ftr" sz="quarter" idx="3"/>
          </p:nvPr>
        </p:nvSpPr>
        <p:spPr/>
        <p:txBody>
          <a:bodyPr/>
          <a:lstStyle>
            <a:lvl1pPr>
              <a:defRPr/>
            </a:lvl1pPr>
          </a:lstStyle>
          <a:p>
            <a:endParaRPr lang="en-US"/>
          </a:p>
        </p:txBody>
      </p:sp>
      <p:sp>
        <p:nvSpPr>
          <p:cNvPr id="17479" name="Rectangle 71"/>
          <p:cNvSpPr>
            <a:spLocks noGrp="1" noChangeArrowheads="1"/>
          </p:cNvSpPr>
          <p:nvPr>
            <p:ph type="sldNum" sz="quarter" idx="4"/>
          </p:nvPr>
        </p:nvSpPr>
        <p:spPr/>
        <p:txBody>
          <a:bodyPr/>
          <a:lstStyle>
            <a:lvl1pPr>
              <a:defRPr/>
            </a:lvl1pPr>
          </a:lstStyle>
          <a:p>
            <a:fld id="{C22DD3C7-7E8C-40BE-86F3-C3BEBCB3F1C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en-US"/>
          </a:p>
        </p:txBody>
      </p:sp>
      <p:sp>
        <p:nvSpPr>
          <p:cNvPr id="5" name="Altbilgi Yer Tutucusu 4"/>
          <p:cNvSpPr>
            <a:spLocks noGrp="1"/>
          </p:cNvSpPr>
          <p:nvPr>
            <p:ph type="ftr" sz="quarter" idx="11"/>
          </p:nvPr>
        </p:nvSpPr>
        <p:spPr/>
        <p:txBody>
          <a:bodyPr/>
          <a:lstStyle>
            <a:lvl1pPr>
              <a:defRPr/>
            </a:lvl1pPr>
          </a:lstStyle>
          <a:p>
            <a:endParaRPr lang="en-US"/>
          </a:p>
        </p:txBody>
      </p:sp>
      <p:sp>
        <p:nvSpPr>
          <p:cNvPr id="6" name="Slayt Numarası Yer Tutucusu 5"/>
          <p:cNvSpPr>
            <a:spLocks noGrp="1"/>
          </p:cNvSpPr>
          <p:nvPr>
            <p:ph type="sldNum" sz="quarter" idx="12"/>
          </p:nvPr>
        </p:nvSpPr>
        <p:spPr/>
        <p:txBody>
          <a:bodyPr/>
          <a:lstStyle>
            <a:lvl1pPr>
              <a:defRPr/>
            </a:lvl1pPr>
          </a:lstStyle>
          <a:p>
            <a:fld id="{40BE444C-4E37-4709-A3D9-12CB99BFBEE3}" type="slidenum">
              <a:rPr lang="en-US"/>
              <a:pPr/>
              <a:t>‹#›</a:t>
            </a:fld>
            <a:endParaRPr lang="en-US"/>
          </a:p>
        </p:txBody>
      </p:sp>
    </p:spTree>
    <p:extLst>
      <p:ext uri="{BB962C8B-B14F-4D97-AF65-F5344CB8AC3E}">
        <p14:creationId xmlns:p14="http://schemas.microsoft.com/office/powerpoint/2010/main" val="1346551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10350" y="304800"/>
            <a:ext cx="2000250" cy="5715000"/>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09600" y="304800"/>
            <a:ext cx="5848350" cy="57150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en-US"/>
          </a:p>
        </p:txBody>
      </p:sp>
      <p:sp>
        <p:nvSpPr>
          <p:cNvPr id="5" name="Altbilgi Yer Tutucusu 4"/>
          <p:cNvSpPr>
            <a:spLocks noGrp="1"/>
          </p:cNvSpPr>
          <p:nvPr>
            <p:ph type="ftr" sz="quarter" idx="11"/>
          </p:nvPr>
        </p:nvSpPr>
        <p:spPr/>
        <p:txBody>
          <a:bodyPr/>
          <a:lstStyle>
            <a:lvl1pPr>
              <a:defRPr/>
            </a:lvl1pPr>
          </a:lstStyle>
          <a:p>
            <a:endParaRPr lang="en-US"/>
          </a:p>
        </p:txBody>
      </p:sp>
      <p:sp>
        <p:nvSpPr>
          <p:cNvPr id="6" name="Slayt Numarası Yer Tutucusu 5"/>
          <p:cNvSpPr>
            <a:spLocks noGrp="1"/>
          </p:cNvSpPr>
          <p:nvPr>
            <p:ph type="sldNum" sz="quarter" idx="12"/>
          </p:nvPr>
        </p:nvSpPr>
        <p:spPr/>
        <p:txBody>
          <a:bodyPr/>
          <a:lstStyle>
            <a:lvl1pPr>
              <a:defRPr/>
            </a:lvl1pPr>
          </a:lstStyle>
          <a:p>
            <a:fld id="{DF92A5F7-04CB-4507-8BC7-D0768C178D6A}" type="slidenum">
              <a:rPr lang="en-US"/>
              <a:pPr/>
              <a:t>‹#›</a:t>
            </a:fld>
            <a:endParaRPr lang="en-US"/>
          </a:p>
        </p:txBody>
      </p:sp>
    </p:spTree>
    <p:extLst>
      <p:ext uri="{BB962C8B-B14F-4D97-AF65-F5344CB8AC3E}">
        <p14:creationId xmlns:p14="http://schemas.microsoft.com/office/powerpoint/2010/main" val="1491061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en-US"/>
          </a:p>
        </p:txBody>
      </p:sp>
      <p:sp>
        <p:nvSpPr>
          <p:cNvPr id="5" name="Altbilgi Yer Tutucusu 4"/>
          <p:cNvSpPr>
            <a:spLocks noGrp="1"/>
          </p:cNvSpPr>
          <p:nvPr>
            <p:ph type="ftr" sz="quarter" idx="11"/>
          </p:nvPr>
        </p:nvSpPr>
        <p:spPr/>
        <p:txBody>
          <a:bodyPr/>
          <a:lstStyle>
            <a:lvl1pPr>
              <a:defRPr/>
            </a:lvl1pPr>
          </a:lstStyle>
          <a:p>
            <a:endParaRPr lang="en-US"/>
          </a:p>
        </p:txBody>
      </p:sp>
      <p:sp>
        <p:nvSpPr>
          <p:cNvPr id="6" name="Slayt Numarası Yer Tutucusu 5"/>
          <p:cNvSpPr>
            <a:spLocks noGrp="1"/>
          </p:cNvSpPr>
          <p:nvPr>
            <p:ph type="sldNum" sz="quarter" idx="12"/>
          </p:nvPr>
        </p:nvSpPr>
        <p:spPr/>
        <p:txBody>
          <a:bodyPr/>
          <a:lstStyle>
            <a:lvl1pPr>
              <a:defRPr/>
            </a:lvl1pPr>
          </a:lstStyle>
          <a:p>
            <a:fld id="{8CB46A25-23BC-48E0-8771-D20E484F9E1D}" type="slidenum">
              <a:rPr lang="en-US"/>
              <a:pPr/>
              <a:t>‹#›</a:t>
            </a:fld>
            <a:endParaRPr lang="en-US"/>
          </a:p>
        </p:txBody>
      </p:sp>
    </p:spTree>
    <p:extLst>
      <p:ext uri="{BB962C8B-B14F-4D97-AF65-F5344CB8AC3E}">
        <p14:creationId xmlns:p14="http://schemas.microsoft.com/office/powerpoint/2010/main" val="2594530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endParaRPr lang="en-US"/>
          </a:p>
        </p:txBody>
      </p:sp>
      <p:sp>
        <p:nvSpPr>
          <p:cNvPr id="5" name="Altbilgi Yer Tutucusu 4"/>
          <p:cNvSpPr>
            <a:spLocks noGrp="1"/>
          </p:cNvSpPr>
          <p:nvPr>
            <p:ph type="ftr" sz="quarter" idx="11"/>
          </p:nvPr>
        </p:nvSpPr>
        <p:spPr/>
        <p:txBody>
          <a:bodyPr/>
          <a:lstStyle>
            <a:lvl1pPr>
              <a:defRPr/>
            </a:lvl1pPr>
          </a:lstStyle>
          <a:p>
            <a:endParaRPr lang="en-US"/>
          </a:p>
        </p:txBody>
      </p:sp>
      <p:sp>
        <p:nvSpPr>
          <p:cNvPr id="6" name="Slayt Numarası Yer Tutucusu 5"/>
          <p:cNvSpPr>
            <a:spLocks noGrp="1"/>
          </p:cNvSpPr>
          <p:nvPr>
            <p:ph type="sldNum" sz="quarter" idx="12"/>
          </p:nvPr>
        </p:nvSpPr>
        <p:spPr/>
        <p:txBody>
          <a:bodyPr/>
          <a:lstStyle>
            <a:lvl1pPr>
              <a:defRPr/>
            </a:lvl1pPr>
          </a:lstStyle>
          <a:p>
            <a:fld id="{8919F549-EF4F-4386-A69D-A018AEFC4350}" type="slidenum">
              <a:rPr lang="en-US"/>
              <a:pPr/>
              <a:t>‹#›</a:t>
            </a:fld>
            <a:endParaRPr lang="en-US"/>
          </a:p>
        </p:txBody>
      </p:sp>
    </p:spTree>
    <p:extLst>
      <p:ext uri="{BB962C8B-B14F-4D97-AF65-F5344CB8AC3E}">
        <p14:creationId xmlns:p14="http://schemas.microsoft.com/office/powerpoint/2010/main" val="1848861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8006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lvl1pPr>
              <a:defRPr/>
            </a:lvl1pPr>
          </a:lstStyle>
          <a:p>
            <a:endParaRPr lang="en-US"/>
          </a:p>
        </p:txBody>
      </p:sp>
      <p:sp>
        <p:nvSpPr>
          <p:cNvPr id="6" name="Altbilgi Yer Tutucusu 5"/>
          <p:cNvSpPr>
            <a:spLocks noGrp="1"/>
          </p:cNvSpPr>
          <p:nvPr>
            <p:ph type="ftr" sz="quarter" idx="11"/>
          </p:nvPr>
        </p:nvSpPr>
        <p:spPr/>
        <p:txBody>
          <a:bodyPr/>
          <a:lstStyle>
            <a:lvl1pPr>
              <a:defRPr/>
            </a:lvl1pPr>
          </a:lstStyle>
          <a:p>
            <a:endParaRPr lang="en-US"/>
          </a:p>
        </p:txBody>
      </p:sp>
      <p:sp>
        <p:nvSpPr>
          <p:cNvPr id="7" name="Slayt Numarası Yer Tutucusu 6"/>
          <p:cNvSpPr>
            <a:spLocks noGrp="1"/>
          </p:cNvSpPr>
          <p:nvPr>
            <p:ph type="sldNum" sz="quarter" idx="12"/>
          </p:nvPr>
        </p:nvSpPr>
        <p:spPr/>
        <p:txBody>
          <a:bodyPr/>
          <a:lstStyle>
            <a:lvl1pPr>
              <a:defRPr/>
            </a:lvl1pPr>
          </a:lstStyle>
          <a:p>
            <a:fld id="{6C8991EB-8619-4FF5-8AB7-F923C4D96838}" type="slidenum">
              <a:rPr lang="en-US"/>
              <a:pPr/>
              <a:t>‹#›</a:t>
            </a:fld>
            <a:endParaRPr lang="en-US"/>
          </a:p>
        </p:txBody>
      </p:sp>
    </p:spTree>
    <p:extLst>
      <p:ext uri="{BB962C8B-B14F-4D97-AF65-F5344CB8AC3E}">
        <p14:creationId xmlns:p14="http://schemas.microsoft.com/office/powerpoint/2010/main" val="205455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lvl1pPr>
              <a:defRPr/>
            </a:lvl1pPr>
          </a:lstStyle>
          <a:p>
            <a:endParaRPr lang="en-US"/>
          </a:p>
        </p:txBody>
      </p:sp>
      <p:sp>
        <p:nvSpPr>
          <p:cNvPr id="8" name="Altbilgi Yer Tutucusu 7"/>
          <p:cNvSpPr>
            <a:spLocks noGrp="1"/>
          </p:cNvSpPr>
          <p:nvPr>
            <p:ph type="ftr" sz="quarter" idx="11"/>
          </p:nvPr>
        </p:nvSpPr>
        <p:spPr/>
        <p:txBody>
          <a:bodyPr/>
          <a:lstStyle>
            <a:lvl1pPr>
              <a:defRPr/>
            </a:lvl1pPr>
          </a:lstStyle>
          <a:p>
            <a:endParaRPr lang="en-US"/>
          </a:p>
        </p:txBody>
      </p:sp>
      <p:sp>
        <p:nvSpPr>
          <p:cNvPr id="9" name="Slayt Numarası Yer Tutucusu 8"/>
          <p:cNvSpPr>
            <a:spLocks noGrp="1"/>
          </p:cNvSpPr>
          <p:nvPr>
            <p:ph type="sldNum" sz="quarter" idx="12"/>
          </p:nvPr>
        </p:nvSpPr>
        <p:spPr/>
        <p:txBody>
          <a:bodyPr/>
          <a:lstStyle>
            <a:lvl1pPr>
              <a:defRPr/>
            </a:lvl1pPr>
          </a:lstStyle>
          <a:p>
            <a:fld id="{97874A2A-6186-475B-93A5-D8B1977C083E}" type="slidenum">
              <a:rPr lang="en-US"/>
              <a:pPr/>
              <a:t>‹#›</a:t>
            </a:fld>
            <a:endParaRPr lang="en-US"/>
          </a:p>
        </p:txBody>
      </p:sp>
    </p:spTree>
    <p:extLst>
      <p:ext uri="{BB962C8B-B14F-4D97-AF65-F5344CB8AC3E}">
        <p14:creationId xmlns:p14="http://schemas.microsoft.com/office/powerpoint/2010/main" val="4095466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lvl1pPr>
              <a:defRPr/>
            </a:lvl1pPr>
          </a:lstStyle>
          <a:p>
            <a:endParaRPr lang="en-US"/>
          </a:p>
        </p:txBody>
      </p:sp>
      <p:sp>
        <p:nvSpPr>
          <p:cNvPr id="4" name="Altbilgi Yer Tutucusu 3"/>
          <p:cNvSpPr>
            <a:spLocks noGrp="1"/>
          </p:cNvSpPr>
          <p:nvPr>
            <p:ph type="ftr" sz="quarter" idx="11"/>
          </p:nvPr>
        </p:nvSpPr>
        <p:spPr/>
        <p:txBody>
          <a:bodyPr/>
          <a:lstStyle>
            <a:lvl1pPr>
              <a:defRPr/>
            </a:lvl1pPr>
          </a:lstStyle>
          <a:p>
            <a:endParaRPr lang="en-US"/>
          </a:p>
        </p:txBody>
      </p:sp>
      <p:sp>
        <p:nvSpPr>
          <p:cNvPr id="5" name="Slayt Numarası Yer Tutucusu 4"/>
          <p:cNvSpPr>
            <a:spLocks noGrp="1"/>
          </p:cNvSpPr>
          <p:nvPr>
            <p:ph type="sldNum" sz="quarter" idx="12"/>
          </p:nvPr>
        </p:nvSpPr>
        <p:spPr/>
        <p:txBody>
          <a:bodyPr/>
          <a:lstStyle>
            <a:lvl1pPr>
              <a:defRPr/>
            </a:lvl1pPr>
          </a:lstStyle>
          <a:p>
            <a:fld id="{6DB7BEC8-8DB0-4984-8E66-7D90025D83B8}" type="slidenum">
              <a:rPr lang="en-US"/>
              <a:pPr/>
              <a:t>‹#›</a:t>
            </a:fld>
            <a:endParaRPr lang="en-US"/>
          </a:p>
        </p:txBody>
      </p:sp>
    </p:spTree>
    <p:extLst>
      <p:ext uri="{BB962C8B-B14F-4D97-AF65-F5344CB8AC3E}">
        <p14:creationId xmlns:p14="http://schemas.microsoft.com/office/powerpoint/2010/main" val="4258161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endParaRPr lang="en-US"/>
          </a:p>
        </p:txBody>
      </p:sp>
      <p:sp>
        <p:nvSpPr>
          <p:cNvPr id="3" name="Altbilgi Yer Tutucusu 2"/>
          <p:cNvSpPr>
            <a:spLocks noGrp="1"/>
          </p:cNvSpPr>
          <p:nvPr>
            <p:ph type="ftr" sz="quarter" idx="11"/>
          </p:nvPr>
        </p:nvSpPr>
        <p:spPr/>
        <p:txBody>
          <a:bodyPr/>
          <a:lstStyle>
            <a:lvl1pPr>
              <a:defRPr/>
            </a:lvl1pPr>
          </a:lstStyle>
          <a:p>
            <a:endParaRPr lang="en-US"/>
          </a:p>
        </p:txBody>
      </p:sp>
      <p:sp>
        <p:nvSpPr>
          <p:cNvPr id="4" name="Slayt Numarası Yer Tutucusu 3"/>
          <p:cNvSpPr>
            <a:spLocks noGrp="1"/>
          </p:cNvSpPr>
          <p:nvPr>
            <p:ph type="sldNum" sz="quarter" idx="12"/>
          </p:nvPr>
        </p:nvSpPr>
        <p:spPr/>
        <p:txBody>
          <a:bodyPr/>
          <a:lstStyle>
            <a:lvl1pPr>
              <a:defRPr/>
            </a:lvl1pPr>
          </a:lstStyle>
          <a:p>
            <a:fld id="{CE56DB8A-F40B-4080-A9F2-17BC81247523}" type="slidenum">
              <a:rPr lang="en-US"/>
              <a:pPr/>
              <a:t>‹#›</a:t>
            </a:fld>
            <a:endParaRPr lang="en-US"/>
          </a:p>
        </p:txBody>
      </p:sp>
    </p:spTree>
    <p:extLst>
      <p:ext uri="{BB962C8B-B14F-4D97-AF65-F5344CB8AC3E}">
        <p14:creationId xmlns:p14="http://schemas.microsoft.com/office/powerpoint/2010/main" val="3953081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n-US"/>
          </a:p>
        </p:txBody>
      </p:sp>
      <p:sp>
        <p:nvSpPr>
          <p:cNvPr id="6" name="Altbilgi Yer Tutucusu 5"/>
          <p:cNvSpPr>
            <a:spLocks noGrp="1"/>
          </p:cNvSpPr>
          <p:nvPr>
            <p:ph type="ftr" sz="quarter" idx="11"/>
          </p:nvPr>
        </p:nvSpPr>
        <p:spPr/>
        <p:txBody>
          <a:bodyPr/>
          <a:lstStyle>
            <a:lvl1pPr>
              <a:defRPr/>
            </a:lvl1pPr>
          </a:lstStyle>
          <a:p>
            <a:endParaRPr lang="en-US"/>
          </a:p>
        </p:txBody>
      </p:sp>
      <p:sp>
        <p:nvSpPr>
          <p:cNvPr id="7" name="Slayt Numarası Yer Tutucusu 6"/>
          <p:cNvSpPr>
            <a:spLocks noGrp="1"/>
          </p:cNvSpPr>
          <p:nvPr>
            <p:ph type="sldNum" sz="quarter" idx="12"/>
          </p:nvPr>
        </p:nvSpPr>
        <p:spPr/>
        <p:txBody>
          <a:bodyPr/>
          <a:lstStyle>
            <a:lvl1pPr>
              <a:defRPr/>
            </a:lvl1pPr>
          </a:lstStyle>
          <a:p>
            <a:fld id="{AD0960EE-CE69-4BB5-877B-09CA43F74950}" type="slidenum">
              <a:rPr lang="en-US"/>
              <a:pPr/>
              <a:t>‹#›</a:t>
            </a:fld>
            <a:endParaRPr lang="en-US"/>
          </a:p>
        </p:txBody>
      </p:sp>
    </p:spTree>
    <p:extLst>
      <p:ext uri="{BB962C8B-B14F-4D97-AF65-F5344CB8AC3E}">
        <p14:creationId xmlns:p14="http://schemas.microsoft.com/office/powerpoint/2010/main" val="4089885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n-US"/>
          </a:p>
        </p:txBody>
      </p:sp>
      <p:sp>
        <p:nvSpPr>
          <p:cNvPr id="6" name="Altbilgi Yer Tutucusu 5"/>
          <p:cNvSpPr>
            <a:spLocks noGrp="1"/>
          </p:cNvSpPr>
          <p:nvPr>
            <p:ph type="ftr" sz="quarter" idx="11"/>
          </p:nvPr>
        </p:nvSpPr>
        <p:spPr/>
        <p:txBody>
          <a:bodyPr/>
          <a:lstStyle>
            <a:lvl1pPr>
              <a:defRPr/>
            </a:lvl1pPr>
          </a:lstStyle>
          <a:p>
            <a:endParaRPr lang="en-US"/>
          </a:p>
        </p:txBody>
      </p:sp>
      <p:sp>
        <p:nvSpPr>
          <p:cNvPr id="7" name="Slayt Numarası Yer Tutucusu 6"/>
          <p:cNvSpPr>
            <a:spLocks noGrp="1"/>
          </p:cNvSpPr>
          <p:nvPr>
            <p:ph type="sldNum" sz="quarter" idx="12"/>
          </p:nvPr>
        </p:nvSpPr>
        <p:spPr/>
        <p:txBody>
          <a:bodyPr/>
          <a:lstStyle>
            <a:lvl1pPr>
              <a:defRPr/>
            </a:lvl1pPr>
          </a:lstStyle>
          <a:p>
            <a:fld id="{3870A108-2CCD-410A-A882-CEA98A321D16}" type="slidenum">
              <a:rPr lang="en-US"/>
              <a:pPr/>
              <a:t>‹#›</a:t>
            </a:fld>
            <a:endParaRPr lang="en-US"/>
          </a:p>
        </p:txBody>
      </p:sp>
    </p:spTree>
    <p:extLst>
      <p:ext uri="{BB962C8B-B14F-4D97-AF65-F5344CB8AC3E}">
        <p14:creationId xmlns:p14="http://schemas.microsoft.com/office/powerpoint/2010/main" val="572855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386" name="Group 2"/>
          <p:cNvGrpSpPr>
            <a:grpSpLocks/>
          </p:cNvGrpSpPr>
          <p:nvPr/>
        </p:nvGrpSpPr>
        <p:grpSpPr bwMode="auto">
          <a:xfrm>
            <a:off x="0" y="0"/>
            <a:ext cx="9144000" cy="6858000"/>
            <a:chOff x="0" y="0"/>
            <a:chExt cx="5760" cy="4320"/>
          </a:xfrm>
        </p:grpSpPr>
        <p:grpSp>
          <p:nvGrpSpPr>
            <p:cNvPr id="16387" name="Group 3"/>
            <p:cNvGrpSpPr>
              <a:grpSpLocks/>
            </p:cNvGrpSpPr>
            <p:nvPr/>
          </p:nvGrpSpPr>
          <p:grpSpPr bwMode="auto">
            <a:xfrm>
              <a:off x="0" y="0"/>
              <a:ext cx="5760" cy="4320"/>
              <a:chOff x="0" y="0"/>
              <a:chExt cx="5760" cy="4320"/>
            </a:xfrm>
          </p:grpSpPr>
          <p:grpSp>
            <p:nvGrpSpPr>
              <p:cNvPr id="16388" name="Group 4"/>
              <p:cNvGrpSpPr>
                <a:grpSpLocks/>
              </p:cNvGrpSpPr>
              <p:nvPr/>
            </p:nvGrpSpPr>
            <p:grpSpPr bwMode="auto">
              <a:xfrm>
                <a:off x="0" y="192"/>
                <a:ext cx="5760" cy="4032"/>
                <a:chOff x="0" y="192"/>
                <a:chExt cx="5760" cy="4032"/>
              </a:xfrm>
            </p:grpSpPr>
            <p:sp>
              <p:nvSpPr>
                <p:cNvPr id="16389" name="Line 5"/>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6390" name="Line 6"/>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6391" name="Line 7"/>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6392" name="Line 8"/>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6393" name="Line 9"/>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6394" name="Line 10"/>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6395" name="Line 11"/>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6396" name="Line 12"/>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6397" name="Line 13"/>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6398" name="Line 14"/>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6399" name="Line 15"/>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6400" name="Line 16"/>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6401" name="Line 17"/>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6402" name="Line 18"/>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6403" name="Line 19"/>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6404" name="Line 20"/>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6405" name="Line 21"/>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6406" name="Line 22"/>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6407" name="Line 23"/>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6408" name="Line 24"/>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6409" name="Line 25"/>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6410" name="Line 26"/>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16411" name="Group 27"/>
              <p:cNvGrpSpPr>
                <a:grpSpLocks/>
              </p:cNvGrpSpPr>
              <p:nvPr/>
            </p:nvGrpSpPr>
            <p:grpSpPr bwMode="auto">
              <a:xfrm>
                <a:off x="192" y="0"/>
                <a:ext cx="5376" cy="4320"/>
                <a:chOff x="192" y="0"/>
                <a:chExt cx="5376" cy="4320"/>
              </a:xfrm>
            </p:grpSpPr>
            <p:sp>
              <p:nvSpPr>
                <p:cNvPr id="16412"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6413"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6414"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6415"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6416"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6417"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6418"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6419"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6420"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6421"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6422"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6423"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6424"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6425"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6426"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6427"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6428"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6429"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6430"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6431"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6432"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6433"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6434"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6435"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6436"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6437"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6438"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6439"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6440"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sp>
          <p:nvSpPr>
            <p:cNvPr id="16441" name="Rectangle 57" descr="60%"/>
            <p:cNvSpPr>
              <a:spLocks noChangeArrowheads="1"/>
            </p:cNvSpPr>
            <p:nvPr/>
          </p:nvSpPr>
          <p:spPr bwMode="ltGray">
            <a:xfrm>
              <a:off x="2112" y="0"/>
              <a:ext cx="3648" cy="96"/>
            </a:xfrm>
            <a:prstGeom prst="rect">
              <a:avLst/>
            </a:prstGeom>
            <a:pattFill prst="pct60">
              <a:fgClr>
                <a:schemeClr val="folHlink"/>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6442" name="Line 58"/>
            <p:cNvSpPr>
              <a:spLocks noChangeShapeType="1"/>
            </p:cNvSpPr>
            <p:nvPr/>
          </p:nvSpPr>
          <p:spPr bwMode="ltGray">
            <a:xfrm>
              <a:off x="5568" y="0"/>
              <a:ext cx="0" cy="1488"/>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nvGrpSpPr>
            <p:cNvPr id="16443" name="Group 59"/>
            <p:cNvGrpSpPr>
              <a:grpSpLocks/>
            </p:cNvGrpSpPr>
            <p:nvPr/>
          </p:nvGrpSpPr>
          <p:grpSpPr bwMode="auto">
            <a:xfrm>
              <a:off x="261" y="892"/>
              <a:ext cx="1124" cy="1464"/>
              <a:chOff x="96" y="916"/>
              <a:chExt cx="2208" cy="2876"/>
            </a:xfrm>
          </p:grpSpPr>
          <p:sp>
            <p:nvSpPr>
              <p:cNvPr id="16444" name="Line 60"/>
              <p:cNvSpPr>
                <a:spLocks noChangeShapeType="1"/>
              </p:cNvSpPr>
              <p:nvPr/>
            </p:nvSpPr>
            <p:spPr bwMode="ltGray">
              <a:xfrm flipH="1">
                <a:off x="96" y="1037"/>
                <a:ext cx="220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6445" name="Line 61"/>
              <p:cNvSpPr>
                <a:spLocks noChangeShapeType="1"/>
              </p:cNvSpPr>
              <p:nvPr/>
            </p:nvSpPr>
            <p:spPr bwMode="ltGray">
              <a:xfrm>
                <a:off x="336" y="920"/>
                <a:ext cx="0" cy="287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6446" name="Arc 62"/>
              <p:cNvSpPr>
                <a:spLocks/>
              </p:cNvSpPr>
              <p:nvPr/>
            </p:nvSpPr>
            <p:spPr bwMode="ltGray">
              <a:xfrm flipH="1">
                <a:off x="217" y="916"/>
                <a:ext cx="239" cy="239"/>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sp>
        <p:nvSpPr>
          <p:cNvPr id="16447" name="Rectangle 63"/>
          <p:cNvSpPr>
            <a:spLocks noGrp="1" noChangeArrowheads="1"/>
          </p:cNvSpPr>
          <p:nvPr>
            <p:ph type="title"/>
          </p:nvPr>
        </p:nvSpPr>
        <p:spPr bwMode="auto">
          <a:xfrm>
            <a:off x="609600" y="3048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6448" name="Rectangle 64"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449" name="Rectangle 65"/>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ffectLst/>
                <a:latin typeface="+mn-lt"/>
              </a:defRPr>
            </a:lvl1pPr>
          </a:lstStyle>
          <a:p>
            <a:endParaRPr lang="en-US"/>
          </a:p>
        </p:txBody>
      </p:sp>
      <p:sp>
        <p:nvSpPr>
          <p:cNvPr id="16450" name="Rectangle 6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effectLst/>
                <a:latin typeface="+mn-lt"/>
              </a:defRPr>
            </a:lvl1pPr>
          </a:lstStyle>
          <a:p>
            <a:endParaRPr lang="en-US"/>
          </a:p>
        </p:txBody>
      </p:sp>
      <p:sp>
        <p:nvSpPr>
          <p:cNvPr id="16451" name="Rectangle 67"/>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effectLst/>
                <a:latin typeface="+mn-lt"/>
              </a:defRPr>
            </a:lvl1pPr>
          </a:lstStyle>
          <a:p>
            <a:fld id="{5D84C3E1-C32A-49E0-A341-D5EA090B151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fontAlgn="base">
        <a:spcBef>
          <a:spcPct val="20000"/>
        </a:spcBef>
        <a:spcAft>
          <a:spcPct val="0"/>
        </a:spcAft>
        <a:buClr>
          <a:schemeClr val="hlink"/>
        </a:buClr>
        <a:buSzPct val="110000"/>
        <a:buFont typeface="Wingdings" pitchFamily="2" charset="2"/>
        <a:buBlip>
          <a:blip r:embed="rId13"/>
        </a:buBlip>
        <a:defRPr sz="3200">
          <a:solidFill>
            <a:schemeClr val="tx1"/>
          </a:solidFill>
          <a:latin typeface="+mn-lt"/>
          <a:ea typeface="+mn-ea"/>
          <a:cs typeface="+mn-cs"/>
        </a:defRPr>
      </a:lvl1pPr>
      <a:lvl2pPr marL="742950" indent="-285750" algn="l" rtl="0" fontAlgn="base">
        <a:spcBef>
          <a:spcPct val="20000"/>
        </a:spcBef>
        <a:spcAft>
          <a:spcPct val="0"/>
        </a:spcAft>
        <a:buClr>
          <a:schemeClr val="tx1"/>
        </a:buClr>
        <a:buSzPct val="60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fontAlgn="base">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hyperlink" Target="http://images.google.com/imgres?imgurl=http://www.medaille.edu/vmacer/120_graphic_05rbc.jpg&amp;imgrefurl=http://www.medaille.edu/vmacer/&amp;h=601&amp;w=600&amp;sz=56&amp;tbnid=9Y3cHcfdudYJ:&amp;tbnh=132&amp;tbnw=132&amp;prev=/images%3Fq%3Dred%2Bblood%2Bcell%26hl%3Den%26lr%3D&amp;oi=imagesr&amp;start=1"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video" Target="file:///C:\Documents%20and%20Settings\nlamb\My%20Documents\SnagIt%20files\sickle%20hemoglobin%20chime.avi"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video" Target="file:///C:\Documents%20and%20Settings\nlamb\My%20Documents\SnagIt%20files\sickle%20aggregate%20space%20chime.avi"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video" Target="file:///C:\Documents%20and%20Settings\nlamb\My%20Documents\SnagIt%20files\hempglobin%20electrophoresis%20clip.avi" TargetMode="Externa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www.nhlbi.nih.gov/index.htm"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40.jpe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hemeOverride" Target="../theme/themeOverride2.xml"/><Relationship Id="rId4" Type="http://schemas.openxmlformats.org/officeDocument/2006/relationships/image" Target="../media/image41.jpeg"/></Relationships>
</file>

<file path=ppt/slides/_rels/slide5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www.cia.gov/cia/publications/factbook/maps/cy-map.jpg"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1346" name="Rectangle 2"/>
          <p:cNvSpPr>
            <a:spLocks noGrp="1" noChangeArrowheads="1"/>
          </p:cNvSpPr>
          <p:nvPr>
            <p:ph type="ctrTitle"/>
          </p:nvPr>
        </p:nvSpPr>
        <p:spPr>
          <a:xfrm>
            <a:off x="990600" y="990600"/>
            <a:ext cx="7772400" cy="609600"/>
          </a:xfrm>
        </p:spPr>
        <p:txBody>
          <a:bodyPr/>
          <a:lstStyle/>
          <a:p>
            <a:r>
              <a:rPr lang="en-US" sz="4800" b="1">
                <a:effectLst>
                  <a:outerShdw blurRad="38100" dist="38100" dir="2700000" algn="tl">
                    <a:srgbClr val="C0C0C0"/>
                  </a:outerShdw>
                </a:effectLst>
              </a:rPr>
              <a:t/>
            </a:r>
            <a:br>
              <a:rPr lang="en-US" sz="4800" b="1">
                <a:effectLst>
                  <a:outerShdw blurRad="38100" dist="38100" dir="2700000" algn="tl">
                    <a:srgbClr val="C0C0C0"/>
                  </a:outerShdw>
                </a:effectLst>
              </a:rPr>
            </a:br>
            <a:r>
              <a:rPr lang="tr-TR" sz="4800" b="1">
                <a:effectLst>
                  <a:outerShdw blurRad="38100" dist="38100" dir="2700000" algn="tl">
                    <a:srgbClr val="C0C0C0"/>
                  </a:outerShdw>
                </a:effectLst>
              </a:rPr>
              <a:t>H</a:t>
            </a:r>
            <a:r>
              <a:rPr lang="en-US" sz="4800" b="1">
                <a:effectLst>
                  <a:outerShdw blurRad="38100" dist="38100" dir="2700000" algn="tl">
                    <a:srgbClr val="C0C0C0"/>
                  </a:outerShdw>
                </a:effectLst>
              </a:rPr>
              <a:t>emoglobinopati</a:t>
            </a:r>
            <a:r>
              <a:rPr lang="tr-TR" sz="4800" b="1">
                <a:effectLst>
                  <a:outerShdw blurRad="38100" dist="38100" dir="2700000" algn="tl">
                    <a:srgbClr val="C0C0C0"/>
                  </a:outerShdw>
                </a:effectLst>
              </a:rPr>
              <a:t>ler</a:t>
            </a:r>
            <a:endParaRPr lang="en-US" sz="4800" b="1">
              <a:effectLst>
                <a:outerShdw blurRad="38100" dist="38100" dir="2700000" algn="tl">
                  <a:srgbClr val="C0C0C0"/>
                </a:outerShdw>
              </a:effectLst>
            </a:endParaRPr>
          </a:p>
        </p:txBody>
      </p:sp>
      <p:pic>
        <p:nvPicPr>
          <p:cNvPr id="441350" name="Picture 6" descr="hemoglobin.jpg                                                 00029DFBMacintosh HD                   BB59E68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905000"/>
            <a:ext cx="7315200" cy="4765675"/>
          </a:xfrm>
          <a:prstGeom prst="rect">
            <a:avLst/>
          </a:prstGeom>
          <a:noFill/>
          <a:extLst>
            <a:ext uri="{909E8E84-426E-40DD-AFC4-6F175D3DCCD1}">
              <a14:hiddenFill xmlns:a14="http://schemas.microsoft.com/office/drawing/2010/main">
                <a:solidFill>
                  <a:srgbClr val="FFFFFF"/>
                </a:solidFill>
              </a14:hiddenFill>
            </a:ext>
          </a:extLst>
        </p:spPr>
      </p:pic>
      <p:sp>
        <p:nvSpPr>
          <p:cNvPr id="441349" name="Rectangle 5"/>
          <p:cNvSpPr>
            <a:spLocks noChangeArrowheads="1"/>
          </p:cNvSpPr>
          <p:nvPr/>
        </p:nvSpPr>
        <p:spPr bwMode="auto">
          <a:xfrm>
            <a:off x="187325" y="6400800"/>
            <a:ext cx="44608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effectLst/>
                <a:latin typeface="Times New Roman" charset="0"/>
              </a:rPr>
              <a:t>http://www.kacr.or.kr/img/gene_expression/hemoglobin.jpg</a:t>
            </a:r>
          </a:p>
        </p:txBody>
      </p:sp>
      <p:pic>
        <p:nvPicPr>
          <p:cNvPr id="441353" name="Picture 9" descr="http://www.medaille.edu/vmacer/">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828800"/>
            <a:ext cx="1736725" cy="190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1813" name="Picture 1029" descr="http://www.people.virginia.edu/~rjh9u/gif/globinma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8763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4" name="Rectangle 2" descr="Rectangle: Click to edit Master text styles&#10;Second level&#10;Third level&#10;Fourth level&#10;Fifth level"/>
          <p:cNvSpPr>
            <a:spLocks noChangeArrowheads="1"/>
          </p:cNvSpPr>
          <p:nvPr/>
        </p:nvSpPr>
        <p:spPr bwMode="auto">
          <a:xfrm>
            <a:off x="838200" y="1676400"/>
            <a:ext cx="7315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50000"/>
              </a:spcBef>
              <a:buClr>
                <a:schemeClr val="hlink"/>
              </a:buClr>
              <a:buSzPct val="110000"/>
              <a:buFont typeface="Wingdings" pitchFamily="2" charset="2"/>
              <a:buNone/>
            </a:pPr>
            <a:r>
              <a:rPr lang="en-US">
                <a:effectLst/>
              </a:rPr>
              <a:t>CBC -(complete blood count) results show</a:t>
            </a:r>
          </a:p>
          <a:p>
            <a:pPr marL="742950" lvl="1" indent="-285750">
              <a:lnSpc>
                <a:spcPct val="90000"/>
              </a:lnSpc>
              <a:spcBef>
                <a:spcPct val="50000"/>
              </a:spcBef>
              <a:buClr>
                <a:schemeClr val="tx1"/>
              </a:buClr>
              <a:buSzPct val="60000"/>
              <a:buFont typeface="Wingdings" pitchFamily="2" charset="2"/>
              <a:buNone/>
            </a:pPr>
            <a:r>
              <a:rPr lang="en-US" sz="2000">
                <a:effectLst/>
              </a:rPr>
              <a:t>Elevated WBC count</a:t>
            </a:r>
          </a:p>
          <a:p>
            <a:pPr marL="742950" lvl="1" indent="-285750">
              <a:lnSpc>
                <a:spcPct val="90000"/>
              </a:lnSpc>
              <a:spcBef>
                <a:spcPct val="50000"/>
              </a:spcBef>
              <a:buClr>
                <a:schemeClr val="tx1"/>
              </a:buClr>
              <a:buSzPct val="60000"/>
              <a:buFont typeface="Wingdings" pitchFamily="2" charset="2"/>
              <a:buNone/>
            </a:pPr>
            <a:r>
              <a:rPr lang="en-US" sz="2000">
                <a:effectLst/>
              </a:rPr>
              <a:t>Elevated reticulocyte (immature RBC) (5-15%)</a:t>
            </a:r>
          </a:p>
          <a:p>
            <a:pPr marL="342900" indent="-342900">
              <a:lnSpc>
                <a:spcPct val="90000"/>
              </a:lnSpc>
              <a:spcBef>
                <a:spcPct val="50000"/>
              </a:spcBef>
              <a:buClr>
                <a:schemeClr val="hlink"/>
              </a:buClr>
              <a:buSzPct val="110000"/>
              <a:buFont typeface="Wingdings" pitchFamily="2" charset="2"/>
              <a:buNone/>
            </a:pPr>
            <a:endParaRPr lang="en-US">
              <a:effectLst/>
            </a:endParaRPr>
          </a:p>
          <a:p>
            <a:pPr marL="342900" indent="-342900">
              <a:lnSpc>
                <a:spcPct val="90000"/>
              </a:lnSpc>
              <a:spcBef>
                <a:spcPct val="50000"/>
              </a:spcBef>
              <a:buClr>
                <a:schemeClr val="hlink"/>
              </a:buClr>
              <a:buSzPct val="110000"/>
              <a:buFont typeface="Wingdings" pitchFamily="2" charset="2"/>
              <a:buNone/>
            </a:pPr>
            <a:r>
              <a:rPr lang="en-US">
                <a:effectLst/>
              </a:rPr>
              <a:t>Blood smear</a:t>
            </a:r>
          </a:p>
          <a:p>
            <a:pPr marL="742950" lvl="1" indent="-285750">
              <a:lnSpc>
                <a:spcPct val="90000"/>
              </a:lnSpc>
              <a:spcBef>
                <a:spcPct val="50000"/>
              </a:spcBef>
              <a:buClr>
                <a:schemeClr val="tx1"/>
              </a:buClr>
              <a:buSzPct val="60000"/>
              <a:buFont typeface="Wingdings" pitchFamily="2" charset="2"/>
              <a:buNone/>
            </a:pPr>
            <a:endParaRPr lang="en-US" sz="2000">
              <a:effectLst/>
            </a:endParaRPr>
          </a:p>
          <a:p>
            <a:pPr marL="342900" indent="-342900">
              <a:lnSpc>
                <a:spcPct val="90000"/>
              </a:lnSpc>
              <a:spcBef>
                <a:spcPct val="50000"/>
              </a:spcBef>
              <a:buClr>
                <a:schemeClr val="hlink"/>
              </a:buClr>
              <a:buSzPct val="110000"/>
              <a:buFont typeface="Wingdings" pitchFamily="2" charset="2"/>
              <a:buNone/>
            </a:pPr>
            <a:r>
              <a:rPr lang="en-US">
                <a:effectLst/>
              </a:rPr>
              <a:t> </a:t>
            </a:r>
          </a:p>
          <a:p>
            <a:pPr marL="342900" indent="-342900">
              <a:lnSpc>
                <a:spcPct val="90000"/>
              </a:lnSpc>
              <a:spcBef>
                <a:spcPct val="50000"/>
              </a:spcBef>
              <a:buClr>
                <a:schemeClr val="hlink"/>
              </a:buClr>
              <a:buSzPct val="110000"/>
              <a:buFont typeface="Wingdings" pitchFamily="2" charset="2"/>
              <a:buNone/>
            </a:pPr>
            <a:endParaRPr lang="en-US" b="1">
              <a:effectLst/>
            </a:endParaRPr>
          </a:p>
          <a:p>
            <a:pPr marL="742950" lvl="1" indent="-285750">
              <a:lnSpc>
                <a:spcPct val="90000"/>
              </a:lnSpc>
              <a:spcBef>
                <a:spcPct val="50000"/>
              </a:spcBef>
              <a:buClr>
                <a:schemeClr val="tx1"/>
              </a:buClr>
              <a:buSzPct val="60000"/>
              <a:buFont typeface="Wingdings" pitchFamily="2" charset="2"/>
              <a:buChar char="n"/>
            </a:pPr>
            <a:endParaRPr lang="en-US" sz="2000" b="1">
              <a:effectLst/>
            </a:endParaRPr>
          </a:p>
        </p:txBody>
      </p:sp>
      <p:sp>
        <p:nvSpPr>
          <p:cNvPr id="632835" name="Rectangle 3"/>
          <p:cNvSpPr>
            <a:spLocks noChangeArrowheads="1"/>
          </p:cNvSpPr>
          <p:nvPr/>
        </p:nvSpPr>
        <p:spPr bwMode="auto">
          <a:xfrm>
            <a:off x="609600" y="3048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r>
              <a:rPr lang="en-US" sz="4400">
                <a:solidFill>
                  <a:schemeClr val="tx2"/>
                </a:solidFill>
                <a:effectLst>
                  <a:outerShdw blurRad="38100" dist="38100" dir="2700000" algn="tl">
                    <a:srgbClr val="C0C0C0"/>
                  </a:outerShdw>
                </a:effectLst>
                <a:latin typeface="Tahoma" pitchFamily="34" charset="0"/>
              </a:rPr>
              <a:t>Sarah’s bloodwork</a:t>
            </a:r>
          </a:p>
        </p:txBody>
      </p:sp>
      <p:pic>
        <p:nvPicPr>
          <p:cNvPr id="632836" name="Picture 4" descr="sickle cell micrograph 2"/>
          <p:cNvPicPr>
            <a:picLocks noChangeAspect="1" noChangeArrowheads="1"/>
          </p:cNvPicPr>
          <p:nvPr/>
        </p:nvPicPr>
        <p:blipFill>
          <a:blip r:embed="rId2">
            <a:extLst>
              <a:ext uri="{28A0092B-C50C-407E-A947-70E740481C1C}">
                <a14:useLocalDpi xmlns:a14="http://schemas.microsoft.com/office/drawing/2010/main" val="0"/>
              </a:ext>
            </a:extLst>
          </a:blip>
          <a:srcRect b="11063"/>
          <a:stretch>
            <a:fillRect/>
          </a:stretch>
        </p:blipFill>
        <p:spPr bwMode="auto">
          <a:xfrm>
            <a:off x="0" y="0"/>
            <a:ext cx="9144000" cy="5791200"/>
          </a:xfrm>
          <a:prstGeom prst="rect">
            <a:avLst/>
          </a:prstGeom>
          <a:noFill/>
          <a:extLst>
            <a:ext uri="{909E8E84-426E-40DD-AFC4-6F175D3DCCD1}">
              <a14:hiddenFill xmlns:a14="http://schemas.microsoft.com/office/drawing/2010/main">
                <a:solidFill>
                  <a:srgbClr val="FFFFFF"/>
                </a:solidFill>
              </a14:hiddenFill>
            </a:ext>
          </a:extLst>
        </p:spPr>
      </p:pic>
      <p:sp>
        <p:nvSpPr>
          <p:cNvPr id="632837" name="Text Box 5"/>
          <p:cNvSpPr txBox="1">
            <a:spLocks noChangeArrowheads="1"/>
          </p:cNvSpPr>
          <p:nvPr/>
        </p:nvSpPr>
        <p:spPr bwMode="auto">
          <a:xfrm>
            <a:off x="838200" y="5867400"/>
            <a:ext cx="68627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effectLst>
                  <a:outerShdw blurRad="38100" dist="38100" dir="2700000" algn="tl">
                    <a:srgbClr val="C0C0C0"/>
                  </a:outerShdw>
                </a:effectLst>
              </a:rPr>
              <a:t>Diagnosis: </a:t>
            </a:r>
            <a:r>
              <a:rPr lang="tr-TR">
                <a:effectLst>
                  <a:outerShdw blurRad="38100" dist="38100" dir="2700000" algn="tl">
                    <a:srgbClr val="C0C0C0"/>
                  </a:outerShdw>
                </a:effectLst>
              </a:rPr>
              <a:t>Orak hücreli anemi</a:t>
            </a:r>
            <a:r>
              <a:rPr lang="en-US">
                <a:effectLst>
                  <a:outerShdw blurRad="38100" dist="38100" dir="2700000" algn="tl">
                    <a:srgbClr val="C0C0C0"/>
                  </a:outerShdw>
                </a:effectLst>
              </a:rPr>
              <a:t>: </a:t>
            </a:r>
            <a:r>
              <a:rPr lang="en-US" sz="1600" b="1">
                <a:solidFill>
                  <a:srgbClr val="FF0000"/>
                </a:solidFill>
                <a:effectLst/>
              </a:rPr>
              <a:t>beta </a:t>
            </a:r>
            <a:r>
              <a:rPr lang="tr-TR" sz="1600" b="1">
                <a:solidFill>
                  <a:srgbClr val="FF0000"/>
                </a:solidFill>
                <a:effectLst/>
              </a:rPr>
              <a:t>zincirinde mutasyon</a:t>
            </a:r>
            <a:endParaRPr lang="en-US" sz="1600" b="1">
              <a:solidFill>
                <a:srgbClr val="FF0000"/>
              </a:solidFill>
              <a:effectLst/>
            </a:endParaRPr>
          </a:p>
          <a:p>
            <a:endParaRPr lang="en-US">
              <a:effectLst>
                <a:outerShdw blurRad="38100" dist="38100" dir="2700000" algn="tl">
                  <a:srgbClr val="C0C0C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63283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63283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632834">
                                            <p:txEl>
                                              <p:pRg st="2" end="2"/>
                                            </p:txEl>
                                          </p:spTgt>
                                        </p:tgtEl>
                                        <p:attrNameLst>
                                          <p:attrName>style.visibility</p:attrName>
                                        </p:attrNameLst>
                                      </p:cBhvr>
                                      <p:to>
                                        <p:strVal val="visible"/>
                                      </p:to>
                                    </p:se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499"/>
                                          </p:stCondLst>
                                        </p:cTn>
                                        <p:tgtEl>
                                          <p:spTgt spid="632834">
                                            <p:txEl>
                                              <p:pRg st="4" end="4"/>
                                            </p:txEl>
                                          </p:spTgt>
                                        </p:tgtEl>
                                        <p:attrNameLst>
                                          <p:attrName>style.visibility</p:attrName>
                                        </p:attrNameLst>
                                      </p:cBhvr>
                                      <p:to>
                                        <p:strVal val="visible"/>
                                      </p:to>
                                    </p:set>
                                  </p:childTnLst>
                                </p:cTn>
                              </p:par>
                            </p:childTnLst>
                          </p:cTn>
                        </p:par>
                        <p:par>
                          <p:cTn id="14" fill="hold" nodeType="afterGroup">
                            <p:stCondLst>
                              <p:cond delay="1000"/>
                            </p:stCondLst>
                            <p:childTnLst>
                              <p:par>
                                <p:cTn id="15" presetID="1" presetClass="entr" presetSubtype="0" fill="hold" grpId="0" nodeType="afterEffect">
                                  <p:stCondLst>
                                    <p:cond delay="0"/>
                                  </p:stCondLst>
                                  <p:childTnLst>
                                    <p:set>
                                      <p:cBhvr>
                                        <p:cTn id="16" dur="1" fill="hold">
                                          <p:stCondLst>
                                            <p:cond delay="499"/>
                                          </p:stCondLst>
                                        </p:cTn>
                                        <p:tgtEl>
                                          <p:spTgt spid="632834">
                                            <p:txEl>
                                              <p:pRg st="6" end="6"/>
                                            </p:txEl>
                                          </p:spTgt>
                                        </p:tgtEl>
                                        <p:attrNameLst>
                                          <p:attrName>style.visibility</p:attrName>
                                        </p:attrNameLst>
                                      </p:cBhvr>
                                      <p:to>
                                        <p:strVal val="visible"/>
                                      </p:to>
                                    </p:set>
                                  </p:childTnLst>
                                </p:cTn>
                              </p:par>
                            </p:childTnLst>
                          </p:cTn>
                        </p:par>
                        <p:par>
                          <p:cTn id="17" fill="hold" nodeType="afterGroup">
                            <p:stCondLst>
                              <p:cond delay="1500"/>
                            </p:stCondLst>
                            <p:childTnLst>
                              <p:par>
                                <p:cTn id="18" presetID="1" presetClass="entr" presetSubtype="0" fill="hold" nodeType="afterEffect">
                                  <p:stCondLst>
                                    <p:cond delay="0"/>
                                  </p:stCondLst>
                                  <p:childTnLst>
                                    <p:set>
                                      <p:cBhvr>
                                        <p:cTn id="19" dur="1" fill="hold">
                                          <p:stCondLst>
                                            <p:cond delay="499"/>
                                          </p:stCondLst>
                                        </p:cTn>
                                        <p:tgtEl>
                                          <p:spTgt spid="632836"/>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6328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2834" grpId="0" build="p" autoUpdateAnimBg="0" advAuto="0"/>
      <p:bldP spid="632837"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grpSp>
        <p:nvGrpSpPr>
          <p:cNvPr id="495818" name="Group 202"/>
          <p:cNvGrpSpPr>
            <a:grpSpLocks/>
          </p:cNvGrpSpPr>
          <p:nvPr/>
        </p:nvGrpSpPr>
        <p:grpSpPr bwMode="auto">
          <a:xfrm>
            <a:off x="609600" y="1524000"/>
            <a:ext cx="4038600" cy="5105400"/>
            <a:chOff x="384" y="960"/>
            <a:chExt cx="2544" cy="3216"/>
          </a:xfrm>
        </p:grpSpPr>
        <p:sp>
          <p:nvSpPr>
            <p:cNvPr id="495638" name="Rectangle 22"/>
            <p:cNvSpPr>
              <a:spLocks noChangeArrowheads="1"/>
            </p:cNvSpPr>
            <p:nvPr/>
          </p:nvSpPr>
          <p:spPr bwMode="auto">
            <a:xfrm>
              <a:off x="384" y="960"/>
              <a:ext cx="2544" cy="3216"/>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nvGrpSpPr>
            <p:cNvPr id="495680" name="Group 64"/>
            <p:cNvGrpSpPr>
              <a:grpSpLocks/>
            </p:cNvGrpSpPr>
            <p:nvPr/>
          </p:nvGrpSpPr>
          <p:grpSpPr bwMode="auto">
            <a:xfrm>
              <a:off x="610" y="1368"/>
              <a:ext cx="1152" cy="264"/>
              <a:chOff x="1824" y="1200"/>
              <a:chExt cx="1152" cy="264"/>
            </a:xfrm>
          </p:grpSpPr>
          <p:sp>
            <p:nvSpPr>
              <p:cNvPr id="495627" name="Freeform 11"/>
              <p:cNvSpPr>
                <a:spLocks/>
              </p:cNvSpPr>
              <p:nvPr/>
            </p:nvSpPr>
            <p:spPr bwMode="auto">
              <a:xfrm>
                <a:off x="1861" y="1248"/>
                <a:ext cx="1115" cy="216"/>
              </a:xfrm>
              <a:custGeom>
                <a:avLst/>
                <a:gdLst>
                  <a:gd name="T0" fmla="*/ 10 w 1115"/>
                  <a:gd name="T1" fmla="*/ 61 h 216"/>
                  <a:gd name="T2" fmla="*/ 65 w 1115"/>
                  <a:gd name="T3" fmla="*/ 19 h 216"/>
                  <a:gd name="T4" fmla="*/ 194 w 1115"/>
                  <a:gd name="T5" fmla="*/ 19 h 216"/>
                  <a:gd name="T6" fmla="*/ 610 w 1115"/>
                  <a:gd name="T7" fmla="*/ 21 h 216"/>
                  <a:gd name="T8" fmla="*/ 674 w 1115"/>
                  <a:gd name="T9" fmla="*/ 61 h 216"/>
                  <a:gd name="T10" fmla="*/ 740 w 1115"/>
                  <a:gd name="T11" fmla="*/ 13 h 216"/>
                  <a:gd name="T12" fmla="*/ 1049 w 1115"/>
                  <a:gd name="T13" fmla="*/ 22 h 216"/>
                  <a:gd name="T14" fmla="*/ 1079 w 1115"/>
                  <a:gd name="T15" fmla="*/ 145 h 216"/>
                  <a:gd name="T16" fmla="*/ 833 w 1115"/>
                  <a:gd name="T17" fmla="*/ 187 h 216"/>
                  <a:gd name="T18" fmla="*/ 728 w 1115"/>
                  <a:gd name="T19" fmla="*/ 178 h 216"/>
                  <a:gd name="T20" fmla="*/ 671 w 1115"/>
                  <a:gd name="T21" fmla="*/ 148 h 216"/>
                  <a:gd name="T22" fmla="*/ 605 w 1115"/>
                  <a:gd name="T23" fmla="*/ 184 h 216"/>
                  <a:gd name="T24" fmla="*/ 125 w 1115"/>
                  <a:gd name="T25" fmla="*/ 190 h 216"/>
                  <a:gd name="T26" fmla="*/ 2 w 1115"/>
                  <a:gd name="T27" fmla="*/ 136 h 216"/>
                  <a:gd name="T28" fmla="*/ 10 w 1115"/>
                  <a:gd name="T29" fmla="*/ 6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5" h="216">
                    <a:moveTo>
                      <a:pt x="10" y="61"/>
                    </a:moveTo>
                    <a:cubicBezTo>
                      <a:pt x="15" y="52"/>
                      <a:pt x="55" y="20"/>
                      <a:pt x="65" y="19"/>
                    </a:cubicBezTo>
                    <a:cubicBezTo>
                      <a:pt x="110" y="14"/>
                      <a:pt x="149" y="22"/>
                      <a:pt x="194" y="19"/>
                    </a:cubicBezTo>
                    <a:cubicBezTo>
                      <a:pt x="338" y="10"/>
                      <a:pt x="414" y="16"/>
                      <a:pt x="610" y="21"/>
                    </a:cubicBezTo>
                    <a:cubicBezTo>
                      <a:pt x="637" y="39"/>
                      <a:pt x="644" y="51"/>
                      <a:pt x="674" y="61"/>
                    </a:cubicBezTo>
                    <a:cubicBezTo>
                      <a:pt x="705" y="51"/>
                      <a:pt x="709" y="23"/>
                      <a:pt x="740" y="13"/>
                    </a:cubicBezTo>
                    <a:cubicBezTo>
                      <a:pt x="806" y="6"/>
                      <a:pt x="993" y="0"/>
                      <a:pt x="1049" y="22"/>
                    </a:cubicBezTo>
                    <a:cubicBezTo>
                      <a:pt x="1105" y="44"/>
                      <a:pt x="1115" y="118"/>
                      <a:pt x="1079" y="145"/>
                    </a:cubicBezTo>
                    <a:cubicBezTo>
                      <a:pt x="1032" y="216"/>
                      <a:pt x="916" y="179"/>
                      <a:pt x="833" y="187"/>
                    </a:cubicBezTo>
                    <a:cubicBezTo>
                      <a:pt x="773" y="193"/>
                      <a:pt x="754" y="186"/>
                      <a:pt x="728" y="178"/>
                    </a:cubicBezTo>
                    <a:cubicBezTo>
                      <a:pt x="701" y="171"/>
                      <a:pt x="691" y="147"/>
                      <a:pt x="671" y="148"/>
                    </a:cubicBezTo>
                    <a:cubicBezTo>
                      <a:pt x="613" y="160"/>
                      <a:pt x="638" y="196"/>
                      <a:pt x="605" y="184"/>
                    </a:cubicBezTo>
                    <a:cubicBezTo>
                      <a:pt x="488" y="179"/>
                      <a:pt x="241" y="179"/>
                      <a:pt x="125" y="190"/>
                    </a:cubicBezTo>
                    <a:cubicBezTo>
                      <a:pt x="24" y="175"/>
                      <a:pt x="21" y="157"/>
                      <a:pt x="2" y="136"/>
                    </a:cubicBezTo>
                    <a:cubicBezTo>
                      <a:pt x="2" y="113"/>
                      <a:pt x="0" y="73"/>
                      <a:pt x="10" y="61"/>
                    </a:cubicBezTo>
                    <a:close/>
                  </a:path>
                </a:pathLst>
              </a:custGeom>
              <a:solidFill>
                <a:srgbClr val="DFDFDF"/>
              </a:solidFill>
              <a:ln>
                <a:noFill/>
              </a:ln>
              <a:effectLst/>
              <a:extLst>
                <a:ext uri="{91240B29-F687-4F45-9708-019B960494DF}">
                  <a14:hiddenLine xmlns:a14="http://schemas.microsoft.com/office/drawing/2010/main" w="952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495624" name="Freeform 8"/>
              <p:cNvSpPr>
                <a:spLocks/>
              </p:cNvSpPr>
              <p:nvPr/>
            </p:nvSpPr>
            <p:spPr bwMode="auto">
              <a:xfrm>
                <a:off x="1824" y="1200"/>
                <a:ext cx="1115" cy="216"/>
              </a:xfrm>
              <a:custGeom>
                <a:avLst/>
                <a:gdLst>
                  <a:gd name="T0" fmla="*/ 10 w 1115"/>
                  <a:gd name="T1" fmla="*/ 61 h 216"/>
                  <a:gd name="T2" fmla="*/ 65 w 1115"/>
                  <a:gd name="T3" fmla="*/ 19 h 216"/>
                  <a:gd name="T4" fmla="*/ 194 w 1115"/>
                  <a:gd name="T5" fmla="*/ 19 h 216"/>
                  <a:gd name="T6" fmla="*/ 610 w 1115"/>
                  <a:gd name="T7" fmla="*/ 21 h 216"/>
                  <a:gd name="T8" fmla="*/ 674 w 1115"/>
                  <a:gd name="T9" fmla="*/ 61 h 216"/>
                  <a:gd name="T10" fmla="*/ 740 w 1115"/>
                  <a:gd name="T11" fmla="*/ 13 h 216"/>
                  <a:gd name="T12" fmla="*/ 1049 w 1115"/>
                  <a:gd name="T13" fmla="*/ 22 h 216"/>
                  <a:gd name="T14" fmla="*/ 1079 w 1115"/>
                  <a:gd name="T15" fmla="*/ 145 h 216"/>
                  <a:gd name="T16" fmla="*/ 833 w 1115"/>
                  <a:gd name="T17" fmla="*/ 187 h 216"/>
                  <a:gd name="T18" fmla="*/ 728 w 1115"/>
                  <a:gd name="T19" fmla="*/ 178 h 216"/>
                  <a:gd name="T20" fmla="*/ 671 w 1115"/>
                  <a:gd name="T21" fmla="*/ 148 h 216"/>
                  <a:gd name="T22" fmla="*/ 605 w 1115"/>
                  <a:gd name="T23" fmla="*/ 184 h 216"/>
                  <a:gd name="T24" fmla="*/ 125 w 1115"/>
                  <a:gd name="T25" fmla="*/ 190 h 216"/>
                  <a:gd name="T26" fmla="*/ 2 w 1115"/>
                  <a:gd name="T27" fmla="*/ 136 h 216"/>
                  <a:gd name="T28" fmla="*/ 10 w 1115"/>
                  <a:gd name="T29" fmla="*/ 6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5" h="216">
                    <a:moveTo>
                      <a:pt x="10" y="61"/>
                    </a:moveTo>
                    <a:cubicBezTo>
                      <a:pt x="15" y="52"/>
                      <a:pt x="55" y="20"/>
                      <a:pt x="65" y="19"/>
                    </a:cubicBezTo>
                    <a:cubicBezTo>
                      <a:pt x="110" y="14"/>
                      <a:pt x="149" y="22"/>
                      <a:pt x="194" y="19"/>
                    </a:cubicBezTo>
                    <a:cubicBezTo>
                      <a:pt x="338" y="10"/>
                      <a:pt x="414" y="16"/>
                      <a:pt x="610" y="21"/>
                    </a:cubicBezTo>
                    <a:cubicBezTo>
                      <a:pt x="637" y="39"/>
                      <a:pt x="644" y="51"/>
                      <a:pt x="674" y="61"/>
                    </a:cubicBezTo>
                    <a:cubicBezTo>
                      <a:pt x="705" y="51"/>
                      <a:pt x="709" y="23"/>
                      <a:pt x="740" y="13"/>
                    </a:cubicBezTo>
                    <a:cubicBezTo>
                      <a:pt x="806" y="6"/>
                      <a:pt x="993" y="0"/>
                      <a:pt x="1049" y="22"/>
                    </a:cubicBezTo>
                    <a:cubicBezTo>
                      <a:pt x="1105" y="44"/>
                      <a:pt x="1115" y="118"/>
                      <a:pt x="1079" y="145"/>
                    </a:cubicBezTo>
                    <a:cubicBezTo>
                      <a:pt x="1032" y="216"/>
                      <a:pt x="916" y="179"/>
                      <a:pt x="833" y="187"/>
                    </a:cubicBezTo>
                    <a:cubicBezTo>
                      <a:pt x="773" y="193"/>
                      <a:pt x="754" y="186"/>
                      <a:pt x="728" y="178"/>
                    </a:cubicBezTo>
                    <a:cubicBezTo>
                      <a:pt x="701" y="171"/>
                      <a:pt x="691" y="147"/>
                      <a:pt x="671" y="148"/>
                    </a:cubicBezTo>
                    <a:cubicBezTo>
                      <a:pt x="613" y="160"/>
                      <a:pt x="638" y="196"/>
                      <a:pt x="605" y="184"/>
                    </a:cubicBezTo>
                    <a:cubicBezTo>
                      <a:pt x="488" y="179"/>
                      <a:pt x="241" y="179"/>
                      <a:pt x="125" y="190"/>
                    </a:cubicBezTo>
                    <a:cubicBezTo>
                      <a:pt x="24" y="175"/>
                      <a:pt x="21" y="157"/>
                      <a:pt x="2" y="136"/>
                    </a:cubicBezTo>
                    <a:cubicBezTo>
                      <a:pt x="2" y="113"/>
                      <a:pt x="0" y="73"/>
                      <a:pt x="10" y="61"/>
                    </a:cubicBezTo>
                    <a:close/>
                  </a:path>
                </a:pathLst>
              </a:custGeom>
              <a:gradFill rotWithShape="1">
                <a:gsLst>
                  <a:gs pos="0">
                    <a:schemeClr val="accent1">
                      <a:gamma/>
                      <a:shade val="56078"/>
                      <a:invGamma/>
                    </a:schemeClr>
                  </a:gs>
                  <a:gs pos="50000">
                    <a:schemeClr val="accent1"/>
                  </a:gs>
                  <a:gs pos="100000">
                    <a:schemeClr val="accent1">
                      <a:gamma/>
                      <a:shade val="56078"/>
                      <a:invGamma/>
                    </a:schemeClr>
                  </a:gs>
                </a:gsLst>
                <a:lin ang="5400000" scaled="1"/>
              </a:gradFill>
              <a:ln>
                <a:noFill/>
              </a:ln>
              <a:effectLst/>
              <a:extLst>
                <a:ext uri="{91240B29-F687-4F45-9708-019B960494DF}">
                  <a14:hiddenLine xmlns:a14="http://schemas.microsoft.com/office/drawing/2010/main" w="952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495626" name="AutoShape 10"/>
              <p:cNvSpPr>
                <a:spLocks noChangeArrowheads="1"/>
              </p:cNvSpPr>
              <p:nvPr/>
            </p:nvSpPr>
            <p:spPr bwMode="auto">
              <a:xfrm>
                <a:off x="1850" y="1272"/>
                <a:ext cx="1056" cy="48"/>
              </a:xfrm>
              <a:prstGeom prst="roundRect">
                <a:avLst>
                  <a:gd name="adj" fmla="val 50000"/>
                </a:avLst>
              </a:prstGeom>
              <a:gradFill rotWithShape="1">
                <a:gsLst>
                  <a:gs pos="0">
                    <a:schemeClr val="accent1">
                      <a:gamma/>
                      <a:shade val="95686"/>
                      <a:invGamma/>
                    </a:schemeClr>
                  </a:gs>
                  <a:gs pos="50000">
                    <a:schemeClr val="accent1"/>
                  </a:gs>
                  <a:gs pos="100000">
                    <a:schemeClr val="accent1">
                      <a:gamma/>
                      <a:shade val="95686"/>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95628" name="Line 12"/>
              <p:cNvSpPr>
                <a:spLocks noChangeShapeType="1"/>
              </p:cNvSpPr>
              <p:nvPr/>
            </p:nvSpPr>
            <p:spPr bwMode="auto">
              <a:xfrm>
                <a:off x="1850" y="1296"/>
                <a:ext cx="1056" cy="0"/>
              </a:xfrm>
              <a:prstGeom prst="line">
                <a:avLst/>
              </a:prstGeom>
              <a:noFill/>
              <a:ln w="28575">
                <a:solidFill>
                  <a:srgbClr val="9D9DB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495630" name="Freeform 14"/>
              <p:cNvSpPr>
                <a:spLocks/>
              </p:cNvSpPr>
              <p:nvPr/>
            </p:nvSpPr>
            <p:spPr bwMode="auto">
              <a:xfrm>
                <a:off x="1976" y="1216"/>
                <a:ext cx="146" cy="170"/>
              </a:xfrm>
              <a:custGeom>
                <a:avLst/>
                <a:gdLst>
                  <a:gd name="T0" fmla="*/ 24 w 146"/>
                  <a:gd name="T1" fmla="*/ 2 h 170"/>
                  <a:gd name="T2" fmla="*/ 140 w 146"/>
                  <a:gd name="T3" fmla="*/ 0 h 170"/>
                  <a:gd name="T4" fmla="*/ 146 w 146"/>
                  <a:gd name="T5" fmla="*/ 164 h 170"/>
                  <a:gd name="T6" fmla="*/ 12 w 146"/>
                  <a:gd name="T7" fmla="*/ 170 h 170"/>
                  <a:gd name="T8" fmla="*/ 24 w 146"/>
                  <a:gd name="T9" fmla="*/ 2 h 170"/>
                </a:gdLst>
                <a:ahLst/>
                <a:cxnLst>
                  <a:cxn ang="0">
                    <a:pos x="T0" y="T1"/>
                  </a:cxn>
                  <a:cxn ang="0">
                    <a:pos x="T2" y="T3"/>
                  </a:cxn>
                  <a:cxn ang="0">
                    <a:pos x="T4" y="T5"/>
                  </a:cxn>
                  <a:cxn ang="0">
                    <a:pos x="T6" y="T7"/>
                  </a:cxn>
                  <a:cxn ang="0">
                    <a:pos x="T8" y="T9"/>
                  </a:cxn>
                </a:cxnLst>
                <a:rect l="0" t="0" r="r" b="b"/>
                <a:pathLst>
                  <a:path w="146" h="170">
                    <a:moveTo>
                      <a:pt x="24" y="2"/>
                    </a:moveTo>
                    <a:cubicBezTo>
                      <a:pt x="60" y="0"/>
                      <a:pt x="104" y="2"/>
                      <a:pt x="140" y="0"/>
                    </a:cubicBezTo>
                    <a:cubicBezTo>
                      <a:pt x="134" y="74"/>
                      <a:pt x="134" y="124"/>
                      <a:pt x="146" y="164"/>
                    </a:cubicBezTo>
                    <a:cubicBezTo>
                      <a:pt x="20" y="168"/>
                      <a:pt x="140" y="164"/>
                      <a:pt x="12" y="170"/>
                    </a:cubicBezTo>
                    <a:cubicBezTo>
                      <a:pt x="12" y="108"/>
                      <a:pt x="0" y="82"/>
                      <a:pt x="24" y="2"/>
                    </a:cubicBezTo>
                    <a:close/>
                  </a:path>
                </a:pathLst>
              </a:custGeom>
              <a:gradFill rotWithShape="1">
                <a:gsLst>
                  <a:gs pos="0">
                    <a:srgbClr val="31B731"/>
                  </a:gs>
                  <a:gs pos="50000">
                    <a:srgbClr val="31B731">
                      <a:gamma/>
                      <a:tint val="43922"/>
                      <a:invGamma/>
                    </a:srgbClr>
                  </a:gs>
                  <a:gs pos="100000">
                    <a:srgbClr val="31B73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grpSp>
        <p:sp>
          <p:nvSpPr>
            <p:cNvPr id="495784" name="Text Box 168"/>
            <p:cNvSpPr txBox="1">
              <a:spLocks noChangeArrowheads="1"/>
            </p:cNvSpPr>
            <p:nvPr/>
          </p:nvSpPr>
          <p:spPr bwMode="auto">
            <a:xfrm>
              <a:off x="480" y="1056"/>
              <a:ext cx="240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solidFill>
                    <a:schemeClr val="bg2"/>
                  </a:solidFill>
                  <a:effectLst>
                    <a:outerShdw blurRad="38100" dist="38100" dir="2700000" algn="tl">
                      <a:srgbClr val="C0C0C0"/>
                    </a:outerShdw>
                  </a:effectLst>
                </a:rPr>
                <a:t>normal (</a:t>
              </a:r>
              <a:r>
                <a:rPr lang="tr-TR" sz="2000">
                  <a:solidFill>
                    <a:schemeClr val="bg2"/>
                  </a:solidFill>
                  <a:effectLst>
                    <a:outerShdw blurRad="38100" dist="38100" dir="2700000" algn="tl">
                      <a:srgbClr val="C0C0C0"/>
                    </a:outerShdw>
                  </a:effectLst>
                </a:rPr>
                <a:t>k</a:t>
              </a:r>
              <a:r>
                <a:rPr lang="en-US" sz="2000">
                  <a:solidFill>
                    <a:schemeClr val="bg2"/>
                  </a:solidFill>
                  <a:effectLst>
                    <a:outerShdw blurRad="38100" dist="38100" dir="2700000" algn="tl">
                      <a:srgbClr val="C0C0C0"/>
                    </a:outerShdw>
                  </a:effectLst>
                </a:rPr>
                <a:t>romo</a:t>
              </a:r>
              <a:r>
                <a:rPr lang="tr-TR" sz="2000">
                  <a:solidFill>
                    <a:schemeClr val="bg2"/>
                  </a:solidFill>
                  <a:effectLst>
                    <a:outerShdw blurRad="38100" dist="38100" dir="2700000" algn="tl">
                      <a:srgbClr val="C0C0C0"/>
                    </a:outerShdw>
                  </a:effectLst>
                </a:rPr>
                <a:t>z</a:t>
              </a:r>
              <a:r>
                <a:rPr lang="en-US" sz="2000">
                  <a:solidFill>
                    <a:schemeClr val="bg2"/>
                  </a:solidFill>
                  <a:effectLst>
                    <a:outerShdw blurRad="38100" dist="38100" dir="2700000" algn="tl">
                      <a:srgbClr val="C0C0C0"/>
                    </a:outerShdw>
                  </a:effectLst>
                </a:rPr>
                <a:t>om 11)</a:t>
              </a:r>
            </a:p>
          </p:txBody>
        </p:sp>
      </p:grpSp>
      <p:grpSp>
        <p:nvGrpSpPr>
          <p:cNvPr id="495819" name="Group 203"/>
          <p:cNvGrpSpPr>
            <a:grpSpLocks/>
          </p:cNvGrpSpPr>
          <p:nvPr/>
        </p:nvGrpSpPr>
        <p:grpSpPr bwMode="auto">
          <a:xfrm>
            <a:off x="4876800" y="1524000"/>
            <a:ext cx="4038600" cy="5105400"/>
            <a:chOff x="3072" y="960"/>
            <a:chExt cx="2544" cy="3216"/>
          </a:xfrm>
        </p:grpSpPr>
        <p:sp>
          <p:nvSpPr>
            <p:cNvPr id="495817" name="Rectangle 201"/>
            <p:cNvSpPr>
              <a:spLocks noChangeArrowheads="1"/>
            </p:cNvSpPr>
            <p:nvPr/>
          </p:nvSpPr>
          <p:spPr bwMode="auto">
            <a:xfrm>
              <a:off x="3072" y="960"/>
              <a:ext cx="2544" cy="3216"/>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nvGrpSpPr>
            <p:cNvPr id="495720" name="Group 104"/>
            <p:cNvGrpSpPr>
              <a:grpSpLocks/>
            </p:cNvGrpSpPr>
            <p:nvPr/>
          </p:nvGrpSpPr>
          <p:grpSpPr bwMode="auto">
            <a:xfrm>
              <a:off x="3264" y="1368"/>
              <a:ext cx="1152" cy="264"/>
              <a:chOff x="1824" y="1200"/>
              <a:chExt cx="1152" cy="264"/>
            </a:xfrm>
          </p:grpSpPr>
          <p:sp>
            <p:nvSpPr>
              <p:cNvPr id="495721" name="Freeform 105"/>
              <p:cNvSpPr>
                <a:spLocks/>
              </p:cNvSpPr>
              <p:nvPr/>
            </p:nvSpPr>
            <p:spPr bwMode="auto">
              <a:xfrm>
                <a:off x="1861" y="1248"/>
                <a:ext cx="1115" cy="216"/>
              </a:xfrm>
              <a:custGeom>
                <a:avLst/>
                <a:gdLst>
                  <a:gd name="T0" fmla="*/ 10 w 1115"/>
                  <a:gd name="T1" fmla="*/ 61 h 216"/>
                  <a:gd name="T2" fmla="*/ 65 w 1115"/>
                  <a:gd name="T3" fmla="*/ 19 h 216"/>
                  <a:gd name="T4" fmla="*/ 194 w 1115"/>
                  <a:gd name="T5" fmla="*/ 19 h 216"/>
                  <a:gd name="T6" fmla="*/ 610 w 1115"/>
                  <a:gd name="T7" fmla="*/ 21 h 216"/>
                  <a:gd name="T8" fmla="*/ 674 w 1115"/>
                  <a:gd name="T9" fmla="*/ 61 h 216"/>
                  <a:gd name="T10" fmla="*/ 740 w 1115"/>
                  <a:gd name="T11" fmla="*/ 13 h 216"/>
                  <a:gd name="T12" fmla="*/ 1049 w 1115"/>
                  <a:gd name="T13" fmla="*/ 22 h 216"/>
                  <a:gd name="T14" fmla="*/ 1079 w 1115"/>
                  <a:gd name="T15" fmla="*/ 145 h 216"/>
                  <a:gd name="T16" fmla="*/ 833 w 1115"/>
                  <a:gd name="T17" fmla="*/ 187 h 216"/>
                  <a:gd name="T18" fmla="*/ 728 w 1115"/>
                  <a:gd name="T19" fmla="*/ 178 h 216"/>
                  <a:gd name="T20" fmla="*/ 671 w 1115"/>
                  <a:gd name="T21" fmla="*/ 148 h 216"/>
                  <a:gd name="T22" fmla="*/ 605 w 1115"/>
                  <a:gd name="T23" fmla="*/ 184 h 216"/>
                  <a:gd name="T24" fmla="*/ 125 w 1115"/>
                  <a:gd name="T25" fmla="*/ 190 h 216"/>
                  <a:gd name="T26" fmla="*/ 2 w 1115"/>
                  <a:gd name="T27" fmla="*/ 136 h 216"/>
                  <a:gd name="T28" fmla="*/ 10 w 1115"/>
                  <a:gd name="T29" fmla="*/ 6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5" h="216">
                    <a:moveTo>
                      <a:pt x="10" y="61"/>
                    </a:moveTo>
                    <a:cubicBezTo>
                      <a:pt x="15" y="52"/>
                      <a:pt x="55" y="20"/>
                      <a:pt x="65" y="19"/>
                    </a:cubicBezTo>
                    <a:cubicBezTo>
                      <a:pt x="110" y="14"/>
                      <a:pt x="149" y="22"/>
                      <a:pt x="194" y="19"/>
                    </a:cubicBezTo>
                    <a:cubicBezTo>
                      <a:pt x="338" y="10"/>
                      <a:pt x="414" y="16"/>
                      <a:pt x="610" y="21"/>
                    </a:cubicBezTo>
                    <a:cubicBezTo>
                      <a:pt x="637" y="39"/>
                      <a:pt x="644" y="51"/>
                      <a:pt x="674" y="61"/>
                    </a:cubicBezTo>
                    <a:cubicBezTo>
                      <a:pt x="705" y="51"/>
                      <a:pt x="709" y="23"/>
                      <a:pt x="740" y="13"/>
                    </a:cubicBezTo>
                    <a:cubicBezTo>
                      <a:pt x="806" y="6"/>
                      <a:pt x="993" y="0"/>
                      <a:pt x="1049" y="22"/>
                    </a:cubicBezTo>
                    <a:cubicBezTo>
                      <a:pt x="1105" y="44"/>
                      <a:pt x="1115" y="118"/>
                      <a:pt x="1079" y="145"/>
                    </a:cubicBezTo>
                    <a:cubicBezTo>
                      <a:pt x="1032" y="216"/>
                      <a:pt x="916" y="179"/>
                      <a:pt x="833" y="187"/>
                    </a:cubicBezTo>
                    <a:cubicBezTo>
                      <a:pt x="773" y="193"/>
                      <a:pt x="754" y="186"/>
                      <a:pt x="728" y="178"/>
                    </a:cubicBezTo>
                    <a:cubicBezTo>
                      <a:pt x="701" y="171"/>
                      <a:pt x="691" y="147"/>
                      <a:pt x="671" y="148"/>
                    </a:cubicBezTo>
                    <a:cubicBezTo>
                      <a:pt x="613" y="160"/>
                      <a:pt x="638" y="196"/>
                      <a:pt x="605" y="184"/>
                    </a:cubicBezTo>
                    <a:cubicBezTo>
                      <a:pt x="488" y="179"/>
                      <a:pt x="241" y="179"/>
                      <a:pt x="125" y="190"/>
                    </a:cubicBezTo>
                    <a:cubicBezTo>
                      <a:pt x="24" y="175"/>
                      <a:pt x="21" y="157"/>
                      <a:pt x="2" y="136"/>
                    </a:cubicBezTo>
                    <a:cubicBezTo>
                      <a:pt x="2" y="113"/>
                      <a:pt x="0" y="73"/>
                      <a:pt x="10" y="61"/>
                    </a:cubicBezTo>
                    <a:close/>
                  </a:path>
                </a:pathLst>
              </a:custGeom>
              <a:solidFill>
                <a:srgbClr val="DFDFDF"/>
              </a:solidFill>
              <a:ln>
                <a:noFill/>
              </a:ln>
              <a:effectLst/>
              <a:extLst>
                <a:ext uri="{91240B29-F687-4F45-9708-019B960494DF}">
                  <a14:hiddenLine xmlns:a14="http://schemas.microsoft.com/office/drawing/2010/main" w="952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495722" name="Freeform 106"/>
              <p:cNvSpPr>
                <a:spLocks/>
              </p:cNvSpPr>
              <p:nvPr/>
            </p:nvSpPr>
            <p:spPr bwMode="auto">
              <a:xfrm>
                <a:off x="1824" y="1200"/>
                <a:ext cx="1115" cy="216"/>
              </a:xfrm>
              <a:custGeom>
                <a:avLst/>
                <a:gdLst>
                  <a:gd name="T0" fmla="*/ 10 w 1115"/>
                  <a:gd name="T1" fmla="*/ 61 h 216"/>
                  <a:gd name="T2" fmla="*/ 65 w 1115"/>
                  <a:gd name="T3" fmla="*/ 19 h 216"/>
                  <a:gd name="T4" fmla="*/ 194 w 1115"/>
                  <a:gd name="T5" fmla="*/ 19 h 216"/>
                  <a:gd name="T6" fmla="*/ 610 w 1115"/>
                  <a:gd name="T7" fmla="*/ 21 h 216"/>
                  <a:gd name="T8" fmla="*/ 674 w 1115"/>
                  <a:gd name="T9" fmla="*/ 61 h 216"/>
                  <a:gd name="T10" fmla="*/ 740 w 1115"/>
                  <a:gd name="T11" fmla="*/ 13 h 216"/>
                  <a:gd name="T12" fmla="*/ 1049 w 1115"/>
                  <a:gd name="T13" fmla="*/ 22 h 216"/>
                  <a:gd name="T14" fmla="*/ 1079 w 1115"/>
                  <a:gd name="T15" fmla="*/ 145 h 216"/>
                  <a:gd name="T16" fmla="*/ 833 w 1115"/>
                  <a:gd name="T17" fmla="*/ 187 h 216"/>
                  <a:gd name="T18" fmla="*/ 728 w 1115"/>
                  <a:gd name="T19" fmla="*/ 178 h 216"/>
                  <a:gd name="T20" fmla="*/ 671 w 1115"/>
                  <a:gd name="T21" fmla="*/ 148 h 216"/>
                  <a:gd name="T22" fmla="*/ 605 w 1115"/>
                  <a:gd name="T23" fmla="*/ 184 h 216"/>
                  <a:gd name="T24" fmla="*/ 125 w 1115"/>
                  <a:gd name="T25" fmla="*/ 190 h 216"/>
                  <a:gd name="T26" fmla="*/ 2 w 1115"/>
                  <a:gd name="T27" fmla="*/ 136 h 216"/>
                  <a:gd name="T28" fmla="*/ 10 w 1115"/>
                  <a:gd name="T29" fmla="*/ 6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5" h="216">
                    <a:moveTo>
                      <a:pt x="10" y="61"/>
                    </a:moveTo>
                    <a:cubicBezTo>
                      <a:pt x="15" y="52"/>
                      <a:pt x="55" y="20"/>
                      <a:pt x="65" y="19"/>
                    </a:cubicBezTo>
                    <a:cubicBezTo>
                      <a:pt x="110" y="14"/>
                      <a:pt x="149" y="22"/>
                      <a:pt x="194" y="19"/>
                    </a:cubicBezTo>
                    <a:cubicBezTo>
                      <a:pt x="338" y="10"/>
                      <a:pt x="414" y="16"/>
                      <a:pt x="610" y="21"/>
                    </a:cubicBezTo>
                    <a:cubicBezTo>
                      <a:pt x="637" y="39"/>
                      <a:pt x="644" y="51"/>
                      <a:pt x="674" y="61"/>
                    </a:cubicBezTo>
                    <a:cubicBezTo>
                      <a:pt x="705" y="51"/>
                      <a:pt x="709" y="23"/>
                      <a:pt x="740" y="13"/>
                    </a:cubicBezTo>
                    <a:cubicBezTo>
                      <a:pt x="806" y="6"/>
                      <a:pt x="993" y="0"/>
                      <a:pt x="1049" y="22"/>
                    </a:cubicBezTo>
                    <a:cubicBezTo>
                      <a:pt x="1105" y="44"/>
                      <a:pt x="1115" y="118"/>
                      <a:pt x="1079" y="145"/>
                    </a:cubicBezTo>
                    <a:cubicBezTo>
                      <a:pt x="1032" y="216"/>
                      <a:pt x="916" y="179"/>
                      <a:pt x="833" y="187"/>
                    </a:cubicBezTo>
                    <a:cubicBezTo>
                      <a:pt x="773" y="193"/>
                      <a:pt x="754" y="186"/>
                      <a:pt x="728" y="178"/>
                    </a:cubicBezTo>
                    <a:cubicBezTo>
                      <a:pt x="701" y="171"/>
                      <a:pt x="691" y="147"/>
                      <a:pt x="671" y="148"/>
                    </a:cubicBezTo>
                    <a:cubicBezTo>
                      <a:pt x="613" y="160"/>
                      <a:pt x="638" y="196"/>
                      <a:pt x="605" y="184"/>
                    </a:cubicBezTo>
                    <a:cubicBezTo>
                      <a:pt x="488" y="179"/>
                      <a:pt x="241" y="179"/>
                      <a:pt x="125" y="190"/>
                    </a:cubicBezTo>
                    <a:cubicBezTo>
                      <a:pt x="24" y="175"/>
                      <a:pt x="21" y="157"/>
                      <a:pt x="2" y="136"/>
                    </a:cubicBezTo>
                    <a:cubicBezTo>
                      <a:pt x="2" y="113"/>
                      <a:pt x="0" y="73"/>
                      <a:pt x="10" y="61"/>
                    </a:cubicBezTo>
                    <a:close/>
                  </a:path>
                </a:pathLst>
              </a:custGeom>
              <a:gradFill rotWithShape="1">
                <a:gsLst>
                  <a:gs pos="0">
                    <a:schemeClr val="accent1">
                      <a:gamma/>
                      <a:shade val="56078"/>
                      <a:invGamma/>
                    </a:schemeClr>
                  </a:gs>
                  <a:gs pos="50000">
                    <a:schemeClr val="accent1"/>
                  </a:gs>
                  <a:gs pos="100000">
                    <a:schemeClr val="accent1">
                      <a:gamma/>
                      <a:shade val="56078"/>
                      <a:invGamma/>
                    </a:schemeClr>
                  </a:gs>
                </a:gsLst>
                <a:lin ang="5400000" scaled="1"/>
              </a:gradFill>
              <a:ln>
                <a:noFill/>
              </a:ln>
              <a:effectLst/>
              <a:extLst>
                <a:ext uri="{91240B29-F687-4F45-9708-019B960494DF}">
                  <a14:hiddenLine xmlns:a14="http://schemas.microsoft.com/office/drawing/2010/main" w="952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495723" name="AutoShape 107"/>
              <p:cNvSpPr>
                <a:spLocks noChangeArrowheads="1"/>
              </p:cNvSpPr>
              <p:nvPr/>
            </p:nvSpPr>
            <p:spPr bwMode="auto">
              <a:xfrm>
                <a:off x="1850" y="1272"/>
                <a:ext cx="1056" cy="48"/>
              </a:xfrm>
              <a:prstGeom prst="roundRect">
                <a:avLst>
                  <a:gd name="adj" fmla="val 50000"/>
                </a:avLst>
              </a:prstGeom>
              <a:gradFill rotWithShape="1">
                <a:gsLst>
                  <a:gs pos="0">
                    <a:schemeClr val="accent1">
                      <a:gamma/>
                      <a:shade val="95686"/>
                      <a:invGamma/>
                    </a:schemeClr>
                  </a:gs>
                  <a:gs pos="50000">
                    <a:schemeClr val="accent1"/>
                  </a:gs>
                  <a:gs pos="100000">
                    <a:schemeClr val="accent1">
                      <a:gamma/>
                      <a:shade val="95686"/>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95724" name="Line 108"/>
              <p:cNvSpPr>
                <a:spLocks noChangeShapeType="1"/>
              </p:cNvSpPr>
              <p:nvPr/>
            </p:nvSpPr>
            <p:spPr bwMode="auto">
              <a:xfrm>
                <a:off x="1850" y="1296"/>
                <a:ext cx="1056" cy="0"/>
              </a:xfrm>
              <a:prstGeom prst="line">
                <a:avLst/>
              </a:prstGeom>
              <a:noFill/>
              <a:ln w="28575">
                <a:solidFill>
                  <a:srgbClr val="9D9DB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495725" name="Freeform 109"/>
              <p:cNvSpPr>
                <a:spLocks/>
              </p:cNvSpPr>
              <p:nvPr/>
            </p:nvSpPr>
            <p:spPr bwMode="auto">
              <a:xfrm>
                <a:off x="1976" y="1216"/>
                <a:ext cx="146" cy="170"/>
              </a:xfrm>
              <a:custGeom>
                <a:avLst/>
                <a:gdLst>
                  <a:gd name="T0" fmla="*/ 24 w 146"/>
                  <a:gd name="T1" fmla="*/ 2 h 170"/>
                  <a:gd name="T2" fmla="*/ 140 w 146"/>
                  <a:gd name="T3" fmla="*/ 0 h 170"/>
                  <a:gd name="T4" fmla="*/ 146 w 146"/>
                  <a:gd name="T5" fmla="*/ 164 h 170"/>
                  <a:gd name="T6" fmla="*/ 12 w 146"/>
                  <a:gd name="T7" fmla="*/ 170 h 170"/>
                  <a:gd name="T8" fmla="*/ 24 w 146"/>
                  <a:gd name="T9" fmla="*/ 2 h 170"/>
                </a:gdLst>
                <a:ahLst/>
                <a:cxnLst>
                  <a:cxn ang="0">
                    <a:pos x="T0" y="T1"/>
                  </a:cxn>
                  <a:cxn ang="0">
                    <a:pos x="T2" y="T3"/>
                  </a:cxn>
                  <a:cxn ang="0">
                    <a:pos x="T4" y="T5"/>
                  </a:cxn>
                  <a:cxn ang="0">
                    <a:pos x="T6" y="T7"/>
                  </a:cxn>
                  <a:cxn ang="0">
                    <a:pos x="T8" y="T9"/>
                  </a:cxn>
                </a:cxnLst>
                <a:rect l="0" t="0" r="r" b="b"/>
                <a:pathLst>
                  <a:path w="146" h="170">
                    <a:moveTo>
                      <a:pt x="24" y="2"/>
                    </a:moveTo>
                    <a:cubicBezTo>
                      <a:pt x="60" y="0"/>
                      <a:pt x="104" y="2"/>
                      <a:pt x="140" y="0"/>
                    </a:cubicBezTo>
                    <a:cubicBezTo>
                      <a:pt x="134" y="74"/>
                      <a:pt x="134" y="124"/>
                      <a:pt x="146" y="164"/>
                    </a:cubicBezTo>
                    <a:cubicBezTo>
                      <a:pt x="20" y="168"/>
                      <a:pt x="140" y="164"/>
                      <a:pt x="12" y="170"/>
                    </a:cubicBezTo>
                    <a:cubicBezTo>
                      <a:pt x="12" y="108"/>
                      <a:pt x="0" y="82"/>
                      <a:pt x="24" y="2"/>
                    </a:cubicBezTo>
                    <a:close/>
                  </a:path>
                </a:pathLst>
              </a:custGeom>
              <a:gradFill rotWithShape="1">
                <a:gsLst>
                  <a:gs pos="0">
                    <a:srgbClr val="31B731"/>
                  </a:gs>
                  <a:gs pos="50000">
                    <a:srgbClr val="31B731">
                      <a:gamma/>
                      <a:tint val="43922"/>
                      <a:invGamma/>
                    </a:srgbClr>
                  </a:gs>
                  <a:gs pos="100000">
                    <a:srgbClr val="31B73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grpSp>
        <p:sp>
          <p:nvSpPr>
            <p:cNvPr id="495812" name="Text Box 196"/>
            <p:cNvSpPr txBox="1">
              <a:spLocks noChangeArrowheads="1"/>
            </p:cNvSpPr>
            <p:nvPr/>
          </p:nvSpPr>
          <p:spPr bwMode="auto">
            <a:xfrm>
              <a:off x="3120" y="1056"/>
              <a:ext cx="240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solidFill>
                    <a:schemeClr val="bg2"/>
                  </a:solidFill>
                  <a:effectLst>
                    <a:outerShdw blurRad="38100" dist="38100" dir="2700000" algn="tl">
                      <a:srgbClr val="C0C0C0"/>
                    </a:outerShdw>
                  </a:effectLst>
                </a:rPr>
                <a:t>SCA</a:t>
              </a:r>
            </a:p>
          </p:txBody>
        </p:sp>
      </p:grpSp>
      <p:sp>
        <p:nvSpPr>
          <p:cNvPr id="495618" name="Rectangle 2"/>
          <p:cNvSpPr>
            <a:spLocks noGrp="1" noChangeArrowheads="1"/>
          </p:cNvSpPr>
          <p:nvPr>
            <p:ph type="title"/>
          </p:nvPr>
        </p:nvSpPr>
        <p:spPr>
          <a:noFill/>
          <a:ln/>
        </p:spPr>
        <p:txBody>
          <a:bodyPr/>
          <a:lstStyle/>
          <a:p>
            <a:r>
              <a:rPr lang="tr-TR" sz="4000">
                <a:effectLst>
                  <a:outerShdw blurRad="38100" dist="38100" dir="2700000" algn="tl">
                    <a:srgbClr val="C0C0C0"/>
                  </a:outerShdw>
                </a:effectLst>
              </a:rPr>
              <a:t>SCA</a:t>
            </a:r>
            <a:r>
              <a:rPr lang="en-US" sz="4000">
                <a:effectLst>
                  <a:outerShdw blurRad="38100" dist="38100" dir="2700000" algn="tl">
                    <a:srgbClr val="C0C0C0"/>
                  </a:outerShdw>
                </a:effectLst>
              </a:rPr>
              <a:t> </a:t>
            </a:r>
            <a:r>
              <a:rPr lang="tr-TR" sz="4000">
                <a:effectLst>
                  <a:outerShdw blurRad="38100" dist="38100" dir="2700000" algn="tl">
                    <a:srgbClr val="C0C0C0"/>
                  </a:outerShdw>
                </a:effectLst>
              </a:rPr>
              <a:t>nokta</a:t>
            </a:r>
            <a:r>
              <a:rPr lang="en-US" sz="4000">
                <a:effectLst>
                  <a:outerShdw blurRad="38100" dist="38100" dir="2700000" algn="tl">
                    <a:srgbClr val="C0C0C0"/>
                  </a:outerShdw>
                </a:effectLst>
              </a:rPr>
              <a:t> </a:t>
            </a:r>
            <a:r>
              <a:rPr lang="tr-TR" sz="4000">
                <a:effectLst>
                  <a:outerShdw blurRad="38100" dist="38100" dir="2700000" algn="tl">
                    <a:srgbClr val="C0C0C0"/>
                  </a:outerShdw>
                </a:effectLst>
              </a:rPr>
              <a:t>mutasyonları ile</a:t>
            </a:r>
            <a:r>
              <a:rPr lang="en-US" sz="4000">
                <a:effectLst>
                  <a:outerShdw blurRad="38100" dist="38100" dir="2700000" algn="tl">
                    <a:srgbClr val="C0C0C0"/>
                  </a:outerShdw>
                </a:effectLst>
              </a:rPr>
              <a:t> </a:t>
            </a:r>
            <a:r>
              <a:rPr lang="en-US" sz="4000">
                <a:effectLst>
                  <a:outerShdw blurRad="38100" dist="38100" dir="2700000" algn="tl">
                    <a:srgbClr val="C0C0C0"/>
                  </a:outerShdw>
                </a:effectLst>
                <a:latin typeface="Symbol" pitchFamily="18" charset="2"/>
              </a:rPr>
              <a:t>b</a:t>
            </a:r>
            <a:r>
              <a:rPr lang="en-US" sz="4000">
                <a:effectLst>
                  <a:outerShdw blurRad="38100" dist="38100" dir="2700000" algn="tl">
                    <a:srgbClr val="C0C0C0"/>
                  </a:outerShdw>
                </a:effectLst>
              </a:rPr>
              <a:t> globin gen</a:t>
            </a:r>
            <a:r>
              <a:rPr lang="tr-TR" sz="4000">
                <a:effectLst>
                  <a:outerShdw blurRad="38100" dist="38100" dir="2700000" algn="tl">
                    <a:srgbClr val="C0C0C0"/>
                  </a:outerShdw>
                </a:effectLst>
              </a:rPr>
              <a:t>inde oluşur</a:t>
            </a:r>
            <a:endParaRPr lang="en-US" sz="4000">
              <a:effectLst>
                <a:outerShdw blurRad="38100" dist="38100" dir="2700000" algn="tl">
                  <a:srgbClr val="C0C0C0"/>
                </a:outerShdw>
              </a:effectLst>
            </a:endParaRPr>
          </a:p>
        </p:txBody>
      </p:sp>
      <p:grpSp>
        <p:nvGrpSpPr>
          <p:cNvPr id="495825" name="Group 209"/>
          <p:cNvGrpSpPr>
            <a:grpSpLocks/>
          </p:cNvGrpSpPr>
          <p:nvPr/>
        </p:nvGrpSpPr>
        <p:grpSpPr bwMode="auto">
          <a:xfrm>
            <a:off x="4876800" y="4297363"/>
            <a:ext cx="3911600" cy="579437"/>
            <a:chOff x="3072" y="2707"/>
            <a:chExt cx="2464" cy="365"/>
          </a:xfrm>
        </p:grpSpPr>
        <p:sp>
          <p:nvSpPr>
            <p:cNvPr id="495759" name="Rectangle 143"/>
            <p:cNvSpPr>
              <a:spLocks noChangeArrowheads="1"/>
            </p:cNvSpPr>
            <p:nvPr/>
          </p:nvSpPr>
          <p:spPr bwMode="auto">
            <a:xfrm>
              <a:off x="3566" y="2921"/>
              <a:ext cx="212" cy="103"/>
            </a:xfrm>
            <a:prstGeom prst="rect">
              <a:avLst/>
            </a:prstGeom>
            <a:solidFill>
              <a:srgbClr val="CC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95760" name="Rectangle 144"/>
            <p:cNvSpPr>
              <a:spLocks noChangeArrowheads="1"/>
            </p:cNvSpPr>
            <p:nvPr/>
          </p:nvSpPr>
          <p:spPr bwMode="auto">
            <a:xfrm>
              <a:off x="3814" y="2921"/>
              <a:ext cx="212" cy="103"/>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95761" name="Rectangle 145"/>
            <p:cNvSpPr>
              <a:spLocks noChangeArrowheads="1"/>
            </p:cNvSpPr>
            <p:nvPr/>
          </p:nvSpPr>
          <p:spPr bwMode="auto">
            <a:xfrm>
              <a:off x="4061" y="2921"/>
              <a:ext cx="213" cy="103"/>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95762" name="Rectangle 146"/>
            <p:cNvSpPr>
              <a:spLocks noChangeArrowheads="1"/>
            </p:cNvSpPr>
            <p:nvPr/>
          </p:nvSpPr>
          <p:spPr bwMode="auto">
            <a:xfrm>
              <a:off x="4324" y="2921"/>
              <a:ext cx="213" cy="103"/>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95763" name="Rectangle 147"/>
            <p:cNvSpPr>
              <a:spLocks noChangeArrowheads="1"/>
            </p:cNvSpPr>
            <p:nvPr/>
          </p:nvSpPr>
          <p:spPr bwMode="auto">
            <a:xfrm>
              <a:off x="3318" y="2921"/>
              <a:ext cx="212" cy="103"/>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95764" name="Rectangle 148"/>
            <p:cNvSpPr>
              <a:spLocks noChangeArrowheads="1"/>
            </p:cNvSpPr>
            <p:nvPr/>
          </p:nvSpPr>
          <p:spPr bwMode="auto">
            <a:xfrm>
              <a:off x="4820" y="2921"/>
              <a:ext cx="212" cy="103"/>
            </a:xfrm>
            <a:prstGeom prst="rect">
              <a:avLst/>
            </a:prstGeom>
            <a:solidFill>
              <a:srgbClr val="FF66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95765" name="Rectangle 149"/>
            <p:cNvSpPr>
              <a:spLocks noChangeArrowheads="1"/>
            </p:cNvSpPr>
            <p:nvPr/>
          </p:nvSpPr>
          <p:spPr bwMode="auto">
            <a:xfrm>
              <a:off x="5068" y="2921"/>
              <a:ext cx="212" cy="103"/>
            </a:xfrm>
            <a:prstGeom prst="rect">
              <a:avLst/>
            </a:prstGeom>
            <a:solidFill>
              <a:srgbClr val="66FFFF"/>
            </a:solidFill>
            <a:ln>
              <a:noFill/>
            </a:ln>
            <a:effectLst/>
            <a:extLs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95766" name="Rectangle 150"/>
            <p:cNvSpPr>
              <a:spLocks noChangeArrowheads="1"/>
            </p:cNvSpPr>
            <p:nvPr/>
          </p:nvSpPr>
          <p:spPr bwMode="auto">
            <a:xfrm>
              <a:off x="4572" y="2921"/>
              <a:ext cx="212" cy="103"/>
            </a:xfrm>
            <a:prstGeom prst="rect">
              <a:avLst/>
            </a:prstGeom>
            <a:solidFill>
              <a:srgbClr val="A5002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95767" name="Text Box 151"/>
            <p:cNvSpPr txBox="1">
              <a:spLocks noChangeArrowheads="1"/>
            </p:cNvSpPr>
            <p:nvPr/>
          </p:nvSpPr>
          <p:spPr bwMode="auto">
            <a:xfrm>
              <a:off x="4285" y="2880"/>
              <a:ext cx="101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solidFill>
                    <a:schemeClr val="bg2"/>
                  </a:solidFill>
                  <a:effectLst>
                    <a:outerShdw blurRad="38100" dist="38100" dir="2700000" algn="tl">
                      <a:srgbClr val="C0C0C0"/>
                    </a:outerShdw>
                  </a:effectLst>
                </a:rPr>
                <a:t>Pro  </a:t>
              </a:r>
              <a:r>
                <a:rPr lang="en-US" sz="1400">
                  <a:effectLst>
                    <a:outerShdw blurRad="38100" dist="38100" dir="2700000" algn="tl">
                      <a:srgbClr val="C0C0C0"/>
                    </a:outerShdw>
                  </a:effectLst>
                </a:rPr>
                <a:t>Val </a:t>
              </a:r>
              <a:r>
                <a:rPr lang="en-US" sz="1400">
                  <a:solidFill>
                    <a:schemeClr val="bg2"/>
                  </a:solidFill>
                  <a:effectLst>
                    <a:outerShdw blurRad="38100" dist="38100" dir="2700000" algn="tl">
                      <a:srgbClr val="C0C0C0"/>
                    </a:outerShdw>
                  </a:effectLst>
                </a:rPr>
                <a:t> Glu   Lys</a:t>
              </a:r>
            </a:p>
          </p:txBody>
        </p:sp>
        <p:sp>
          <p:nvSpPr>
            <p:cNvPr id="495768" name="Text Box 152"/>
            <p:cNvSpPr txBox="1">
              <a:spLocks noChangeArrowheads="1"/>
            </p:cNvSpPr>
            <p:nvPr/>
          </p:nvSpPr>
          <p:spPr bwMode="auto">
            <a:xfrm>
              <a:off x="3072" y="2707"/>
              <a:ext cx="246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solidFill>
                    <a:schemeClr val="bg2"/>
                  </a:solidFill>
                  <a:effectLst/>
                </a:rPr>
                <a:t>a.a. 1     2     3     4     5     6     7     8 . . .  </a:t>
              </a:r>
            </a:p>
          </p:txBody>
        </p:sp>
        <p:sp>
          <p:nvSpPr>
            <p:cNvPr id="495769" name="Text Box 153"/>
            <p:cNvSpPr txBox="1">
              <a:spLocks noChangeArrowheads="1"/>
            </p:cNvSpPr>
            <p:nvPr/>
          </p:nvSpPr>
          <p:spPr bwMode="auto">
            <a:xfrm>
              <a:off x="3282" y="2880"/>
              <a:ext cx="101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solidFill>
                    <a:schemeClr val="bg2"/>
                  </a:solidFill>
                  <a:effectLst>
                    <a:outerShdw blurRad="38100" dist="38100" dir="2700000" algn="tl">
                      <a:srgbClr val="C0C0C0"/>
                    </a:outerShdw>
                  </a:effectLst>
                </a:rPr>
                <a:t>Val  His   Leu  Thr</a:t>
              </a:r>
            </a:p>
          </p:txBody>
        </p:sp>
      </p:grpSp>
      <p:grpSp>
        <p:nvGrpSpPr>
          <p:cNvPr id="495822" name="Group 206"/>
          <p:cNvGrpSpPr>
            <a:grpSpLocks/>
          </p:cNvGrpSpPr>
          <p:nvPr/>
        </p:nvGrpSpPr>
        <p:grpSpPr bwMode="auto">
          <a:xfrm>
            <a:off x="2895600" y="3611563"/>
            <a:ext cx="609600" cy="685800"/>
            <a:chOff x="1824" y="2275"/>
            <a:chExt cx="384" cy="432"/>
          </a:xfrm>
        </p:grpSpPr>
        <p:sp>
          <p:nvSpPr>
            <p:cNvPr id="495770" name="Line 154"/>
            <p:cNvSpPr>
              <a:spLocks noChangeShapeType="1"/>
            </p:cNvSpPr>
            <p:nvPr/>
          </p:nvSpPr>
          <p:spPr bwMode="auto">
            <a:xfrm>
              <a:off x="2016" y="2323"/>
              <a:ext cx="0" cy="384"/>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495771" name="AutoShape 155"/>
            <p:cNvSpPr>
              <a:spLocks/>
            </p:cNvSpPr>
            <p:nvPr/>
          </p:nvSpPr>
          <p:spPr bwMode="auto">
            <a:xfrm rot="5400000">
              <a:off x="1992" y="2107"/>
              <a:ext cx="48" cy="384"/>
            </a:xfrm>
            <a:prstGeom prst="rightBrace">
              <a:avLst>
                <a:gd name="adj1" fmla="val 66667"/>
                <a:gd name="adj2" fmla="val 50000"/>
              </a:avLst>
            </a:prstGeom>
            <a:noFill/>
            <a:ln w="952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sp>
        <p:nvSpPr>
          <p:cNvPr id="495781" name="Line 165"/>
          <p:cNvSpPr>
            <a:spLocks noChangeShapeType="1"/>
          </p:cNvSpPr>
          <p:nvPr/>
        </p:nvSpPr>
        <p:spPr bwMode="auto">
          <a:xfrm>
            <a:off x="7391400" y="3687763"/>
            <a:ext cx="0" cy="609600"/>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495783" name="Text Box 167"/>
          <p:cNvSpPr txBox="1">
            <a:spLocks noChangeArrowheads="1"/>
          </p:cNvSpPr>
          <p:nvPr/>
        </p:nvSpPr>
        <p:spPr bwMode="auto">
          <a:xfrm>
            <a:off x="6705600" y="4860925"/>
            <a:ext cx="2209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solidFill>
                  <a:schemeClr val="bg2"/>
                </a:solidFill>
                <a:effectLst>
                  <a:outerShdw blurRad="38100" dist="38100" dir="2700000" algn="tl">
                    <a:srgbClr val="C0C0C0"/>
                  </a:outerShdw>
                </a:effectLst>
              </a:rPr>
              <a:t>Glu6Val muta</a:t>
            </a:r>
            <a:r>
              <a:rPr lang="tr-TR" sz="2000">
                <a:solidFill>
                  <a:schemeClr val="bg2"/>
                </a:solidFill>
                <a:effectLst>
                  <a:outerShdw blurRad="38100" dist="38100" dir="2700000" algn="tl">
                    <a:srgbClr val="C0C0C0"/>
                  </a:outerShdw>
                </a:effectLst>
              </a:rPr>
              <a:t>sy</a:t>
            </a:r>
            <a:r>
              <a:rPr lang="en-US" sz="2000">
                <a:solidFill>
                  <a:schemeClr val="bg2"/>
                </a:solidFill>
                <a:effectLst>
                  <a:outerShdw blurRad="38100" dist="38100" dir="2700000" algn="tl">
                    <a:srgbClr val="C0C0C0"/>
                  </a:outerShdw>
                </a:effectLst>
              </a:rPr>
              <a:t>on</a:t>
            </a:r>
            <a:r>
              <a:rPr lang="tr-TR" sz="2000">
                <a:solidFill>
                  <a:schemeClr val="bg2"/>
                </a:solidFill>
                <a:effectLst>
                  <a:outerShdw blurRad="38100" dist="38100" dir="2700000" algn="tl">
                    <a:srgbClr val="C0C0C0"/>
                  </a:outerShdw>
                </a:effectLst>
              </a:rPr>
              <a:t>u</a:t>
            </a:r>
            <a:endParaRPr lang="en-US" sz="2000">
              <a:solidFill>
                <a:schemeClr val="bg2"/>
              </a:solidFill>
              <a:effectLst>
                <a:outerShdw blurRad="38100" dist="38100" dir="2700000" algn="tl">
                  <a:srgbClr val="C0C0C0"/>
                </a:outerShdw>
              </a:effectLst>
            </a:endParaRPr>
          </a:p>
        </p:txBody>
      </p:sp>
      <p:grpSp>
        <p:nvGrpSpPr>
          <p:cNvPr id="495824" name="Group 208"/>
          <p:cNvGrpSpPr>
            <a:grpSpLocks/>
          </p:cNvGrpSpPr>
          <p:nvPr/>
        </p:nvGrpSpPr>
        <p:grpSpPr bwMode="auto">
          <a:xfrm>
            <a:off x="685800" y="4297363"/>
            <a:ext cx="3962400" cy="960437"/>
            <a:chOff x="432" y="2707"/>
            <a:chExt cx="2496" cy="605"/>
          </a:xfrm>
        </p:grpSpPr>
        <p:grpSp>
          <p:nvGrpSpPr>
            <p:cNvPr id="495719" name="Group 103"/>
            <p:cNvGrpSpPr>
              <a:grpSpLocks/>
            </p:cNvGrpSpPr>
            <p:nvPr/>
          </p:nvGrpSpPr>
          <p:grpSpPr bwMode="auto">
            <a:xfrm>
              <a:off x="678" y="2921"/>
              <a:ext cx="1962" cy="103"/>
              <a:chOff x="678" y="2441"/>
              <a:chExt cx="2660" cy="144"/>
            </a:xfrm>
          </p:grpSpPr>
          <p:sp>
            <p:nvSpPr>
              <p:cNvPr id="495643" name="Rectangle 27"/>
              <p:cNvSpPr>
                <a:spLocks noChangeArrowheads="1"/>
              </p:cNvSpPr>
              <p:nvPr/>
            </p:nvSpPr>
            <p:spPr bwMode="auto">
              <a:xfrm>
                <a:off x="1014" y="2441"/>
                <a:ext cx="288" cy="144"/>
              </a:xfrm>
              <a:prstGeom prst="rect">
                <a:avLst/>
              </a:prstGeom>
              <a:solidFill>
                <a:srgbClr val="CC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95644" name="Rectangle 28"/>
              <p:cNvSpPr>
                <a:spLocks noChangeArrowheads="1"/>
              </p:cNvSpPr>
              <p:nvPr/>
            </p:nvSpPr>
            <p:spPr bwMode="auto">
              <a:xfrm>
                <a:off x="1350" y="2441"/>
                <a:ext cx="288" cy="144"/>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95645" name="Rectangle 29"/>
              <p:cNvSpPr>
                <a:spLocks noChangeArrowheads="1"/>
              </p:cNvSpPr>
              <p:nvPr/>
            </p:nvSpPr>
            <p:spPr bwMode="auto">
              <a:xfrm>
                <a:off x="1686" y="2441"/>
                <a:ext cx="288" cy="144"/>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95646" name="Rectangle 30"/>
              <p:cNvSpPr>
                <a:spLocks noChangeArrowheads="1"/>
              </p:cNvSpPr>
              <p:nvPr/>
            </p:nvSpPr>
            <p:spPr bwMode="auto">
              <a:xfrm>
                <a:off x="2042" y="2441"/>
                <a:ext cx="288" cy="144"/>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95647" name="Rectangle 31"/>
              <p:cNvSpPr>
                <a:spLocks noChangeArrowheads="1"/>
              </p:cNvSpPr>
              <p:nvPr/>
            </p:nvSpPr>
            <p:spPr bwMode="auto">
              <a:xfrm>
                <a:off x="678" y="2441"/>
                <a:ext cx="288" cy="144"/>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95649" name="Rectangle 33"/>
              <p:cNvSpPr>
                <a:spLocks noChangeArrowheads="1"/>
              </p:cNvSpPr>
              <p:nvPr/>
            </p:nvSpPr>
            <p:spPr bwMode="auto">
              <a:xfrm>
                <a:off x="2714" y="2441"/>
                <a:ext cx="288" cy="144"/>
              </a:xfrm>
              <a:prstGeom prst="rect">
                <a:avLst/>
              </a:prstGeom>
              <a:solidFill>
                <a:srgbClr val="FF66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95650" name="Rectangle 34"/>
              <p:cNvSpPr>
                <a:spLocks noChangeArrowheads="1"/>
              </p:cNvSpPr>
              <p:nvPr/>
            </p:nvSpPr>
            <p:spPr bwMode="auto">
              <a:xfrm>
                <a:off x="3050" y="2441"/>
                <a:ext cx="288" cy="144"/>
              </a:xfrm>
              <a:prstGeom prst="rect">
                <a:avLst/>
              </a:prstGeom>
              <a:solidFill>
                <a:srgbClr val="66FFFF"/>
              </a:solidFill>
              <a:ln>
                <a:noFill/>
              </a:ln>
              <a:effectLst/>
              <a:extLs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95653" name="Rectangle 37"/>
              <p:cNvSpPr>
                <a:spLocks noChangeArrowheads="1"/>
              </p:cNvSpPr>
              <p:nvPr/>
            </p:nvSpPr>
            <p:spPr bwMode="auto">
              <a:xfrm>
                <a:off x="2378" y="2441"/>
                <a:ext cx="288" cy="144"/>
              </a:xfrm>
              <a:prstGeom prst="rect">
                <a:avLst/>
              </a:prstGeom>
              <a:solidFill>
                <a:srgbClr val="FF66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sp>
          <p:nvSpPr>
            <p:cNvPr id="495654" name="Text Box 38"/>
            <p:cNvSpPr txBox="1">
              <a:spLocks noChangeArrowheads="1"/>
            </p:cNvSpPr>
            <p:nvPr/>
          </p:nvSpPr>
          <p:spPr bwMode="auto">
            <a:xfrm>
              <a:off x="1645" y="2880"/>
              <a:ext cx="103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solidFill>
                    <a:schemeClr val="bg2"/>
                  </a:solidFill>
                  <a:effectLst>
                    <a:outerShdw blurRad="38100" dist="38100" dir="2700000" algn="tl">
                      <a:srgbClr val="C0C0C0"/>
                    </a:outerShdw>
                  </a:effectLst>
                </a:rPr>
                <a:t>Pro  Glu  Glu   Lys</a:t>
              </a:r>
            </a:p>
          </p:txBody>
        </p:sp>
        <p:sp>
          <p:nvSpPr>
            <p:cNvPr id="495662" name="Text Box 46"/>
            <p:cNvSpPr txBox="1">
              <a:spLocks noChangeArrowheads="1"/>
            </p:cNvSpPr>
            <p:nvPr/>
          </p:nvSpPr>
          <p:spPr bwMode="auto">
            <a:xfrm>
              <a:off x="432" y="2707"/>
              <a:ext cx="2465"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solidFill>
                    <a:schemeClr val="bg2"/>
                  </a:solidFill>
                  <a:effectLst/>
                </a:rPr>
                <a:t>a.a.</a:t>
              </a:r>
              <a:r>
                <a:rPr lang="en-US" sz="1600">
                  <a:solidFill>
                    <a:schemeClr val="bg2"/>
                  </a:solidFill>
                  <a:effectLst/>
                </a:rPr>
                <a:t> </a:t>
              </a:r>
              <a:r>
                <a:rPr lang="en-US" sz="1600" b="1">
                  <a:solidFill>
                    <a:schemeClr val="bg2"/>
                  </a:solidFill>
                  <a:effectLst/>
                </a:rPr>
                <a:t>1     2     3     4     5     6     7     8</a:t>
              </a:r>
              <a:r>
                <a:rPr lang="en-US" sz="1600">
                  <a:solidFill>
                    <a:schemeClr val="bg2"/>
                  </a:solidFill>
                  <a:effectLst/>
                </a:rPr>
                <a:t> </a:t>
              </a:r>
              <a:r>
                <a:rPr lang="en-US" sz="1600" b="1">
                  <a:solidFill>
                    <a:schemeClr val="bg2"/>
                  </a:solidFill>
                  <a:effectLst/>
                </a:rPr>
                <a:t>. . .</a:t>
              </a:r>
              <a:r>
                <a:rPr lang="en-US" sz="1600">
                  <a:solidFill>
                    <a:schemeClr val="bg2"/>
                  </a:solidFill>
                  <a:effectLst/>
                </a:rPr>
                <a:t>  </a:t>
              </a:r>
            </a:p>
          </p:txBody>
        </p:sp>
        <p:sp>
          <p:nvSpPr>
            <p:cNvPr id="495648" name="Text Box 32"/>
            <p:cNvSpPr txBox="1">
              <a:spLocks noChangeArrowheads="1"/>
            </p:cNvSpPr>
            <p:nvPr/>
          </p:nvSpPr>
          <p:spPr bwMode="auto">
            <a:xfrm>
              <a:off x="642" y="2880"/>
              <a:ext cx="101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solidFill>
                    <a:schemeClr val="bg2"/>
                  </a:solidFill>
                  <a:effectLst>
                    <a:outerShdw blurRad="38100" dist="38100" dir="2700000" algn="tl">
                      <a:srgbClr val="C0C0C0"/>
                    </a:outerShdw>
                  </a:effectLst>
                </a:rPr>
                <a:t>Val  His   Leu  Thr</a:t>
              </a:r>
            </a:p>
          </p:txBody>
        </p:sp>
        <p:sp>
          <p:nvSpPr>
            <p:cNvPr id="495787" name="Text Box 171"/>
            <p:cNvSpPr txBox="1">
              <a:spLocks noChangeArrowheads="1"/>
            </p:cNvSpPr>
            <p:nvPr/>
          </p:nvSpPr>
          <p:spPr bwMode="auto">
            <a:xfrm>
              <a:off x="1488" y="3024"/>
              <a:ext cx="14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solidFill>
                    <a:schemeClr val="bg2"/>
                  </a:solidFill>
                  <a:effectLst>
                    <a:outerShdw blurRad="38100" dist="38100" dir="2700000" algn="tl">
                      <a:srgbClr val="C0C0C0"/>
                    </a:outerShdw>
                  </a:effectLst>
                </a:rPr>
                <a:t>normal</a:t>
              </a:r>
              <a:r>
                <a:rPr lang="en-US">
                  <a:effectLst>
                    <a:outerShdw blurRad="38100" dist="38100" dir="2700000" algn="tl">
                      <a:srgbClr val="C0C0C0"/>
                    </a:outerShdw>
                  </a:effectLst>
                </a:rPr>
                <a:t> </a:t>
              </a:r>
              <a:r>
                <a:rPr lang="en-US" sz="2000">
                  <a:solidFill>
                    <a:schemeClr val="bg2"/>
                  </a:solidFill>
                  <a:effectLst>
                    <a:outerShdw blurRad="38100" dist="38100" dir="2700000" algn="tl">
                      <a:srgbClr val="C0C0C0"/>
                    </a:outerShdw>
                  </a:effectLst>
                  <a:latin typeface="Symbol" pitchFamily="18" charset="2"/>
                </a:rPr>
                <a:t>b</a:t>
              </a:r>
              <a:r>
                <a:rPr lang="en-US" sz="2000">
                  <a:solidFill>
                    <a:schemeClr val="bg2"/>
                  </a:solidFill>
                  <a:effectLst>
                    <a:outerShdw blurRad="38100" dist="38100" dir="2700000" algn="tl">
                      <a:srgbClr val="C0C0C0"/>
                    </a:outerShdw>
                  </a:effectLst>
                </a:rPr>
                <a:t> globin</a:t>
              </a:r>
            </a:p>
          </p:txBody>
        </p:sp>
      </p:grpSp>
      <p:grpSp>
        <p:nvGrpSpPr>
          <p:cNvPr id="495826" name="Group 210"/>
          <p:cNvGrpSpPr>
            <a:grpSpLocks/>
          </p:cNvGrpSpPr>
          <p:nvPr/>
        </p:nvGrpSpPr>
        <p:grpSpPr bwMode="auto">
          <a:xfrm>
            <a:off x="1600200" y="4953000"/>
            <a:ext cx="2590800" cy="1600200"/>
            <a:chOff x="1008" y="3120"/>
            <a:chExt cx="1632" cy="1008"/>
          </a:xfrm>
        </p:grpSpPr>
        <p:grpSp>
          <p:nvGrpSpPr>
            <p:cNvPr id="495786" name="Group 170"/>
            <p:cNvGrpSpPr>
              <a:grpSpLocks/>
            </p:cNvGrpSpPr>
            <p:nvPr/>
          </p:nvGrpSpPr>
          <p:grpSpPr bwMode="auto">
            <a:xfrm>
              <a:off x="1008" y="3600"/>
              <a:ext cx="528" cy="528"/>
              <a:chOff x="1522" y="3408"/>
              <a:chExt cx="528" cy="528"/>
            </a:xfrm>
          </p:grpSpPr>
          <p:sp>
            <p:nvSpPr>
              <p:cNvPr id="495678" name="Oval 62"/>
              <p:cNvSpPr>
                <a:spLocks noChangeArrowheads="1"/>
              </p:cNvSpPr>
              <p:nvPr/>
            </p:nvSpPr>
            <p:spPr bwMode="auto">
              <a:xfrm>
                <a:off x="1570" y="3456"/>
                <a:ext cx="480" cy="480"/>
              </a:xfrm>
              <a:prstGeom prst="ellipse">
                <a:avLst/>
              </a:prstGeom>
              <a:solidFill>
                <a:schemeClr val="accent2"/>
              </a:solidFill>
              <a:ln>
                <a:noFill/>
              </a:ln>
              <a:effectLst/>
              <a:extLst>
                <a:ext uri="{91240B29-F687-4F45-9708-019B960494DF}">
                  <a14:hiddenLine xmlns:a14="http://schemas.microsoft.com/office/drawing/2010/main" w="28575">
                    <a:solidFill>
                      <a:srgbClr val="A5002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tr-TR">
                  <a:solidFill>
                    <a:schemeClr val="bg2"/>
                  </a:solidFill>
                  <a:effectLst>
                    <a:outerShdw blurRad="38100" dist="38100" dir="2700000" algn="tl">
                      <a:srgbClr val="000000"/>
                    </a:outerShdw>
                  </a:effectLst>
                </a:endParaRPr>
              </a:p>
            </p:txBody>
          </p:sp>
          <p:sp>
            <p:nvSpPr>
              <p:cNvPr id="495664" name="Oval 48"/>
              <p:cNvSpPr>
                <a:spLocks noChangeArrowheads="1"/>
              </p:cNvSpPr>
              <p:nvPr/>
            </p:nvSpPr>
            <p:spPr bwMode="auto">
              <a:xfrm>
                <a:off x="1522" y="3408"/>
                <a:ext cx="480" cy="480"/>
              </a:xfrm>
              <a:prstGeom prst="ellipse">
                <a:avLst/>
              </a:prstGeom>
              <a:solidFill>
                <a:srgbClr val="FF0000"/>
              </a:solidFill>
              <a:ln w="28575">
                <a:solidFill>
                  <a:srgbClr val="A5002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tr-TR">
                  <a:solidFill>
                    <a:schemeClr val="bg2"/>
                  </a:solidFill>
                  <a:effectLst>
                    <a:outerShdw blurRad="38100" dist="38100" dir="2700000" algn="tl">
                      <a:srgbClr val="000000"/>
                    </a:outerShdw>
                  </a:effectLst>
                </a:endParaRPr>
              </a:p>
            </p:txBody>
          </p:sp>
          <p:sp>
            <p:nvSpPr>
              <p:cNvPr id="495665" name="Oval 49"/>
              <p:cNvSpPr>
                <a:spLocks noChangeArrowheads="1"/>
              </p:cNvSpPr>
              <p:nvPr/>
            </p:nvSpPr>
            <p:spPr bwMode="auto">
              <a:xfrm>
                <a:off x="1666" y="3552"/>
                <a:ext cx="192" cy="192"/>
              </a:xfrm>
              <a:prstGeom prst="ellipse">
                <a:avLst/>
              </a:prstGeom>
              <a:solidFill>
                <a:srgbClr val="800000">
                  <a:alpha val="60001"/>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nvGrpSpPr>
              <p:cNvPr id="495677" name="Group 61"/>
              <p:cNvGrpSpPr>
                <a:grpSpLocks/>
              </p:cNvGrpSpPr>
              <p:nvPr/>
            </p:nvGrpSpPr>
            <p:grpSpPr bwMode="auto">
              <a:xfrm>
                <a:off x="1714" y="3600"/>
                <a:ext cx="96" cy="96"/>
                <a:chOff x="1824" y="3340"/>
                <a:chExt cx="198" cy="218"/>
              </a:xfrm>
            </p:grpSpPr>
            <p:sp>
              <p:nvSpPr>
                <p:cNvPr id="495666" name="Freeform 50"/>
                <p:cNvSpPr>
                  <a:spLocks/>
                </p:cNvSpPr>
                <p:nvPr/>
              </p:nvSpPr>
              <p:spPr bwMode="auto">
                <a:xfrm>
                  <a:off x="1896" y="3340"/>
                  <a:ext cx="36" cy="8"/>
                </a:xfrm>
                <a:custGeom>
                  <a:avLst/>
                  <a:gdLst>
                    <a:gd name="T0" fmla="*/ 0 w 36"/>
                    <a:gd name="T1" fmla="*/ 8 h 8"/>
                    <a:gd name="T2" fmla="*/ 36 w 36"/>
                    <a:gd name="T3" fmla="*/ 2 h 8"/>
                  </a:gdLst>
                  <a:ahLst/>
                  <a:cxnLst>
                    <a:cxn ang="0">
                      <a:pos x="T0" y="T1"/>
                    </a:cxn>
                    <a:cxn ang="0">
                      <a:pos x="T2" y="T3"/>
                    </a:cxn>
                  </a:cxnLst>
                  <a:rect l="0" t="0" r="r" b="b"/>
                  <a:pathLst>
                    <a:path w="36" h="8">
                      <a:moveTo>
                        <a:pt x="0" y="8"/>
                      </a:moveTo>
                      <a:cubicBezTo>
                        <a:pt x="24" y="0"/>
                        <a:pt x="12" y="2"/>
                        <a:pt x="36" y="2"/>
                      </a:cubicBezTo>
                    </a:path>
                  </a:pathLst>
                </a:custGeom>
                <a:noFill/>
                <a:ln w="9525">
                  <a:solidFill>
                    <a:srgbClr val="292929">
                      <a:alpha val="7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495667" name="Freeform 51"/>
                <p:cNvSpPr>
                  <a:spLocks/>
                </p:cNvSpPr>
                <p:nvPr/>
              </p:nvSpPr>
              <p:spPr bwMode="auto">
                <a:xfrm>
                  <a:off x="1992" y="3384"/>
                  <a:ext cx="24" cy="36"/>
                </a:xfrm>
                <a:custGeom>
                  <a:avLst/>
                  <a:gdLst>
                    <a:gd name="T0" fmla="*/ 0 w 24"/>
                    <a:gd name="T1" fmla="*/ 0 h 36"/>
                    <a:gd name="T2" fmla="*/ 24 w 24"/>
                    <a:gd name="T3" fmla="*/ 36 h 36"/>
                  </a:gdLst>
                  <a:ahLst/>
                  <a:cxnLst>
                    <a:cxn ang="0">
                      <a:pos x="T0" y="T1"/>
                    </a:cxn>
                    <a:cxn ang="0">
                      <a:pos x="T2" y="T3"/>
                    </a:cxn>
                  </a:cxnLst>
                  <a:rect l="0" t="0" r="r" b="b"/>
                  <a:pathLst>
                    <a:path w="24" h="36">
                      <a:moveTo>
                        <a:pt x="0" y="0"/>
                      </a:moveTo>
                      <a:cubicBezTo>
                        <a:pt x="22" y="7"/>
                        <a:pt x="24" y="11"/>
                        <a:pt x="24" y="36"/>
                      </a:cubicBezTo>
                    </a:path>
                  </a:pathLst>
                </a:custGeom>
                <a:noFill/>
                <a:ln w="9525">
                  <a:solidFill>
                    <a:srgbClr val="292929">
                      <a:alpha val="7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495668" name="Freeform 52"/>
                <p:cNvSpPr>
                  <a:spLocks/>
                </p:cNvSpPr>
                <p:nvPr/>
              </p:nvSpPr>
              <p:spPr bwMode="auto">
                <a:xfrm>
                  <a:off x="2004" y="3462"/>
                  <a:ext cx="18" cy="6"/>
                </a:xfrm>
                <a:custGeom>
                  <a:avLst/>
                  <a:gdLst>
                    <a:gd name="T0" fmla="*/ 18 w 18"/>
                    <a:gd name="T1" fmla="*/ 0 h 6"/>
                    <a:gd name="T2" fmla="*/ 0 w 18"/>
                    <a:gd name="T3" fmla="*/ 6 h 6"/>
                    <a:gd name="T4" fmla="*/ 18 w 18"/>
                    <a:gd name="T5" fmla="*/ 0 h 6"/>
                  </a:gdLst>
                  <a:ahLst/>
                  <a:cxnLst>
                    <a:cxn ang="0">
                      <a:pos x="T0" y="T1"/>
                    </a:cxn>
                    <a:cxn ang="0">
                      <a:pos x="T2" y="T3"/>
                    </a:cxn>
                    <a:cxn ang="0">
                      <a:pos x="T4" y="T5"/>
                    </a:cxn>
                  </a:cxnLst>
                  <a:rect l="0" t="0" r="r" b="b"/>
                  <a:pathLst>
                    <a:path w="18" h="6">
                      <a:moveTo>
                        <a:pt x="18" y="0"/>
                      </a:moveTo>
                      <a:cubicBezTo>
                        <a:pt x="12" y="2"/>
                        <a:pt x="0" y="6"/>
                        <a:pt x="0" y="6"/>
                      </a:cubicBezTo>
                      <a:cubicBezTo>
                        <a:pt x="0" y="6"/>
                        <a:pt x="12" y="2"/>
                        <a:pt x="18" y="0"/>
                      </a:cubicBezTo>
                      <a:close/>
                    </a:path>
                  </a:pathLst>
                </a:custGeom>
                <a:solidFill>
                  <a:schemeClr val="accent1"/>
                </a:solidFill>
                <a:ln w="9525">
                  <a:solidFill>
                    <a:srgbClr val="292929">
                      <a:alpha val="70000"/>
                    </a:srgb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495669" name="Freeform 53"/>
                <p:cNvSpPr>
                  <a:spLocks/>
                </p:cNvSpPr>
                <p:nvPr/>
              </p:nvSpPr>
              <p:spPr bwMode="auto">
                <a:xfrm>
                  <a:off x="1998" y="3504"/>
                  <a:ext cx="18" cy="6"/>
                </a:xfrm>
                <a:custGeom>
                  <a:avLst/>
                  <a:gdLst>
                    <a:gd name="T0" fmla="*/ 18 w 18"/>
                    <a:gd name="T1" fmla="*/ 0 h 6"/>
                    <a:gd name="T2" fmla="*/ 0 w 18"/>
                    <a:gd name="T3" fmla="*/ 6 h 6"/>
                    <a:gd name="T4" fmla="*/ 18 w 18"/>
                    <a:gd name="T5" fmla="*/ 0 h 6"/>
                  </a:gdLst>
                  <a:ahLst/>
                  <a:cxnLst>
                    <a:cxn ang="0">
                      <a:pos x="T0" y="T1"/>
                    </a:cxn>
                    <a:cxn ang="0">
                      <a:pos x="T2" y="T3"/>
                    </a:cxn>
                    <a:cxn ang="0">
                      <a:pos x="T4" y="T5"/>
                    </a:cxn>
                  </a:cxnLst>
                  <a:rect l="0" t="0" r="r" b="b"/>
                  <a:pathLst>
                    <a:path w="18" h="6">
                      <a:moveTo>
                        <a:pt x="18" y="0"/>
                      </a:moveTo>
                      <a:cubicBezTo>
                        <a:pt x="12" y="2"/>
                        <a:pt x="0" y="6"/>
                        <a:pt x="0" y="6"/>
                      </a:cubicBezTo>
                      <a:cubicBezTo>
                        <a:pt x="0" y="6"/>
                        <a:pt x="12" y="2"/>
                        <a:pt x="18" y="0"/>
                      </a:cubicBezTo>
                      <a:close/>
                    </a:path>
                  </a:pathLst>
                </a:custGeom>
                <a:solidFill>
                  <a:schemeClr val="accent1"/>
                </a:solidFill>
                <a:ln w="9525">
                  <a:solidFill>
                    <a:srgbClr val="292929">
                      <a:alpha val="70000"/>
                    </a:srgb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495670" name="Freeform 54"/>
                <p:cNvSpPr>
                  <a:spLocks/>
                </p:cNvSpPr>
                <p:nvPr/>
              </p:nvSpPr>
              <p:spPr bwMode="auto">
                <a:xfrm>
                  <a:off x="1968" y="3552"/>
                  <a:ext cx="18" cy="6"/>
                </a:xfrm>
                <a:custGeom>
                  <a:avLst/>
                  <a:gdLst>
                    <a:gd name="T0" fmla="*/ 18 w 18"/>
                    <a:gd name="T1" fmla="*/ 0 h 6"/>
                    <a:gd name="T2" fmla="*/ 0 w 18"/>
                    <a:gd name="T3" fmla="*/ 6 h 6"/>
                    <a:gd name="T4" fmla="*/ 18 w 18"/>
                    <a:gd name="T5" fmla="*/ 0 h 6"/>
                  </a:gdLst>
                  <a:ahLst/>
                  <a:cxnLst>
                    <a:cxn ang="0">
                      <a:pos x="T0" y="T1"/>
                    </a:cxn>
                    <a:cxn ang="0">
                      <a:pos x="T2" y="T3"/>
                    </a:cxn>
                    <a:cxn ang="0">
                      <a:pos x="T4" y="T5"/>
                    </a:cxn>
                  </a:cxnLst>
                  <a:rect l="0" t="0" r="r" b="b"/>
                  <a:pathLst>
                    <a:path w="18" h="6">
                      <a:moveTo>
                        <a:pt x="18" y="0"/>
                      </a:moveTo>
                      <a:cubicBezTo>
                        <a:pt x="12" y="2"/>
                        <a:pt x="0" y="6"/>
                        <a:pt x="0" y="6"/>
                      </a:cubicBezTo>
                      <a:cubicBezTo>
                        <a:pt x="0" y="6"/>
                        <a:pt x="12" y="2"/>
                        <a:pt x="18" y="0"/>
                      </a:cubicBezTo>
                      <a:close/>
                    </a:path>
                  </a:pathLst>
                </a:custGeom>
                <a:solidFill>
                  <a:schemeClr val="accent1"/>
                </a:solidFill>
                <a:ln w="9525">
                  <a:solidFill>
                    <a:srgbClr val="292929">
                      <a:alpha val="70000"/>
                    </a:srgb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495671" name="Freeform 55"/>
                <p:cNvSpPr>
                  <a:spLocks/>
                </p:cNvSpPr>
                <p:nvPr/>
              </p:nvSpPr>
              <p:spPr bwMode="auto">
                <a:xfrm>
                  <a:off x="1968" y="3354"/>
                  <a:ext cx="18" cy="6"/>
                </a:xfrm>
                <a:custGeom>
                  <a:avLst/>
                  <a:gdLst>
                    <a:gd name="T0" fmla="*/ 18 w 18"/>
                    <a:gd name="T1" fmla="*/ 0 h 6"/>
                    <a:gd name="T2" fmla="*/ 0 w 18"/>
                    <a:gd name="T3" fmla="*/ 6 h 6"/>
                    <a:gd name="T4" fmla="*/ 18 w 18"/>
                    <a:gd name="T5" fmla="*/ 0 h 6"/>
                  </a:gdLst>
                  <a:ahLst/>
                  <a:cxnLst>
                    <a:cxn ang="0">
                      <a:pos x="T0" y="T1"/>
                    </a:cxn>
                    <a:cxn ang="0">
                      <a:pos x="T2" y="T3"/>
                    </a:cxn>
                    <a:cxn ang="0">
                      <a:pos x="T4" y="T5"/>
                    </a:cxn>
                  </a:cxnLst>
                  <a:rect l="0" t="0" r="r" b="b"/>
                  <a:pathLst>
                    <a:path w="18" h="6">
                      <a:moveTo>
                        <a:pt x="18" y="0"/>
                      </a:moveTo>
                      <a:cubicBezTo>
                        <a:pt x="12" y="2"/>
                        <a:pt x="0" y="6"/>
                        <a:pt x="0" y="6"/>
                      </a:cubicBezTo>
                      <a:cubicBezTo>
                        <a:pt x="0" y="6"/>
                        <a:pt x="12" y="2"/>
                        <a:pt x="18" y="0"/>
                      </a:cubicBezTo>
                      <a:close/>
                    </a:path>
                  </a:pathLst>
                </a:custGeom>
                <a:solidFill>
                  <a:schemeClr val="accent1"/>
                </a:solidFill>
                <a:ln w="9525">
                  <a:solidFill>
                    <a:srgbClr val="292929">
                      <a:alpha val="70000"/>
                    </a:srgb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495672" name="Freeform 56"/>
                <p:cNvSpPr>
                  <a:spLocks/>
                </p:cNvSpPr>
                <p:nvPr/>
              </p:nvSpPr>
              <p:spPr bwMode="auto">
                <a:xfrm>
                  <a:off x="1902" y="3552"/>
                  <a:ext cx="18" cy="6"/>
                </a:xfrm>
                <a:custGeom>
                  <a:avLst/>
                  <a:gdLst>
                    <a:gd name="T0" fmla="*/ 18 w 18"/>
                    <a:gd name="T1" fmla="*/ 0 h 6"/>
                    <a:gd name="T2" fmla="*/ 0 w 18"/>
                    <a:gd name="T3" fmla="*/ 6 h 6"/>
                    <a:gd name="T4" fmla="*/ 18 w 18"/>
                    <a:gd name="T5" fmla="*/ 0 h 6"/>
                  </a:gdLst>
                  <a:ahLst/>
                  <a:cxnLst>
                    <a:cxn ang="0">
                      <a:pos x="T0" y="T1"/>
                    </a:cxn>
                    <a:cxn ang="0">
                      <a:pos x="T2" y="T3"/>
                    </a:cxn>
                    <a:cxn ang="0">
                      <a:pos x="T4" y="T5"/>
                    </a:cxn>
                  </a:cxnLst>
                  <a:rect l="0" t="0" r="r" b="b"/>
                  <a:pathLst>
                    <a:path w="18" h="6">
                      <a:moveTo>
                        <a:pt x="18" y="0"/>
                      </a:moveTo>
                      <a:cubicBezTo>
                        <a:pt x="12" y="2"/>
                        <a:pt x="0" y="6"/>
                        <a:pt x="0" y="6"/>
                      </a:cubicBezTo>
                      <a:cubicBezTo>
                        <a:pt x="0" y="6"/>
                        <a:pt x="12" y="2"/>
                        <a:pt x="18" y="0"/>
                      </a:cubicBezTo>
                      <a:close/>
                    </a:path>
                  </a:pathLst>
                </a:custGeom>
                <a:solidFill>
                  <a:schemeClr val="accent1"/>
                </a:solidFill>
                <a:ln w="9525">
                  <a:solidFill>
                    <a:srgbClr val="292929">
                      <a:alpha val="70000"/>
                    </a:srgb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495673" name="Freeform 57"/>
                <p:cNvSpPr>
                  <a:spLocks/>
                </p:cNvSpPr>
                <p:nvPr/>
              </p:nvSpPr>
              <p:spPr bwMode="auto">
                <a:xfrm>
                  <a:off x="1824" y="3504"/>
                  <a:ext cx="18" cy="6"/>
                </a:xfrm>
                <a:custGeom>
                  <a:avLst/>
                  <a:gdLst>
                    <a:gd name="T0" fmla="*/ 18 w 18"/>
                    <a:gd name="T1" fmla="*/ 0 h 6"/>
                    <a:gd name="T2" fmla="*/ 0 w 18"/>
                    <a:gd name="T3" fmla="*/ 6 h 6"/>
                    <a:gd name="T4" fmla="*/ 18 w 18"/>
                    <a:gd name="T5" fmla="*/ 0 h 6"/>
                  </a:gdLst>
                  <a:ahLst/>
                  <a:cxnLst>
                    <a:cxn ang="0">
                      <a:pos x="T0" y="T1"/>
                    </a:cxn>
                    <a:cxn ang="0">
                      <a:pos x="T2" y="T3"/>
                    </a:cxn>
                    <a:cxn ang="0">
                      <a:pos x="T4" y="T5"/>
                    </a:cxn>
                  </a:cxnLst>
                  <a:rect l="0" t="0" r="r" b="b"/>
                  <a:pathLst>
                    <a:path w="18" h="6">
                      <a:moveTo>
                        <a:pt x="18" y="0"/>
                      </a:moveTo>
                      <a:cubicBezTo>
                        <a:pt x="12" y="2"/>
                        <a:pt x="0" y="6"/>
                        <a:pt x="0" y="6"/>
                      </a:cubicBezTo>
                      <a:cubicBezTo>
                        <a:pt x="0" y="6"/>
                        <a:pt x="12" y="2"/>
                        <a:pt x="18" y="0"/>
                      </a:cubicBezTo>
                      <a:close/>
                    </a:path>
                  </a:pathLst>
                </a:custGeom>
                <a:solidFill>
                  <a:schemeClr val="accent1"/>
                </a:solidFill>
                <a:ln w="9525">
                  <a:solidFill>
                    <a:srgbClr val="292929">
                      <a:alpha val="70000"/>
                    </a:srgb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495674" name="Freeform 58"/>
                <p:cNvSpPr>
                  <a:spLocks/>
                </p:cNvSpPr>
                <p:nvPr/>
              </p:nvSpPr>
              <p:spPr bwMode="auto">
                <a:xfrm>
                  <a:off x="1824" y="3408"/>
                  <a:ext cx="18" cy="6"/>
                </a:xfrm>
                <a:custGeom>
                  <a:avLst/>
                  <a:gdLst>
                    <a:gd name="T0" fmla="*/ 18 w 18"/>
                    <a:gd name="T1" fmla="*/ 0 h 6"/>
                    <a:gd name="T2" fmla="*/ 0 w 18"/>
                    <a:gd name="T3" fmla="*/ 6 h 6"/>
                    <a:gd name="T4" fmla="*/ 18 w 18"/>
                    <a:gd name="T5" fmla="*/ 0 h 6"/>
                  </a:gdLst>
                  <a:ahLst/>
                  <a:cxnLst>
                    <a:cxn ang="0">
                      <a:pos x="T0" y="T1"/>
                    </a:cxn>
                    <a:cxn ang="0">
                      <a:pos x="T2" y="T3"/>
                    </a:cxn>
                    <a:cxn ang="0">
                      <a:pos x="T4" y="T5"/>
                    </a:cxn>
                  </a:cxnLst>
                  <a:rect l="0" t="0" r="r" b="b"/>
                  <a:pathLst>
                    <a:path w="18" h="6">
                      <a:moveTo>
                        <a:pt x="18" y="0"/>
                      </a:moveTo>
                      <a:cubicBezTo>
                        <a:pt x="12" y="2"/>
                        <a:pt x="0" y="6"/>
                        <a:pt x="0" y="6"/>
                      </a:cubicBezTo>
                      <a:cubicBezTo>
                        <a:pt x="0" y="6"/>
                        <a:pt x="12" y="2"/>
                        <a:pt x="18" y="0"/>
                      </a:cubicBezTo>
                      <a:close/>
                    </a:path>
                  </a:pathLst>
                </a:custGeom>
                <a:solidFill>
                  <a:schemeClr val="accent1"/>
                </a:solidFill>
                <a:ln w="9525">
                  <a:solidFill>
                    <a:srgbClr val="292929">
                      <a:alpha val="70000"/>
                    </a:srgb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grpSp>
          <p:grpSp>
            <p:nvGrpSpPr>
              <p:cNvPr id="495679" name="Group 63"/>
              <p:cNvGrpSpPr>
                <a:grpSpLocks/>
              </p:cNvGrpSpPr>
              <p:nvPr/>
            </p:nvGrpSpPr>
            <p:grpSpPr bwMode="auto">
              <a:xfrm>
                <a:off x="1606" y="3456"/>
                <a:ext cx="155" cy="84"/>
                <a:chOff x="1764" y="3264"/>
                <a:chExt cx="155" cy="84"/>
              </a:xfrm>
            </p:grpSpPr>
            <p:sp>
              <p:nvSpPr>
                <p:cNvPr id="495675" name="Freeform 59"/>
                <p:cNvSpPr>
                  <a:spLocks/>
                </p:cNvSpPr>
                <p:nvPr/>
              </p:nvSpPr>
              <p:spPr bwMode="auto">
                <a:xfrm>
                  <a:off x="1764" y="3268"/>
                  <a:ext cx="88" cy="80"/>
                </a:xfrm>
                <a:custGeom>
                  <a:avLst/>
                  <a:gdLst>
                    <a:gd name="T0" fmla="*/ 88 w 88"/>
                    <a:gd name="T1" fmla="*/ 0 h 80"/>
                    <a:gd name="T2" fmla="*/ 36 w 88"/>
                    <a:gd name="T3" fmla="*/ 32 h 80"/>
                    <a:gd name="T4" fmla="*/ 0 w 88"/>
                    <a:gd name="T5" fmla="*/ 80 h 80"/>
                  </a:gdLst>
                  <a:ahLst/>
                  <a:cxnLst>
                    <a:cxn ang="0">
                      <a:pos x="T0" y="T1"/>
                    </a:cxn>
                    <a:cxn ang="0">
                      <a:pos x="T2" y="T3"/>
                    </a:cxn>
                    <a:cxn ang="0">
                      <a:pos x="T4" y="T5"/>
                    </a:cxn>
                  </a:cxnLst>
                  <a:rect l="0" t="0" r="r" b="b"/>
                  <a:pathLst>
                    <a:path w="88" h="80">
                      <a:moveTo>
                        <a:pt x="88" y="0"/>
                      </a:moveTo>
                      <a:cubicBezTo>
                        <a:pt x="56" y="11"/>
                        <a:pt x="80" y="8"/>
                        <a:pt x="36" y="32"/>
                      </a:cubicBezTo>
                      <a:cubicBezTo>
                        <a:pt x="0" y="60"/>
                        <a:pt x="0" y="58"/>
                        <a:pt x="0" y="80"/>
                      </a:cubicBezTo>
                    </a:path>
                  </a:pathLst>
                </a:custGeom>
                <a:noFill/>
                <a:ln w="28575" cmpd="sng">
                  <a:solidFill>
                    <a:srgbClr val="EAEAEA">
                      <a:alpha val="60001"/>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495676" name="Freeform 60"/>
                <p:cNvSpPr>
                  <a:spLocks/>
                </p:cNvSpPr>
                <p:nvPr/>
              </p:nvSpPr>
              <p:spPr bwMode="auto">
                <a:xfrm>
                  <a:off x="1872" y="3264"/>
                  <a:ext cx="47" cy="4"/>
                </a:xfrm>
                <a:custGeom>
                  <a:avLst/>
                  <a:gdLst>
                    <a:gd name="T0" fmla="*/ 0 w 47"/>
                    <a:gd name="T1" fmla="*/ 0 h 4"/>
                    <a:gd name="T2" fmla="*/ 36 w 47"/>
                    <a:gd name="T3" fmla="*/ 0 h 4"/>
                  </a:gdLst>
                  <a:ahLst/>
                  <a:cxnLst>
                    <a:cxn ang="0">
                      <a:pos x="T0" y="T1"/>
                    </a:cxn>
                    <a:cxn ang="0">
                      <a:pos x="T2" y="T3"/>
                    </a:cxn>
                  </a:cxnLst>
                  <a:rect l="0" t="0" r="r" b="b"/>
                  <a:pathLst>
                    <a:path w="47" h="4">
                      <a:moveTo>
                        <a:pt x="0" y="0"/>
                      </a:moveTo>
                      <a:cubicBezTo>
                        <a:pt x="47" y="4"/>
                        <a:pt x="13" y="0"/>
                        <a:pt x="36" y="0"/>
                      </a:cubicBezTo>
                    </a:path>
                  </a:pathLst>
                </a:custGeom>
                <a:noFill/>
                <a:ln w="28575" cmpd="sng">
                  <a:solidFill>
                    <a:srgbClr val="EAEAEA">
                      <a:alpha val="60001"/>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grpSp>
        </p:grpSp>
        <p:sp>
          <p:nvSpPr>
            <p:cNvPr id="495788" name="Line 172"/>
            <p:cNvSpPr>
              <a:spLocks noChangeShapeType="1"/>
            </p:cNvSpPr>
            <p:nvPr/>
          </p:nvSpPr>
          <p:spPr bwMode="auto">
            <a:xfrm>
              <a:off x="1296" y="3120"/>
              <a:ext cx="0" cy="384"/>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495789" name="Text Box 173"/>
            <p:cNvSpPr txBox="1">
              <a:spLocks noChangeArrowheads="1"/>
            </p:cNvSpPr>
            <p:nvPr/>
          </p:nvSpPr>
          <p:spPr bwMode="auto">
            <a:xfrm>
              <a:off x="1584" y="3696"/>
              <a:ext cx="105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solidFill>
                    <a:schemeClr val="bg2"/>
                  </a:solidFill>
                  <a:effectLst>
                    <a:outerShdw blurRad="38100" dist="38100" dir="2700000" algn="tl">
                      <a:srgbClr val="C0C0C0"/>
                    </a:outerShdw>
                  </a:effectLst>
                </a:rPr>
                <a:t>normal RBC</a:t>
              </a:r>
            </a:p>
          </p:txBody>
        </p:sp>
      </p:grpSp>
      <p:grpSp>
        <p:nvGrpSpPr>
          <p:cNvPr id="495794" name="Group 178"/>
          <p:cNvGrpSpPr>
            <a:grpSpLocks/>
          </p:cNvGrpSpPr>
          <p:nvPr/>
        </p:nvGrpSpPr>
        <p:grpSpPr bwMode="auto">
          <a:xfrm>
            <a:off x="914400" y="2514600"/>
            <a:ext cx="3657600" cy="990600"/>
            <a:chOff x="576" y="1584"/>
            <a:chExt cx="2304" cy="624"/>
          </a:xfrm>
        </p:grpSpPr>
        <p:sp>
          <p:nvSpPr>
            <p:cNvPr id="495791" name="Line 175"/>
            <p:cNvSpPr>
              <a:spLocks noChangeShapeType="1"/>
            </p:cNvSpPr>
            <p:nvPr/>
          </p:nvSpPr>
          <p:spPr bwMode="auto">
            <a:xfrm flipH="1">
              <a:off x="576" y="1584"/>
              <a:ext cx="192" cy="576"/>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495792" name="Line 176"/>
            <p:cNvSpPr>
              <a:spLocks noChangeShapeType="1"/>
            </p:cNvSpPr>
            <p:nvPr/>
          </p:nvSpPr>
          <p:spPr bwMode="auto">
            <a:xfrm>
              <a:off x="912" y="1584"/>
              <a:ext cx="1968" cy="288"/>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495793" name="Line 177"/>
            <p:cNvSpPr>
              <a:spLocks noChangeShapeType="1"/>
            </p:cNvSpPr>
            <p:nvPr/>
          </p:nvSpPr>
          <p:spPr bwMode="auto">
            <a:xfrm>
              <a:off x="2880" y="1872"/>
              <a:ext cx="0" cy="336"/>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grpSp>
      <p:grpSp>
        <p:nvGrpSpPr>
          <p:cNvPr id="495820" name="Group 204"/>
          <p:cNvGrpSpPr>
            <a:grpSpLocks/>
          </p:cNvGrpSpPr>
          <p:nvPr/>
        </p:nvGrpSpPr>
        <p:grpSpPr bwMode="auto">
          <a:xfrm>
            <a:off x="990600" y="2667000"/>
            <a:ext cx="3657600" cy="1008063"/>
            <a:chOff x="624" y="1680"/>
            <a:chExt cx="2304" cy="635"/>
          </a:xfrm>
        </p:grpSpPr>
        <p:sp>
          <p:nvSpPr>
            <p:cNvPr id="495785" name="Text Box 169"/>
            <p:cNvSpPr txBox="1">
              <a:spLocks noChangeArrowheads="1"/>
            </p:cNvSpPr>
            <p:nvPr/>
          </p:nvSpPr>
          <p:spPr bwMode="auto">
            <a:xfrm>
              <a:off x="1488" y="1872"/>
              <a:ext cx="144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solidFill>
                    <a:schemeClr val="bg2"/>
                  </a:solidFill>
                  <a:effectLst>
                    <a:outerShdw blurRad="38100" dist="38100" dir="2700000" algn="tl">
                      <a:srgbClr val="C0C0C0"/>
                    </a:outerShdw>
                  </a:effectLst>
                  <a:latin typeface="Symbol" pitchFamily="18" charset="2"/>
                </a:rPr>
                <a:t>b</a:t>
              </a:r>
              <a:r>
                <a:rPr lang="en-US" sz="2000">
                  <a:solidFill>
                    <a:schemeClr val="bg2"/>
                  </a:solidFill>
                  <a:effectLst>
                    <a:outerShdw blurRad="38100" dist="38100" dir="2700000" algn="tl">
                      <a:srgbClr val="C0C0C0"/>
                    </a:outerShdw>
                  </a:effectLst>
                </a:rPr>
                <a:t> globin gen</a:t>
              </a:r>
              <a:r>
                <a:rPr lang="tr-TR" sz="2000">
                  <a:solidFill>
                    <a:schemeClr val="bg2"/>
                  </a:solidFill>
                  <a:effectLst>
                    <a:outerShdw blurRad="38100" dist="38100" dir="2700000" algn="tl">
                      <a:srgbClr val="C0C0C0"/>
                    </a:outerShdw>
                  </a:effectLst>
                </a:rPr>
                <a:t>i</a:t>
              </a:r>
              <a:endParaRPr lang="en-US" sz="2000">
                <a:solidFill>
                  <a:schemeClr val="bg2"/>
                </a:solidFill>
                <a:effectLst>
                  <a:outerShdw blurRad="38100" dist="38100" dir="2700000" algn="tl">
                    <a:srgbClr val="C0C0C0"/>
                  </a:outerShdw>
                </a:effectLst>
              </a:endParaRPr>
            </a:p>
          </p:txBody>
        </p:sp>
        <p:grpSp>
          <p:nvGrpSpPr>
            <p:cNvPr id="495797" name="Group 181"/>
            <p:cNvGrpSpPr>
              <a:grpSpLocks/>
            </p:cNvGrpSpPr>
            <p:nvPr/>
          </p:nvGrpSpPr>
          <p:grpSpPr bwMode="auto">
            <a:xfrm>
              <a:off x="624" y="1680"/>
              <a:ext cx="2208" cy="635"/>
              <a:chOff x="624" y="1688"/>
              <a:chExt cx="2208" cy="635"/>
            </a:xfrm>
          </p:grpSpPr>
          <p:sp>
            <p:nvSpPr>
              <p:cNvPr id="495639" name="Text Box 23"/>
              <p:cNvSpPr txBox="1">
                <a:spLocks noChangeArrowheads="1"/>
              </p:cNvSpPr>
              <p:nvPr/>
            </p:nvSpPr>
            <p:spPr bwMode="auto">
              <a:xfrm>
                <a:off x="1812" y="2102"/>
                <a:ext cx="418"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a:solidFill>
                      <a:schemeClr val="bg2"/>
                    </a:solidFill>
                    <a:effectLst/>
                  </a:rPr>
                  <a:t>GAG</a:t>
                </a:r>
              </a:p>
            </p:txBody>
          </p:sp>
          <p:sp>
            <p:nvSpPr>
              <p:cNvPr id="495660" name="Freeform 44"/>
              <p:cNvSpPr>
                <a:spLocks/>
              </p:cNvSpPr>
              <p:nvPr/>
            </p:nvSpPr>
            <p:spPr bwMode="auto">
              <a:xfrm>
                <a:off x="624" y="2178"/>
                <a:ext cx="1222" cy="49"/>
              </a:xfrm>
              <a:custGeom>
                <a:avLst/>
                <a:gdLst>
                  <a:gd name="T0" fmla="*/ 1668 w 1668"/>
                  <a:gd name="T1" fmla="*/ 78 h 78"/>
                  <a:gd name="T2" fmla="*/ 1650 w 1668"/>
                  <a:gd name="T3" fmla="*/ 72 h 78"/>
                  <a:gd name="T4" fmla="*/ 1632 w 1668"/>
                  <a:gd name="T5" fmla="*/ 60 h 78"/>
                  <a:gd name="T6" fmla="*/ 1596 w 1668"/>
                  <a:gd name="T7" fmla="*/ 48 h 78"/>
                  <a:gd name="T8" fmla="*/ 1542 w 1668"/>
                  <a:gd name="T9" fmla="*/ 54 h 78"/>
                  <a:gd name="T10" fmla="*/ 1506 w 1668"/>
                  <a:gd name="T11" fmla="*/ 66 h 78"/>
                  <a:gd name="T12" fmla="*/ 1392 w 1668"/>
                  <a:gd name="T13" fmla="*/ 60 h 78"/>
                  <a:gd name="T14" fmla="*/ 1344 w 1668"/>
                  <a:gd name="T15" fmla="*/ 18 h 78"/>
                  <a:gd name="T16" fmla="*/ 1284 w 1668"/>
                  <a:gd name="T17" fmla="*/ 0 h 78"/>
                  <a:gd name="T18" fmla="*/ 1062 w 1668"/>
                  <a:gd name="T19" fmla="*/ 42 h 78"/>
                  <a:gd name="T20" fmla="*/ 960 w 1668"/>
                  <a:gd name="T21" fmla="*/ 78 h 78"/>
                  <a:gd name="T22" fmla="*/ 834 w 1668"/>
                  <a:gd name="T23" fmla="*/ 60 h 78"/>
                  <a:gd name="T24" fmla="*/ 798 w 1668"/>
                  <a:gd name="T25" fmla="*/ 36 h 78"/>
                  <a:gd name="T26" fmla="*/ 762 w 1668"/>
                  <a:gd name="T27" fmla="*/ 24 h 78"/>
                  <a:gd name="T28" fmla="*/ 744 w 1668"/>
                  <a:gd name="T29" fmla="*/ 18 h 78"/>
                  <a:gd name="T30" fmla="*/ 540 w 1668"/>
                  <a:gd name="T31" fmla="*/ 36 h 78"/>
                  <a:gd name="T32" fmla="*/ 486 w 1668"/>
                  <a:gd name="T33" fmla="*/ 54 h 78"/>
                  <a:gd name="T34" fmla="*/ 468 w 1668"/>
                  <a:gd name="T35" fmla="*/ 60 h 78"/>
                  <a:gd name="T36" fmla="*/ 312 w 1668"/>
                  <a:gd name="T37" fmla="*/ 42 h 78"/>
                  <a:gd name="T38" fmla="*/ 276 w 1668"/>
                  <a:gd name="T39" fmla="*/ 30 h 78"/>
                  <a:gd name="T40" fmla="*/ 0 w 1668"/>
                  <a:gd name="T41" fmla="*/ 4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68" h="78">
                    <a:moveTo>
                      <a:pt x="1668" y="78"/>
                    </a:moveTo>
                    <a:cubicBezTo>
                      <a:pt x="1662" y="76"/>
                      <a:pt x="1656" y="75"/>
                      <a:pt x="1650" y="72"/>
                    </a:cubicBezTo>
                    <a:cubicBezTo>
                      <a:pt x="1644" y="69"/>
                      <a:pt x="1639" y="63"/>
                      <a:pt x="1632" y="60"/>
                    </a:cubicBezTo>
                    <a:cubicBezTo>
                      <a:pt x="1620" y="55"/>
                      <a:pt x="1596" y="48"/>
                      <a:pt x="1596" y="48"/>
                    </a:cubicBezTo>
                    <a:cubicBezTo>
                      <a:pt x="1578" y="50"/>
                      <a:pt x="1560" y="50"/>
                      <a:pt x="1542" y="54"/>
                    </a:cubicBezTo>
                    <a:cubicBezTo>
                      <a:pt x="1530" y="56"/>
                      <a:pt x="1506" y="66"/>
                      <a:pt x="1506" y="66"/>
                    </a:cubicBezTo>
                    <a:cubicBezTo>
                      <a:pt x="1468" y="64"/>
                      <a:pt x="1429" y="67"/>
                      <a:pt x="1392" y="60"/>
                    </a:cubicBezTo>
                    <a:cubicBezTo>
                      <a:pt x="1371" y="56"/>
                      <a:pt x="1362" y="29"/>
                      <a:pt x="1344" y="18"/>
                    </a:cubicBezTo>
                    <a:cubicBezTo>
                      <a:pt x="1328" y="8"/>
                      <a:pt x="1302" y="6"/>
                      <a:pt x="1284" y="0"/>
                    </a:cubicBezTo>
                    <a:cubicBezTo>
                      <a:pt x="1173" y="7"/>
                      <a:pt x="1157" y="18"/>
                      <a:pt x="1062" y="42"/>
                    </a:cubicBezTo>
                    <a:cubicBezTo>
                      <a:pt x="1032" y="62"/>
                      <a:pt x="995" y="69"/>
                      <a:pt x="960" y="78"/>
                    </a:cubicBezTo>
                    <a:cubicBezTo>
                      <a:pt x="918" y="72"/>
                      <a:pt x="876" y="65"/>
                      <a:pt x="834" y="60"/>
                    </a:cubicBezTo>
                    <a:cubicBezTo>
                      <a:pt x="774" y="40"/>
                      <a:pt x="865" y="73"/>
                      <a:pt x="798" y="36"/>
                    </a:cubicBezTo>
                    <a:cubicBezTo>
                      <a:pt x="787" y="30"/>
                      <a:pt x="774" y="28"/>
                      <a:pt x="762" y="24"/>
                    </a:cubicBezTo>
                    <a:cubicBezTo>
                      <a:pt x="756" y="22"/>
                      <a:pt x="744" y="18"/>
                      <a:pt x="744" y="18"/>
                    </a:cubicBezTo>
                    <a:cubicBezTo>
                      <a:pt x="673" y="22"/>
                      <a:pt x="609" y="27"/>
                      <a:pt x="540" y="36"/>
                    </a:cubicBezTo>
                    <a:cubicBezTo>
                      <a:pt x="522" y="42"/>
                      <a:pt x="504" y="48"/>
                      <a:pt x="486" y="54"/>
                    </a:cubicBezTo>
                    <a:cubicBezTo>
                      <a:pt x="480" y="56"/>
                      <a:pt x="468" y="60"/>
                      <a:pt x="468" y="60"/>
                    </a:cubicBezTo>
                    <a:cubicBezTo>
                      <a:pt x="352" y="53"/>
                      <a:pt x="403" y="60"/>
                      <a:pt x="312" y="42"/>
                    </a:cubicBezTo>
                    <a:cubicBezTo>
                      <a:pt x="300" y="40"/>
                      <a:pt x="276" y="30"/>
                      <a:pt x="276" y="30"/>
                    </a:cubicBezTo>
                    <a:cubicBezTo>
                      <a:pt x="185" y="33"/>
                      <a:pt x="91" y="42"/>
                      <a:pt x="0" y="42"/>
                    </a:cubicBezTo>
                  </a:path>
                </a:pathLst>
              </a:custGeom>
              <a:noFill/>
              <a:ln w="952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495661" name="Freeform 45"/>
              <p:cNvSpPr>
                <a:spLocks/>
              </p:cNvSpPr>
              <p:nvPr/>
            </p:nvSpPr>
            <p:spPr bwMode="auto">
              <a:xfrm>
                <a:off x="2176" y="2172"/>
                <a:ext cx="608" cy="55"/>
              </a:xfrm>
              <a:custGeom>
                <a:avLst/>
                <a:gdLst>
                  <a:gd name="T0" fmla="*/ 0 w 1218"/>
                  <a:gd name="T1" fmla="*/ 30 h 79"/>
                  <a:gd name="T2" fmla="*/ 282 w 1218"/>
                  <a:gd name="T3" fmla="*/ 0 h 79"/>
                  <a:gd name="T4" fmla="*/ 426 w 1218"/>
                  <a:gd name="T5" fmla="*/ 48 h 79"/>
                  <a:gd name="T6" fmla="*/ 642 w 1218"/>
                  <a:gd name="T7" fmla="*/ 60 h 79"/>
                  <a:gd name="T8" fmla="*/ 852 w 1218"/>
                  <a:gd name="T9" fmla="*/ 0 h 79"/>
                  <a:gd name="T10" fmla="*/ 948 w 1218"/>
                  <a:gd name="T11" fmla="*/ 24 h 79"/>
                  <a:gd name="T12" fmla="*/ 1002 w 1218"/>
                  <a:gd name="T13" fmla="*/ 42 h 79"/>
                  <a:gd name="T14" fmla="*/ 1110 w 1218"/>
                  <a:gd name="T15" fmla="*/ 54 h 79"/>
                  <a:gd name="T16" fmla="*/ 1200 w 1218"/>
                  <a:gd name="T17" fmla="*/ 48 h 79"/>
                  <a:gd name="T18" fmla="*/ 1218 w 1218"/>
                  <a:gd name="T1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8" h="79">
                    <a:moveTo>
                      <a:pt x="0" y="30"/>
                    </a:moveTo>
                    <a:cubicBezTo>
                      <a:pt x="74" y="79"/>
                      <a:pt x="199" y="14"/>
                      <a:pt x="282" y="0"/>
                    </a:cubicBezTo>
                    <a:cubicBezTo>
                      <a:pt x="333" y="8"/>
                      <a:pt x="377" y="32"/>
                      <a:pt x="426" y="48"/>
                    </a:cubicBezTo>
                    <a:cubicBezTo>
                      <a:pt x="494" y="71"/>
                      <a:pt x="570" y="58"/>
                      <a:pt x="642" y="60"/>
                    </a:cubicBezTo>
                    <a:cubicBezTo>
                      <a:pt x="715" y="53"/>
                      <a:pt x="782" y="23"/>
                      <a:pt x="852" y="0"/>
                    </a:cubicBezTo>
                    <a:cubicBezTo>
                      <a:pt x="884" y="6"/>
                      <a:pt x="916" y="15"/>
                      <a:pt x="948" y="24"/>
                    </a:cubicBezTo>
                    <a:cubicBezTo>
                      <a:pt x="966" y="29"/>
                      <a:pt x="983" y="40"/>
                      <a:pt x="1002" y="42"/>
                    </a:cubicBezTo>
                    <a:cubicBezTo>
                      <a:pt x="1086" y="49"/>
                      <a:pt x="1050" y="44"/>
                      <a:pt x="1110" y="54"/>
                    </a:cubicBezTo>
                    <a:cubicBezTo>
                      <a:pt x="1140" y="52"/>
                      <a:pt x="1170" y="53"/>
                      <a:pt x="1200" y="48"/>
                    </a:cubicBezTo>
                    <a:cubicBezTo>
                      <a:pt x="1207" y="47"/>
                      <a:pt x="1218" y="36"/>
                      <a:pt x="1218" y="36"/>
                    </a:cubicBezTo>
                  </a:path>
                </a:pathLst>
              </a:custGeom>
              <a:noFill/>
              <a:ln w="952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495795" name="Freeform 179"/>
              <p:cNvSpPr>
                <a:spLocks/>
              </p:cNvSpPr>
              <p:nvPr/>
            </p:nvSpPr>
            <p:spPr bwMode="auto">
              <a:xfrm>
                <a:off x="968" y="1800"/>
                <a:ext cx="1864" cy="400"/>
              </a:xfrm>
              <a:custGeom>
                <a:avLst/>
                <a:gdLst>
                  <a:gd name="T0" fmla="*/ 1808 w 1864"/>
                  <a:gd name="T1" fmla="*/ 400 h 400"/>
                  <a:gd name="T2" fmla="*/ 1864 w 1864"/>
                  <a:gd name="T3" fmla="*/ 360 h 400"/>
                  <a:gd name="T4" fmla="*/ 1824 w 1864"/>
                  <a:gd name="T5" fmla="*/ 288 h 400"/>
                  <a:gd name="T6" fmla="*/ 1744 w 1864"/>
                  <a:gd name="T7" fmla="*/ 312 h 400"/>
                  <a:gd name="T8" fmla="*/ 1720 w 1864"/>
                  <a:gd name="T9" fmla="*/ 320 h 400"/>
                  <a:gd name="T10" fmla="*/ 1640 w 1864"/>
                  <a:gd name="T11" fmla="*/ 280 h 400"/>
                  <a:gd name="T12" fmla="*/ 1752 w 1864"/>
                  <a:gd name="T13" fmla="*/ 208 h 400"/>
                  <a:gd name="T14" fmla="*/ 1520 w 1864"/>
                  <a:gd name="T15" fmla="*/ 120 h 400"/>
                  <a:gd name="T16" fmla="*/ 1320 w 1864"/>
                  <a:gd name="T17" fmla="*/ 96 h 400"/>
                  <a:gd name="T18" fmla="*/ 1280 w 1864"/>
                  <a:gd name="T19" fmla="*/ 88 h 400"/>
                  <a:gd name="T20" fmla="*/ 1232 w 1864"/>
                  <a:gd name="T21" fmla="*/ 72 h 400"/>
                  <a:gd name="T22" fmla="*/ 992 w 1864"/>
                  <a:gd name="T23" fmla="*/ 80 h 400"/>
                  <a:gd name="T24" fmla="*/ 808 w 1864"/>
                  <a:gd name="T25" fmla="*/ 16 h 400"/>
                  <a:gd name="T26" fmla="*/ 480 w 1864"/>
                  <a:gd name="T27" fmla="*/ 112 h 400"/>
                  <a:gd name="T28" fmla="*/ 312 w 1864"/>
                  <a:gd name="T29" fmla="*/ 216 h 400"/>
                  <a:gd name="T30" fmla="*/ 96 w 1864"/>
                  <a:gd name="T31" fmla="*/ 176 h 400"/>
                  <a:gd name="T32" fmla="*/ 120 w 1864"/>
                  <a:gd name="T33" fmla="*/ 80 h 400"/>
                  <a:gd name="T34" fmla="*/ 240 w 1864"/>
                  <a:gd name="T35" fmla="*/ 104 h 400"/>
                  <a:gd name="T36" fmla="*/ 304 w 1864"/>
                  <a:gd name="T37" fmla="*/ 48 h 400"/>
                  <a:gd name="T38" fmla="*/ 248 w 1864"/>
                  <a:gd name="T39" fmla="*/ 8 h 400"/>
                  <a:gd name="T40" fmla="*/ 224 w 1864"/>
                  <a:gd name="T41" fmla="*/ 0 h 400"/>
                  <a:gd name="T42" fmla="*/ 144 w 1864"/>
                  <a:gd name="T43" fmla="*/ 16 h 400"/>
                  <a:gd name="T44" fmla="*/ 96 w 1864"/>
                  <a:gd name="T45" fmla="*/ 32 h 400"/>
                  <a:gd name="T46" fmla="*/ 0 w 1864"/>
                  <a:gd name="T47" fmla="*/ 104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64" h="400">
                    <a:moveTo>
                      <a:pt x="1808" y="400"/>
                    </a:moveTo>
                    <a:cubicBezTo>
                      <a:pt x="1864" y="381"/>
                      <a:pt x="1851" y="400"/>
                      <a:pt x="1864" y="360"/>
                    </a:cubicBezTo>
                    <a:cubicBezTo>
                      <a:pt x="1855" y="323"/>
                      <a:pt x="1856" y="309"/>
                      <a:pt x="1824" y="288"/>
                    </a:cubicBezTo>
                    <a:cubicBezTo>
                      <a:pt x="1776" y="300"/>
                      <a:pt x="1802" y="293"/>
                      <a:pt x="1744" y="312"/>
                    </a:cubicBezTo>
                    <a:cubicBezTo>
                      <a:pt x="1736" y="315"/>
                      <a:pt x="1720" y="320"/>
                      <a:pt x="1720" y="320"/>
                    </a:cubicBezTo>
                    <a:cubicBezTo>
                      <a:pt x="1679" y="313"/>
                      <a:pt x="1653" y="320"/>
                      <a:pt x="1640" y="280"/>
                    </a:cubicBezTo>
                    <a:cubicBezTo>
                      <a:pt x="1657" y="229"/>
                      <a:pt x="1706" y="220"/>
                      <a:pt x="1752" y="208"/>
                    </a:cubicBezTo>
                    <a:cubicBezTo>
                      <a:pt x="1819" y="107"/>
                      <a:pt x="1524" y="120"/>
                      <a:pt x="1520" y="120"/>
                    </a:cubicBezTo>
                    <a:cubicBezTo>
                      <a:pt x="1456" y="99"/>
                      <a:pt x="1387" y="108"/>
                      <a:pt x="1320" y="96"/>
                    </a:cubicBezTo>
                    <a:cubicBezTo>
                      <a:pt x="1307" y="94"/>
                      <a:pt x="1293" y="92"/>
                      <a:pt x="1280" y="88"/>
                    </a:cubicBezTo>
                    <a:cubicBezTo>
                      <a:pt x="1264" y="84"/>
                      <a:pt x="1232" y="72"/>
                      <a:pt x="1232" y="72"/>
                    </a:cubicBezTo>
                    <a:cubicBezTo>
                      <a:pt x="1126" y="80"/>
                      <a:pt x="1096" y="88"/>
                      <a:pt x="992" y="80"/>
                    </a:cubicBezTo>
                    <a:cubicBezTo>
                      <a:pt x="930" y="59"/>
                      <a:pt x="870" y="37"/>
                      <a:pt x="808" y="16"/>
                    </a:cubicBezTo>
                    <a:cubicBezTo>
                      <a:pt x="717" y="24"/>
                      <a:pt x="561" y="58"/>
                      <a:pt x="480" y="112"/>
                    </a:cubicBezTo>
                    <a:cubicBezTo>
                      <a:pt x="450" y="203"/>
                      <a:pt x="387" y="191"/>
                      <a:pt x="312" y="216"/>
                    </a:cubicBezTo>
                    <a:cubicBezTo>
                      <a:pt x="207" y="211"/>
                      <a:pt x="158" y="238"/>
                      <a:pt x="96" y="176"/>
                    </a:cubicBezTo>
                    <a:cubicBezTo>
                      <a:pt x="82" y="135"/>
                      <a:pt x="83" y="104"/>
                      <a:pt x="120" y="80"/>
                    </a:cubicBezTo>
                    <a:cubicBezTo>
                      <a:pt x="160" y="87"/>
                      <a:pt x="200" y="94"/>
                      <a:pt x="240" y="104"/>
                    </a:cubicBezTo>
                    <a:cubicBezTo>
                      <a:pt x="286" y="95"/>
                      <a:pt x="290" y="91"/>
                      <a:pt x="304" y="48"/>
                    </a:cubicBezTo>
                    <a:cubicBezTo>
                      <a:pt x="291" y="8"/>
                      <a:pt x="304" y="27"/>
                      <a:pt x="248" y="8"/>
                    </a:cubicBezTo>
                    <a:cubicBezTo>
                      <a:pt x="240" y="5"/>
                      <a:pt x="224" y="0"/>
                      <a:pt x="224" y="0"/>
                    </a:cubicBezTo>
                    <a:cubicBezTo>
                      <a:pt x="192" y="5"/>
                      <a:pt x="174" y="7"/>
                      <a:pt x="144" y="16"/>
                    </a:cubicBezTo>
                    <a:cubicBezTo>
                      <a:pt x="128" y="21"/>
                      <a:pt x="96" y="32"/>
                      <a:pt x="96" y="32"/>
                    </a:cubicBezTo>
                    <a:cubicBezTo>
                      <a:pt x="78" y="86"/>
                      <a:pt x="36" y="68"/>
                      <a:pt x="0" y="104"/>
                    </a:cubicBezTo>
                  </a:path>
                </a:pathLst>
              </a:custGeom>
              <a:noFill/>
              <a:ln w="952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495796" name="Freeform 180"/>
              <p:cNvSpPr>
                <a:spLocks/>
              </p:cNvSpPr>
              <p:nvPr/>
            </p:nvSpPr>
            <p:spPr bwMode="auto">
              <a:xfrm>
                <a:off x="688" y="1688"/>
                <a:ext cx="960" cy="402"/>
              </a:xfrm>
              <a:custGeom>
                <a:avLst/>
                <a:gdLst>
                  <a:gd name="T0" fmla="*/ 280 w 960"/>
                  <a:gd name="T1" fmla="*/ 216 h 402"/>
                  <a:gd name="T2" fmla="*/ 176 w 960"/>
                  <a:gd name="T3" fmla="*/ 248 h 402"/>
                  <a:gd name="T4" fmla="*/ 144 w 960"/>
                  <a:gd name="T5" fmla="*/ 296 h 402"/>
                  <a:gd name="T6" fmla="*/ 112 w 960"/>
                  <a:gd name="T7" fmla="*/ 344 h 402"/>
                  <a:gd name="T8" fmla="*/ 56 w 960"/>
                  <a:gd name="T9" fmla="*/ 400 h 402"/>
                  <a:gd name="T10" fmla="*/ 16 w 960"/>
                  <a:gd name="T11" fmla="*/ 392 h 402"/>
                  <a:gd name="T12" fmla="*/ 0 w 960"/>
                  <a:gd name="T13" fmla="*/ 344 h 402"/>
                  <a:gd name="T14" fmla="*/ 56 w 960"/>
                  <a:gd name="T15" fmla="*/ 240 h 402"/>
                  <a:gd name="T16" fmla="*/ 72 w 960"/>
                  <a:gd name="T17" fmla="*/ 192 h 402"/>
                  <a:gd name="T18" fmla="*/ 80 w 960"/>
                  <a:gd name="T19" fmla="*/ 168 h 402"/>
                  <a:gd name="T20" fmla="*/ 184 w 960"/>
                  <a:gd name="T21" fmla="*/ 0 h 402"/>
                  <a:gd name="T22" fmla="*/ 480 w 960"/>
                  <a:gd name="T23" fmla="*/ 8 h 402"/>
                  <a:gd name="T24" fmla="*/ 600 w 960"/>
                  <a:gd name="T25" fmla="*/ 16 h 402"/>
                  <a:gd name="T26" fmla="*/ 616 w 960"/>
                  <a:gd name="T27" fmla="*/ 96 h 402"/>
                  <a:gd name="T28" fmla="*/ 664 w 960"/>
                  <a:gd name="T29" fmla="*/ 112 h 402"/>
                  <a:gd name="T30" fmla="*/ 848 w 960"/>
                  <a:gd name="T31" fmla="*/ 64 h 402"/>
                  <a:gd name="T32" fmla="*/ 960 w 960"/>
                  <a:gd name="T33" fmla="*/ 56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0" h="402">
                    <a:moveTo>
                      <a:pt x="280" y="216"/>
                    </a:moveTo>
                    <a:cubicBezTo>
                      <a:pt x="234" y="223"/>
                      <a:pt x="213" y="223"/>
                      <a:pt x="176" y="248"/>
                    </a:cubicBezTo>
                    <a:cubicBezTo>
                      <a:pt x="161" y="294"/>
                      <a:pt x="179" y="251"/>
                      <a:pt x="144" y="296"/>
                    </a:cubicBezTo>
                    <a:cubicBezTo>
                      <a:pt x="132" y="311"/>
                      <a:pt x="112" y="344"/>
                      <a:pt x="112" y="344"/>
                    </a:cubicBezTo>
                    <a:cubicBezTo>
                      <a:pt x="102" y="383"/>
                      <a:pt x="93" y="388"/>
                      <a:pt x="56" y="400"/>
                    </a:cubicBezTo>
                    <a:cubicBezTo>
                      <a:pt x="43" y="397"/>
                      <a:pt x="26" y="402"/>
                      <a:pt x="16" y="392"/>
                    </a:cubicBezTo>
                    <a:cubicBezTo>
                      <a:pt x="4" y="380"/>
                      <a:pt x="0" y="344"/>
                      <a:pt x="0" y="344"/>
                    </a:cubicBezTo>
                    <a:cubicBezTo>
                      <a:pt x="10" y="303"/>
                      <a:pt x="43" y="278"/>
                      <a:pt x="56" y="240"/>
                    </a:cubicBezTo>
                    <a:cubicBezTo>
                      <a:pt x="61" y="224"/>
                      <a:pt x="67" y="208"/>
                      <a:pt x="72" y="192"/>
                    </a:cubicBezTo>
                    <a:cubicBezTo>
                      <a:pt x="75" y="184"/>
                      <a:pt x="80" y="168"/>
                      <a:pt x="80" y="168"/>
                    </a:cubicBezTo>
                    <a:cubicBezTo>
                      <a:pt x="89" y="88"/>
                      <a:pt x="99" y="21"/>
                      <a:pt x="184" y="0"/>
                    </a:cubicBezTo>
                    <a:cubicBezTo>
                      <a:pt x="289" y="18"/>
                      <a:pt x="368" y="13"/>
                      <a:pt x="480" y="8"/>
                    </a:cubicBezTo>
                    <a:cubicBezTo>
                      <a:pt x="520" y="11"/>
                      <a:pt x="561" y="6"/>
                      <a:pt x="600" y="16"/>
                    </a:cubicBezTo>
                    <a:cubicBezTo>
                      <a:pt x="619" y="21"/>
                      <a:pt x="596" y="70"/>
                      <a:pt x="616" y="96"/>
                    </a:cubicBezTo>
                    <a:cubicBezTo>
                      <a:pt x="626" y="109"/>
                      <a:pt x="664" y="112"/>
                      <a:pt x="664" y="112"/>
                    </a:cubicBezTo>
                    <a:cubicBezTo>
                      <a:pt x="727" y="96"/>
                      <a:pt x="787" y="84"/>
                      <a:pt x="848" y="64"/>
                    </a:cubicBezTo>
                    <a:cubicBezTo>
                      <a:pt x="884" y="52"/>
                      <a:pt x="960" y="56"/>
                      <a:pt x="960" y="56"/>
                    </a:cubicBezTo>
                  </a:path>
                </a:pathLst>
              </a:custGeom>
              <a:noFill/>
              <a:ln w="952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grpSp>
      </p:grpSp>
      <p:grpSp>
        <p:nvGrpSpPr>
          <p:cNvPr id="495807" name="Group 191"/>
          <p:cNvGrpSpPr>
            <a:grpSpLocks/>
          </p:cNvGrpSpPr>
          <p:nvPr/>
        </p:nvGrpSpPr>
        <p:grpSpPr bwMode="auto">
          <a:xfrm>
            <a:off x="5105400" y="2514600"/>
            <a:ext cx="3657600" cy="990600"/>
            <a:chOff x="576" y="1584"/>
            <a:chExt cx="2304" cy="624"/>
          </a:xfrm>
        </p:grpSpPr>
        <p:sp>
          <p:nvSpPr>
            <p:cNvPr id="495808" name="Line 192"/>
            <p:cNvSpPr>
              <a:spLocks noChangeShapeType="1"/>
            </p:cNvSpPr>
            <p:nvPr/>
          </p:nvSpPr>
          <p:spPr bwMode="auto">
            <a:xfrm flipH="1">
              <a:off x="576" y="1584"/>
              <a:ext cx="192" cy="576"/>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495809" name="Line 193"/>
            <p:cNvSpPr>
              <a:spLocks noChangeShapeType="1"/>
            </p:cNvSpPr>
            <p:nvPr/>
          </p:nvSpPr>
          <p:spPr bwMode="auto">
            <a:xfrm>
              <a:off x="912" y="1584"/>
              <a:ext cx="1968" cy="288"/>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495810" name="Line 194"/>
            <p:cNvSpPr>
              <a:spLocks noChangeShapeType="1"/>
            </p:cNvSpPr>
            <p:nvPr/>
          </p:nvSpPr>
          <p:spPr bwMode="auto">
            <a:xfrm>
              <a:off x="2880" y="1872"/>
              <a:ext cx="0" cy="336"/>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grpSp>
      <p:grpSp>
        <p:nvGrpSpPr>
          <p:cNvPr id="495823" name="Group 207"/>
          <p:cNvGrpSpPr>
            <a:grpSpLocks/>
          </p:cNvGrpSpPr>
          <p:nvPr/>
        </p:nvGrpSpPr>
        <p:grpSpPr bwMode="auto">
          <a:xfrm>
            <a:off x="5029200" y="2697163"/>
            <a:ext cx="3810000" cy="1265237"/>
            <a:chOff x="3168" y="1699"/>
            <a:chExt cx="2400" cy="797"/>
          </a:xfrm>
        </p:grpSpPr>
        <p:grpSp>
          <p:nvGrpSpPr>
            <p:cNvPr id="495821" name="Group 205"/>
            <p:cNvGrpSpPr>
              <a:grpSpLocks/>
            </p:cNvGrpSpPr>
            <p:nvPr/>
          </p:nvGrpSpPr>
          <p:grpSpPr bwMode="auto">
            <a:xfrm>
              <a:off x="3264" y="1699"/>
              <a:ext cx="2304" cy="627"/>
              <a:chOff x="3264" y="1699"/>
              <a:chExt cx="2304" cy="627"/>
            </a:xfrm>
          </p:grpSpPr>
          <p:grpSp>
            <p:nvGrpSpPr>
              <p:cNvPr id="495805" name="Group 189"/>
              <p:cNvGrpSpPr>
                <a:grpSpLocks/>
              </p:cNvGrpSpPr>
              <p:nvPr/>
            </p:nvGrpSpPr>
            <p:grpSpPr bwMode="auto">
              <a:xfrm>
                <a:off x="3264" y="1699"/>
                <a:ext cx="2208" cy="627"/>
                <a:chOff x="3312" y="1488"/>
                <a:chExt cx="2208" cy="627"/>
              </a:xfrm>
            </p:grpSpPr>
            <p:sp>
              <p:nvSpPr>
                <p:cNvPr id="495778" name="Text Box 162"/>
                <p:cNvSpPr txBox="1">
                  <a:spLocks noChangeArrowheads="1"/>
                </p:cNvSpPr>
                <p:nvPr/>
              </p:nvSpPr>
              <p:spPr bwMode="auto">
                <a:xfrm>
                  <a:off x="4500" y="1875"/>
                  <a:ext cx="421"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a:solidFill>
                        <a:schemeClr val="bg2"/>
                      </a:solidFill>
                      <a:effectLst/>
                    </a:rPr>
                    <a:t>G</a:t>
                  </a:r>
                  <a:r>
                    <a:rPr lang="en-US" sz="1900">
                      <a:solidFill>
                        <a:srgbClr val="A50021"/>
                      </a:solidFill>
                      <a:effectLst/>
                    </a:rPr>
                    <a:t>T</a:t>
                  </a:r>
                  <a:r>
                    <a:rPr lang="en-US" sz="1700">
                      <a:solidFill>
                        <a:schemeClr val="bg2"/>
                      </a:solidFill>
                      <a:effectLst/>
                    </a:rPr>
                    <a:t>G</a:t>
                  </a:r>
                </a:p>
              </p:txBody>
            </p:sp>
            <p:sp>
              <p:nvSpPr>
                <p:cNvPr id="495779" name="Freeform 163"/>
                <p:cNvSpPr>
                  <a:spLocks/>
                </p:cNvSpPr>
                <p:nvPr/>
              </p:nvSpPr>
              <p:spPr bwMode="auto">
                <a:xfrm>
                  <a:off x="3312" y="1967"/>
                  <a:ext cx="1222" cy="49"/>
                </a:xfrm>
                <a:custGeom>
                  <a:avLst/>
                  <a:gdLst>
                    <a:gd name="T0" fmla="*/ 1668 w 1668"/>
                    <a:gd name="T1" fmla="*/ 78 h 78"/>
                    <a:gd name="T2" fmla="*/ 1650 w 1668"/>
                    <a:gd name="T3" fmla="*/ 72 h 78"/>
                    <a:gd name="T4" fmla="*/ 1632 w 1668"/>
                    <a:gd name="T5" fmla="*/ 60 h 78"/>
                    <a:gd name="T6" fmla="*/ 1596 w 1668"/>
                    <a:gd name="T7" fmla="*/ 48 h 78"/>
                    <a:gd name="T8" fmla="*/ 1542 w 1668"/>
                    <a:gd name="T9" fmla="*/ 54 h 78"/>
                    <a:gd name="T10" fmla="*/ 1506 w 1668"/>
                    <a:gd name="T11" fmla="*/ 66 h 78"/>
                    <a:gd name="T12" fmla="*/ 1392 w 1668"/>
                    <a:gd name="T13" fmla="*/ 60 h 78"/>
                    <a:gd name="T14" fmla="*/ 1344 w 1668"/>
                    <a:gd name="T15" fmla="*/ 18 h 78"/>
                    <a:gd name="T16" fmla="*/ 1284 w 1668"/>
                    <a:gd name="T17" fmla="*/ 0 h 78"/>
                    <a:gd name="T18" fmla="*/ 1062 w 1668"/>
                    <a:gd name="T19" fmla="*/ 42 h 78"/>
                    <a:gd name="T20" fmla="*/ 960 w 1668"/>
                    <a:gd name="T21" fmla="*/ 78 h 78"/>
                    <a:gd name="T22" fmla="*/ 834 w 1668"/>
                    <a:gd name="T23" fmla="*/ 60 h 78"/>
                    <a:gd name="T24" fmla="*/ 798 w 1668"/>
                    <a:gd name="T25" fmla="*/ 36 h 78"/>
                    <a:gd name="T26" fmla="*/ 762 w 1668"/>
                    <a:gd name="T27" fmla="*/ 24 h 78"/>
                    <a:gd name="T28" fmla="*/ 744 w 1668"/>
                    <a:gd name="T29" fmla="*/ 18 h 78"/>
                    <a:gd name="T30" fmla="*/ 540 w 1668"/>
                    <a:gd name="T31" fmla="*/ 36 h 78"/>
                    <a:gd name="T32" fmla="*/ 486 w 1668"/>
                    <a:gd name="T33" fmla="*/ 54 h 78"/>
                    <a:gd name="T34" fmla="*/ 468 w 1668"/>
                    <a:gd name="T35" fmla="*/ 60 h 78"/>
                    <a:gd name="T36" fmla="*/ 312 w 1668"/>
                    <a:gd name="T37" fmla="*/ 42 h 78"/>
                    <a:gd name="T38" fmla="*/ 276 w 1668"/>
                    <a:gd name="T39" fmla="*/ 30 h 78"/>
                    <a:gd name="T40" fmla="*/ 0 w 1668"/>
                    <a:gd name="T41" fmla="*/ 4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68" h="78">
                      <a:moveTo>
                        <a:pt x="1668" y="78"/>
                      </a:moveTo>
                      <a:cubicBezTo>
                        <a:pt x="1662" y="76"/>
                        <a:pt x="1656" y="75"/>
                        <a:pt x="1650" y="72"/>
                      </a:cubicBezTo>
                      <a:cubicBezTo>
                        <a:pt x="1644" y="69"/>
                        <a:pt x="1639" y="63"/>
                        <a:pt x="1632" y="60"/>
                      </a:cubicBezTo>
                      <a:cubicBezTo>
                        <a:pt x="1620" y="55"/>
                        <a:pt x="1596" y="48"/>
                        <a:pt x="1596" y="48"/>
                      </a:cubicBezTo>
                      <a:cubicBezTo>
                        <a:pt x="1578" y="50"/>
                        <a:pt x="1560" y="50"/>
                        <a:pt x="1542" y="54"/>
                      </a:cubicBezTo>
                      <a:cubicBezTo>
                        <a:pt x="1530" y="56"/>
                        <a:pt x="1506" y="66"/>
                        <a:pt x="1506" y="66"/>
                      </a:cubicBezTo>
                      <a:cubicBezTo>
                        <a:pt x="1468" y="64"/>
                        <a:pt x="1429" y="67"/>
                        <a:pt x="1392" y="60"/>
                      </a:cubicBezTo>
                      <a:cubicBezTo>
                        <a:pt x="1371" y="56"/>
                        <a:pt x="1362" y="29"/>
                        <a:pt x="1344" y="18"/>
                      </a:cubicBezTo>
                      <a:cubicBezTo>
                        <a:pt x="1328" y="8"/>
                        <a:pt x="1302" y="6"/>
                        <a:pt x="1284" y="0"/>
                      </a:cubicBezTo>
                      <a:cubicBezTo>
                        <a:pt x="1173" y="7"/>
                        <a:pt x="1157" y="18"/>
                        <a:pt x="1062" y="42"/>
                      </a:cubicBezTo>
                      <a:cubicBezTo>
                        <a:pt x="1032" y="62"/>
                        <a:pt x="995" y="69"/>
                        <a:pt x="960" y="78"/>
                      </a:cubicBezTo>
                      <a:cubicBezTo>
                        <a:pt x="918" y="72"/>
                        <a:pt x="876" y="65"/>
                        <a:pt x="834" y="60"/>
                      </a:cubicBezTo>
                      <a:cubicBezTo>
                        <a:pt x="774" y="40"/>
                        <a:pt x="865" y="73"/>
                        <a:pt x="798" y="36"/>
                      </a:cubicBezTo>
                      <a:cubicBezTo>
                        <a:pt x="787" y="30"/>
                        <a:pt x="774" y="28"/>
                        <a:pt x="762" y="24"/>
                      </a:cubicBezTo>
                      <a:cubicBezTo>
                        <a:pt x="756" y="22"/>
                        <a:pt x="744" y="18"/>
                        <a:pt x="744" y="18"/>
                      </a:cubicBezTo>
                      <a:cubicBezTo>
                        <a:pt x="673" y="22"/>
                        <a:pt x="609" y="27"/>
                        <a:pt x="540" y="36"/>
                      </a:cubicBezTo>
                      <a:cubicBezTo>
                        <a:pt x="522" y="42"/>
                        <a:pt x="504" y="48"/>
                        <a:pt x="486" y="54"/>
                      </a:cubicBezTo>
                      <a:cubicBezTo>
                        <a:pt x="480" y="56"/>
                        <a:pt x="468" y="60"/>
                        <a:pt x="468" y="60"/>
                      </a:cubicBezTo>
                      <a:cubicBezTo>
                        <a:pt x="352" y="53"/>
                        <a:pt x="403" y="60"/>
                        <a:pt x="312" y="42"/>
                      </a:cubicBezTo>
                      <a:cubicBezTo>
                        <a:pt x="300" y="40"/>
                        <a:pt x="276" y="30"/>
                        <a:pt x="276" y="30"/>
                      </a:cubicBezTo>
                      <a:cubicBezTo>
                        <a:pt x="185" y="33"/>
                        <a:pt x="91" y="42"/>
                        <a:pt x="0" y="42"/>
                      </a:cubicBezTo>
                    </a:path>
                  </a:pathLst>
                </a:custGeom>
                <a:noFill/>
                <a:ln w="952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495780" name="Freeform 164"/>
                <p:cNvSpPr>
                  <a:spLocks/>
                </p:cNvSpPr>
                <p:nvPr/>
              </p:nvSpPr>
              <p:spPr bwMode="auto">
                <a:xfrm>
                  <a:off x="4864" y="1961"/>
                  <a:ext cx="608" cy="55"/>
                </a:xfrm>
                <a:custGeom>
                  <a:avLst/>
                  <a:gdLst>
                    <a:gd name="T0" fmla="*/ 0 w 1218"/>
                    <a:gd name="T1" fmla="*/ 30 h 79"/>
                    <a:gd name="T2" fmla="*/ 282 w 1218"/>
                    <a:gd name="T3" fmla="*/ 0 h 79"/>
                    <a:gd name="T4" fmla="*/ 426 w 1218"/>
                    <a:gd name="T5" fmla="*/ 48 h 79"/>
                    <a:gd name="T6" fmla="*/ 642 w 1218"/>
                    <a:gd name="T7" fmla="*/ 60 h 79"/>
                    <a:gd name="T8" fmla="*/ 852 w 1218"/>
                    <a:gd name="T9" fmla="*/ 0 h 79"/>
                    <a:gd name="T10" fmla="*/ 948 w 1218"/>
                    <a:gd name="T11" fmla="*/ 24 h 79"/>
                    <a:gd name="T12" fmla="*/ 1002 w 1218"/>
                    <a:gd name="T13" fmla="*/ 42 h 79"/>
                    <a:gd name="T14" fmla="*/ 1110 w 1218"/>
                    <a:gd name="T15" fmla="*/ 54 h 79"/>
                    <a:gd name="T16" fmla="*/ 1200 w 1218"/>
                    <a:gd name="T17" fmla="*/ 48 h 79"/>
                    <a:gd name="T18" fmla="*/ 1218 w 1218"/>
                    <a:gd name="T1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8" h="79">
                      <a:moveTo>
                        <a:pt x="0" y="30"/>
                      </a:moveTo>
                      <a:cubicBezTo>
                        <a:pt x="74" y="79"/>
                        <a:pt x="199" y="14"/>
                        <a:pt x="282" y="0"/>
                      </a:cubicBezTo>
                      <a:cubicBezTo>
                        <a:pt x="333" y="8"/>
                        <a:pt x="377" y="32"/>
                        <a:pt x="426" y="48"/>
                      </a:cubicBezTo>
                      <a:cubicBezTo>
                        <a:pt x="494" y="71"/>
                        <a:pt x="570" y="58"/>
                        <a:pt x="642" y="60"/>
                      </a:cubicBezTo>
                      <a:cubicBezTo>
                        <a:pt x="715" y="53"/>
                        <a:pt x="782" y="23"/>
                        <a:pt x="852" y="0"/>
                      </a:cubicBezTo>
                      <a:cubicBezTo>
                        <a:pt x="884" y="6"/>
                        <a:pt x="916" y="15"/>
                        <a:pt x="948" y="24"/>
                      </a:cubicBezTo>
                      <a:cubicBezTo>
                        <a:pt x="966" y="29"/>
                        <a:pt x="983" y="40"/>
                        <a:pt x="1002" y="42"/>
                      </a:cubicBezTo>
                      <a:cubicBezTo>
                        <a:pt x="1086" y="49"/>
                        <a:pt x="1050" y="44"/>
                        <a:pt x="1110" y="54"/>
                      </a:cubicBezTo>
                      <a:cubicBezTo>
                        <a:pt x="1140" y="52"/>
                        <a:pt x="1170" y="53"/>
                        <a:pt x="1200" y="48"/>
                      </a:cubicBezTo>
                      <a:cubicBezTo>
                        <a:pt x="1207" y="47"/>
                        <a:pt x="1218" y="36"/>
                        <a:pt x="1218" y="36"/>
                      </a:cubicBezTo>
                    </a:path>
                  </a:pathLst>
                </a:custGeom>
                <a:noFill/>
                <a:ln w="952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grpSp>
              <p:nvGrpSpPr>
                <p:cNvPr id="495804" name="Group 188"/>
                <p:cNvGrpSpPr>
                  <a:grpSpLocks/>
                </p:cNvGrpSpPr>
                <p:nvPr/>
              </p:nvGrpSpPr>
              <p:grpSpPr bwMode="auto">
                <a:xfrm>
                  <a:off x="3376" y="1488"/>
                  <a:ext cx="2144" cy="512"/>
                  <a:chOff x="3376" y="1680"/>
                  <a:chExt cx="2144" cy="512"/>
                </a:xfrm>
              </p:grpSpPr>
              <p:sp>
                <p:nvSpPr>
                  <p:cNvPr id="495802" name="Freeform 186"/>
                  <p:cNvSpPr>
                    <a:spLocks/>
                  </p:cNvSpPr>
                  <p:nvPr/>
                </p:nvSpPr>
                <p:spPr bwMode="auto">
                  <a:xfrm>
                    <a:off x="3656" y="1792"/>
                    <a:ext cx="1864" cy="400"/>
                  </a:xfrm>
                  <a:custGeom>
                    <a:avLst/>
                    <a:gdLst>
                      <a:gd name="T0" fmla="*/ 1808 w 1864"/>
                      <a:gd name="T1" fmla="*/ 400 h 400"/>
                      <a:gd name="T2" fmla="*/ 1864 w 1864"/>
                      <a:gd name="T3" fmla="*/ 360 h 400"/>
                      <a:gd name="T4" fmla="*/ 1824 w 1864"/>
                      <a:gd name="T5" fmla="*/ 288 h 400"/>
                      <a:gd name="T6" fmla="*/ 1744 w 1864"/>
                      <a:gd name="T7" fmla="*/ 312 h 400"/>
                      <a:gd name="T8" fmla="*/ 1720 w 1864"/>
                      <a:gd name="T9" fmla="*/ 320 h 400"/>
                      <a:gd name="T10" fmla="*/ 1640 w 1864"/>
                      <a:gd name="T11" fmla="*/ 280 h 400"/>
                      <a:gd name="T12" fmla="*/ 1752 w 1864"/>
                      <a:gd name="T13" fmla="*/ 208 h 400"/>
                      <a:gd name="T14" fmla="*/ 1520 w 1864"/>
                      <a:gd name="T15" fmla="*/ 120 h 400"/>
                      <a:gd name="T16" fmla="*/ 1320 w 1864"/>
                      <a:gd name="T17" fmla="*/ 96 h 400"/>
                      <a:gd name="T18" fmla="*/ 1280 w 1864"/>
                      <a:gd name="T19" fmla="*/ 88 h 400"/>
                      <a:gd name="T20" fmla="*/ 1232 w 1864"/>
                      <a:gd name="T21" fmla="*/ 72 h 400"/>
                      <a:gd name="T22" fmla="*/ 992 w 1864"/>
                      <a:gd name="T23" fmla="*/ 80 h 400"/>
                      <a:gd name="T24" fmla="*/ 808 w 1864"/>
                      <a:gd name="T25" fmla="*/ 16 h 400"/>
                      <a:gd name="T26" fmla="*/ 480 w 1864"/>
                      <a:gd name="T27" fmla="*/ 112 h 400"/>
                      <a:gd name="T28" fmla="*/ 312 w 1864"/>
                      <a:gd name="T29" fmla="*/ 216 h 400"/>
                      <a:gd name="T30" fmla="*/ 96 w 1864"/>
                      <a:gd name="T31" fmla="*/ 176 h 400"/>
                      <a:gd name="T32" fmla="*/ 120 w 1864"/>
                      <a:gd name="T33" fmla="*/ 80 h 400"/>
                      <a:gd name="T34" fmla="*/ 240 w 1864"/>
                      <a:gd name="T35" fmla="*/ 104 h 400"/>
                      <a:gd name="T36" fmla="*/ 304 w 1864"/>
                      <a:gd name="T37" fmla="*/ 48 h 400"/>
                      <a:gd name="T38" fmla="*/ 248 w 1864"/>
                      <a:gd name="T39" fmla="*/ 8 h 400"/>
                      <a:gd name="T40" fmla="*/ 224 w 1864"/>
                      <a:gd name="T41" fmla="*/ 0 h 400"/>
                      <a:gd name="T42" fmla="*/ 144 w 1864"/>
                      <a:gd name="T43" fmla="*/ 16 h 400"/>
                      <a:gd name="T44" fmla="*/ 96 w 1864"/>
                      <a:gd name="T45" fmla="*/ 32 h 400"/>
                      <a:gd name="T46" fmla="*/ 0 w 1864"/>
                      <a:gd name="T47" fmla="*/ 104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64" h="400">
                        <a:moveTo>
                          <a:pt x="1808" y="400"/>
                        </a:moveTo>
                        <a:cubicBezTo>
                          <a:pt x="1864" y="381"/>
                          <a:pt x="1851" y="400"/>
                          <a:pt x="1864" y="360"/>
                        </a:cubicBezTo>
                        <a:cubicBezTo>
                          <a:pt x="1855" y="323"/>
                          <a:pt x="1856" y="309"/>
                          <a:pt x="1824" y="288"/>
                        </a:cubicBezTo>
                        <a:cubicBezTo>
                          <a:pt x="1776" y="300"/>
                          <a:pt x="1802" y="293"/>
                          <a:pt x="1744" y="312"/>
                        </a:cubicBezTo>
                        <a:cubicBezTo>
                          <a:pt x="1736" y="315"/>
                          <a:pt x="1720" y="320"/>
                          <a:pt x="1720" y="320"/>
                        </a:cubicBezTo>
                        <a:cubicBezTo>
                          <a:pt x="1679" y="313"/>
                          <a:pt x="1653" y="320"/>
                          <a:pt x="1640" y="280"/>
                        </a:cubicBezTo>
                        <a:cubicBezTo>
                          <a:pt x="1657" y="229"/>
                          <a:pt x="1706" y="220"/>
                          <a:pt x="1752" y="208"/>
                        </a:cubicBezTo>
                        <a:cubicBezTo>
                          <a:pt x="1819" y="107"/>
                          <a:pt x="1524" y="120"/>
                          <a:pt x="1520" y="120"/>
                        </a:cubicBezTo>
                        <a:cubicBezTo>
                          <a:pt x="1456" y="99"/>
                          <a:pt x="1387" y="108"/>
                          <a:pt x="1320" y="96"/>
                        </a:cubicBezTo>
                        <a:cubicBezTo>
                          <a:pt x="1307" y="94"/>
                          <a:pt x="1293" y="92"/>
                          <a:pt x="1280" y="88"/>
                        </a:cubicBezTo>
                        <a:cubicBezTo>
                          <a:pt x="1264" y="84"/>
                          <a:pt x="1232" y="72"/>
                          <a:pt x="1232" y="72"/>
                        </a:cubicBezTo>
                        <a:cubicBezTo>
                          <a:pt x="1126" y="80"/>
                          <a:pt x="1096" y="88"/>
                          <a:pt x="992" y="80"/>
                        </a:cubicBezTo>
                        <a:cubicBezTo>
                          <a:pt x="930" y="59"/>
                          <a:pt x="870" y="37"/>
                          <a:pt x="808" y="16"/>
                        </a:cubicBezTo>
                        <a:cubicBezTo>
                          <a:pt x="717" y="24"/>
                          <a:pt x="561" y="58"/>
                          <a:pt x="480" y="112"/>
                        </a:cubicBezTo>
                        <a:cubicBezTo>
                          <a:pt x="450" y="203"/>
                          <a:pt x="387" y="191"/>
                          <a:pt x="312" y="216"/>
                        </a:cubicBezTo>
                        <a:cubicBezTo>
                          <a:pt x="207" y="211"/>
                          <a:pt x="158" y="238"/>
                          <a:pt x="96" y="176"/>
                        </a:cubicBezTo>
                        <a:cubicBezTo>
                          <a:pt x="82" y="135"/>
                          <a:pt x="83" y="104"/>
                          <a:pt x="120" y="80"/>
                        </a:cubicBezTo>
                        <a:cubicBezTo>
                          <a:pt x="160" y="87"/>
                          <a:pt x="200" y="94"/>
                          <a:pt x="240" y="104"/>
                        </a:cubicBezTo>
                        <a:cubicBezTo>
                          <a:pt x="286" y="95"/>
                          <a:pt x="290" y="91"/>
                          <a:pt x="304" y="48"/>
                        </a:cubicBezTo>
                        <a:cubicBezTo>
                          <a:pt x="291" y="8"/>
                          <a:pt x="304" y="27"/>
                          <a:pt x="248" y="8"/>
                        </a:cubicBezTo>
                        <a:cubicBezTo>
                          <a:pt x="240" y="5"/>
                          <a:pt x="224" y="0"/>
                          <a:pt x="224" y="0"/>
                        </a:cubicBezTo>
                        <a:cubicBezTo>
                          <a:pt x="192" y="5"/>
                          <a:pt x="174" y="7"/>
                          <a:pt x="144" y="16"/>
                        </a:cubicBezTo>
                        <a:cubicBezTo>
                          <a:pt x="128" y="21"/>
                          <a:pt x="96" y="32"/>
                          <a:pt x="96" y="32"/>
                        </a:cubicBezTo>
                        <a:cubicBezTo>
                          <a:pt x="78" y="86"/>
                          <a:pt x="36" y="68"/>
                          <a:pt x="0" y="104"/>
                        </a:cubicBezTo>
                      </a:path>
                    </a:pathLst>
                  </a:custGeom>
                  <a:noFill/>
                  <a:ln w="952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495803" name="Freeform 187"/>
                  <p:cNvSpPr>
                    <a:spLocks/>
                  </p:cNvSpPr>
                  <p:nvPr/>
                </p:nvSpPr>
                <p:spPr bwMode="auto">
                  <a:xfrm>
                    <a:off x="3376" y="1680"/>
                    <a:ext cx="960" cy="402"/>
                  </a:xfrm>
                  <a:custGeom>
                    <a:avLst/>
                    <a:gdLst>
                      <a:gd name="T0" fmla="*/ 280 w 960"/>
                      <a:gd name="T1" fmla="*/ 216 h 402"/>
                      <a:gd name="T2" fmla="*/ 176 w 960"/>
                      <a:gd name="T3" fmla="*/ 248 h 402"/>
                      <a:gd name="T4" fmla="*/ 144 w 960"/>
                      <a:gd name="T5" fmla="*/ 296 h 402"/>
                      <a:gd name="T6" fmla="*/ 112 w 960"/>
                      <a:gd name="T7" fmla="*/ 344 h 402"/>
                      <a:gd name="T8" fmla="*/ 56 w 960"/>
                      <a:gd name="T9" fmla="*/ 400 h 402"/>
                      <a:gd name="T10" fmla="*/ 16 w 960"/>
                      <a:gd name="T11" fmla="*/ 392 h 402"/>
                      <a:gd name="T12" fmla="*/ 0 w 960"/>
                      <a:gd name="T13" fmla="*/ 344 h 402"/>
                      <a:gd name="T14" fmla="*/ 56 w 960"/>
                      <a:gd name="T15" fmla="*/ 240 h 402"/>
                      <a:gd name="T16" fmla="*/ 72 w 960"/>
                      <a:gd name="T17" fmla="*/ 192 h 402"/>
                      <a:gd name="T18" fmla="*/ 80 w 960"/>
                      <a:gd name="T19" fmla="*/ 168 h 402"/>
                      <a:gd name="T20" fmla="*/ 184 w 960"/>
                      <a:gd name="T21" fmla="*/ 0 h 402"/>
                      <a:gd name="T22" fmla="*/ 480 w 960"/>
                      <a:gd name="T23" fmla="*/ 8 h 402"/>
                      <a:gd name="T24" fmla="*/ 600 w 960"/>
                      <a:gd name="T25" fmla="*/ 16 h 402"/>
                      <a:gd name="T26" fmla="*/ 616 w 960"/>
                      <a:gd name="T27" fmla="*/ 96 h 402"/>
                      <a:gd name="T28" fmla="*/ 664 w 960"/>
                      <a:gd name="T29" fmla="*/ 112 h 402"/>
                      <a:gd name="T30" fmla="*/ 848 w 960"/>
                      <a:gd name="T31" fmla="*/ 64 h 402"/>
                      <a:gd name="T32" fmla="*/ 960 w 960"/>
                      <a:gd name="T33" fmla="*/ 56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0" h="402">
                        <a:moveTo>
                          <a:pt x="280" y="216"/>
                        </a:moveTo>
                        <a:cubicBezTo>
                          <a:pt x="234" y="223"/>
                          <a:pt x="213" y="223"/>
                          <a:pt x="176" y="248"/>
                        </a:cubicBezTo>
                        <a:cubicBezTo>
                          <a:pt x="161" y="294"/>
                          <a:pt x="179" y="251"/>
                          <a:pt x="144" y="296"/>
                        </a:cubicBezTo>
                        <a:cubicBezTo>
                          <a:pt x="132" y="311"/>
                          <a:pt x="112" y="344"/>
                          <a:pt x="112" y="344"/>
                        </a:cubicBezTo>
                        <a:cubicBezTo>
                          <a:pt x="102" y="383"/>
                          <a:pt x="93" y="388"/>
                          <a:pt x="56" y="400"/>
                        </a:cubicBezTo>
                        <a:cubicBezTo>
                          <a:pt x="43" y="397"/>
                          <a:pt x="26" y="402"/>
                          <a:pt x="16" y="392"/>
                        </a:cubicBezTo>
                        <a:cubicBezTo>
                          <a:pt x="4" y="380"/>
                          <a:pt x="0" y="344"/>
                          <a:pt x="0" y="344"/>
                        </a:cubicBezTo>
                        <a:cubicBezTo>
                          <a:pt x="10" y="303"/>
                          <a:pt x="43" y="278"/>
                          <a:pt x="56" y="240"/>
                        </a:cubicBezTo>
                        <a:cubicBezTo>
                          <a:pt x="61" y="224"/>
                          <a:pt x="67" y="208"/>
                          <a:pt x="72" y="192"/>
                        </a:cubicBezTo>
                        <a:cubicBezTo>
                          <a:pt x="75" y="184"/>
                          <a:pt x="80" y="168"/>
                          <a:pt x="80" y="168"/>
                        </a:cubicBezTo>
                        <a:cubicBezTo>
                          <a:pt x="89" y="88"/>
                          <a:pt x="99" y="21"/>
                          <a:pt x="184" y="0"/>
                        </a:cubicBezTo>
                        <a:cubicBezTo>
                          <a:pt x="289" y="18"/>
                          <a:pt x="368" y="13"/>
                          <a:pt x="480" y="8"/>
                        </a:cubicBezTo>
                        <a:cubicBezTo>
                          <a:pt x="520" y="11"/>
                          <a:pt x="561" y="6"/>
                          <a:pt x="600" y="16"/>
                        </a:cubicBezTo>
                        <a:cubicBezTo>
                          <a:pt x="619" y="21"/>
                          <a:pt x="596" y="70"/>
                          <a:pt x="616" y="96"/>
                        </a:cubicBezTo>
                        <a:cubicBezTo>
                          <a:pt x="626" y="109"/>
                          <a:pt x="664" y="112"/>
                          <a:pt x="664" y="112"/>
                        </a:cubicBezTo>
                        <a:cubicBezTo>
                          <a:pt x="727" y="96"/>
                          <a:pt x="787" y="84"/>
                          <a:pt x="848" y="64"/>
                        </a:cubicBezTo>
                        <a:cubicBezTo>
                          <a:pt x="884" y="52"/>
                          <a:pt x="960" y="56"/>
                          <a:pt x="960" y="56"/>
                        </a:cubicBezTo>
                      </a:path>
                    </a:pathLst>
                  </a:custGeom>
                  <a:noFill/>
                  <a:ln w="952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grpSp>
          </p:grpSp>
          <p:sp>
            <p:nvSpPr>
              <p:cNvPr id="495806" name="Text Box 190"/>
              <p:cNvSpPr txBox="1">
                <a:spLocks noChangeArrowheads="1"/>
              </p:cNvSpPr>
              <p:nvPr/>
            </p:nvSpPr>
            <p:spPr bwMode="auto">
              <a:xfrm>
                <a:off x="4128" y="1872"/>
                <a:ext cx="144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solidFill>
                      <a:schemeClr val="bg2"/>
                    </a:solidFill>
                    <a:effectLst>
                      <a:outerShdw blurRad="38100" dist="38100" dir="2700000" algn="tl">
                        <a:srgbClr val="C0C0C0"/>
                      </a:outerShdw>
                    </a:effectLst>
                    <a:latin typeface="Symbol" pitchFamily="18" charset="2"/>
                  </a:rPr>
                  <a:t>b</a:t>
                </a:r>
                <a:r>
                  <a:rPr lang="en-US" sz="2000">
                    <a:solidFill>
                      <a:schemeClr val="bg2"/>
                    </a:solidFill>
                    <a:effectLst>
                      <a:outerShdw blurRad="38100" dist="38100" dir="2700000" algn="tl">
                        <a:srgbClr val="C0C0C0"/>
                      </a:outerShdw>
                    </a:effectLst>
                  </a:rPr>
                  <a:t> globin gen</a:t>
                </a:r>
                <a:r>
                  <a:rPr lang="tr-TR" sz="2000">
                    <a:solidFill>
                      <a:schemeClr val="bg2"/>
                    </a:solidFill>
                    <a:effectLst>
                      <a:outerShdw blurRad="38100" dist="38100" dir="2700000" algn="tl">
                        <a:srgbClr val="C0C0C0"/>
                      </a:outerShdw>
                    </a:effectLst>
                  </a:rPr>
                  <a:t>i</a:t>
                </a:r>
                <a:endParaRPr lang="en-US" sz="2000">
                  <a:solidFill>
                    <a:schemeClr val="bg2"/>
                  </a:solidFill>
                  <a:effectLst>
                    <a:outerShdw blurRad="38100" dist="38100" dir="2700000" algn="tl">
                      <a:srgbClr val="C0C0C0"/>
                    </a:outerShdw>
                  </a:effectLst>
                </a:endParaRPr>
              </a:p>
            </p:txBody>
          </p:sp>
        </p:grpSp>
        <p:sp>
          <p:nvSpPr>
            <p:cNvPr id="495813" name="Text Box 197"/>
            <p:cNvSpPr txBox="1">
              <a:spLocks noChangeArrowheads="1"/>
            </p:cNvSpPr>
            <p:nvPr/>
          </p:nvSpPr>
          <p:spPr bwMode="auto">
            <a:xfrm>
              <a:off x="3168" y="2246"/>
              <a:ext cx="182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solidFill>
                    <a:schemeClr val="bg2"/>
                  </a:solidFill>
                  <a:effectLst>
                    <a:outerShdw blurRad="38100" dist="38100" dir="2700000" algn="tl">
                      <a:srgbClr val="C0C0C0"/>
                    </a:outerShdw>
                  </a:effectLst>
                </a:rPr>
                <a:t>Single base change</a:t>
              </a:r>
            </a:p>
          </p:txBody>
        </p:sp>
      </p:grpSp>
      <p:sp>
        <p:nvSpPr>
          <p:cNvPr id="495815" name="Line 199"/>
          <p:cNvSpPr>
            <a:spLocks noChangeShapeType="1"/>
          </p:cNvSpPr>
          <p:nvPr/>
        </p:nvSpPr>
        <p:spPr bwMode="auto">
          <a:xfrm>
            <a:off x="6248400" y="4953000"/>
            <a:ext cx="0" cy="609600"/>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grpSp>
        <p:nvGrpSpPr>
          <p:cNvPr id="495827" name="Group 211"/>
          <p:cNvGrpSpPr>
            <a:grpSpLocks/>
          </p:cNvGrpSpPr>
          <p:nvPr/>
        </p:nvGrpSpPr>
        <p:grpSpPr bwMode="auto">
          <a:xfrm>
            <a:off x="5867400" y="5715000"/>
            <a:ext cx="2743200" cy="685800"/>
            <a:chOff x="3696" y="3600"/>
            <a:chExt cx="1728" cy="432"/>
          </a:xfrm>
        </p:grpSpPr>
        <p:grpSp>
          <p:nvGrpSpPr>
            <p:cNvPr id="495814" name="Group 198"/>
            <p:cNvGrpSpPr>
              <a:grpSpLocks/>
            </p:cNvGrpSpPr>
            <p:nvPr/>
          </p:nvGrpSpPr>
          <p:grpSpPr bwMode="auto">
            <a:xfrm>
              <a:off x="3696" y="3600"/>
              <a:ext cx="640" cy="432"/>
              <a:chOff x="4112" y="3456"/>
              <a:chExt cx="640" cy="432"/>
            </a:xfrm>
          </p:grpSpPr>
          <p:grpSp>
            <p:nvGrpSpPr>
              <p:cNvPr id="495754" name="Group 138"/>
              <p:cNvGrpSpPr>
                <a:grpSpLocks/>
              </p:cNvGrpSpPr>
              <p:nvPr/>
            </p:nvGrpSpPr>
            <p:grpSpPr bwMode="auto">
              <a:xfrm>
                <a:off x="4260" y="3456"/>
                <a:ext cx="155" cy="84"/>
                <a:chOff x="1764" y="3264"/>
                <a:chExt cx="155" cy="84"/>
              </a:xfrm>
            </p:grpSpPr>
            <p:sp>
              <p:nvSpPr>
                <p:cNvPr id="495755" name="Freeform 139"/>
                <p:cNvSpPr>
                  <a:spLocks/>
                </p:cNvSpPr>
                <p:nvPr/>
              </p:nvSpPr>
              <p:spPr bwMode="auto">
                <a:xfrm>
                  <a:off x="1764" y="3268"/>
                  <a:ext cx="88" cy="80"/>
                </a:xfrm>
                <a:custGeom>
                  <a:avLst/>
                  <a:gdLst>
                    <a:gd name="T0" fmla="*/ 88 w 88"/>
                    <a:gd name="T1" fmla="*/ 0 h 80"/>
                    <a:gd name="T2" fmla="*/ 36 w 88"/>
                    <a:gd name="T3" fmla="*/ 32 h 80"/>
                    <a:gd name="T4" fmla="*/ 0 w 88"/>
                    <a:gd name="T5" fmla="*/ 80 h 80"/>
                  </a:gdLst>
                  <a:ahLst/>
                  <a:cxnLst>
                    <a:cxn ang="0">
                      <a:pos x="T0" y="T1"/>
                    </a:cxn>
                    <a:cxn ang="0">
                      <a:pos x="T2" y="T3"/>
                    </a:cxn>
                    <a:cxn ang="0">
                      <a:pos x="T4" y="T5"/>
                    </a:cxn>
                  </a:cxnLst>
                  <a:rect l="0" t="0" r="r" b="b"/>
                  <a:pathLst>
                    <a:path w="88" h="80">
                      <a:moveTo>
                        <a:pt x="88" y="0"/>
                      </a:moveTo>
                      <a:cubicBezTo>
                        <a:pt x="56" y="11"/>
                        <a:pt x="80" y="8"/>
                        <a:pt x="36" y="32"/>
                      </a:cubicBezTo>
                      <a:cubicBezTo>
                        <a:pt x="0" y="60"/>
                        <a:pt x="0" y="58"/>
                        <a:pt x="0" y="80"/>
                      </a:cubicBezTo>
                    </a:path>
                  </a:pathLst>
                </a:custGeom>
                <a:noFill/>
                <a:ln w="28575" cmpd="sng">
                  <a:solidFill>
                    <a:srgbClr val="EAEAEA">
                      <a:alpha val="60001"/>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495756" name="Freeform 140"/>
                <p:cNvSpPr>
                  <a:spLocks/>
                </p:cNvSpPr>
                <p:nvPr/>
              </p:nvSpPr>
              <p:spPr bwMode="auto">
                <a:xfrm>
                  <a:off x="1872" y="3264"/>
                  <a:ext cx="47" cy="4"/>
                </a:xfrm>
                <a:custGeom>
                  <a:avLst/>
                  <a:gdLst>
                    <a:gd name="T0" fmla="*/ 0 w 47"/>
                    <a:gd name="T1" fmla="*/ 0 h 4"/>
                    <a:gd name="T2" fmla="*/ 36 w 47"/>
                    <a:gd name="T3" fmla="*/ 0 h 4"/>
                  </a:gdLst>
                  <a:ahLst/>
                  <a:cxnLst>
                    <a:cxn ang="0">
                      <a:pos x="T0" y="T1"/>
                    </a:cxn>
                    <a:cxn ang="0">
                      <a:pos x="T2" y="T3"/>
                    </a:cxn>
                  </a:cxnLst>
                  <a:rect l="0" t="0" r="r" b="b"/>
                  <a:pathLst>
                    <a:path w="47" h="4">
                      <a:moveTo>
                        <a:pt x="0" y="0"/>
                      </a:moveTo>
                      <a:cubicBezTo>
                        <a:pt x="47" y="4"/>
                        <a:pt x="13" y="0"/>
                        <a:pt x="36" y="0"/>
                      </a:cubicBezTo>
                    </a:path>
                  </a:pathLst>
                </a:custGeom>
                <a:noFill/>
                <a:ln w="28575" cmpd="sng">
                  <a:solidFill>
                    <a:srgbClr val="EAEAEA">
                      <a:alpha val="60001"/>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grpSp>
          <p:sp>
            <p:nvSpPr>
              <p:cNvPr id="495776" name="Freeform 160"/>
              <p:cNvSpPr>
                <a:spLocks/>
              </p:cNvSpPr>
              <p:nvPr/>
            </p:nvSpPr>
            <p:spPr bwMode="auto">
              <a:xfrm>
                <a:off x="4160" y="3536"/>
                <a:ext cx="592" cy="352"/>
              </a:xfrm>
              <a:custGeom>
                <a:avLst/>
                <a:gdLst>
                  <a:gd name="T0" fmla="*/ 8 w 592"/>
                  <a:gd name="T1" fmla="*/ 0 h 352"/>
                  <a:gd name="T2" fmla="*/ 110 w 592"/>
                  <a:gd name="T3" fmla="*/ 24 h 352"/>
                  <a:gd name="T4" fmla="*/ 198 w 592"/>
                  <a:gd name="T5" fmla="*/ 39 h 352"/>
                  <a:gd name="T6" fmla="*/ 316 w 592"/>
                  <a:gd name="T7" fmla="*/ 82 h 352"/>
                  <a:gd name="T8" fmla="*/ 422 w 592"/>
                  <a:gd name="T9" fmla="*/ 132 h 352"/>
                  <a:gd name="T10" fmla="*/ 536 w 592"/>
                  <a:gd name="T11" fmla="*/ 236 h 352"/>
                  <a:gd name="T12" fmla="*/ 592 w 592"/>
                  <a:gd name="T13" fmla="*/ 352 h 352"/>
                  <a:gd name="T14" fmla="*/ 420 w 592"/>
                  <a:gd name="T15" fmla="*/ 303 h 352"/>
                  <a:gd name="T16" fmla="*/ 297 w 592"/>
                  <a:gd name="T17" fmla="*/ 270 h 352"/>
                  <a:gd name="T18" fmla="*/ 192 w 592"/>
                  <a:gd name="T19" fmla="*/ 226 h 352"/>
                  <a:gd name="T20" fmla="*/ 72 w 592"/>
                  <a:gd name="T21" fmla="*/ 116 h 352"/>
                  <a:gd name="T22" fmla="*/ 8 w 592"/>
                  <a:gd name="T23"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2" h="352">
                    <a:moveTo>
                      <a:pt x="8" y="0"/>
                    </a:moveTo>
                    <a:cubicBezTo>
                      <a:pt x="54" y="14"/>
                      <a:pt x="76" y="21"/>
                      <a:pt x="110" y="24"/>
                    </a:cubicBezTo>
                    <a:cubicBezTo>
                      <a:pt x="137" y="26"/>
                      <a:pt x="173" y="31"/>
                      <a:pt x="198" y="39"/>
                    </a:cubicBezTo>
                    <a:cubicBezTo>
                      <a:pt x="234" y="50"/>
                      <a:pt x="282" y="68"/>
                      <a:pt x="316" y="82"/>
                    </a:cubicBezTo>
                    <a:cubicBezTo>
                      <a:pt x="360" y="96"/>
                      <a:pt x="374" y="108"/>
                      <a:pt x="422" y="132"/>
                    </a:cubicBezTo>
                    <a:cubicBezTo>
                      <a:pt x="448" y="149"/>
                      <a:pt x="505" y="201"/>
                      <a:pt x="536" y="236"/>
                    </a:cubicBezTo>
                    <a:cubicBezTo>
                      <a:pt x="567" y="274"/>
                      <a:pt x="589" y="325"/>
                      <a:pt x="592" y="352"/>
                    </a:cubicBezTo>
                    <a:cubicBezTo>
                      <a:pt x="514" y="332"/>
                      <a:pt x="454" y="312"/>
                      <a:pt x="420" y="303"/>
                    </a:cubicBezTo>
                    <a:cubicBezTo>
                      <a:pt x="372" y="289"/>
                      <a:pt x="328" y="281"/>
                      <a:pt x="297" y="270"/>
                    </a:cubicBezTo>
                    <a:cubicBezTo>
                      <a:pt x="260" y="256"/>
                      <a:pt x="220" y="242"/>
                      <a:pt x="192" y="226"/>
                    </a:cubicBezTo>
                    <a:cubicBezTo>
                      <a:pt x="153" y="201"/>
                      <a:pt x="100" y="152"/>
                      <a:pt x="72" y="116"/>
                    </a:cubicBezTo>
                    <a:cubicBezTo>
                      <a:pt x="53" y="88"/>
                      <a:pt x="0" y="17"/>
                      <a:pt x="8" y="0"/>
                    </a:cubicBezTo>
                    <a:close/>
                  </a:path>
                </a:pathLst>
              </a:custGeom>
              <a:solidFill>
                <a:schemeClr val="accent2"/>
              </a:solidFill>
              <a:ln w="9525" cmpd="sng">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495775" name="Freeform 159"/>
              <p:cNvSpPr>
                <a:spLocks/>
              </p:cNvSpPr>
              <p:nvPr/>
            </p:nvSpPr>
            <p:spPr bwMode="auto">
              <a:xfrm>
                <a:off x="4112" y="3488"/>
                <a:ext cx="592" cy="352"/>
              </a:xfrm>
              <a:custGeom>
                <a:avLst/>
                <a:gdLst>
                  <a:gd name="T0" fmla="*/ 8 w 592"/>
                  <a:gd name="T1" fmla="*/ 0 h 352"/>
                  <a:gd name="T2" fmla="*/ 110 w 592"/>
                  <a:gd name="T3" fmla="*/ 24 h 352"/>
                  <a:gd name="T4" fmla="*/ 198 w 592"/>
                  <a:gd name="T5" fmla="*/ 39 h 352"/>
                  <a:gd name="T6" fmla="*/ 316 w 592"/>
                  <a:gd name="T7" fmla="*/ 82 h 352"/>
                  <a:gd name="T8" fmla="*/ 422 w 592"/>
                  <a:gd name="T9" fmla="*/ 132 h 352"/>
                  <a:gd name="T10" fmla="*/ 536 w 592"/>
                  <a:gd name="T11" fmla="*/ 236 h 352"/>
                  <a:gd name="T12" fmla="*/ 592 w 592"/>
                  <a:gd name="T13" fmla="*/ 352 h 352"/>
                  <a:gd name="T14" fmla="*/ 420 w 592"/>
                  <a:gd name="T15" fmla="*/ 303 h 352"/>
                  <a:gd name="T16" fmla="*/ 297 w 592"/>
                  <a:gd name="T17" fmla="*/ 270 h 352"/>
                  <a:gd name="T18" fmla="*/ 192 w 592"/>
                  <a:gd name="T19" fmla="*/ 226 h 352"/>
                  <a:gd name="T20" fmla="*/ 72 w 592"/>
                  <a:gd name="T21" fmla="*/ 116 h 352"/>
                  <a:gd name="T22" fmla="*/ 8 w 592"/>
                  <a:gd name="T23"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2" h="352">
                    <a:moveTo>
                      <a:pt x="8" y="0"/>
                    </a:moveTo>
                    <a:cubicBezTo>
                      <a:pt x="54" y="14"/>
                      <a:pt x="76" y="21"/>
                      <a:pt x="110" y="24"/>
                    </a:cubicBezTo>
                    <a:cubicBezTo>
                      <a:pt x="137" y="26"/>
                      <a:pt x="173" y="31"/>
                      <a:pt x="198" y="39"/>
                    </a:cubicBezTo>
                    <a:cubicBezTo>
                      <a:pt x="234" y="50"/>
                      <a:pt x="282" y="68"/>
                      <a:pt x="316" y="82"/>
                    </a:cubicBezTo>
                    <a:cubicBezTo>
                      <a:pt x="360" y="96"/>
                      <a:pt x="374" y="108"/>
                      <a:pt x="422" y="132"/>
                    </a:cubicBezTo>
                    <a:cubicBezTo>
                      <a:pt x="448" y="149"/>
                      <a:pt x="505" y="201"/>
                      <a:pt x="536" y="236"/>
                    </a:cubicBezTo>
                    <a:cubicBezTo>
                      <a:pt x="567" y="274"/>
                      <a:pt x="589" y="325"/>
                      <a:pt x="592" y="352"/>
                    </a:cubicBezTo>
                    <a:cubicBezTo>
                      <a:pt x="514" y="332"/>
                      <a:pt x="454" y="312"/>
                      <a:pt x="420" y="303"/>
                    </a:cubicBezTo>
                    <a:cubicBezTo>
                      <a:pt x="372" y="289"/>
                      <a:pt x="328" y="281"/>
                      <a:pt x="297" y="270"/>
                    </a:cubicBezTo>
                    <a:cubicBezTo>
                      <a:pt x="260" y="256"/>
                      <a:pt x="220" y="242"/>
                      <a:pt x="192" y="226"/>
                    </a:cubicBezTo>
                    <a:cubicBezTo>
                      <a:pt x="153" y="201"/>
                      <a:pt x="100" y="152"/>
                      <a:pt x="72" y="116"/>
                    </a:cubicBezTo>
                    <a:cubicBezTo>
                      <a:pt x="53" y="88"/>
                      <a:pt x="0" y="17"/>
                      <a:pt x="8" y="0"/>
                    </a:cubicBezTo>
                    <a:close/>
                  </a:path>
                </a:pathLst>
              </a:custGeom>
              <a:solidFill>
                <a:srgbClr val="FF0000"/>
              </a:solidFill>
              <a:ln w="9525" cmpd="sng">
                <a:solidFill>
                  <a:srgbClr val="A5002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495777" name="Freeform 161"/>
              <p:cNvSpPr>
                <a:spLocks/>
              </p:cNvSpPr>
              <p:nvPr/>
            </p:nvSpPr>
            <p:spPr bwMode="auto">
              <a:xfrm rot="-595574">
                <a:off x="4320" y="3583"/>
                <a:ext cx="192" cy="161"/>
              </a:xfrm>
              <a:custGeom>
                <a:avLst/>
                <a:gdLst>
                  <a:gd name="T0" fmla="*/ 8 w 592"/>
                  <a:gd name="T1" fmla="*/ 0 h 352"/>
                  <a:gd name="T2" fmla="*/ 110 w 592"/>
                  <a:gd name="T3" fmla="*/ 24 h 352"/>
                  <a:gd name="T4" fmla="*/ 198 w 592"/>
                  <a:gd name="T5" fmla="*/ 39 h 352"/>
                  <a:gd name="T6" fmla="*/ 316 w 592"/>
                  <a:gd name="T7" fmla="*/ 82 h 352"/>
                  <a:gd name="T8" fmla="*/ 422 w 592"/>
                  <a:gd name="T9" fmla="*/ 132 h 352"/>
                  <a:gd name="T10" fmla="*/ 536 w 592"/>
                  <a:gd name="T11" fmla="*/ 236 h 352"/>
                  <a:gd name="T12" fmla="*/ 592 w 592"/>
                  <a:gd name="T13" fmla="*/ 352 h 352"/>
                  <a:gd name="T14" fmla="*/ 420 w 592"/>
                  <a:gd name="T15" fmla="*/ 303 h 352"/>
                  <a:gd name="T16" fmla="*/ 297 w 592"/>
                  <a:gd name="T17" fmla="*/ 270 h 352"/>
                  <a:gd name="T18" fmla="*/ 192 w 592"/>
                  <a:gd name="T19" fmla="*/ 226 h 352"/>
                  <a:gd name="T20" fmla="*/ 72 w 592"/>
                  <a:gd name="T21" fmla="*/ 116 h 352"/>
                  <a:gd name="T22" fmla="*/ 8 w 592"/>
                  <a:gd name="T23"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2" h="352">
                    <a:moveTo>
                      <a:pt x="8" y="0"/>
                    </a:moveTo>
                    <a:cubicBezTo>
                      <a:pt x="54" y="14"/>
                      <a:pt x="76" y="21"/>
                      <a:pt x="110" y="24"/>
                    </a:cubicBezTo>
                    <a:cubicBezTo>
                      <a:pt x="137" y="26"/>
                      <a:pt x="173" y="31"/>
                      <a:pt x="198" y="39"/>
                    </a:cubicBezTo>
                    <a:cubicBezTo>
                      <a:pt x="234" y="50"/>
                      <a:pt x="282" y="68"/>
                      <a:pt x="316" y="82"/>
                    </a:cubicBezTo>
                    <a:cubicBezTo>
                      <a:pt x="360" y="96"/>
                      <a:pt x="374" y="108"/>
                      <a:pt x="422" y="132"/>
                    </a:cubicBezTo>
                    <a:cubicBezTo>
                      <a:pt x="448" y="149"/>
                      <a:pt x="505" y="201"/>
                      <a:pt x="536" y="236"/>
                    </a:cubicBezTo>
                    <a:cubicBezTo>
                      <a:pt x="567" y="274"/>
                      <a:pt x="589" y="325"/>
                      <a:pt x="592" y="352"/>
                    </a:cubicBezTo>
                    <a:cubicBezTo>
                      <a:pt x="514" y="332"/>
                      <a:pt x="454" y="312"/>
                      <a:pt x="420" y="303"/>
                    </a:cubicBezTo>
                    <a:cubicBezTo>
                      <a:pt x="372" y="289"/>
                      <a:pt x="328" y="281"/>
                      <a:pt x="297" y="270"/>
                    </a:cubicBezTo>
                    <a:cubicBezTo>
                      <a:pt x="260" y="256"/>
                      <a:pt x="220" y="242"/>
                      <a:pt x="192" y="226"/>
                    </a:cubicBezTo>
                    <a:cubicBezTo>
                      <a:pt x="153" y="201"/>
                      <a:pt x="100" y="152"/>
                      <a:pt x="72" y="116"/>
                    </a:cubicBezTo>
                    <a:cubicBezTo>
                      <a:pt x="53" y="88"/>
                      <a:pt x="0" y="17"/>
                      <a:pt x="8" y="0"/>
                    </a:cubicBezTo>
                    <a:close/>
                  </a:path>
                </a:pathLst>
              </a:custGeom>
              <a:solidFill>
                <a:srgbClr val="A50021"/>
              </a:solidFill>
              <a:ln w="9525" cmpd="sng">
                <a:solidFill>
                  <a:srgbClr val="A5002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grpSp>
        <p:sp>
          <p:nvSpPr>
            <p:cNvPr id="495816" name="Text Box 200"/>
            <p:cNvSpPr txBox="1">
              <a:spLocks noChangeArrowheads="1"/>
            </p:cNvSpPr>
            <p:nvPr/>
          </p:nvSpPr>
          <p:spPr bwMode="auto">
            <a:xfrm>
              <a:off x="4368" y="3696"/>
              <a:ext cx="105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sz="2000">
                  <a:solidFill>
                    <a:schemeClr val="bg2"/>
                  </a:solidFill>
                  <a:effectLst>
                    <a:outerShdw blurRad="38100" dist="38100" dir="2700000" algn="tl">
                      <a:srgbClr val="C0C0C0"/>
                    </a:outerShdw>
                  </a:effectLst>
                </a:rPr>
                <a:t>orak</a:t>
              </a:r>
              <a:r>
                <a:rPr lang="en-US" sz="2000">
                  <a:solidFill>
                    <a:schemeClr val="bg2"/>
                  </a:solidFill>
                  <a:effectLst>
                    <a:outerShdw blurRad="38100" dist="38100" dir="2700000" algn="tl">
                      <a:srgbClr val="C0C0C0"/>
                    </a:outerShdw>
                  </a:effectLst>
                </a:rPr>
                <a:t> RBC</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95818"/>
                                        </p:tgtEl>
                                        <p:attrNameLst>
                                          <p:attrName>style.visibility</p:attrName>
                                        </p:attrNameLst>
                                      </p:cBhvr>
                                      <p:to>
                                        <p:strVal val="visible"/>
                                      </p:to>
                                    </p:set>
                                    <p:animEffect transition="in" filter="fade">
                                      <p:cBhvr>
                                        <p:cTn id="7" dur="500"/>
                                        <p:tgtEl>
                                          <p:spTgt spid="4958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95794"/>
                                        </p:tgtEl>
                                        <p:attrNameLst>
                                          <p:attrName>style.visibility</p:attrName>
                                        </p:attrNameLst>
                                      </p:cBhvr>
                                      <p:to>
                                        <p:strVal val="visible"/>
                                      </p:to>
                                    </p:set>
                                    <p:animEffect transition="in" filter="fade">
                                      <p:cBhvr>
                                        <p:cTn id="12" dur="500"/>
                                        <p:tgtEl>
                                          <p:spTgt spid="495794"/>
                                        </p:tgtEl>
                                      </p:cBhvr>
                                    </p:animEffect>
                                  </p:childTnLst>
                                </p:cTn>
                              </p:par>
                            </p:childTnLst>
                          </p:cTn>
                        </p:par>
                        <p:par>
                          <p:cTn id="13" fill="hold" nodeType="afterGroup">
                            <p:stCondLst>
                              <p:cond delay="500"/>
                            </p:stCondLst>
                            <p:childTnLst>
                              <p:par>
                                <p:cTn id="14" presetID="10" presetClass="entr" presetSubtype="0" fill="hold" nodeType="afterEffect">
                                  <p:stCondLst>
                                    <p:cond delay="0"/>
                                  </p:stCondLst>
                                  <p:childTnLst>
                                    <p:set>
                                      <p:cBhvr>
                                        <p:cTn id="15" dur="1" fill="hold">
                                          <p:stCondLst>
                                            <p:cond delay="0"/>
                                          </p:stCondLst>
                                        </p:cTn>
                                        <p:tgtEl>
                                          <p:spTgt spid="495820"/>
                                        </p:tgtEl>
                                        <p:attrNameLst>
                                          <p:attrName>style.visibility</p:attrName>
                                        </p:attrNameLst>
                                      </p:cBhvr>
                                      <p:to>
                                        <p:strVal val="visible"/>
                                      </p:to>
                                    </p:set>
                                    <p:animEffect transition="in" filter="fade">
                                      <p:cBhvr>
                                        <p:cTn id="16" dur="500"/>
                                        <p:tgtEl>
                                          <p:spTgt spid="49582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495824"/>
                                        </p:tgtEl>
                                        <p:attrNameLst>
                                          <p:attrName>style.visibility</p:attrName>
                                        </p:attrNameLst>
                                      </p:cBhvr>
                                      <p:to>
                                        <p:strVal val="visible"/>
                                      </p:to>
                                    </p:set>
                                    <p:animEffect transition="in" filter="fade">
                                      <p:cBhvr>
                                        <p:cTn id="21" dur="500"/>
                                        <p:tgtEl>
                                          <p:spTgt spid="495824"/>
                                        </p:tgtEl>
                                      </p:cBhvr>
                                    </p:animEffect>
                                  </p:childTnLst>
                                </p:cTn>
                              </p:par>
                            </p:childTnLst>
                          </p:cTn>
                        </p:par>
                        <p:par>
                          <p:cTn id="22" fill="hold" nodeType="afterGroup">
                            <p:stCondLst>
                              <p:cond delay="500"/>
                            </p:stCondLst>
                            <p:childTnLst>
                              <p:par>
                                <p:cTn id="23" presetID="10" presetClass="entr" presetSubtype="0" fill="hold" nodeType="afterEffect">
                                  <p:stCondLst>
                                    <p:cond delay="0"/>
                                  </p:stCondLst>
                                  <p:childTnLst>
                                    <p:set>
                                      <p:cBhvr>
                                        <p:cTn id="24" dur="1" fill="hold">
                                          <p:stCondLst>
                                            <p:cond delay="0"/>
                                          </p:stCondLst>
                                        </p:cTn>
                                        <p:tgtEl>
                                          <p:spTgt spid="495822"/>
                                        </p:tgtEl>
                                        <p:attrNameLst>
                                          <p:attrName>style.visibility</p:attrName>
                                        </p:attrNameLst>
                                      </p:cBhvr>
                                      <p:to>
                                        <p:strVal val="visible"/>
                                      </p:to>
                                    </p:set>
                                    <p:animEffect transition="in" filter="fade">
                                      <p:cBhvr>
                                        <p:cTn id="25" dur="500"/>
                                        <p:tgtEl>
                                          <p:spTgt spid="49582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495826"/>
                                        </p:tgtEl>
                                        <p:attrNameLst>
                                          <p:attrName>style.visibility</p:attrName>
                                        </p:attrNameLst>
                                      </p:cBhvr>
                                      <p:to>
                                        <p:strVal val="visible"/>
                                      </p:to>
                                    </p:set>
                                    <p:animEffect transition="in" filter="fade">
                                      <p:cBhvr>
                                        <p:cTn id="30" dur="500"/>
                                        <p:tgtEl>
                                          <p:spTgt spid="49582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495819"/>
                                        </p:tgtEl>
                                        <p:attrNameLst>
                                          <p:attrName>style.visibility</p:attrName>
                                        </p:attrNameLst>
                                      </p:cBhvr>
                                      <p:to>
                                        <p:strVal val="visible"/>
                                      </p:to>
                                    </p:set>
                                    <p:animEffect transition="in" filter="fade">
                                      <p:cBhvr>
                                        <p:cTn id="35" dur="500"/>
                                        <p:tgtEl>
                                          <p:spTgt spid="495819"/>
                                        </p:tgtEl>
                                      </p:cBhvr>
                                    </p:animEffect>
                                  </p:childTnLst>
                                </p:cTn>
                              </p:par>
                            </p:childTnLst>
                          </p:cTn>
                        </p:par>
                        <p:par>
                          <p:cTn id="36" fill="hold" nodeType="afterGroup">
                            <p:stCondLst>
                              <p:cond delay="500"/>
                            </p:stCondLst>
                            <p:childTnLst>
                              <p:par>
                                <p:cTn id="37" presetID="10" presetClass="entr" presetSubtype="0" fill="hold" nodeType="afterEffect">
                                  <p:stCondLst>
                                    <p:cond delay="0"/>
                                  </p:stCondLst>
                                  <p:childTnLst>
                                    <p:set>
                                      <p:cBhvr>
                                        <p:cTn id="38" dur="1" fill="hold">
                                          <p:stCondLst>
                                            <p:cond delay="0"/>
                                          </p:stCondLst>
                                        </p:cTn>
                                        <p:tgtEl>
                                          <p:spTgt spid="495807"/>
                                        </p:tgtEl>
                                        <p:attrNameLst>
                                          <p:attrName>style.visibility</p:attrName>
                                        </p:attrNameLst>
                                      </p:cBhvr>
                                      <p:to>
                                        <p:strVal val="visible"/>
                                      </p:to>
                                    </p:set>
                                    <p:animEffect transition="in" filter="fade">
                                      <p:cBhvr>
                                        <p:cTn id="39" dur="500"/>
                                        <p:tgtEl>
                                          <p:spTgt spid="495807"/>
                                        </p:tgtEl>
                                      </p:cBhvr>
                                    </p:animEffect>
                                  </p:childTnLst>
                                </p:cTn>
                              </p:par>
                              <p:par>
                                <p:cTn id="40" presetID="10" presetClass="entr" presetSubtype="0" fill="hold" nodeType="withEffect">
                                  <p:stCondLst>
                                    <p:cond delay="0"/>
                                  </p:stCondLst>
                                  <p:childTnLst>
                                    <p:set>
                                      <p:cBhvr>
                                        <p:cTn id="41" dur="1" fill="hold">
                                          <p:stCondLst>
                                            <p:cond delay="0"/>
                                          </p:stCondLst>
                                        </p:cTn>
                                        <p:tgtEl>
                                          <p:spTgt spid="495823"/>
                                        </p:tgtEl>
                                        <p:attrNameLst>
                                          <p:attrName>style.visibility</p:attrName>
                                        </p:attrNameLst>
                                      </p:cBhvr>
                                      <p:to>
                                        <p:strVal val="visible"/>
                                      </p:to>
                                    </p:set>
                                    <p:animEffect transition="in" filter="fade">
                                      <p:cBhvr>
                                        <p:cTn id="42" dur="500"/>
                                        <p:tgtEl>
                                          <p:spTgt spid="49582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495825"/>
                                        </p:tgtEl>
                                        <p:attrNameLst>
                                          <p:attrName>style.visibility</p:attrName>
                                        </p:attrNameLst>
                                      </p:cBhvr>
                                      <p:to>
                                        <p:strVal val="visible"/>
                                      </p:to>
                                    </p:set>
                                    <p:animEffect transition="in" filter="fade">
                                      <p:cBhvr>
                                        <p:cTn id="47" dur="500"/>
                                        <p:tgtEl>
                                          <p:spTgt spid="495825"/>
                                        </p:tgtEl>
                                      </p:cBhvr>
                                    </p:animEffect>
                                  </p:childTnLst>
                                </p:cTn>
                              </p:par>
                            </p:childTnLst>
                          </p:cTn>
                        </p:par>
                        <p:par>
                          <p:cTn id="48" fill="hold" nodeType="afterGroup">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495781"/>
                                        </p:tgtEl>
                                        <p:attrNameLst>
                                          <p:attrName>style.visibility</p:attrName>
                                        </p:attrNameLst>
                                      </p:cBhvr>
                                      <p:to>
                                        <p:strVal val="visible"/>
                                      </p:to>
                                    </p:set>
                                    <p:animEffect transition="in" filter="fade">
                                      <p:cBhvr>
                                        <p:cTn id="51" dur="500"/>
                                        <p:tgtEl>
                                          <p:spTgt spid="49578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95783"/>
                                        </p:tgtEl>
                                        <p:attrNameLst>
                                          <p:attrName>style.visibility</p:attrName>
                                        </p:attrNameLst>
                                      </p:cBhvr>
                                      <p:to>
                                        <p:strVal val="visible"/>
                                      </p:to>
                                    </p:set>
                                    <p:animEffect transition="in" filter="fade">
                                      <p:cBhvr>
                                        <p:cTn id="54" dur="500"/>
                                        <p:tgtEl>
                                          <p:spTgt spid="495783"/>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495815"/>
                                        </p:tgtEl>
                                        <p:attrNameLst>
                                          <p:attrName>style.visibility</p:attrName>
                                        </p:attrNameLst>
                                      </p:cBhvr>
                                      <p:to>
                                        <p:strVal val="visible"/>
                                      </p:to>
                                    </p:set>
                                    <p:animEffect transition="in" filter="fade">
                                      <p:cBhvr>
                                        <p:cTn id="59" dur="500"/>
                                        <p:tgtEl>
                                          <p:spTgt spid="495815"/>
                                        </p:tgtEl>
                                      </p:cBhvr>
                                    </p:animEffect>
                                  </p:childTnLst>
                                </p:cTn>
                              </p:par>
                              <p:par>
                                <p:cTn id="60" presetID="10" presetClass="entr" presetSubtype="0" fill="hold" nodeType="withEffect">
                                  <p:stCondLst>
                                    <p:cond delay="0"/>
                                  </p:stCondLst>
                                  <p:childTnLst>
                                    <p:set>
                                      <p:cBhvr>
                                        <p:cTn id="61" dur="1" fill="hold">
                                          <p:stCondLst>
                                            <p:cond delay="0"/>
                                          </p:stCondLst>
                                        </p:cTn>
                                        <p:tgtEl>
                                          <p:spTgt spid="495827"/>
                                        </p:tgtEl>
                                        <p:attrNameLst>
                                          <p:attrName>style.visibility</p:attrName>
                                        </p:attrNameLst>
                                      </p:cBhvr>
                                      <p:to>
                                        <p:strVal val="visible"/>
                                      </p:to>
                                    </p:set>
                                    <p:animEffect transition="in" filter="fade">
                                      <p:cBhvr>
                                        <p:cTn id="62" dur="500"/>
                                        <p:tgtEl>
                                          <p:spTgt spid="4958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5781" grpId="0" animBg="1"/>
      <p:bldP spid="495783" grpId="0"/>
      <p:bldP spid="495815"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4056" name="Rectangle 8"/>
          <p:cNvSpPr>
            <a:spLocks noChangeArrowheads="1"/>
          </p:cNvSpPr>
          <p:nvPr/>
        </p:nvSpPr>
        <p:spPr bwMode="auto">
          <a:xfrm>
            <a:off x="1447800" y="2057400"/>
            <a:ext cx="6248400" cy="38100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tr-TR">
              <a:effectLst>
                <a:outerShdw blurRad="38100" dist="38100" dir="2700000" algn="tl">
                  <a:srgbClr val="FFFFFF"/>
                </a:outerShdw>
              </a:effectLst>
            </a:endParaRPr>
          </a:p>
        </p:txBody>
      </p:sp>
      <p:sp>
        <p:nvSpPr>
          <p:cNvPr id="514051" name="Rectangle 3"/>
          <p:cNvSpPr>
            <a:spLocks noChangeArrowheads="1"/>
          </p:cNvSpPr>
          <p:nvPr/>
        </p:nvSpPr>
        <p:spPr bwMode="auto">
          <a:xfrm>
            <a:off x="609600" y="304800"/>
            <a:ext cx="8153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r>
              <a:rPr lang="tr-TR" sz="4400">
                <a:solidFill>
                  <a:schemeClr val="tx2"/>
                </a:solidFill>
                <a:effectLst>
                  <a:outerShdw blurRad="38100" dist="38100" dir="2700000" algn="tl">
                    <a:srgbClr val="C0C0C0"/>
                  </a:outerShdw>
                </a:effectLst>
                <a:latin typeface="Tahoma" pitchFamily="34" charset="0"/>
              </a:rPr>
              <a:t>Tek amino asit değişiminin etkileri</a:t>
            </a:r>
            <a:endParaRPr lang="en-US" sz="4400" b="1">
              <a:solidFill>
                <a:srgbClr val="FFFF00"/>
              </a:solidFill>
              <a:effectLst/>
              <a:latin typeface="Tahoma" pitchFamily="34" charset="0"/>
            </a:endParaRPr>
          </a:p>
        </p:txBody>
      </p:sp>
      <p:pic>
        <p:nvPicPr>
          <p:cNvPr id="514054" name="Picture 6"/>
          <p:cNvPicPr>
            <a:picLocks noChangeAspect="1" noChangeArrowheads="1"/>
          </p:cNvPicPr>
          <p:nvPr/>
        </p:nvPicPr>
        <p:blipFill>
          <a:blip r:embed="rId3">
            <a:extLst>
              <a:ext uri="{28A0092B-C50C-407E-A947-70E740481C1C}">
                <a14:useLocalDpi xmlns:a14="http://schemas.microsoft.com/office/drawing/2010/main" val="0"/>
              </a:ext>
            </a:extLst>
          </a:blip>
          <a:srcRect t="25200" r="77049"/>
          <a:stretch>
            <a:fillRect/>
          </a:stretch>
        </p:blipFill>
        <p:spPr bwMode="auto">
          <a:xfrm>
            <a:off x="5295900" y="2819400"/>
            <a:ext cx="22479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514055" name="Picture 7"/>
          <p:cNvPicPr>
            <a:picLocks noChangeAspect="1" noChangeArrowheads="1"/>
          </p:cNvPicPr>
          <p:nvPr/>
        </p:nvPicPr>
        <p:blipFill>
          <a:blip r:embed="rId4">
            <a:extLst>
              <a:ext uri="{28A0092B-C50C-407E-A947-70E740481C1C}">
                <a14:useLocalDpi xmlns:a14="http://schemas.microsoft.com/office/drawing/2010/main" val="0"/>
              </a:ext>
            </a:extLst>
          </a:blip>
          <a:srcRect l="53999"/>
          <a:stretch>
            <a:fillRect/>
          </a:stretch>
        </p:blipFill>
        <p:spPr bwMode="auto">
          <a:xfrm>
            <a:off x="1600200" y="2130425"/>
            <a:ext cx="2360613" cy="3317875"/>
          </a:xfrm>
          <a:prstGeom prst="rect">
            <a:avLst/>
          </a:prstGeom>
          <a:noFill/>
          <a:extLst>
            <a:ext uri="{909E8E84-426E-40DD-AFC4-6F175D3DCCD1}">
              <a14:hiddenFill xmlns:a14="http://schemas.microsoft.com/office/drawing/2010/main">
                <a:solidFill>
                  <a:srgbClr val="FFFFFF"/>
                </a:solidFill>
              </a14:hiddenFill>
            </a:ext>
          </a:extLst>
        </p:spPr>
      </p:pic>
      <p:sp>
        <p:nvSpPr>
          <p:cNvPr id="514058" name="Text Box 10"/>
          <p:cNvSpPr txBox="1">
            <a:spLocks noChangeArrowheads="1"/>
          </p:cNvSpPr>
          <p:nvPr/>
        </p:nvSpPr>
        <p:spPr bwMode="auto">
          <a:xfrm>
            <a:off x="1676400" y="5394325"/>
            <a:ext cx="2057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sz="2000">
                <a:solidFill>
                  <a:schemeClr val="bg2"/>
                </a:solidFill>
                <a:effectLst>
                  <a:outerShdw blurRad="38100" dist="38100" dir="2700000" algn="tl">
                    <a:srgbClr val="C0C0C0"/>
                  </a:outerShdw>
                </a:effectLst>
              </a:rPr>
              <a:t>Çok </a:t>
            </a:r>
            <a:r>
              <a:rPr lang="en-US" sz="2000">
                <a:solidFill>
                  <a:schemeClr val="bg2"/>
                </a:solidFill>
                <a:effectLst>
                  <a:outerShdw blurRad="38100" dist="38100" dir="2700000" algn="tl">
                    <a:srgbClr val="C0C0C0"/>
                  </a:outerShdw>
                </a:effectLst>
              </a:rPr>
              <a:t>h</a:t>
            </a:r>
            <a:r>
              <a:rPr lang="tr-TR" sz="2000">
                <a:solidFill>
                  <a:schemeClr val="bg2"/>
                </a:solidFill>
                <a:effectLst>
                  <a:outerShdw blurRad="38100" dist="38100" dir="2700000" algn="tl">
                    <a:srgbClr val="C0C0C0"/>
                  </a:outerShdw>
                </a:effectLst>
              </a:rPr>
              <a:t>i</a:t>
            </a:r>
            <a:r>
              <a:rPr lang="en-US" sz="2000">
                <a:solidFill>
                  <a:schemeClr val="bg2"/>
                </a:solidFill>
                <a:effectLst>
                  <a:outerShdw blurRad="38100" dist="38100" dir="2700000" algn="tl">
                    <a:srgbClr val="C0C0C0"/>
                  </a:outerShdw>
                </a:effectLst>
              </a:rPr>
              <a:t>drophili</a:t>
            </a:r>
            <a:r>
              <a:rPr lang="tr-TR" sz="2000">
                <a:solidFill>
                  <a:schemeClr val="bg2"/>
                </a:solidFill>
                <a:effectLst>
                  <a:outerShdw blurRad="38100" dist="38100" dir="2700000" algn="tl">
                    <a:srgbClr val="C0C0C0"/>
                  </a:outerShdw>
                </a:effectLst>
              </a:rPr>
              <a:t>k</a:t>
            </a:r>
            <a:endParaRPr lang="en-US" sz="2000">
              <a:solidFill>
                <a:schemeClr val="bg2"/>
              </a:solidFill>
              <a:effectLst>
                <a:outerShdw blurRad="38100" dist="38100" dir="2700000" algn="tl">
                  <a:srgbClr val="C0C0C0"/>
                </a:outerShdw>
              </a:effectLst>
            </a:endParaRPr>
          </a:p>
        </p:txBody>
      </p:sp>
      <p:sp>
        <p:nvSpPr>
          <p:cNvPr id="514059" name="Text Box 11"/>
          <p:cNvSpPr txBox="1">
            <a:spLocks noChangeArrowheads="1"/>
          </p:cNvSpPr>
          <p:nvPr/>
        </p:nvSpPr>
        <p:spPr bwMode="auto">
          <a:xfrm>
            <a:off x="5600700" y="5394325"/>
            <a:ext cx="1676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solidFill>
                  <a:schemeClr val="bg2"/>
                </a:solidFill>
                <a:effectLst>
                  <a:outerShdw blurRad="38100" dist="38100" dir="2700000" algn="tl">
                    <a:srgbClr val="C0C0C0"/>
                  </a:outerShdw>
                </a:effectLst>
              </a:rPr>
              <a:t>h</a:t>
            </a:r>
            <a:r>
              <a:rPr lang="tr-TR" sz="2000">
                <a:solidFill>
                  <a:schemeClr val="bg2"/>
                </a:solidFill>
                <a:effectLst>
                  <a:outerShdw blurRad="38100" dist="38100" dir="2700000" algn="tl">
                    <a:srgbClr val="C0C0C0"/>
                  </a:outerShdw>
                </a:effectLst>
              </a:rPr>
              <a:t>i</a:t>
            </a:r>
            <a:r>
              <a:rPr lang="en-US" sz="2000">
                <a:solidFill>
                  <a:schemeClr val="bg2"/>
                </a:solidFill>
                <a:effectLst>
                  <a:outerShdw blurRad="38100" dist="38100" dir="2700000" algn="tl">
                    <a:srgbClr val="C0C0C0"/>
                  </a:outerShdw>
                </a:effectLst>
              </a:rPr>
              <a:t>dro</a:t>
            </a:r>
            <a:r>
              <a:rPr lang="tr-TR" sz="2000">
                <a:solidFill>
                  <a:schemeClr val="bg2"/>
                </a:solidFill>
                <a:effectLst>
                  <a:outerShdw blurRad="38100" dist="38100" dir="2700000" algn="tl">
                    <a:srgbClr val="C0C0C0"/>
                  </a:outerShdw>
                </a:effectLst>
              </a:rPr>
              <a:t>f</a:t>
            </a:r>
            <a:r>
              <a:rPr lang="en-US" sz="2000">
                <a:solidFill>
                  <a:schemeClr val="bg2"/>
                </a:solidFill>
                <a:effectLst>
                  <a:outerShdw blurRad="38100" dist="38100" dir="2700000" algn="tl">
                    <a:srgbClr val="C0C0C0"/>
                  </a:outerShdw>
                </a:effectLst>
              </a:rPr>
              <a:t>obi</a:t>
            </a:r>
            <a:r>
              <a:rPr lang="tr-TR" sz="2000">
                <a:solidFill>
                  <a:schemeClr val="bg2"/>
                </a:solidFill>
                <a:effectLst>
                  <a:outerShdw blurRad="38100" dist="38100" dir="2700000" algn="tl">
                    <a:srgbClr val="C0C0C0"/>
                  </a:outerShdw>
                </a:effectLst>
              </a:rPr>
              <a:t>k</a:t>
            </a:r>
            <a:endParaRPr lang="en-US" sz="2000">
              <a:solidFill>
                <a:schemeClr val="bg2"/>
              </a:solidFill>
              <a:effectLst>
                <a:outerShdw blurRad="38100" dist="38100" dir="2700000" algn="tl">
                  <a:srgbClr val="C0C0C0"/>
                </a:outerShdw>
              </a:effectLst>
            </a:endParaRPr>
          </a:p>
        </p:txBody>
      </p:sp>
      <p:sp>
        <p:nvSpPr>
          <p:cNvPr id="514060" name="Line 12"/>
          <p:cNvSpPr>
            <a:spLocks noChangeShapeType="1"/>
          </p:cNvSpPr>
          <p:nvPr/>
        </p:nvSpPr>
        <p:spPr bwMode="auto">
          <a:xfrm>
            <a:off x="3962400" y="4038600"/>
            <a:ext cx="1295400" cy="0"/>
          </a:xfrm>
          <a:prstGeom prst="line">
            <a:avLst/>
          </a:prstGeom>
          <a:noFill/>
          <a:ln w="381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47852" name="sickle hemoglobin chime.avi">
            <a:hlinkClick r:id="" action="ppaction://media"/>
          </p:cNvPr>
          <p:cNvPicPr>
            <a:picLocks noRot="1" noChangeAspect="1" noChangeArrowheads="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1981200" y="1524000"/>
            <a:ext cx="5068888" cy="5105400"/>
          </a:xfrm>
          <a:prstGeom prst="rect">
            <a:avLst/>
          </a:prstGeom>
          <a:noFill/>
          <a:extLst>
            <a:ext uri="{909E8E84-426E-40DD-AFC4-6F175D3DCCD1}">
              <a14:hiddenFill xmlns:a14="http://schemas.microsoft.com/office/drawing/2010/main">
                <a:solidFill>
                  <a:srgbClr val="FFFFFF"/>
                </a:solidFill>
              </a14:hiddenFill>
            </a:ext>
          </a:extLst>
        </p:spPr>
      </p:pic>
      <p:sp>
        <p:nvSpPr>
          <p:cNvPr id="547842" name="Rectangle 2"/>
          <p:cNvSpPr>
            <a:spLocks noChangeArrowheads="1"/>
          </p:cNvSpPr>
          <p:nvPr/>
        </p:nvSpPr>
        <p:spPr bwMode="auto">
          <a:xfrm>
            <a:off x="295275" y="1435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547843" name="Rectangle 3"/>
          <p:cNvSpPr>
            <a:spLocks noChangeArrowheads="1"/>
          </p:cNvSpPr>
          <p:nvPr/>
        </p:nvSpPr>
        <p:spPr bwMode="auto">
          <a:xfrm>
            <a:off x="609600" y="3048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r>
              <a:rPr lang="en-US" sz="4400">
                <a:solidFill>
                  <a:schemeClr val="tx2"/>
                </a:solidFill>
                <a:effectLst>
                  <a:outerShdw blurRad="38100" dist="38100" dir="2700000" algn="tl">
                    <a:srgbClr val="C0C0C0"/>
                  </a:outerShdw>
                </a:effectLst>
                <a:latin typeface="Tahoma" pitchFamily="34" charset="0"/>
              </a:rPr>
              <a:t>Glu6Val h</a:t>
            </a:r>
            <a:r>
              <a:rPr lang="tr-TR" sz="4400">
                <a:solidFill>
                  <a:schemeClr val="tx2"/>
                </a:solidFill>
                <a:effectLst>
                  <a:outerShdw blurRad="38100" dist="38100" dir="2700000" algn="tl">
                    <a:srgbClr val="C0C0C0"/>
                  </a:outerShdw>
                </a:effectLst>
                <a:latin typeface="Tahoma" pitchFamily="34" charset="0"/>
              </a:rPr>
              <a:t>i</a:t>
            </a:r>
            <a:r>
              <a:rPr lang="en-US" sz="4400">
                <a:solidFill>
                  <a:schemeClr val="tx2"/>
                </a:solidFill>
                <a:effectLst>
                  <a:outerShdw blurRad="38100" dist="38100" dir="2700000" algn="tl">
                    <a:srgbClr val="C0C0C0"/>
                  </a:outerShdw>
                </a:effectLst>
                <a:latin typeface="Tahoma" pitchFamily="34" charset="0"/>
              </a:rPr>
              <a:t>dro</a:t>
            </a:r>
            <a:r>
              <a:rPr lang="tr-TR" sz="4400">
                <a:solidFill>
                  <a:schemeClr val="tx2"/>
                </a:solidFill>
                <a:effectLst>
                  <a:outerShdw blurRad="38100" dist="38100" dir="2700000" algn="tl">
                    <a:srgbClr val="C0C0C0"/>
                  </a:outerShdw>
                </a:effectLst>
                <a:latin typeface="Tahoma" pitchFamily="34" charset="0"/>
              </a:rPr>
              <a:t>f</a:t>
            </a:r>
            <a:r>
              <a:rPr lang="en-US" sz="4400">
                <a:solidFill>
                  <a:schemeClr val="tx2"/>
                </a:solidFill>
                <a:effectLst>
                  <a:outerShdw blurRad="38100" dist="38100" dir="2700000" algn="tl">
                    <a:srgbClr val="C0C0C0"/>
                  </a:outerShdw>
                </a:effectLst>
                <a:latin typeface="Tahoma" pitchFamily="34" charset="0"/>
              </a:rPr>
              <a:t>obi</a:t>
            </a:r>
            <a:r>
              <a:rPr lang="tr-TR" sz="4400">
                <a:solidFill>
                  <a:schemeClr val="tx2"/>
                </a:solidFill>
                <a:effectLst>
                  <a:outerShdw blurRad="38100" dist="38100" dir="2700000" algn="tl">
                    <a:srgbClr val="C0C0C0"/>
                  </a:outerShdw>
                </a:effectLst>
                <a:latin typeface="Tahoma" pitchFamily="34" charset="0"/>
              </a:rPr>
              <a:t>k</a:t>
            </a:r>
            <a:r>
              <a:rPr lang="en-US" sz="4400">
                <a:solidFill>
                  <a:schemeClr val="tx2"/>
                </a:solidFill>
                <a:effectLst>
                  <a:outerShdw blurRad="38100" dist="38100" dir="2700000" algn="tl">
                    <a:srgbClr val="C0C0C0"/>
                  </a:outerShdw>
                </a:effectLst>
                <a:latin typeface="Tahoma" pitchFamily="34" charset="0"/>
              </a:rPr>
              <a:t> </a:t>
            </a:r>
            <a:r>
              <a:rPr lang="en-US" sz="4400">
                <a:solidFill>
                  <a:schemeClr val="tx2"/>
                </a:solidFill>
                <a:effectLst>
                  <a:outerShdw blurRad="38100" dist="38100" dir="2700000" algn="tl">
                    <a:srgbClr val="C0C0C0"/>
                  </a:outerShdw>
                </a:effectLst>
                <a:latin typeface="Symbol" pitchFamily="18" charset="2"/>
              </a:rPr>
              <a:t>b</a:t>
            </a:r>
            <a:r>
              <a:rPr lang="en-US" sz="4400">
                <a:solidFill>
                  <a:schemeClr val="tx2"/>
                </a:solidFill>
                <a:effectLst>
                  <a:outerShdw blurRad="38100" dist="38100" dir="2700000" algn="tl">
                    <a:srgbClr val="C0C0C0"/>
                  </a:outerShdw>
                </a:effectLst>
                <a:latin typeface="Tahoma" pitchFamily="34" charset="0"/>
              </a:rPr>
              <a:t> globin</a:t>
            </a:r>
            <a:r>
              <a:rPr lang="tr-TR" sz="4400">
                <a:solidFill>
                  <a:schemeClr val="tx2"/>
                </a:solidFill>
                <a:effectLst>
                  <a:outerShdw blurRad="38100" dist="38100" dir="2700000" algn="tl">
                    <a:srgbClr val="C0C0C0"/>
                  </a:outerShdw>
                </a:effectLst>
                <a:latin typeface="Tahoma" pitchFamily="34" charset="0"/>
              </a:rPr>
              <a:t> noktası oluşturur</a:t>
            </a:r>
            <a:endParaRPr lang="en-US" sz="4400">
              <a:solidFill>
                <a:schemeClr val="tx2"/>
              </a:solidFill>
              <a:effectLst>
                <a:outerShdw blurRad="38100" dist="38100" dir="2700000" algn="tl">
                  <a:srgbClr val="C0C0C0"/>
                </a:outerShdw>
              </a:effectLst>
              <a:latin typeface="Tahoma" pitchFamily="34" charset="0"/>
            </a:endParaRPr>
          </a:p>
        </p:txBody>
      </p:sp>
      <p:sp>
        <p:nvSpPr>
          <p:cNvPr id="547847" name="Line 7"/>
          <p:cNvSpPr>
            <a:spLocks noChangeShapeType="1"/>
          </p:cNvSpPr>
          <p:nvPr/>
        </p:nvSpPr>
        <p:spPr bwMode="auto">
          <a:xfrm flipH="1" flipV="1">
            <a:off x="5918200" y="5562600"/>
            <a:ext cx="1676400" cy="533400"/>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547848" name="Line 8"/>
          <p:cNvSpPr>
            <a:spLocks noChangeShapeType="1"/>
          </p:cNvSpPr>
          <p:nvPr/>
        </p:nvSpPr>
        <p:spPr bwMode="auto">
          <a:xfrm flipV="1">
            <a:off x="1346200" y="5257800"/>
            <a:ext cx="1600200" cy="304800"/>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547849" name="Text Box 9"/>
          <p:cNvSpPr txBox="1">
            <a:spLocks noChangeArrowheads="1"/>
          </p:cNvSpPr>
          <p:nvPr/>
        </p:nvSpPr>
        <p:spPr bwMode="auto">
          <a:xfrm>
            <a:off x="609600" y="5486400"/>
            <a:ext cx="126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effectLst>
                  <a:outerShdw blurRad="38100" dist="38100" dir="2700000" algn="tl">
                    <a:srgbClr val="C0C0C0"/>
                  </a:outerShdw>
                </a:effectLst>
              </a:rPr>
              <a:t>Glu6Val</a:t>
            </a:r>
          </a:p>
        </p:txBody>
      </p:sp>
      <p:sp>
        <p:nvSpPr>
          <p:cNvPr id="547850" name="Text Box 10"/>
          <p:cNvSpPr txBox="1">
            <a:spLocks noChangeArrowheads="1"/>
          </p:cNvSpPr>
          <p:nvPr/>
        </p:nvSpPr>
        <p:spPr bwMode="auto">
          <a:xfrm>
            <a:off x="7518400" y="5715000"/>
            <a:ext cx="126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effectLst>
                  <a:outerShdw blurRad="38100" dist="38100" dir="2700000" algn="tl">
                    <a:srgbClr val="C0C0C0"/>
                  </a:outerShdw>
                </a:effectLst>
              </a:rPr>
              <a:t>Glu6Val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54785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47852"/>
                </p:tgtEl>
              </p:cMediaNode>
            </p:video>
            <p:seq concurrent="1" nextAc="seek">
              <p:cTn id="8" restart="whenNotActive" fill="hold" evtFilter="cancelBubble" nodeType="interactiveSeq">
                <p:stCondLst>
                  <p:cond evt="onClick" delay="0">
                    <p:tgtEl>
                      <p:spTgt spid="547852"/>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547852"/>
                                        </p:tgtEl>
                                      </p:cBhvr>
                                    </p:cmd>
                                  </p:childTnLst>
                                </p:cTn>
                              </p:par>
                            </p:childTnLst>
                          </p:cTn>
                        </p:par>
                      </p:childTnLst>
                    </p:cTn>
                  </p:par>
                </p:childTnLst>
              </p:cTn>
              <p:nextCondLst>
                <p:cond evt="onClick" delay="0">
                  <p:tgtEl>
                    <p:spTgt spid="54785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48874" name="sickle aggregate space chime.avi">
            <a:hlinkClick r:id="" action="ppaction://media"/>
          </p:cNvPr>
          <p:cNvPicPr>
            <a:picLocks noRot="1" noChangeAspect="1" noChangeArrowheads="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3429000" y="1485900"/>
            <a:ext cx="4360863" cy="5295900"/>
          </a:xfrm>
          <a:prstGeom prst="rect">
            <a:avLst/>
          </a:prstGeom>
          <a:noFill/>
          <a:extLst>
            <a:ext uri="{909E8E84-426E-40DD-AFC4-6F175D3DCCD1}">
              <a14:hiddenFill xmlns:a14="http://schemas.microsoft.com/office/drawing/2010/main">
                <a:solidFill>
                  <a:srgbClr val="FFFFFF"/>
                </a:solidFill>
              </a14:hiddenFill>
            </a:ext>
          </a:extLst>
        </p:spPr>
      </p:pic>
      <p:sp>
        <p:nvSpPr>
          <p:cNvPr id="548866" name="Rectangle 2"/>
          <p:cNvSpPr>
            <a:spLocks noChangeArrowheads="1"/>
          </p:cNvSpPr>
          <p:nvPr/>
        </p:nvSpPr>
        <p:spPr bwMode="auto">
          <a:xfrm>
            <a:off x="295275" y="1435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548867" name="Rectangle 3"/>
          <p:cNvSpPr>
            <a:spLocks noChangeArrowheads="1"/>
          </p:cNvSpPr>
          <p:nvPr/>
        </p:nvSpPr>
        <p:spPr bwMode="auto">
          <a:xfrm>
            <a:off x="609600" y="3048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r>
              <a:rPr lang="en-US" sz="4400">
                <a:solidFill>
                  <a:schemeClr val="tx2"/>
                </a:solidFill>
                <a:effectLst>
                  <a:outerShdw blurRad="38100" dist="38100" dir="2700000" algn="tl">
                    <a:srgbClr val="C0C0C0"/>
                  </a:outerShdw>
                </a:effectLst>
                <a:latin typeface="Tahoma" pitchFamily="34" charset="0"/>
              </a:rPr>
              <a:t>Hb S </a:t>
            </a:r>
            <a:r>
              <a:rPr lang="tr-TR" sz="4400">
                <a:solidFill>
                  <a:schemeClr val="tx2"/>
                </a:solidFill>
                <a:effectLst>
                  <a:outerShdw blurRad="38100" dist="38100" dir="2700000" algn="tl">
                    <a:srgbClr val="C0C0C0"/>
                  </a:outerShdw>
                </a:effectLst>
                <a:latin typeface="Tahoma" pitchFamily="34" charset="0"/>
              </a:rPr>
              <a:t>deoksigenize olursa </a:t>
            </a:r>
            <a:r>
              <a:rPr lang="en-US" sz="4400">
                <a:solidFill>
                  <a:schemeClr val="tx2"/>
                </a:solidFill>
                <a:effectLst>
                  <a:outerShdw blurRad="38100" dist="38100" dir="2700000" algn="tl">
                    <a:srgbClr val="C0C0C0"/>
                  </a:outerShdw>
                </a:effectLst>
                <a:latin typeface="Tahoma" pitchFamily="34" charset="0"/>
              </a:rPr>
              <a:t>agregat</a:t>
            </a:r>
            <a:r>
              <a:rPr lang="tr-TR" sz="4400">
                <a:solidFill>
                  <a:schemeClr val="tx2"/>
                </a:solidFill>
                <a:effectLst>
                  <a:outerShdw blurRad="38100" dist="38100" dir="2700000" algn="tl">
                    <a:srgbClr val="C0C0C0"/>
                  </a:outerShdw>
                </a:effectLst>
                <a:latin typeface="Tahoma" pitchFamily="34" charset="0"/>
              </a:rPr>
              <a:t>lar oluşturur</a:t>
            </a:r>
            <a:endParaRPr lang="en-US" sz="4400">
              <a:solidFill>
                <a:schemeClr val="tx2"/>
              </a:solidFill>
              <a:effectLst>
                <a:outerShdw blurRad="38100" dist="38100" dir="2700000" algn="tl">
                  <a:srgbClr val="C0C0C0"/>
                </a:outerShdw>
              </a:effectLst>
              <a:latin typeface="Tahoma" pitchFamily="34" charset="0"/>
            </a:endParaRPr>
          </a:p>
        </p:txBody>
      </p:sp>
      <p:grpSp>
        <p:nvGrpSpPr>
          <p:cNvPr id="548878" name="Group 14"/>
          <p:cNvGrpSpPr>
            <a:grpSpLocks/>
          </p:cNvGrpSpPr>
          <p:nvPr/>
        </p:nvGrpSpPr>
        <p:grpSpPr bwMode="auto">
          <a:xfrm>
            <a:off x="4953000" y="1952625"/>
            <a:ext cx="4191000" cy="4159250"/>
            <a:chOff x="3120" y="1230"/>
            <a:chExt cx="2640" cy="2620"/>
          </a:xfrm>
        </p:grpSpPr>
        <p:sp>
          <p:nvSpPr>
            <p:cNvPr id="548871" name="Line 7"/>
            <p:cNvSpPr>
              <a:spLocks noChangeShapeType="1"/>
            </p:cNvSpPr>
            <p:nvPr/>
          </p:nvSpPr>
          <p:spPr bwMode="auto">
            <a:xfrm flipH="1" flipV="1">
              <a:off x="3600" y="3024"/>
              <a:ext cx="1152" cy="4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548872" name="Text Box 8"/>
            <p:cNvSpPr txBox="1">
              <a:spLocks noChangeArrowheads="1"/>
            </p:cNvSpPr>
            <p:nvPr/>
          </p:nvSpPr>
          <p:spPr bwMode="auto">
            <a:xfrm>
              <a:off x="4800" y="1230"/>
              <a:ext cx="68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effectLst>
                    <a:outerShdw blurRad="38100" dist="38100" dir="2700000" algn="tl">
                      <a:srgbClr val="C0C0C0"/>
                    </a:outerShdw>
                  </a:effectLst>
                </a:rPr>
                <a:t>Glu6Val</a:t>
              </a:r>
            </a:p>
          </p:txBody>
        </p:sp>
        <p:sp>
          <p:nvSpPr>
            <p:cNvPr id="548873" name="Line 9"/>
            <p:cNvSpPr>
              <a:spLocks noChangeShapeType="1"/>
            </p:cNvSpPr>
            <p:nvPr/>
          </p:nvSpPr>
          <p:spPr bwMode="auto">
            <a:xfrm flipH="1">
              <a:off x="3120" y="1440"/>
              <a:ext cx="1968" cy="72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548875" name="Line 11"/>
            <p:cNvSpPr>
              <a:spLocks noChangeShapeType="1"/>
            </p:cNvSpPr>
            <p:nvPr/>
          </p:nvSpPr>
          <p:spPr bwMode="auto">
            <a:xfrm flipH="1" flipV="1">
              <a:off x="3600" y="2592"/>
              <a:ext cx="960" cy="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548876" name="Text Box 12"/>
            <p:cNvSpPr txBox="1">
              <a:spLocks noChangeArrowheads="1"/>
            </p:cNvSpPr>
            <p:nvPr/>
          </p:nvSpPr>
          <p:spPr bwMode="auto">
            <a:xfrm>
              <a:off x="4320" y="3408"/>
              <a:ext cx="1440"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a:effectLst>
                    <a:outerShdw blurRad="38100" dist="38100" dir="2700000" algn="tl">
                      <a:srgbClr val="C0C0C0"/>
                    </a:outerShdw>
                  </a:effectLst>
                </a:rPr>
                <a:t>Deoxygenated hydrophobic spot</a:t>
              </a:r>
            </a:p>
          </p:txBody>
        </p:sp>
        <p:sp>
          <p:nvSpPr>
            <p:cNvPr id="548877" name="Text Box 13"/>
            <p:cNvSpPr txBox="1">
              <a:spLocks noChangeArrowheads="1"/>
            </p:cNvSpPr>
            <p:nvPr/>
          </p:nvSpPr>
          <p:spPr bwMode="auto">
            <a:xfrm>
              <a:off x="4601" y="2294"/>
              <a:ext cx="1063"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tr-TR" sz="2000">
                  <a:effectLst>
                    <a:outerShdw blurRad="38100" dist="38100" dir="2700000" algn="tl">
                      <a:srgbClr val="C0C0C0"/>
                    </a:outerShdw>
                  </a:effectLst>
                </a:rPr>
                <a:t>İki hidrofobik </a:t>
              </a:r>
            </a:p>
            <a:p>
              <a:r>
                <a:rPr lang="tr-TR" sz="2000">
                  <a:effectLst>
                    <a:outerShdw blurRad="38100" dist="38100" dir="2700000" algn="tl">
                      <a:srgbClr val="C0C0C0"/>
                    </a:outerShdw>
                  </a:effectLst>
                </a:rPr>
                <a:t>Molekülün etkileşimi</a:t>
              </a:r>
              <a:endParaRPr lang="en-US" sz="2000">
                <a:effectLst>
                  <a:outerShdw blurRad="38100" dist="38100" dir="2700000" algn="tl">
                    <a:srgbClr val="C0C0C0"/>
                  </a:outerShdw>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548878"/>
                                        </p:tgtEl>
                                        <p:attrNameLst>
                                          <p:attrName>style.visibility</p:attrName>
                                        </p:attrNameLst>
                                      </p:cBhvr>
                                      <p:to>
                                        <p:strVal val="hidden"/>
                                      </p:to>
                                    </p:set>
                                  </p:childTnLst>
                                </p:cTn>
                              </p:par>
                              <p:par>
                                <p:cTn id="7" presetID="1" presetClass="mediacall" presetSubtype="0" fill="hold" nodeType="withEffect">
                                  <p:stCondLst>
                                    <p:cond delay="0"/>
                                  </p:stCondLst>
                                  <p:childTnLst>
                                    <p:cmd type="call" cmd="playFrom(0.0)">
                                      <p:cBhvr>
                                        <p:cTn id="8" dur="22250" fill="hold"/>
                                        <p:tgtEl>
                                          <p:spTgt spid="54887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9" fill="hold" display="0">
                  <p:stCondLst>
                    <p:cond delay="indefinite"/>
                  </p:stCondLst>
                  <p:endCondLst>
                    <p:cond evt="onNext" delay="0">
                      <p:tgtEl>
                        <p:sldTgt/>
                      </p:tgtEl>
                    </p:cond>
                    <p:cond evt="onPrev" delay="0">
                      <p:tgtEl>
                        <p:sldTgt/>
                      </p:tgtEl>
                    </p:cond>
                  </p:endCondLst>
                </p:cTn>
                <p:tgtEl>
                  <p:spTgt spid="548874"/>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527432" name="Picture 72" descr="Fig 11-6"/>
          <p:cNvPicPr>
            <a:picLocks noChangeAspect="1" noChangeArrowheads="1"/>
          </p:cNvPicPr>
          <p:nvPr/>
        </p:nvPicPr>
        <p:blipFill>
          <a:blip r:embed="rId3">
            <a:extLst>
              <a:ext uri="{28A0092B-C50C-407E-A947-70E740481C1C}">
                <a14:useLocalDpi xmlns:a14="http://schemas.microsoft.com/office/drawing/2010/main" val="0"/>
              </a:ext>
            </a:extLst>
          </a:blip>
          <a:srcRect l="43813" t="3004" r="1709" b="8684"/>
          <a:stretch>
            <a:fillRect/>
          </a:stretch>
        </p:blipFill>
        <p:spPr bwMode="auto">
          <a:xfrm>
            <a:off x="1676400" y="1447800"/>
            <a:ext cx="5410200" cy="4994275"/>
          </a:xfrm>
          <a:prstGeom prst="rect">
            <a:avLst/>
          </a:prstGeom>
          <a:noFill/>
          <a:extLst>
            <a:ext uri="{909E8E84-426E-40DD-AFC4-6F175D3DCCD1}">
              <a14:hiddenFill xmlns:a14="http://schemas.microsoft.com/office/drawing/2010/main">
                <a:solidFill>
                  <a:srgbClr val="FFFFFF"/>
                </a:solidFill>
              </a14:hiddenFill>
            </a:ext>
          </a:extLst>
        </p:spPr>
      </p:pic>
      <p:sp>
        <p:nvSpPr>
          <p:cNvPr id="527435" name="Line 75"/>
          <p:cNvSpPr>
            <a:spLocks noChangeShapeType="1"/>
          </p:cNvSpPr>
          <p:nvPr/>
        </p:nvSpPr>
        <p:spPr bwMode="auto">
          <a:xfrm flipH="1">
            <a:off x="4648200" y="2667000"/>
            <a:ext cx="609600" cy="381000"/>
          </a:xfrm>
          <a:prstGeom prst="line">
            <a:avLst/>
          </a:prstGeom>
          <a:noFill/>
          <a:ln w="190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527436" name="Text Box 76"/>
          <p:cNvSpPr txBox="1">
            <a:spLocks noChangeArrowheads="1"/>
          </p:cNvSpPr>
          <p:nvPr/>
        </p:nvSpPr>
        <p:spPr bwMode="auto">
          <a:xfrm>
            <a:off x="5943600" y="2362200"/>
            <a:ext cx="1822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sz="1800">
                <a:solidFill>
                  <a:srgbClr val="008000"/>
                </a:solidFill>
                <a:effectLst>
                  <a:outerShdw blurRad="38100" dist="38100" dir="2700000" algn="tl">
                    <a:srgbClr val="C0C0C0"/>
                  </a:outerShdw>
                </a:effectLst>
              </a:rPr>
              <a:t>Kapillerleri tıkar.</a:t>
            </a:r>
            <a:endParaRPr lang="en-US" sz="1800">
              <a:solidFill>
                <a:srgbClr val="008000"/>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0306" name="Picture 2" descr="Slide7"/>
          <p:cNvPicPr>
            <a:picLocks noChangeAspect="1" noChangeArrowheads="1"/>
          </p:cNvPicPr>
          <p:nvPr/>
        </p:nvPicPr>
        <p:blipFill>
          <a:blip r:embed="rId2">
            <a:extLst>
              <a:ext uri="{28A0092B-C50C-407E-A947-70E740481C1C}">
                <a14:useLocalDpi xmlns:a14="http://schemas.microsoft.com/office/drawing/2010/main" val="0"/>
              </a:ext>
            </a:extLst>
          </a:blip>
          <a:srcRect l="13333" t="2592" r="12222" b="8519"/>
          <a:stretch>
            <a:fillRect/>
          </a:stretch>
        </p:blipFill>
        <p:spPr bwMode="auto">
          <a:xfrm>
            <a:off x="838200" y="69850"/>
            <a:ext cx="7543800" cy="6756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492548" name="Picture 4" descr="normal and sickled cell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28600"/>
            <a:ext cx="7086600" cy="2574925"/>
          </a:xfrm>
          <a:prstGeom prst="rect">
            <a:avLst/>
          </a:prstGeom>
          <a:noFill/>
          <a:extLst>
            <a:ext uri="{909E8E84-426E-40DD-AFC4-6F175D3DCCD1}">
              <a14:hiddenFill xmlns:a14="http://schemas.microsoft.com/office/drawing/2010/main">
                <a:solidFill>
                  <a:srgbClr val="FFFFFF"/>
                </a:solidFill>
              </a14:hiddenFill>
            </a:ext>
          </a:extLst>
        </p:spPr>
      </p:pic>
      <p:pic>
        <p:nvPicPr>
          <p:cNvPr id="492549" name="Picture 5" descr="HEME015"/>
          <p:cNvPicPr>
            <a:picLocks noChangeAspect="1" noChangeArrowheads="1"/>
          </p:cNvPicPr>
          <p:nvPr/>
        </p:nvPicPr>
        <p:blipFill>
          <a:blip r:embed="rId4">
            <a:extLst>
              <a:ext uri="{28A0092B-C50C-407E-A947-70E740481C1C}">
                <a14:useLocalDpi xmlns:a14="http://schemas.microsoft.com/office/drawing/2010/main" val="0"/>
              </a:ext>
            </a:extLst>
          </a:blip>
          <a:srcRect l="9506" r="22542"/>
          <a:stretch>
            <a:fillRect/>
          </a:stretch>
        </p:blipFill>
        <p:spPr bwMode="auto">
          <a:xfrm>
            <a:off x="5351463" y="2971800"/>
            <a:ext cx="3182937" cy="3067050"/>
          </a:xfrm>
          <a:prstGeom prst="rect">
            <a:avLst/>
          </a:prstGeom>
          <a:noFill/>
          <a:extLst>
            <a:ext uri="{909E8E84-426E-40DD-AFC4-6F175D3DCCD1}">
              <a14:hiddenFill xmlns:a14="http://schemas.microsoft.com/office/drawing/2010/main">
                <a:solidFill>
                  <a:srgbClr val="FFFFFF"/>
                </a:solidFill>
              </a14:hiddenFill>
            </a:ext>
          </a:extLst>
        </p:spPr>
      </p:pic>
      <p:grpSp>
        <p:nvGrpSpPr>
          <p:cNvPr id="492554" name="Group 10"/>
          <p:cNvGrpSpPr>
            <a:grpSpLocks/>
          </p:cNvGrpSpPr>
          <p:nvPr/>
        </p:nvGrpSpPr>
        <p:grpSpPr bwMode="auto">
          <a:xfrm>
            <a:off x="533400" y="2974975"/>
            <a:ext cx="4125913" cy="3730625"/>
            <a:chOff x="336" y="1874"/>
            <a:chExt cx="2599" cy="2350"/>
          </a:xfrm>
        </p:grpSpPr>
        <p:pic>
          <p:nvPicPr>
            <p:cNvPr id="492550" name="Picture 6" descr="HEME001"/>
            <p:cNvPicPr>
              <a:picLocks noChangeAspect="1" noChangeArrowheads="1"/>
            </p:cNvPicPr>
            <p:nvPr/>
          </p:nvPicPr>
          <p:blipFill>
            <a:blip r:embed="rId5">
              <a:extLst>
                <a:ext uri="{28A0092B-C50C-407E-A947-70E740481C1C}">
                  <a14:useLocalDpi xmlns:a14="http://schemas.microsoft.com/office/drawing/2010/main" val="0"/>
                </a:ext>
              </a:extLst>
            </a:blip>
            <a:srcRect l="41737" t="14095"/>
            <a:stretch>
              <a:fillRect/>
            </a:stretch>
          </p:blipFill>
          <p:spPr bwMode="auto">
            <a:xfrm>
              <a:off x="658" y="1874"/>
              <a:ext cx="2002" cy="1938"/>
            </a:xfrm>
            <a:prstGeom prst="rect">
              <a:avLst/>
            </a:prstGeom>
            <a:noFill/>
            <a:extLst>
              <a:ext uri="{909E8E84-426E-40DD-AFC4-6F175D3DCCD1}">
                <a14:hiddenFill xmlns:a14="http://schemas.microsoft.com/office/drawing/2010/main">
                  <a:solidFill>
                    <a:srgbClr val="FFFFFF"/>
                  </a:solidFill>
                </a14:hiddenFill>
              </a:ext>
            </a:extLst>
          </p:spPr>
        </p:pic>
        <p:sp>
          <p:nvSpPr>
            <p:cNvPr id="492551" name="Text Box 7"/>
            <p:cNvSpPr txBox="1">
              <a:spLocks noChangeArrowheads="1"/>
            </p:cNvSpPr>
            <p:nvPr/>
          </p:nvSpPr>
          <p:spPr bwMode="auto">
            <a:xfrm>
              <a:off x="336" y="3817"/>
              <a:ext cx="2599"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0000"/>
                </a:lnSpc>
              </a:pPr>
              <a:r>
                <a:rPr lang="en-US" sz="2000" b="1">
                  <a:effectLst/>
                </a:rPr>
                <a:t>normal (</a:t>
              </a:r>
              <a:r>
                <a:rPr lang="en-US" sz="2000" b="1">
                  <a:effectLst/>
                  <a:latin typeface="Symbol" pitchFamily="18" charset="2"/>
                </a:rPr>
                <a:t>a</a:t>
              </a:r>
              <a:r>
                <a:rPr lang="en-US" sz="2000" b="1" baseline="-25000">
                  <a:effectLst/>
                  <a:latin typeface="Symbol" pitchFamily="18" charset="2"/>
                </a:rPr>
                <a:t>2</a:t>
              </a:r>
              <a:r>
                <a:rPr lang="en-US" sz="2000" b="1">
                  <a:effectLst/>
                  <a:latin typeface="Symbol" pitchFamily="18" charset="2"/>
                </a:rPr>
                <a:t>b</a:t>
              </a:r>
              <a:r>
                <a:rPr lang="en-US" sz="2000" b="1" baseline="-25000">
                  <a:effectLst/>
                </a:rPr>
                <a:t>2</a:t>
              </a:r>
              <a:r>
                <a:rPr lang="en-US" sz="2000" b="1">
                  <a:effectLst/>
                </a:rPr>
                <a:t>)</a:t>
              </a:r>
            </a:p>
            <a:p>
              <a:pPr algn="ctr">
                <a:lnSpc>
                  <a:spcPct val="70000"/>
                </a:lnSpc>
              </a:pPr>
              <a:endParaRPr lang="en-US" sz="1200" b="1">
                <a:effectLst/>
              </a:endParaRPr>
            </a:p>
            <a:p>
              <a:pPr algn="ctr">
                <a:lnSpc>
                  <a:spcPct val="70000"/>
                </a:lnSpc>
              </a:pPr>
              <a:endParaRPr lang="en-US" sz="2000" b="1">
                <a:effectLst/>
              </a:endParaRPr>
            </a:p>
          </p:txBody>
        </p:sp>
      </p:grpSp>
      <p:sp>
        <p:nvSpPr>
          <p:cNvPr id="492552" name="Text Box 8"/>
          <p:cNvSpPr txBox="1">
            <a:spLocks noChangeArrowheads="1"/>
          </p:cNvSpPr>
          <p:nvPr/>
        </p:nvSpPr>
        <p:spPr bwMode="auto">
          <a:xfrm>
            <a:off x="4784725" y="6003925"/>
            <a:ext cx="4359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tr-TR" sz="2000" b="1">
                <a:effectLst/>
              </a:rPr>
              <a:t>Orak hücreli anemik</a:t>
            </a:r>
            <a:endParaRPr lang="en-US" sz="2000" b="1">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92554"/>
                                        </p:tgtEl>
                                        <p:attrNameLst>
                                          <p:attrName>style.visibility</p:attrName>
                                        </p:attrNameLst>
                                      </p:cBhvr>
                                      <p:to>
                                        <p:strVal val="visible"/>
                                      </p:to>
                                    </p:set>
                                    <p:animEffect transition="in" filter="fade">
                                      <p:cBhvr>
                                        <p:cTn id="7" dur="500"/>
                                        <p:tgtEl>
                                          <p:spTgt spid="4925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92549"/>
                                        </p:tgtEl>
                                        <p:attrNameLst>
                                          <p:attrName>style.visibility</p:attrName>
                                        </p:attrNameLst>
                                      </p:cBhvr>
                                      <p:to>
                                        <p:strVal val="visible"/>
                                      </p:to>
                                    </p:set>
                                    <p:animEffect transition="in" filter="fade">
                                      <p:cBhvr>
                                        <p:cTn id="12" dur="500"/>
                                        <p:tgtEl>
                                          <p:spTgt spid="49254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92552"/>
                                        </p:tgtEl>
                                        <p:attrNameLst>
                                          <p:attrName>style.visibility</p:attrName>
                                        </p:attrNameLst>
                                      </p:cBhvr>
                                      <p:to>
                                        <p:strVal val="visible"/>
                                      </p:to>
                                    </p:set>
                                    <p:animEffect transition="in" filter="fade">
                                      <p:cBhvr>
                                        <p:cTn id="15" dur="500"/>
                                        <p:tgtEl>
                                          <p:spTgt spid="4925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2552"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22346" name="Group 106"/>
          <p:cNvGrpSpPr>
            <a:grpSpLocks/>
          </p:cNvGrpSpPr>
          <p:nvPr/>
        </p:nvGrpSpPr>
        <p:grpSpPr bwMode="auto">
          <a:xfrm>
            <a:off x="2347913" y="3417888"/>
            <a:ext cx="5272087" cy="2220912"/>
            <a:chOff x="432" y="1872"/>
            <a:chExt cx="3321" cy="1399"/>
          </a:xfrm>
        </p:grpSpPr>
        <p:sp>
          <p:nvSpPr>
            <p:cNvPr id="522283" name="Rectangle 43"/>
            <p:cNvSpPr>
              <a:spLocks noChangeArrowheads="1"/>
            </p:cNvSpPr>
            <p:nvPr/>
          </p:nvSpPr>
          <p:spPr bwMode="auto">
            <a:xfrm>
              <a:off x="1623" y="1872"/>
              <a:ext cx="232" cy="2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22284" name="Oval 44"/>
            <p:cNvSpPr>
              <a:spLocks noChangeArrowheads="1"/>
            </p:cNvSpPr>
            <p:nvPr/>
          </p:nvSpPr>
          <p:spPr bwMode="auto">
            <a:xfrm>
              <a:off x="2694" y="1872"/>
              <a:ext cx="232" cy="23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22285" name="Rectangle 45"/>
            <p:cNvSpPr>
              <a:spLocks noChangeArrowheads="1"/>
            </p:cNvSpPr>
            <p:nvPr/>
          </p:nvSpPr>
          <p:spPr bwMode="auto">
            <a:xfrm>
              <a:off x="3257" y="1872"/>
              <a:ext cx="231" cy="2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22286" name="Line 46"/>
            <p:cNvSpPr>
              <a:spLocks noChangeShapeType="1"/>
            </p:cNvSpPr>
            <p:nvPr/>
          </p:nvSpPr>
          <p:spPr bwMode="auto">
            <a:xfrm>
              <a:off x="2926" y="1972"/>
              <a:ext cx="33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22287" name="Line 47"/>
            <p:cNvSpPr>
              <a:spLocks noChangeShapeType="1"/>
            </p:cNvSpPr>
            <p:nvPr/>
          </p:nvSpPr>
          <p:spPr bwMode="auto">
            <a:xfrm>
              <a:off x="1292" y="1972"/>
              <a:ext cx="33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22288" name="Oval 48"/>
            <p:cNvSpPr>
              <a:spLocks noChangeArrowheads="1"/>
            </p:cNvSpPr>
            <p:nvPr/>
          </p:nvSpPr>
          <p:spPr bwMode="auto">
            <a:xfrm>
              <a:off x="1061" y="1872"/>
              <a:ext cx="231" cy="23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22289" name="Line 49"/>
            <p:cNvSpPr>
              <a:spLocks noChangeShapeType="1"/>
            </p:cNvSpPr>
            <p:nvPr/>
          </p:nvSpPr>
          <p:spPr bwMode="auto">
            <a:xfrm>
              <a:off x="2595" y="2237"/>
              <a:ext cx="102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22290" name="Line 50"/>
            <p:cNvSpPr>
              <a:spLocks noChangeShapeType="1"/>
            </p:cNvSpPr>
            <p:nvPr/>
          </p:nvSpPr>
          <p:spPr bwMode="auto">
            <a:xfrm flipV="1">
              <a:off x="2595" y="2237"/>
              <a:ext cx="0" cy="16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22291" name="Line 51"/>
            <p:cNvSpPr>
              <a:spLocks noChangeShapeType="1"/>
            </p:cNvSpPr>
            <p:nvPr/>
          </p:nvSpPr>
          <p:spPr bwMode="auto">
            <a:xfrm flipV="1">
              <a:off x="3621" y="2237"/>
              <a:ext cx="0" cy="16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22292" name="Line 52"/>
            <p:cNvSpPr>
              <a:spLocks noChangeShapeType="1"/>
            </p:cNvSpPr>
            <p:nvPr/>
          </p:nvSpPr>
          <p:spPr bwMode="auto">
            <a:xfrm flipV="1">
              <a:off x="3092" y="1972"/>
              <a:ext cx="0" cy="26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22293" name="Line 53"/>
            <p:cNvSpPr>
              <a:spLocks noChangeShapeType="1"/>
            </p:cNvSpPr>
            <p:nvPr/>
          </p:nvSpPr>
          <p:spPr bwMode="auto">
            <a:xfrm>
              <a:off x="532" y="2237"/>
              <a:ext cx="152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22294" name="Line 54"/>
            <p:cNvSpPr>
              <a:spLocks noChangeShapeType="1"/>
            </p:cNvSpPr>
            <p:nvPr/>
          </p:nvSpPr>
          <p:spPr bwMode="auto">
            <a:xfrm flipV="1">
              <a:off x="532" y="2237"/>
              <a:ext cx="0" cy="16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22295" name="Line 55"/>
            <p:cNvSpPr>
              <a:spLocks noChangeShapeType="1"/>
            </p:cNvSpPr>
            <p:nvPr/>
          </p:nvSpPr>
          <p:spPr bwMode="auto">
            <a:xfrm flipV="1">
              <a:off x="2053" y="2237"/>
              <a:ext cx="0" cy="16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22296" name="Line 56"/>
            <p:cNvSpPr>
              <a:spLocks noChangeShapeType="1"/>
            </p:cNvSpPr>
            <p:nvPr/>
          </p:nvSpPr>
          <p:spPr bwMode="auto">
            <a:xfrm flipV="1">
              <a:off x="1458" y="1972"/>
              <a:ext cx="0" cy="26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22297" name="Line 57"/>
            <p:cNvSpPr>
              <a:spLocks noChangeShapeType="1"/>
            </p:cNvSpPr>
            <p:nvPr/>
          </p:nvSpPr>
          <p:spPr bwMode="auto">
            <a:xfrm flipV="1">
              <a:off x="3092" y="2237"/>
              <a:ext cx="0" cy="16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22298" name="Line 58"/>
            <p:cNvSpPr>
              <a:spLocks noChangeShapeType="1"/>
            </p:cNvSpPr>
            <p:nvPr/>
          </p:nvSpPr>
          <p:spPr bwMode="auto">
            <a:xfrm flipV="1">
              <a:off x="1656" y="2237"/>
              <a:ext cx="0" cy="16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22299" name="Line 59"/>
            <p:cNvSpPr>
              <a:spLocks noChangeShapeType="1"/>
            </p:cNvSpPr>
            <p:nvPr/>
          </p:nvSpPr>
          <p:spPr bwMode="auto">
            <a:xfrm flipV="1">
              <a:off x="891" y="2237"/>
              <a:ext cx="0" cy="16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22300" name="Rectangle 60"/>
            <p:cNvSpPr>
              <a:spLocks noChangeArrowheads="1"/>
            </p:cNvSpPr>
            <p:nvPr/>
          </p:nvSpPr>
          <p:spPr bwMode="auto">
            <a:xfrm>
              <a:off x="432" y="2402"/>
              <a:ext cx="232" cy="23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22301" name="Oval 61"/>
            <p:cNvSpPr>
              <a:spLocks noChangeArrowheads="1"/>
            </p:cNvSpPr>
            <p:nvPr/>
          </p:nvSpPr>
          <p:spPr bwMode="auto">
            <a:xfrm>
              <a:off x="792" y="2402"/>
              <a:ext cx="231" cy="231"/>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22302" name="Rectangle 62"/>
            <p:cNvSpPr>
              <a:spLocks noChangeArrowheads="1"/>
            </p:cNvSpPr>
            <p:nvPr/>
          </p:nvSpPr>
          <p:spPr bwMode="auto">
            <a:xfrm>
              <a:off x="1524" y="2402"/>
              <a:ext cx="232" cy="23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22303" name="Oval 63"/>
            <p:cNvSpPr>
              <a:spLocks noChangeArrowheads="1"/>
            </p:cNvSpPr>
            <p:nvPr/>
          </p:nvSpPr>
          <p:spPr bwMode="auto">
            <a:xfrm>
              <a:off x="1921" y="2402"/>
              <a:ext cx="231" cy="231"/>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22304" name="Rectangle 64"/>
            <p:cNvSpPr>
              <a:spLocks noChangeArrowheads="1"/>
            </p:cNvSpPr>
            <p:nvPr/>
          </p:nvSpPr>
          <p:spPr bwMode="auto">
            <a:xfrm>
              <a:off x="2992" y="2402"/>
              <a:ext cx="232" cy="23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22305" name="Oval 65"/>
            <p:cNvSpPr>
              <a:spLocks noChangeArrowheads="1"/>
            </p:cNvSpPr>
            <p:nvPr/>
          </p:nvSpPr>
          <p:spPr bwMode="auto">
            <a:xfrm>
              <a:off x="3521" y="2402"/>
              <a:ext cx="232" cy="231"/>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22306" name="Rectangle 66"/>
            <p:cNvSpPr>
              <a:spLocks noChangeArrowheads="1"/>
            </p:cNvSpPr>
            <p:nvPr/>
          </p:nvSpPr>
          <p:spPr bwMode="auto">
            <a:xfrm>
              <a:off x="2496" y="2402"/>
              <a:ext cx="231" cy="23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22307" name="Rectangle 67"/>
            <p:cNvSpPr>
              <a:spLocks noChangeArrowheads="1"/>
            </p:cNvSpPr>
            <p:nvPr/>
          </p:nvSpPr>
          <p:spPr bwMode="auto">
            <a:xfrm>
              <a:off x="1160" y="2402"/>
              <a:ext cx="231" cy="23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22308" name="Line 68"/>
            <p:cNvSpPr>
              <a:spLocks noChangeShapeType="1"/>
            </p:cNvSpPr>
            <p:nvPr/>
          </p:nvSpPr>
          <p:spPr bwMode="auto">
            <a:xfrm>
              <a:off x="2160" y="2534"/>
              <a:ext cx="3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22309" name="Line 69"/>
            <p:cNvSpPr>
              <a:spLocks noChangeShapeType="1"/>
            </p:cNvSpPr>
            <p:nvPr/>
          </p:nvSpPr>
          <p:spPr bwMode="auto">
            <a:xfrm>
              <a:off x="2365" y="2534"/>
              <a:ext cx="0" cy="33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22310" name="Line 70"/>
            <p:cNvSpPr>
              <a:spLocks noChangeShapeType="1"/>
            </p:cNvSpPr>
            <p:nvPr/>
          </p:nvSpPr>
          <p:spPr bwMode="auto">
            <a:xfrm>
              <a:off x="1936" y="2832"/>
              <a:ext cx="86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22311" name="Line 71"/>
            <p:cNvSpPr>
              <a:spLocks noChangeShapeType="1"/>
            </p:cNvSpPr>
            <p:nvPr/>
          </p:nvSpPr>
          <p:spPr bwMode="auto">
            <a:xfrm flipV="1">
              <a:off x="1936" y="2832"/>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22312" name="Line 72"/>
            <p:cNvSpPr>
              <a:spLocks noChangeShapeType="1"/>
            </p:cNvSpPr>
            <p:nvPr/>
          </p:nvSpPr>
          <p:spPr bwMode="auto">
            <a:xfrm flipV="1">
              <a:off x="2365" y="2832"/>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22313" name="Rectangle 73"/>
            <p:cNvSpPr>
              <a:spLocks noChangeArrowheads="1"/>
            </p:cNvSpPr>
            <p:nvPr/>
          </p:nvSpPr>
          <p:spPr bwMode="auto">
            <a:xfrm>
              <a:off x="2267" y="2998"/>
              <a:ext cx="231" cy="23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22314" name="Rectangle 74"/>
            <p:cNvSpPr>
              <a:spLocks noChangeArrowheads="1"/>
            </p:cNvSpPr>
            <p:nvPr/>
          </p:nvSpPr>
          <p:spPr bwMode="auto">
            <a:xfrm>
              <a:off x="1836" y="2998"/>
              <a:ext cx="232" cy="23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22315" name="Line 75"/>
            <p:cNvSpPr>
              <a:spLocks noChangeShapeType="1"/>
            </p:cNvSpPr>
            <p:nvPr/>
          </p:nvSpPr>
          <p:spPr bwMode="auto">
            <a:xfrm>
              <a:off x="2784" y="2839"/>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22317" name="Oval 77"/>
            <p:cNvSpPr>
              <a:spLocks noChangeArrowheads="1"/>
            </p:cNvSpPr>
            <p:nvPr/>
          </p:nvSpPr>
          <p:spPr bwMode="auto">
            <a:xfrm>
              <a:off x="796" y="2402"/>
              <a:ext cx="232" cy="231"/>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22318" name="Rectangle 78"/>
            <p:cNvSpPr>
              <a:spLocks noChangeArrowheads="1"/>
            </p:cNvSpPr>
            <p:nvPr/>
          </p:nvSpPr>
          <p:spPr bwMode="auto">
            <a:xfrm>
              <a:off x="1623" y="1872"/>
              <a:ext cx="232" cy="2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22319" name="Oval 79"/>
            <p:cNvSpPr>
              <a:spLocks noChangeArrowheads="1"/>
            </p:cNvSpPr>
            <p:nvPr/>
          </p:nvSpPr>
          <p:spPr bwMode="auto">
            <a:xfrm>
              <a:off x="1061" y="1872"/>
              <a:ext cx="231" cy="232"/>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33CC3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22320" name="Rectangle 80"/>
            <p:cNvSpPr>
              <a:spLocks noChangeArrowheads="1"/>
            </p:cNvSpPr>
            <p:nvPr/>
          </p:nvSpPr>
          <p:spPr bwMode="auto">
            <a:xfrm>
              <a:off x="432" y="2402"/>
              <a:ext cx="232" cy="23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33CC3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22321" name="Rectangle 81"/>
            <p:cNvSpPr>
              <a:spLocks noChangeArrowheads="1"/>
            </p:cNvSpPr>
            <p:nvPr/>
          </p:nvSpPr>
          <p:spPr bwMode="auto">
            <a:xfrm>
              <a:off x="1524" y="2402"/>
              <a:ext cx="232" cy="23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22322" name="Oval 82"/>
            <p:cNvSpPr>
              <a:spLocks noChangeArrowheads="1"/>
            </p:cNvSpPr>
            <p:nvPr/>
          </p:nvSpPr>
          <p:spPr bwMode="auto">
            <a:xfrm>
              <a:off x="1921" y="2402"/>
              <a:ext cx="231" cy="231"/>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33CC3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22323" name="Rectangle 83"/>
            <p:cNvSpPr>
              <a:spLocks noChangeArrowheads="1"/>
            </p:cNvSpPr>
            <p:nvPr/>
          </p:nvSpPr>
          <p:spPr bwMode="auto">
            <a:xfrm>
              <a:off x="2267" y="2998"/>
              <a:ext cx="231" cy="23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33CC3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22324" name="Rectangle 84"/>
            <p:cNvSpPr>
              <a:spLocks noChangeArrowheads="1"/>
            </p:cNvSpPr>
            <p:nvPr/>
          </p:nvSpPr>
          <p:spPr bwMode="auto">
            <a:xfrm>
              <a:off x="1836" y="2998"/>
              <a:ext cx="232" cy="23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22325" name="Oval 85"/>
            <p:cNvSpPr>
              <a:spLocks noChangeArrowheads="1"/>
            </p:cNvSpPr>
            <p:nvPr/>
          </p:nvSpPr>
          <p:spPr bwMode="auto">
            <a:xfrm>
              <a:off x="2694" y="1872"/>
              <a:ext cx="232" cy="23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22326" name="Rectangle 86"/>
            <p:cNvSpPr>
              <a:spLocks noChangeArrowheads="1"/>
            </p:cNvSpPr>
            <p:nvPr/>
          </p:nvSpPr>
          <p:spPr bwMode="auto">
            <a:xfrm>
              <a:off x="2992" y="2402"/>
              <a:ext cx="232" cy="23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EF8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22327" name="Oval 87"/>
            <p:cNvSpPr>
              <a:spLocks noChangeArrowheads="1"/>
            </p:cNvSpPr>
            <p:nvPr/>
          </p:nvSpPr>
          <p:spPr bwMode="auto">
            <a:xfrm>
              <a:off x="3521" y="2402"/>
              <a:ext cx="232" cy="231"/>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22328" name="Rectangle 88"/>
            <p:cNvSpPr>
              <a:spLocks noChangeArrowheads="1"/>
            </p:cNvSpPr>
            <p:nvPr/>
          </p:nvSpPr>
          <p:spPr bwMode="auto">
            <a:xfrm>
              <a:off x="2496" y="2402"/>
              <a:ext cx="231" cy="23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22329" name="AutoShape 89"/>
            <p:cNvSpPr>
              <a:spLocks noChangeArrowheads="1"/>
            </p:cNvSpPr>
            <p:nvPr/>
          </p:nvSpPr>
          <p:spPr bwMode="auto">
            <a:xfrm>
              <a:off x="2640" y="2983"/>
              <a:ext cx="288" cy="288"/>
            </a:xfrm>
            <a:prstGeom prst="diamond">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sp>
        <p:nvSpPr>
          <p:cNvPr id="522334" name="Rectangle 94"/>
          <p:cNvSpPr>
            <a:spLocks noChangeArrowheads="1"/>
          </p:cNvSpPr>
          <p:nvPr/>
        </p:nvSpPr>
        <p:spPr bwMode="auto">
          <a:xfrm>
            <a:off x="2347913" y="1970088"/>
            <a:ext cx="480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tr-TR" b="1">
                <a:effectLst/>
              </a:rPr>
              <a:t>O</a:t>
            </a:r>
            <a:r>
              <a:rPr lang="en-US" b="1">
                <a:effectLst/>
              </a:rPr>
              <a:t>tosomal Re</a:t>
            </a:r>
            <a:r>
              <a:rPr lang="tr-TR" b="1">
                <a:effectLst/>
              </a:rPr>
              <a:t>s</a:t>
            </a:r>
            <a:r>
              <a:rPr lang="en-US" b="1">
                <a:effectLst/>
              </a:rPr>
              <a:t>es</a:t>
            </a:r>
            <a:r>
              <a:rPr lang="tr-TR" b="1">
                <a:effectLst/>
              </a:rPr>
              <a:t>if</a:t>
            </a:r>
            <a:r>
              <a:rPr lang="en-US" b="1">
                <a:effectLst/>
              </a:rPr>
              <a:t>:</a:t>
            </a:r>
            <a:endParaRPr lang="en-US">
              <a:effectLst/>
            </a:endParaRPr>
          </a:p>
        </p:txBody>
      </p:sp>
      <p:sp>
        <p:nvSpPr>
          <p:cNvPr id="522336" name="Text Box 96"/>
          <p:cNvSpPr txBox="1">
            <a:spLocks noChangeArrowheads="1"/>
          </p:cNvSpPr>
          <p:nvPr/>
        </p:nvSpPr>
        <p:spPr bwMode="auto">
          <a:xfrm>
            <a:off x="4303713" y="5562600"/>
            <a:ext cx="78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effectLst/>
                <a:latin typeface="Symbol" pitchFamily="18" charset="2"/>
              </a:rPr>
              <a:t>b</a:t>
            </a:r>
            <a:r>
              <a:rPr lang="en-US" baseline="30000">
                <a:effectLst/>
              </a:rPr>
              <a:t>S</a:t>
            </a:r>
            <a:r>
              <a:rPr lang="en-US">
                <a:effectLst/>
                <a:latin typeface="Symbol" pitchFamily="18" charset="2"/>
              </a:rPr>
              <a:t>b</a:t>
            </a:r>
            <a:r>
              <a:rPr lang="en-US" baseline="30000">
                <a:effectLst/>
              </a:rPr>
              <a:t>S</a:t>
            </a:r>
          </a:p>
        </p:txBody>
      </p:sp>
      <p:grpSp>
        <p:nvGrpSpPr>
          <p:cNvPr id="522347" name="Group 107"/>
          <p:cNvGrpSpPr>
            <a:grpSpLocks/>
          </p:cNvGrpSpPr>
          <p:nvPr/>
        </p:nvGrpSpPr>
        <p:grpSpPr bwMode="auto">
          <a:xfrm>
            <a:off x="1905000" y="4572000"/>
            <a:ext cx="4267200" cy="674688"/>
            <a:chOff x="192" y="2599"/>
            <a:chExt cx="2688" cy="425"/>
          </a:xfrm>
        </p:grpSpPr>
        <p:sp>
          <p:nvSpPr>
            <p:cNvPr id="522332" name="Text Box 92"/>
            <p:cNvSpPr txBox="1">
              <a:spLocks noChangeArrowheads="1"/>
            </p:cNvSpPr>
            <p:nvPr/>
          </p:nvSpPr>
          <p:spPr bwMode="auto">
            <a:xfrm>
              <a:off x="1776" y="2599"/>
              <a:ext cx="49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effectLst/>
                  <a:latin typeface="Symbol" pitchFamily="18" charset="2"/>
                </a:rPr>
                <a:t>b</a:t>
              </a:r>
              <a:r>
                <a:rPr lang="en-US" baseline="30000">
                  <a:effectLst/>
                </a:rPr>
                <a:t>A</a:t>
              </a:r>
              <a:r>
                <a:rPr lang="en-US">
                  <a:effectLst/>
                  <a:latin typeface="Symbol" pitchFamily="18" charset="2"/>
                </a:rPr>
                <a:t>b</a:t>
              </a:r>
              <a:r>
                <a:rPr lang="en-US" baseline="30000">
                  <a:effectLst/>
                </a:rPr>
                <a:t>S</a:t>
              </a:r>
            </a:p>
          </p:txBody>
        </p:sp>
        <p:sp>
          <p:nvSpPr>
            <p:cNvPr id="522335" name="Text Box 95"/>
            <p:cNvSpPr txBox="1">
              <a:spLocks noChangeArrowheads="1"/>
            </p:cNvSpPr>
            <p:nvPr/>
          </p:nvSpPr>
          <p:spPr bwMode="auto">
            <a:xfrm>
              <a:off x="2384" y="2599"/>
              <a:ext cx="49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effectLst/>
                  <a:latin typeface="Symbol" pitchFamily="18" charset="2"/>
                </a:rPr>
                <a:t>b</a:t>
              </a:r>
              <a:r>
                <a:rPr lang="en-US" baseline="30000">
                  <a:effectLst/>
                </a:rPr>
                <a:t>A</a:t>
              </a:r>
              <a:r>
                <a:rPr lang="en-US">
                  <a:effectLst/>
                  <a:latin typeface="Symbol" pitchFamily="18" charset="2"/>
                </a:rPr>
                <a:t>b</a:t>
              </a:r>
              <a:r>
                <a:rPr lang="en-US" baseline="30000">
                  <a:effectLst/>
                </a:rPr>
                <a:t>S</a:t>
              </a:r>
            </a:p>
          </p:txBody>
        </p:sp>
        <p:sp>
          <p:nvSpPr>
            <p:cNvPr id="522345" name="Text Box 105"/>
            <p:cNvSpPr txBox="1">
              <a:spLocks noChangeArrowheads="1"/>
            </p:cNvSpPr>
            <p:nvPr/>
          </p:nvSpPr>
          <p:spPr bwMode="auto">
            <a:xfrm>
              <a:off x="192" y="2774"/>
              <a:ext cx="168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tr-TR" sz="2000">
                <a:effectLst>
                  <a:outerShdw blurRad="38100" dist="38100" dir="2700000" algn="tl">
                    <a:srgbClr val="C0C0C0"/>
                  </a:outerShdw>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22334"/>
                                        </p:tgtEl>
                                        <p:attrNameLst>
                                          <p:attrName>style.visibility</p:attrName>
                                        </p:attrNameLst>
                                      </p:cBhvr>
                                      <p:to>
                                        <p:strVal val="visible"/>
                                      </p:to>
                                    </p:set>
                                    <p:animEffect transition="in" filter="fade">
                                      <p:cBhvr>
                                        <p:cTn id="7" dur="500"/>
                                        <p:tgtEl>
                                          <p:spTgt spid="5223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22346"/>
                                        </p:tgtEl>
                                        <p:attrNameLst>
                                          <p:attrName>style.visibility</p:attrName>
                                        </p:attrNameLst>
                                      </p:cBhvr>
                                      <p:to>
                                        <p:strVal val="visible"/>
                                      </p:to>
                                    </p:set>
                                    <p:animEffect transition="in" filter="fade">
                                      <p:cBhvr>
                                        <p:cTn id="12" dur="500"/>
                                        <p:tgtEl>
                                          <p:spTgt spid="52234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22336"/>
                                        </p:tgtEl>
                                        <p:attrNameLst>
                                          <p:attrName>style.visibility</p:attrName>
                                        </p:attrNameLst>
                                      </p:cBhvr>
                                      <p:to>
                                        <p:strVal val="visible"/>
                                      </p:to>
                                    </p:set>
                                    <p:animEffect transition="in" filter="fade">
                                      <p:cBhvr>
                                        <p:cTn id="17" dur="500"/>
                                        <p:tgtEl>
                                          <p:spTgt spid="52233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522347"/>
                                        </p:tgtEl>
                                        <p:attrNameLst>
                                          <p:attrName>style.visibility</p:attrName>
                                        </p:attrNameLst>
                                      </p:cBhvr>
                                      <p:to>
                                        <p:strVal val="visible"/>
                                      </p:to>
                                    </p:set>
                                    <p:animEffect transition="in" filter="fade">
                                      <p:cBhvr>
                                        <p:cTn id="22" dur="500"/>
                                        <p:tgtEl>
                                          <p:spTgt spid="522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34" grpId="0"/>
      <p:bldP spid="52233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7715" name="Picture 3" descr="http://www.mednote.co.kr/images/hemost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726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6754" name="Rectangle 2050"/>
          <p:cNvSpPr>
            <a:spLocks noGrp="1" noChangeArrowheads="1"/>
          </p:cNvSpPr>
          <p:nvPr>
            <p:ph type="title"/>
          </p:nvPr>
        </p:nvSpPr>
        <p:spPr>
          <a:xfrm>
            <a:off x="609600" y="1808163"/>
            <a:ext cx="7772400" cy="609600"/>
          </a:xfrm>
        </p:spPr>
        <p:txBody>
          <a:bodyPr/>
          <a:lstStyle/>
          <a:p>
            <a:r>
              <a:rPr lang="en-US">
                <a:effectLst>
                  <a:outerShdw blurRad="38100" dist="38100" dir="2700000" algn="tl">
                    <a:srgbClr val="C0C0C0"/>
                  </a:outerShdw>
                </a:effectLst>
              </a:rPr>
              <a:t>Heteroz</a:t>
            </a:r>
            <a:r>
              <a:rPr lang="tr-TR">
                <a:effectLst>
                  <a:outerShdw blurRad="38100" dist="38100" dir="2700000" algn="tl">
                    <a:srgbClr val="C0C0C0"/>
                  </a:outerShdw>
                </a:effectLst>
              </a:rPr>
              <a:t>i</a:t>
            </a:r>
            <a:r>
              <a:rPr lang="en-US">
                <a:effectLst>
                  <a:outerShdw blurRad="38100" dist="38100" dir="2700000" algn="tl">
                    <a:srgbClr val="C0C0C0"/>
                  </a:outerShdw>
                </a:effectLst>
              </a:rPr>
              <a:t>got</a:t>
            </a:r>
            <a:r>
              <a:rPr lang="tr-TR">
                <a:effectLst>
                  <a:outerShdw blurRad="38100" dist="38100" dir="2700000" algn="tl">
                    <a:srgbClr val="C0C0C0"/>
                  </a:outerShdw>
                </a:effectLst>
              </a:rPr>
              <a:t>lar</a:t>
            </a:r>
            <a:r>
              <a:rPr lang="en-US">
                <a:effectLst>
                  <a:outerShdw blurRad="38100" dist="38100" dir="2700000" algn="tl">
                    <a:srgbClr val="C0C0C0"/>
                  </a:outerShdw>
                </a:effectLst>
              </a:rPr>
              <a:t> </a:t>
            </a:r>
            <a:r>
              <a:rPr lang="en-US">
                <a:effectLst>
                  <a:outerShdw blurRad="38100" dist="38100" dir="2700000" algn="tl">
                    <a:srgbClr val="C0C0C0"/>
                  </a:outerShdw>
                </a:effectLst>
                <a:latin typeface="Symbol" pitchFamily="18" charset="2"/>
              </a:rPr>
              <a:t>b</a:t>
            </a:r>
            <a:r>
              <a:rPr lang="en-US" baseline="-25000">
                <a:effectLst>
                  <a:outerShdw blurRad="38100" dist="38100" dir="2700000" algn="tl">
                    <a:srgbClr val="C0C0C0"/>
                  </a:outerShdw>
                </a:effectLst>
              </a:rPr>
              <a:t>A</a:t>
            </a:r>
            <a:r>
              <a:rPr lang="en-US">
                <a:effectLst>
                  <a:outerShdw blurRad="38100" dist="38100" dir="2700000" algn="tl">
                    <a:srgbClr val="C0C0C0"/>
                  </a:outerShdw>
                </a:effectLst>
                <a:latin typeface="Symbol" pitchFamily="18" charset="2"/>
              </a:rPr>
              <a:t>b</a:t>
            </a:r>
            <a:r>
              <a:rPr lang="en-US" baseline="-25000">
                <a:effectLst>
                  <a:outerShdw blurRad="38100" dist="38100" dir="2700000" algn="tl">
                    <a:srgbClr val="C0C0C0"/>
                  </a:outerShdw>
                </a:effectLst>
              </a:rPr>
              <a:t>S</a:t>
            </a:r>
            <a:endParaRPr lang="en-US">
              <a:effectLst>
                <a:outerShdw blurRad="38100" dist="38100" dir="2700000" algn="tl">
                  <a:srgbClr val="C0C0C0"/>
                </a:outerShdw>
              </a:effectLst>
            </a:endParaRPr>
          </a:p>
        </p:txBody>
      </p:sp>
      <p:sp>
        <p:nvSpPr>
          <p:cNvPr id="586808" name="Text Box 2104"/>
          <p:cNvSpPr txBox="1">
            <a:spLocks noChangeArrowheads="1"/>
          </p:cNvSpPr>
          <p:nvPr/>
        </p:nvSpPr>
        <p:spPr bwMode="auto">
          <a:xfrm>
            <a:off x="381000" y="2686050"/>
            <a:ext cx="6211888" cy="146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defRPr sz="2400">
                <a:solidFill>
                  <a:schemeClr val="tx1"/>
                </a:solidFill>
                <a:latin typeface="Times New Roman" charset="0"/>
              </a:defRPr>
            </a:lvl1pPr>
            <a:lvl2pPr marL="914400" indent="-457200">
              <a:defRPr sz="2400">
                <a:solidFill>
                  <a:schemeClr val="tx1"/>
                </a:solidFill>
                <a:latin typeface="Times New Roman" charset="0"/>
              </a:defRPr>
            </a:lvl2pPr>
            <a:lvl3pPr marL="1371600" indent="-457200">
              <a:defRPr sz="2400">
                <a:solidFill>
                  <a:schemeClr val="tx1"/>
                </a:solidFill>
                <a:latin typeface="Times New Roman" charset="0"/>
              </a:defRPr>
            </a:lvl3pPr>
            <a:lvl4pPr marL="1828800" indent="-457200">
              <a:defRPr sz="2400">
                <a:solidFill>
                  <a:schemeClr val="tx1"/>
                </a:solidFill>
                <a:latin typeface="Times New Roman" charset="0"/>
              </a:defRPr>
            </a:lvl4pPr>
            <a:lvl5pPr marL="2286000" indent="-457200">
              <a:defRPr sz="2400">
                <a:solidFill>
                  <a:schemeClr val="tx1"/>
                </a:solidFill>
                <a:latin typeface="Times New Roman" charset="0"/>
              </a:defRPr>
            </a:lvl5pPr>
            <a:lvl6pPr marL="2743200" indent="-457200" fontAlgn="base">
              <a:spcBef>
                <a:spcPct val="0"/>
              </a:spcBef>
              <a:spcAft>
                <a:spcPct val="0"/>
              </a:spcAft>
              <a:defRPr sz="2400">
                <a:solidFill>
                  <a:schemeClr val="tx1"/>
                </a:solidFill>
                <a:latin typeface="Times New Roman" charset="0"/>
              </a:defRPr>
            </a:lvl6pPr>
            <a:lvl7pPr marL="3200400" indent="-457200" fontAlgn="base">
              <a:spcBef>
                <a:spcPct val="0"/>
              </a:spcBef>
              <a:spcAft>
                <a:spcPct val="0"/>
              </a:spcAft>
              <a:defRPr sz="2400">
                <a:solidFill>
                  <a:schemeClr val="tx1"/>
                </a:solidFill>
                <a:latin typeface="Times New Roman" charset="0"/>
              </a:defRPr>
            </a:lvl7pPr>
            <a:lvl8pPr marL="3657600" indent="-457200" fontAlgn="base">
              <a:spcBef>
                <a:spcPct val="0"/>
              </a:spcBef>
              <a:spcAft>
                <a:spcPct val="0"/>
              </a:spcAft>
              <a:defRPr sz="2400">
                <a:solidFill>
                  <a:schemeClr val="tx1"/>
                </a:solidFill>
                <a:latin typeface="Times New Roman" charset="0"/>
              </a:defRPr>
            </a:lvl8pPr>
            <a:lvl9pPr marL="4114800" indent="-457200" fontAlgn="base">
              <a:spcBef>
                <a:spcPct val="0"/>
              </a:spcBef>
              <a:spcAft>
                <a:spcPct val="0"/>
              </a:spcAft>
              <a:defRPr sz="2400">
                <a:solidFill>
                  <a:schemeClr val="tx1"/>
                </a:solidFill>
                <a:latin typeface="Times New Roman" charset="0"/>
              </a:defRPr>
            </a:lvl9pPr>
          </a:lstStyle>
          <a:p>
            <a:pPr>
              <a:buFont typeface="Times" pitchFamily="18" charset="0"/>
              <a:buAutoNum type="arabicPeriod"/>
            </a:pPr>
            <a:r>
              <a:rPr lang="tr-TR">
                <a:effectLst>
                  <a:outerShdw blurRad="38100" dist="38100" dir="2700000" algn="tl">
                    <a:srgbClr val="C0C0C0"/>
                  </a:outerShdw>
                </a:effectLst>
                <a:latin typeface="Arial" charset="0"/>
              </a:rPr>
              <a:t>Adaptif-</a:t>
            </a:r>
            <a:r>
              <a:rPr lang="en-US">
                <a:effectLst>
                  <a:outerShdw blurRad="38100" dist="38100" dir="2700000" algn="tl">
                    <a:srgbClr val="C0C0C0"/>
                  </a:outerShdw>
                </a:effectLst>
                <a:latin typeface="Arial" charset="0"/>
              </a:rPr>
              <a:t> malaria-</a:t>
            </a:r>
            <a:r>
              <a:rPr lang="en-US" b="1">
                <a:solidFill>
                  <a:srgbClr val="FF0000"/>
                </a:solidFill>
                <a:effectLst>
                  <a:outerShdw blurRad="38100" dist="38100" dir="2700000" algn="tl">
                    <a:srgbClr val="C0C0C0"/>
                  </a:outerShdw>
                </a:effectLst>
                <a:latin typeface="Arial" charset="0"/>
              </a:rPr>
              <a:t>Heteroz</a:t>
            </a:r>
            <a:r>
              <a:rPr lang="tr-TR" b="1">
                <a:solidFill>
                  <a:srgbClr val="FF0000"/>
                </a:solidFill>
                <a:effectLst>
                  <a:outerShdw blurRad="38100" dist="38100" dir="2700000" algn="tl">
                    <a:srgbClr val="C0C0C0"/>
                  </a:outerShdw>
                </a:effectLst>
                <a:latin typeface="Arial" charset="0"/>
              </a:rPr>
              <a:t>i</a:t>
            </a:r>
            <a:r>
              <a:rPr lang="en-US" b="1">
                <a:solidFill>
                  <a:srgbClr val="FF0000"/>
                </a:solidFill>
                <a:effectLst>
                  <a:outerShdw blurRad="38100" dist="38100" dir="2700000" algn="tl">
                    <a:srgbClr val="C0C0C0"/>
                  </a:outerShdw>
                </a:effectLst>
                <a:latin typeface="Arial" charset="0"/>
              </a:rPr>
              <a:t>got </a:t>
            </a:r>
            <a:r>
              <a:rPr lang="tr-TR" b="1">
                <a:solidFill>
                  <a:srgbClr val="FF0000"/>
                </a:solidFill>
                <a:effectLst>
                  <a:outerShdw blurRad="38100" dist="38100" dir="2700000" algn="tl">
                    <a:srgbClr val="C0C0C0"/>
                  </a:outerShdw>
                </a:effectLst>
                <a:latin typeface="Arial" charset="0"/>
              </a:rPr>
              <a:t>üstünlüğü</a:t>
            </a:r>
            <a:r>
              <a:rPr lang="en-US" b="1">
                <a:solidFill>
                  <a:srgbClr val="FF0000"/>
                </a:solidFill>
                <a:effectLst>
                  <a:outerShdw blurRad="38100" dist="38100" dir="2700000" algn="tl">
                    <a:srgbClr val="C0C0C0"/>
                  </a:outerShdw>
                </a:effectLst>
                <a:latin typeface="Arial" charset="0"/>
              </a:rPr>
              <a:t>!</a:t>
            </a:r>
          </a:p>
          <a:p>
            <a:pPr>
              <a:buFont typeface="Times" pitchFamily="18" charset="0"/>
              <a:buNone/>
            </a:pPr>
            <a:endParaRPr lang="en-US" sz="1800" b="1">
              <a:solidFill>
                <a:schemeClr val="folHlink"/>
              </a:solidFill>
              <a:effectLst>
                <a:outerShdw blurRad="38100" dist="38100" dir="2700000" algn="tl">
                  <a:srgbClr val="C0C0C0"/>
                </a:outerShdw>
              </a:effectLst>
              <a:latin typeface="Arial" charset="0"/>
            </a:endParaRPr>
          </a:p>
          <a:p>
            <a:pPr>
              <a:buFont typeface="Times" pitchFamily="18" charset="0"/>
              <a:buNone/>
            </a:pPr>
            <a:endParaRPr lang="en-US">
              <a:effectLst>
                <a:outerShdw blurRad="38100" dist="38100" dir="2700000" algn="tl">
                  <a:srgbClr val="C0C0C0"/>
                </a:outerShdw>
              </a:effectLst>
              <a:latin typeface="Arial" charset="0"/>
            </a:endParaRPr>
          </a:p>
          <a:p>
            <a:pPr>
              <a:buFont typeface="Times" pitchFamily="18" charset="0"/>
              <a:buNone/>
            </a:pPr>
            <a:r>
              <a:rPr lang="en-US">
                <a:effectLst>
                  <a:outerShdw blurRad="38100" dist="38100" dir="2700000" algn="tl">
                    <a:srgbClr val="C0C0C0"/>
                  </a:outerShdw>
                </a:effectLst>
                <a:latin typeface="Arial" charset="0"/>
              </a:rPr>
              <a:t>2.	o</a:t>
            </a:r>
            <a:r>
              <a:rPr lang="tr-TR">
                <a:effectLst>
                  <a:outerShdw blurRad="38100" dist="38100" dir="2700000" algn="tl">
                    <a:srgbClr val="C0C0C0"/>
                  </a:outerShdw>
                </a:effectLst>
                <a:latin typeface="Arial" charset="0"/>
              </a:rPr>
              <a:t>ksij</a:t>
            </a:r>
            <a:r>
              <a:rPr lang="en-US">
                <a:effectLst>
                  <a:outerShdw blurRad="38100" dist="38100" dir="2700000" algn="tl">
                    <a:srgbClr val="C0C0C0"/>
                  </a:outerShdw>
                </a:effectLst>
                <a:latin typeface="Arial" charset="0"/>
              </a:rPr>
              <a:t>en </a:t>
            </a:r>
            <a:r>
              <a:rPr lang="tr-TR">
                <a:effectLst>
                  <a:outerShdw blurRad="38100" dist="38100" dir="2700000" algn="tl">
                    <a:srgbClr val="C0C0C0"/>
                  </a:outerShdw>
                </a:effectLst>
                <a:latin typeface="Arial" charset="0"/>
              </a:rPr>
              <a:t>basıncından etkilenirler</a:t>
            </a:r>
            <a:endParaRPr lang="en-US">
              <a:effectLst>
                <a:outerShdw blurRad="38100" dist="38100" dir="2700000" algn="tl">
                  <a:srgbClr val="C0C0C0"/>
                </a:outerShdw>
              </a:effectLst>
              <a:latin typeface="Arial"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0978" name="Picture 2" descr="sickle right side 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113" y="1295400"/>
            <a:ext cx="7837487" cy="4867275"/>
          </a:xfrm>
          <a:prstGeom prst="rect">
            <a:avLst/>
          </a:prstGeom>
          <a:noFill/>
          <a:extLst>
            <a:ext uri="{909E8E84-426E-40DD-AFC4-6F175D3DCCD1}">
              <a14:hiddenFill xmlns:a14="http://schemas.microsoft.com/office/drawing/2010/main">
                <a:solidFill>
                  <a:srgbClr val="FFFFFF"/>
                </a:solidFill>
              </a14:hiddenFill>
            </a:ext>
          </a:extLst>
        </p:spPr>
      </p:pic>
      <p:sp>
        <p:nvSpPr>
          <p:cNvPr id="510980" name="Rectangle 4"/>
          <p:cNvSpPr>
            <a:spLocks noChangeArrowheads="1"/>
          </p:cNvSpPr>
          <p:nvPr/>
        </p:nvSpPr>
        <p:spPr bwMode="auto">
          <a:xfrm>
            <a:off x="609600" y="381000"/>
            <a:ext cx="8001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r>
              <a:rPr lang="en-US" sz="4400">
                <a:solidFill>
                  <a:schemeClr val="tx2"/>
                </a:solidFill>
                <a:effectLst>
                  <a:outerShdw blurRad="38100" dist="38100" dir="2700000" algn="tl">
                    <a:srgbClr val="C0C0C0"/>
                  </a:outerShdw>
                </a:effectLst>
                <a:latin typeface="Symbol" pitchFamily="18" charset="2"/>
              </a:rPr>
              <a:t>B</a:t>
            </a:r>
            <a:r>
              <a:rPr lang="en-US" sz="4800" baseline="30000">
                <a:solidFill>
                  <a:schemeClr val="tx2"/>
                </a:solidFill>
                <a:effectLst>
                  <a:outerShdw blurRad="38100" dist="38100" dir="2700000" algn="tl">
                    <a:srgbClr val="C0C0C0"/>
                  </a:outerShdw>
                </a:effectLst>
                <a:latin typeface="Tahoma" pitchFamily="34" charset="0"/>
              </a:rPr>
              <a:t>s</a:t>
            </a:r>
            <a:r>
              <a:rPr lang="tr-TR" sz="4800" baseline="30000">
                <a:solidFill>
                  <a:schemeClr val="tx2"/>
                </a:solidFill>
                <a:effectLst>
                  <a:outerShdw blurRad="38100" dist="38100" dir="2700000" algn="tl">
                    <a:srgbClr val="C0C0C0"/>
                  </a:outerShdw>
                </a:effectLst>
                <a:latin typeface="Tahoma" pitchFamily="34" charset="0"/>
              </a:rPr>
              <a:t> Allel dağılımı</a:t>
            </a:r>
            <a:endParaRPr lang="en-US" sz="4400">
              <a:solidFill>
                <a:schemeClr val="tx2"/>
              </a:solidFill>
              <a:effectLst>
                <a:outerShdw blurRad="38100" dist="38100" dir="2700000" algn="tl">
                  <a:srgbClr val="C0C0C0"/>
                </a:outerShdw>
              </a:effectLst>
              <a:latin typeface="Tahoma"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4594" name="Rectangle 2"/>
          <p:cNvSpPr>
            <a:spLocks noGrp="1" noChangeArrowheads="1"/>
          </p:cNvSpPr>
          <p:nvPr>
            <p:ph type="title"/>
          </p:nvPr>
        </p:nvSpPr>
        <p:spPr>
          <a:noFill/>
          <a:ln/>
        </p:spPr>
        <p:txBody>
          <a:bodyPr/>
          <a:lstStyle/>
          <a:p>
            <a:r>
              <a:rPr lang="tr-TR" sz="4000">
                <a:effectLst>
                  <a:outerShdw blurRad="38100" dist="38100" dir="2700000" algn="tl">
                    <a:srgbClr val="C0C0C0"/>
                  </a:outerShdw>
                </a:effectLst>
              </a:rPr>
              <a:t>H</a:t>
            </a:r>
            <a:r>
              <a:rPr lang="en-US" sz="4000">
                <a:effectLst>
                  <a:outerShdw blurRad="38100" dist="38100" dir="2700000" algn="tl">
                    <a:srgbClr val="C0C0C0"/>
                  </a:outerShdw>
                </a:effectLst>
              </a:rPr>
              <a:t>emoglobin ele</a:t>
            </a:r>
            <a:r>
              <a:rPr lang="tr-TR" sz="4000">
                <a:effectLst>
                  <a:outerShdw blurRad="38100" dist="38100" dir="2700000" algn="tl">
                    <a:srgbClr val="C0C0C0"/>
                  </a:outerShdw>
                </a:effectLst>
              </a:rPr>
              <a:t>k</a:t>
            </a:r>
            <a:r>
              <a:rPr lang="en-US" sz="4000">
                <a:effectLst>
                  <a:outerShdw blurRad="38100" dist="38100" dir="2700000" algn="tl">
                    <a:srgbClr val="C0C0C0"/>
                  </a:outerShdw>
                </a:effectLst>
              </a:rPr>
              <a:t>tro</a:t>
            </a:r>
            <a:r>
              <a:rPr lang="tr-TR" sz="4000">
                <a:effectLst>
                  <a:outerShdw blurRad="38100" dist="38100" dir="2700000" algn="tl">
                    <a:srgbClr val="C0C0C0"/>
                  </a:outerShdw>
                </a:effectLst>
              </a:rPr>
              <a:t>f</a:t>
            </a:r>
            <a:r>
              <a:rPr lang="en-US" sz="4000">
                <a:effectLst>
                  <a:outerShdw blurRad="38100" dist="38100" dir="2700000" algn="tl">
                    <a:srgbClr val="C0C0C0"/>
                  </a:outerShdw>
                </a:effectLst>
              </a:rPr>
              <a:t>ore</a:t>
            </a:r>
            <a:r>
              <a:rPr lang="tr-TR" sz="4000">
                <a:effectLst>
                  <a:outerShdw blurRad="38100" dist="38100" dir="2700000" algn="tl">
                    <a:srgbClr val="C0C0C0"/>
                  </a:outerShdw>
                </a:effectLst>
              </a:rPr>
              <a:t>zi</a:t>
            </a:r>
            <a:endParaRPr lang="en-US" sz="4000">
              <a:effectLst>
                <a:outerShdw blurRad="38100" dist="38100" dir="2700000" algn="tl">
                  <a:srgbClr val="C0C0C0"/>
                </a:outerShdw>
              </a:effectLst>
            </a:endParaRPr>
          </a:p>
        </p:txBody>
      </p:sp>
      <p:pic>
        <p:nvPicPr>
          <p:cNvPr id="494597" name="hempglobin electrophoresis clip.avi">
            <a:hlinkClick r:id="" action="ppaction://media"/>
          </p:cNvPr>
          <p:cNvPicPr>
            <a:picLocks noRot="1" noChangeAspect="1" noChangeArrowheads="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2133600" y="1828800"/>
            <a:ext cx="4724400" cy="4343400"/>
          </a:xfrm>
          <a:prstGeom prst="rect">
            <a:avLst/>
          </a:prstGeom>
          <a:noFill/>
          <a:extLst>
            <a:ext uri="{909E8E84-426E-40DD-AFC4-6F175D3DCCD1}">
              <a14:hiddenFill xmlns:a14="http://schemas.microsoft.com/office/drawing/2010/main">
                <a:solidFill>
                  <a:srgbClr val="FFFFFF"/>
                </a:solidFill>
              </a14:hiddenFill>
            </a:ext>
          </a:extLst>
        </p:spPr>
      </p:pic>
      <p:pic>
        <p:nvPicPr>
          <p:cNvPr id="494598" name="Picture 6" descr="electrophoresed hemoglobin g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1371600"/>
            <a:ext cx="5715000" cy="54498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mediacall" presetSubtype="0" fill="hold" nodeType="afterEffect">
                                  <p:stCondLst>
                                    <p:cond delay="3000"/>
                                  </p:stCondLst>
                                  <p:childTnLst>
                                    <p:cmd type="call" cmd="togglePause">
                                      <p:cBhvr>
                                        <p:cTn id="6" dur="1" fill="hold"/>
                                        <p:tgtEl>
                                          <p:spTgt spid="49459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94597"/>
                    </p:tgtEl>
                  </p:cond>
                </p:stCondLst>
                <p:endSync evt="end" delay="0">
                  <p:rtn val="all"/>
                </p:endSync>
                <p:childTnLst>
                  <p:par>
                    <p:cTn id="8" fill="hold" nodeType="clickPar">
                      <p:stCondLst>
                        <p:cond delay="0"/>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494598"/>
                                        </p:tgtEl>
                                        <p:attrNameLst>
                                          <p:attrName>style.visibility</p:attrName>
                                        </p:attrNameLst>
                                      </p:cBhvr>
                                      <p:to>
                                        <p:strVal val="visible"/>
                                      </p:to>
                                    </p:set>
                                  </p:childTnLst>
                                </p:cTn>
                              </p:par>
                            </p:childTnLst>
                          </p:cTn>
                        </p:par>
                      </p:childTnLst>
                    </p:cTn>
                  </p:par>
                </p:childTnLst>
              </p:cTn>
              <p:nextCondLst>
                <p:cond evt="onClick" delay="0">
                  <p:tgtEl>
                    <p:spTgt spid="494597"/>
                  </p:tgtEl>
                </p:cond>
              </p:nextCondLst>
            </p:seq>
            <p:video>
              <p:cMediaNode>
                <p:cTn id="12" fill="hold" display="0">
                  <p:stCondLst>
                    <p:cond delay="indefinite"/>
                  </p:stCondLst>
                  <p:endCondLst>
                    <p:cond evt="onNext" delay="0">
                      <p:tgtEl>
                        <p:sldTgt/>
                      </p:tgtEl>
                    </p:cond>
                    <p:cond evt="onPrev" delay="0">
                      <p:tgtEl>
                        <p:sldTgt/>
                      </p:tgtEl>
                    </p:cond>
                  </p:endCondLst>
                </p:cTn>
                <p:tgtEl>
                  <p:spTgt spid="494597"/>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1459" name="Rectangle 3"/>
          <p:cNvSpPr>
            <a:spLocks noChangeArrowheads="1"/>
          </p:cNvSpPr>
          <p:nvPr/>
        </p:nvSpPr>
        <p:spPr bwMode="auto">
          <a:xfrm>
            <a:off x="209550" y="4911725"/>
            <a:ext cx="1466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00FF99"/>
                </a:solidFill>
                <a:effectLst>
                  <a:outerShdw blurRad="38100" dist="38100" dir="2700000" algn="tl">
                    <a:srgbClr val="C0C0C0"/>
                  </a:outerShdw>
                </a:effectLst>
              </a:rPr>
              <a:t>Normal ASO</a:t>
            </a:r>
          </a:p>
        </p:txBody>
      </p:sp>
      <p:sp>
        <p:nvSpPr>
          <p:cNvPr id="531460" name="Rectangle 4"/>
          <p:cNvSpPr>
            <a:spLocks noChangeArrowheads="1"/>
          </p:cNvSpPr>
          <p:nvPr/>
        </p:nvSpPr>
        <p:spPr bwMode="auto">
          <a:xfrm>
            <a:off x="247650" y="6124575"/>
            <a:ext cx="1428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6699"/>
                </a:solidFill>
                <a:effectLst>
                  <a:outerShdw blurRad="38100" dist="38100" dir="2700000" algn="tl">
                    <a:srgbClr val="C0C0C0"/>
                  </a:outerShdw>
                </a:effectLst>
              </a:rPr>
              <a:t>Mutant ASO</a:t>
            </a:r>
          </a:p>
        </p:txBody>
      </p:sp>
      <p:grpSp>
        <p:nvGrpSpPr>
          <p:cNvPr id="531461" name="Group 5"/>
          <p:cNvGrpSpPr>
            <a:grpSpLocks/>
          </p:cNvGrpSpPr>
          <p:nvPr/>
        </p:nvGrpSpPr>
        <p:grpSpPr bwMode="auto">
          <a:xfrm>
            <a:off x="6097588" y="5743575"/>
            <a:ext cx="2741612" cy="366713"/>
            <a:chOff x="3841" y="3618"/>
            <a:chExt cx="1727" cy="231"/>
          </a:xfrm>
        </p:grpSpPr>
        <p:sp>
          <p:nvSpPr>
            <p:cNvPr id="531462" name="Oval 6"/>
            <p:cNvSpPr>
              <a:spLocks noChangeArrowheads="1"/>
            </p:cNvSpPr>
            <p:nvPr/>
          </p:nvSpPr>
          <p:spPr bwMode="auto">
            <a:xfrm flipH="1">
              <a:off x="4211" y="3724"/>
              <a:ext cx="82" cy="6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463" name="Oval 7"/>
            <p:cNvSpPr>
              <a:spLocks noChangeArrowheads="1"/>
            </p:cNvSpPr>
            <p:nvPr/>
          </p:nvSpPr>
          <p:spPr bwMode="auto">
            <a:xfrm flipH="1">
              <a:off x="4375" y="3724"/>
              <a:ext cx="83" cy="6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464" name="Line 8"/>
            <p:cNvSpPr>
              <a:spLocks noChangeShapeType="1"/>
            </p:cNvSpPr>
            <p:nvPr/>
          </p:nvSpPr>
          <p:spPr bwMode="auto">
            <a:xfrm>
              <a:off x="4293" y="3755"/>
              <a:ext cx="12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465" name="Oval 9"/>
            <p:cNvSpPr>
              <a:spLocks noChangeArrowheads="1"/>
            </p:cNvSpPr>
            <p:nvPr/>
          </p:nvSpPr>
          <p:spPr bwMode="auto">
            <a:xfrm flipH="1">
              <a:off x="4540" y="3724"/>
              <a:ext cx="82" cy="6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466" name="Line 10"/>
            <p:cNvSpPr>
              <a:spLocks noChangeShapeType="1"/>
            </p:cNvSpPr>
            <p:nvPr/>
          </p:nvSpPr>
          <p:spPr bwMode="auto">
            <a:xfrm>
              <a:off x="4581" y="3755"/>
              <a:ext cx="1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467" name="Line 11"/>
            <p:cNvSpPr>
              <a:spLocks noChangeShapeType="1"/>
            </p:cNvSpPr>
            <p:nvPr/>
          </p:nvSpPr>
          <p:spPr bwMode="auto">
            <a:xfrm>
              <a:off x="4458" y="3755"/>
              <a:ext cx="1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468" name="Oval 12"/>
            <p:cNvSpPr>
              <a:spLocks noChangeArrowheads="1"/>
            </p:cNvSpPr>
            <p:nvPr/>
          </p:nvSpPr>
          <p:spPr bwMode="auto">
            <a:xfrm flipH="1">
              <a:off x="4869" y="3724"/>
              <a:ext cx="82" cy="6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469" name="Line 13"/>
            <p:cNvSpPr>
              <a:spLocks noChangeShapeType="1"/>
            </p:cNvSpPr>
            <p:nvPr/>
          </p:nvSpPr>
          <p:spPr bwMode="auto">
            <a:xfrm>
              <a:off x="4828" y="3755"/>
              <a:ext cx="1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470" name="Oval 14"/>
            <p:cNvSpPr>
              <a:spLocks noChangeArrowheads="1"/>
            </p:cNvSpPr>
            <p:nvPr/>
          </p:nvSpPr>
          <p:spPr bwMode="auto">
            <a:xfrm flipH="1">
              <a:off x="5033" y="3724"/>
              <a:ext cx="83" cy="6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471" name="Oval 15"/>
            <p:cNvSpPr>
              <a:spLocks noChangeArrowheads="1"/>
            </p:cNvSpPr>
            <p:nvPr/>
          </p:nvSpPr>
          <p:spPr bwMode="auto">
            <a:xfrm flipH="1">
              <a:off x="5198" y="3724"/>
              <a:ext cx="82" cy="6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472" name="Line 16"/>
            <p:cNvSpPr>
              <a:spLocks noChangeShapeType="1"/>
            </p:cNvSpPr>
            <p:nvPr/>
          </p:nvSpPr>
          <p:spPr bwMode="auto">
            <a:xfrm>
              <a:off x="5116" y="3755"/>
              <a:ext cx="1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473" name="Line 17"/>
            <p:cNvSpPr>
              <a:spLocks noChangeShapeType="1"/>
            </p:cNvSpPr>
            <p:nvPr/>
          </p:nvSpPr>
          <p:spPr bwMode="auto">
            <a:xfrm>
              <a:off x="4951" y="3755"/>
              <a:ext cx="1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474" name="Text Box 18"/>
            <p:cNvSpPr txBox="1">
              <a:spLocks noChangeArrowheads="1"/>
            </p:cNvSpPr>
            <p:nvPr/>
          </p:nvSpPr>
          <p:spPr bwMode="auto">
            <a:xfrm>
              <a:off x="4660" y="3618"/>
              <a:ext cx="220" cy="23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effectLst>
                    <a:outerShdw blurRad="38100" dist="38100" dir="2700000" algn="tl">
                      <a:srgbClr val="C0C0C0"/>
                    </a:outerShdw>
                  </a:effectLst>
                </a:rPr>
                <a:t>C</a:t>
              </a:r>
            </a:p>
          </p:txBody>
        </p:sp>
        <p:sp>
          <p:nvSpPr>
            <p:cNvPr id="531475" name="Line 19"/>
            <p:cNvSpPr>
              <a:spLocks noChangeShapeType="1"/>
            </p:cNvSpPr>
            <p:nvPr/>
          </p:nvSpPr>
          <p:spPr bwMode="auto">
            <a:xfrm flipH="1" flipV="1">
              <a:off x="3841" y="3692"/>
              <a:ext cx="370" cy="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476" name="Line 20"/>
            <p:cNvSpPr>
              <a:spLocks noChangeShapeType="1"/>
            </p:cNvSpPr>
            <p:nvPr/>
          </p:nvSpPr>
          <p:spPr bwMode="auto">
            <a:xfrm flipV="1">
              <a:off x="5280" y="3692"/>
              <a:ext cx="288" cy="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531477" name="Group 21"/>
          <p:cNvGrpSpPr>
            <a:grpSpLocks/>
          </p:cNvGrpSpPr>
          <p:nvPr/>
        </p:nvGrpSpPr>
        <p:grpSpPr bwMode="auto">
          <a:xfrm>
            <a:off x="2309813" y="5049838"/>
            <a:ext cx="1728787" cy="366712"/>
            <a:chOff x="1455" y="3181"/>
            <a:chExt cx="1089" cy="231"/>
          </a:xfrm>
        </p:grpSpPr>
        <p:sp>
          <p:nvSpPr>
            <p:cNvPr id="531478" name="Oval 22"/>
            <p:cNvSpPr>
              <a:spLocks noChangeArrowheads="1"/>
            </p:cNvSpPr>
            <p:nvPr/>
          </p:nvSpPr>
          <p:spPr bwMode="auto">
            <a:xfrm flipH="1">
              <a:off x="1475" y="3234"/>
              <a:ext cx="82" cy="64"/>
            </a:xfrm>
            <a:prstGeom prst="ellipse">
              <a:avLst/>
            </a:prstGeom>
            <a:solidFill>
              <a:srgbClr val="00CC00"/>
            </a:solidFill>
            <a:ln w="9525">
              <a:solidFill>
                <a:srgbClr val="00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479" name="Oval 23"/>
            <p:cNvSpPr>
              <a:spLocks noChangeArrowheads="1"/>
            </p:cNvSpPr>
            <p:nvPr/>
          </p:nvSpPr>
          <p:spPr bwMode="auto">
            <a:xfrm flipH="1">
              <a:off x="1639" y="3234"/>
              <a:ext cx="83" cy="64"/>
            </a:xfrm>
            <a:prstGeom prst="ellipse">
              <a:avLst/>
            </a:prstGeom>
            <a:solidFill>
              <a:srgbClr val="00CC00"/>
            </a:solidFill>
            <a:ln w="9525">
              <a:solidFill>
                <a:srgbClr val="00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480" name="Oval 24"/>
            <p:cNvSpPr>
              <a:spLocks noChangeArrowheads="1"/>
            </p:cNvSpPr>
            <p:nvPr/>
          </p:nvSpPr>
          <p:spPr bwMode="auto">
            <a:xfrm flipH="1">
              <a:off x="1804" y="3234"/>
              <a:ext cx="82" cy="64"/>
            </a:xfrm>
            <a:prstGeom prst="ellipse">
              <a:avLst/>
            </a:prstGeom>
            <a:solidFill>
              <a:srgbClr val="00CC00"/>
            </a:solidFill>
            <a:ln w="9525">
              <a:solidFill>
                <a:srgbClr val="00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481" name="Oval 25"/>
            <p:cNvSpPr>
              <a:spLocks noChangeArrowheads="1"/>
            </p:cNvSpPr>
            <p:nvPr/>
          </p:nvSpPr>
          <p:spPr bwMode="auto">
            <a:xfrm flipH="1">
              <a:off x="2133" y="3234"/>
              <a:ext cx="82" cy="64"/>
            </a:xfrm>
            <a:prstGeom prst="ellipse">
              <a:avLst/>
            </a:prstGeom>
            <a:solidFill>
              <a:srgbClr val="00CC00"/>
            </a:solidFill>
            <a:ln w="9525">
              <a:solidFill>
                <a:srgbClr val="00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482" name="Oval 26"/>
            <p:cNvSpPr>
              <a:spLocks noChangeArrowheads="1"/>
            </p:cNvSpPr>
            <p:nvPr/>
          </p:nvSpPr>
          <p:spPr bwMode="auto">
            <a:xfrm flipH="1">
              <a:off x="2297" y="3234"/>
              <a:ext cx="83" cy="64"/>
            </a:xfrm>
            <a:prstGeom prst="ellipse">
              <a:avLst/>
            </a:prstGeom>
            <a:solidFill>
              <a:srgbClr val="00CC00"/>
            </a:solidFill>
            <a:ln w="9525">
              <a:solidFill>
                <a:srgbClr val="00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483" name="Oval 27"/>
            <p:cNvSpPr>
              <a:spLocks noChangeArrowheads="1"/>
            </p:cNvSpPr>
            <p:nvPr/>
          </p:nvSpPr>
          <p:spPr bwMode="auto">
            <a:xfrm flipH="1">
              <a:off x="2462" y="3234"/>
              <a:ext cx="82" cy="64"/>
            </a:xfrm>
            <a:prstGeom prst="ellipse">
              <a:avLst/>
            </a:prstGeom>
            <a:solidFill>
              <a:srgbClr val="00CC00"/>
            </a:solidFill>
            <a:ln w="9525">
              <a:solidFill>
                <a:srgbClr val="00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484" name="Text Box 28"/>
            <p:cNvSpPr txBox="1">
              <a:spLocks noChangeArrowheads="1"/>
            </p:cNvSpPr>
            <p:nvPr/>
          </p:nvSpPr>
          <p:spPr bwMode="auto">
            <a:xfrm>
              <a:off x="1923" y="3181"/>
              <a:ext cx="204" cy="23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00CC00"/>
                  </a:solidFill>
                  <a:effectLst>
                    <a:outerShdw blurRad="38100" dist="38100" dir="2700000" algn="tl">
                      <a:srgbClr val="C0C0C0"/>
                    </a:outerShdw>
                  </a:effectLst>
                </a:rPr>
                <a:t>T</a:t>
              </a:r>
            </a:p>
          </p:txBody>
        </p:sp>
        <p:sp>
          <p:nvSpPr>
            <p:cNvPr id="531485" name="Line 29"/>
            <p:cNvSpPr>
              <a:spLocks noChangeShapeType="1"/>
            </p:cNvSpPr>
            <p:nvPr/>
          </p:nvSpPr>
          <p:spPr bwMode="auto">
            <a:xfrm flipH="1">
              <a:off x="1477" y="3280"/>
              <a:ext cx="0" cy="55"/>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531486" name="Rectangle 30"/>
            <p:cNvSpPr>
              <a:spLocks noChangeArrowheads="1"/>
            </p:cNvSpPr>
            <p:nvPr/>
          </p:nvSpPr>
          <p:spPr bwMode="auto">
            <a:xfrm>
              <a:off x="1455" y="3335"/>
              <a:ext cx="44" cy="55"/>
            </a:xfrm>
            <a:prstGeom prst="rect">
              <a:avLst/>
            </a:prstGeom>
            <a:solidFill>
              <a:srgbClr val="33CC33"/>
            </a:solidFill>
            <a:ln w="9525">
              <a:solidFill>
                <a:srgbClr val="33CC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531487" name="Group 31"/>
          <p:cNvGrpSpPr>
            <a:grpSpLocks/>
          </p:cNvGrpSpPr>
          <p:nvPr/>
        </p:nvGrpSpPr>
        <p:grpSpPr bwMode="auto">
          <a:xfrm>
            <a:off x="6684963" y="5957888"/>
            <a:ext cx="1697037" cy="420687"/>
            <a:chOff x="4211" y="3753"/>
            <a:chExt cx="1069" cy="265"/>
          </a:xfrm>
        </p:grpSpPr>
        <p:grpSp>
          <p:nvGrpSpPr>
            <p:cNvPr id="531488" name="Group 32"/>
            <p:cNvGrpSpPr>
              <a:grpSpLocks/>
            </p:cNvGrpSpPr>
            <p:nvPr/>
          </p:nvGrpSpPr>
          <p:grpSpPr bwMode="auto">
            <a:xfrm>
              <a:off x="4211" y="3851"/>
              <a:ext cx="1069" cy="63"/>
              <a:chOff x="2736" y="2496"/>
              <a:chExt cx="1248" cy="96"/>
            </a:xfrm>
          </p:grpSpPr>
          <p:sp>
            <p:nvSpPr>
              <p:cNvPr id="531489" name="Oval 33"/>
              <p:cNvSpPr>
                <a:spLocks noChangeArrowheads="1"/>
              </p:cNvSpPr>
              <p:nvPr/>
            </p:nvSpPr>
            <p:spPr bwMode="auto">
              <a:xfrm flipH="1">
                <a:off x="2736" y="2496"/>
                <a:ext cx="96" cy="96"/>
              </a:xfrm>
              <a:prstGeom prst="ellipse">
                <a:avLst/>
              </a:prstGeom>
              <a:solidFill>
                <a:srgbClr val="FF6699"/>
              </a:solidFill>
              <a:ln w="9525">
                <a:solidFill>
                  <a:srgbClr val="FF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490" name="Oval 34"/>
              <p:cNvSpPr>
                <a:spLocks noChangeArrowheads="1"/>
              </p:cNvSpPr>
              <p:nvPr/>
            </p:nvSpPr>
            <p:spPr bwMode="auto">
              <a:xfrm flipH="1">
                <a:off x="2928" y="2496"/>
                <a:ext cx="96" cy="96"/>
              </a:xfrm>
              <a:prstGeom prst="ellipse">
                <a:avLst/>
              </a:prstGeom>
              <a:solidFill>
                <a:srgbClr val="FF6699"/>
              </a:solidFill>
              <a:ln w="9525">
                <a:solidFill>
                  <a:srgbClr val="FF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491" name="Line 35"/>
              <p:cNvSpPr>
                <a:spLocks noChangeShapeType="1"/>
              </p:cNvSpPr>
              <p:nvPr/>
            </p:nvSpPr>
            <p:spPr bwMode="auto">
              <a:xfrm>
                <a:off x="2832" y="2544"/>
                <a:ext cx="144" cy="0"/>
              </a:xfrm>
              <a:prstGeom prst="line">
                <a:avLst/>
              </a:prstGeom>
              <a:noFill/>
              <a:ln w="9525">
                <a:solidFill>
                  <a:srgbClr val="FF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492" name="Oval 36"/>
              <p:cNvSpPr>
                <a:spLocks noChangeArrowheads="1"/>
              </p:cNvSpPr>
              <p:nvPr/>
            </p:nvSpPr>
            <p:spPr bwMode="auto">
              <a:xfrm flipH="1">
                <a:off x="3120" y="2496"/>
                <a:ext cx="96" cy="96"/>
              </a:xfrm>
              <a:prstGeom prst="ellipse">
                <a:avLst/>
              </a:prstGeom>
              <a:solidFill>
                <a:srgbClr val="FF6699"/>
              </a:solidFill>
              <a:ln w="9525">
                <a:solidFill>
                  <a:srgbClr val="FF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493" name="Line 37"/>
              <p:cNvSpPr>
                <a:spLocks noChangeShapeType="1"/>
              </p:cNvSpPr>
              <p:nvPr/>
            </p:nvSpPr>
            <p:spPr bwMode="auto">
              <a:xfrm>
                <a:off x="3168" y="2544"/>
                <a:ext cx="144" cy="0"/>
              </a:xfrm>
              <a:prstGeom prst="line">
                <a:avLst/>
              </a:prstGeom>
              <a:noFill/>
              <a:ln w="9525">
                <a:solidFill>
                  <a:srgbClr val="FF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494" name="Line 38"/>
              <p:cNvSpPr>
                <a:spLocks noChangeShapeType="1"/>
              </p:cNvSpPr>
              <p:nvPr/>
            </p:nvSpPr>
            <p:spPr bwMode="auto">
              <a:xfrm>
                <a:off x="3024" y="2544"/>
                <a:ext cx="144" cy="0"/>
              </a:xfrm>
              <a:prstGeom prst="line">
                <a:avLst/>
              </a:prstGeom>
              <a:noFill/>
              <a:ln w="9525">
                <a:solidFill>
                  <a:srgbClr val="FF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495" name="Oval 39"/>
              <p:cNvSpPr>
                <a:spLocks noChangeArrowheads="1"/>
              </p:cNvSpPr>
              <p:nvPr/>
            </p:nvSpPr>
            <p:spPr bwMode="auto">
              <a:xfrm flipH="1">
                <a:off x="3504" y="2496"/>
                <a:ext cx="96" cy="96"/>
              </a:xfrm>
              <a:prstGeom prst="ellipse">
                <a:avLst/>
              </a:prstGeom>
              <a:solidFill>
                <a:srgbClr val="FF6699"/>
              </a:solidFill>
              <a:ln w="9525">
                <a:solidFill>
                  <a:srgbClr val="FF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496" name="Line 40"/>
              <p:cNvSpPr>
                <a:spLocks noChangeShapeType="1"/>
              </p:cNvSpPr>
              <p:nvPr/>
            </p:nvSpPr>
            <p:spPr bwMode="auto">
              <a:xfrm>
                <a:off x="3456" y="2544"/>
                <a:ext cx="144" cy="0"/>
              </a:xfrm>
              <a:prstGeom prst="line">
                <a:avLst/>
              </a:prstGeom>
              <a:noFill/>
              <a:ln w="9525">
                <a:solidFill>
                  <a:srgbClr val="FF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497" name="Oval 41"/>
              <p:cNvSpPr>
                <a:spLocks noChangeArrowheads="1"/>
              </p:cNvSpPr>
              <p:nvPr/>
            </p:nvSpPr>
            <p:spPr bwMode="auto">
              <a:xfrm flipH="1">
                <a:off x="3696" y="2496"/>
                <a:ext cx="96" cy="96"/>
              </a:xfrm>
              <a:prstGeom prst="ellipse">
                <a:avLst/>
              </a:prstGeom>
              <a:solidFill>
                <a:srgbClr val="FF6699"/>
              </a:solidFill>
              <a:ln w="9525">
                <a:solidFill>
                  <a:srgbClr val="FF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498" name="Oval 42"/>
              <p:cNvSpPr>
                <a:spLocks noChangeArrowheads="1"/>
              </p:cNvSpPr>
              <p:nvPr/>
            </p:nvSpPr>
            <p:spPr bwMode="auto">
              <a:xfrm flipH="1">
                <a:off x="3888" y="2496"/>
                <a:ext cx="96" cy="96"/>
              </a:xfrm>
              <a:prstGeom prst="ellipse">
                <a:avLst/>
              </a:prstGeom>
              <a:solidFill>
                <a:srgbClr val="FF6699"/>
              </a:solidFill>
              <a:ln w="9525">
                <a:solidFill>
                  <a:srgbClr val="FF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499" name="Line 43"/>
              <p:cNvSpPr>
                <a:spLocks noChangeShapeType="1"/>
              </p:cNvSpPr>
              <p:nvPr/>
            </p:nvSpPr>
            <p:spPr bwMode="auto">
              <a:xfrm>
                <a:off x="3792" y="2544"/>
                <a:ext cx="144" cy="0"/>
              </a:xfrm>
              <a:prstGeom prst="line">
                <a:avLst/>
              </a:prstGeom>
              <a:noFill/>
              <a:ln w="9525">
                <a:solidFill>
                  <a:srgbClr val="FF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500" name="Line 44"/>
              <p:cNvSpPr>
                <a:spLocks noChangeShapeType="1"/>
              </p:cNvSpPr>
              <p:nvPr/>
            </p:nvSpPr>
            <p:spPr bwMode="auto">
              <a:xfrm>
                <a:off x="3600" y="2544"/>
                <a:ext cx="144" cy="0"/>
              </a:xfrm>
              <a:prstGeom prst="line">
                <a:avLst/>
              </a:prstGeom>
              <a:noFill/>
              <a:ln w="9525">
                <a:solidFill>
                  <a:srgbClr val="FF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sp>
          <p:nvSpPr>
            <p:cNvPr id="531501" name="Text Box 45"/>
            <p:cNvSpPr txBox="1">
              <a:spLocks noChangeArrowheads="1"/>
            </p:cNvSpPr>
            <p:nvPr/>
          </p:nvSpPr>
          <p:spPr bwMode="auto">
            <a:xfrm>
              <a:off x="4660" y="3753"/>
              <a:ext cx="228" cy="23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6699"/>
                  </a:solidFill>
                  <a:effectLst>
                    <a:outerShdw blurRad="38100" dist="38100" dir="2700000" algn="tl">
                      <a:srgbClr val="C0C0C0"/>
                    </a:outerShdw>
                  </a:effectLst>
                </a:rPr>
                <a:t>G</a:t>
              </a:r>
              <a:endParaRPr lang="en-US" sz="1800">
                <a:effectLst>
                  <a:outerShdw blurRad="38100" dist="38100" dir="2700000" algn="tl">
                    <a:srgbClr val="C0C0C0"/>
                  </a:outerShdw>
                </a:effectLst>
              </a:endParaRPr>
            </a:p>
          </p:txBody>
        </p:sp>
        <p:sp>
          <p:nvSpPr>
            <p:cNvPr id="531502" name="Line 46"/>
            <p:cNvSpPr>
              <a:spLocks noChangeShapeType="1"/>
            </p:cNvSpPr>
            <p:nvPr/>
          </p:nvSpPr>
          <p:spPr bwMode="auto">
            <a:xfrm flipH="1">
              <a:off x="4249" y="3908"/>
              <a:ext cx="0" cy="55"/>
            </a:xfrm>
            <a:prstGeom prst="line">
              <a:avLst/>
            </a:prstGeom>
            <a:noFill/>
            <a:ln w="9525">
              <a:solidFill>
                <a:srgbClr val="FF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531503" name="Rectangle 47"/>
            <p:cNvSpPr>
              <a:spLocks noChangeArrowheads="1"/>
            </p:cNvSpPr>
            <p:nvPr/>
          </p:nvSpPr>
          <p:spPr bwMode="auto">
            <a:xfrm>
              <a:off x="4226" y="3963"/>
              <a:ext cx="45" cy="55"/>
            </a:xfrm>
            <a:prstGeom prst="rect">
              <a:avLst/>
            </a:prstGeom>
            <a:solidFill>
              <a:srgbClr val="FF6699"/>
            </a:solidFill>
            <a:ln w="9525">
              <a:solidFill>
                <a:srgbClr val="FF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531504" name="Group 48"/>
          <p:cNvGrpSpPr>
            <a:grpSpLocks/>
          </p:cNvGrpSpPr>
          <p:nvPr/>
        </p:nvGrpSpPr>
        <p:grpSpPr bwMode="auto">
          <a:xfrm>
            <a:off x="304800" y="1676400"/>
            <a:ext cx="8001000" cy="1524000"/>
            <a:chOff x="192" y="1056"/>
            <a:chExt cx="5040" cy="960"/>
          </a:xfrm>
        </p:grpSpPr>
        <p:grpSp>
          <p:nvGrpSpPr>
            <p:cNvPr id="531505" name="Group 49"/>
            <p:cNvGrpSpPr>
              <a:grpSpLocks/>
            </p:cNvGrpSpPr>
            <p:nvPr/>
          </p:nvGrpSpPr>
          <p:grpSpPr bwMode="auto">
            <a:xfrm>
              <a:off x="694" y="1478"/>
              <a:ext cx="1147" cy="250"/>
              <a:chOff x="672" y="3443"/>
              <a:chExt cx="1248" cy="289"/>
            </a:xfrm>
          </p:grpSpPr>
          <p:sp>
            <p:nvSpPr>
              <p:cNvPr id="531506" name="Oval 50"/>
              <p:cNvSpPr>
                <a:spLocks noChangeArrowheads="1"/>
              </p:cNvSpPr>
              <p:nvPr/>
            </p:nvSpPr>
            <p:spPr bwMode="auto">
              <a:xfrm flipH="1">
                <a:off x="672" y="3504"/>
                <a:ext cx="96" cy="96"/>
              </a:xfrm>
              <a:prstGeom prst="ellipse">
                <a:avLst/>
              </a:prstGeom>
              <a:solidFill>
                <a:srgbClr val="00CC00"/>
              </a:solidFill>
              <a:ln w="9525">
                <a:solidFill>
                  <a:srgbClr val="00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507" name="Oval 51"/>
              <p:cNvSpPr>
                <a:spLocks noChangeArrowheads="1"/>
              </p:cNvSpPr>
              <p:nvPr/>
            </p:nvSpPr>
            <p:spPr bwMode="auto">
              <a:xfrm flipH="1">
                <a:off x="864" y="3504"/>
                <a:ext cx="96" cy="96"/>
              </a:xfrm>
              <a:prstGeom prst="ellipse">
                <a:avLst/>
              </a:prstGeom>
              <a:solidFill>
                <a:srgbClr val="00CC00"/>
              </a:solidFill>
              <a:ln w="9525">
                <a:solidFill>
                  <a:srgbClr val="00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508" name="Line 52"/>
              <p:cNvSpPr>
                <a:spLocks noChangeShapeType="1"/>
              </p:cNvSpPr>
              <p:nvPr/>
            </p:nvSpPr>
            <p:spPr bwMode="auto">
              <a:xfrm>
                <a:off x="768" y="3552"/>
                <a:ext cx="144" cy="0"/>
              </a:xfrm>
              <a:prstGeom prst="line">
                <a:avLst/>
              </a:prstGeom>
              <a:noFill/>
              <a:ln w="952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509" name="Oval 53"/>
              <p:cNvSpPr>
                <a:spLocks noChangeArrowheads="1"/>
              </p:cNvSpPr>
              <p:nvPr/>
            </p:nvSpPr>
            <p:spPr bwMode="auto">
              <a:xfrm flipH="1">
                <a:off x="1056" y="3504"/>
                <a:ext cx="96" cy="96"/>
              </a:xfrm>
              <a:prstGeom prst="ellipse">
                <a:avLst/>
              </a:prstGeom>
              <a:solidFill>
                <a:srgbClr val="00CC00"/>
              </a:solidFill>
              <a:ln w="9525">
                <a:solidFill>
                  <a:srgbClr val="00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510" name="Line 54"/>
              <p:cNvSpPr>
                <a:spLocks noChangeShapeType="1"/>
              </p:cNvSpPr>
              <p:nvPr/>
            </p:nvSpPr>
            <p:spPr bwMode="auto">
              <a:xfrm>
                <a:off x="1152" y="3552"/>
                <a:ext cx="144" cy="0"/>
              </a:xfrm>
              <a:prstGeom prst="line">
                <a:avLst/>
              </a:prstGeom>
              <a:noFill/>
              <a:ln w="952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511" name="Line 55"/>
              <p:cNvSpPr>
                <a:spLocks noChangeShapeType="1"/>
              </p:cNvSpPr>
              <p:nvPr/>
            </p:nvSpPr>
            <p:spPr bwMode="auto">
              <a:xfrm>
                <a:off x="960" y="3552"/>
                <a:ext cx="144" cy="0"/>
              </a:xfrm>
              <a:prstGeom prst="line">
                <a:avLst/>
              </a:prstGeom>
              <a:noFill/>
              <a:ln w="952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512" name="Oval 56"/>
              <p:cNvSpPr>
                <a:spLocks noChangeArrowheads="1"/>
              </p:cNvSpPr>
              <p:nvPr/>
            </p:nvSpPr>
            <p:spPr bwMode="auto">
              <a:xfrm flipH="1">
                <a:off x="1440" y="3504"/>
                <a:ext cx="96" cy="96"/>
              </a:xfrm>
              <a:prstGeom prst="ellipse">
                <a:avLst/>
              </a:prstGeom>
              <a:solidFill>
                <a:srgbClr val="00CC00"/>
              </a:solidFill>
              <a:ln w="9525">
                <a:solidFill>
                  <a:srgbClr val="00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513" name="Line 57"/>
              <p:cNvSpPr>
                <a:spLocks noChangeShapeType="1"/>
              </p:cNvSpPr>
              <p:nvPr/>
            </p:nvSpPr>
            <p:spPr bwMode="auto">
              <a:xfrm>
                <a:off x="1344" y="3552"/>
                <a:ext cx="144" cy="0"/>
              </a:xfrm>
              <a:prstGeom prst="line">
                <a:avLst/>
              </a:prstGeom>
              <a:noFill/>
              <a:ln w="952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514" name="Oval 58"/>
              <p:cNvSpPr>
                <a:spLocks noChangeArrowheads="1"/>
              </p:cNvSpPr>
              <p:nvPr/>
            </p:nvSpPr>
            <p:spPr bwMode="auto">
              <a:xfrm flipH="1">
                <a:off x="1632" y="3504"/>
                <a:ext cx="96" cy="96"/>
              </a:xfrm>
              <a:prstGeom prst="ellipse">
                <a:avLst/>
              </a:prstGeom>
              <a:solidFill>
                <a:srgbClr val="00CC00"/>
              </a:solidFill>
              <a:ln w="9525">
                <a:solidFill>
                  <a:srgbClr val="00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515" name="Oval 59"/>
              <p:cNvSpPr>
                <a:spLocks noChangeArrowheads="1"/>
              </p:cNvSpPr>
              <p:nvPr/>
            </p:nvSpPr>
            <p:spPr bwMode="auto">
              <a:xfrm flipH="1">
                <a:off x="1824" y="3504"/>
                <a:ext cx="96" cy="96"/>
              </a:xfrm>
              <a:prstGeom prst="ellipse">
                <a:avLst/>
              </a:prstGeom>
              <a:solidFill>
                <a:srgbClr val="00CC00"/>
              </a:solidFill>
              <a:ln w="9525">
                <a:solidFill>
                  <a:srgbClr val="00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516" name="Line 60"/>
              <p:cNvSpPr>
                <a:spLocks noChangeShapeType="1"/>
              </p:cNvSpPr>
              <p:nvPr/>
            </p:nvSpPr>
            <p:spPr bwMode="auto">
              <a:xfrm>
                <a:off x="1728" y="3552"/>
                <a:ext cx="144" cy="0"/>
              </a:xfrm>
              <a:prstGeom prst="line">
                <a:avLst/>
              </a:prstGeom>
              <a:noFill/>
              <a:ln w="952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517" name="Line 61"/>
              <p:cNvSpPr>
                <a:spLocks noChangeShapeType="1"/>
              </p:cNvSpPr>
              <p:nvPr/>
            </p:nvSpPr>
            <p:spPr bwMode="auto">
              <a:xfrm>
                <a:off x="1536" y="3552"/>
                <a:ext cx="144" cy="0"/>
              </a:xfrm>
              <a:prstGeom prst="line">
                <a:avLst/>
              </a:prstGeom>
              <a:noFill/>
              <a:ln w="952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518" name="Text Box 62"/>
              <p:cNvSpPr txBox="1">
                <a:spLocks noChangeArrowheads="1"/>
              </p:cNvSpPr>
              <p:nvPr/>
            </p:nvSpPr>
            <p:spPr bwMode="auto">
              <a:xfrm>
                <a:off x="1195" y="3443"/>
                <a:ext cx="233" cy="289"/>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solidFill>
                      <a:srgbClr val="00CC00"/>
                    </a:solidFill>
                    <a:effectLst>
                      <a:outerShdw blurRad="38100" dist="38100" dir="2700000" algn="tl">
                        <a:srgbClr val="C0C0C0"/>
                      </a:outerShdw>
                    </a:effectLst>
                  </a:rPr>
                  <a:t>T</a:t>
                </a:r>
              </a:p>
            </p:txBody>
          </p:sp>
        </p:grpSp>
        <p:grpSp>
          <p:nvGrpSpPr>
            <p:cNvPr id="531519" name="Group 63"/>
            <p:cNvGrpSpPr>
              <a:grpSpLocks/>
            </p:cNvGrpSpPr>
            <p:nvPr/>
          </p:nvGrpSpPr>
          <p:grpSpPr bwMode="auto">
            <a:xfrm>
              <a:off x="3077" y="1504"/>
              <a:ext cx="1147" cy="250"/>
              <a:chOff x="3072" y="3588"/>
              <a:chExt cx="1248" cy="289"/>
            </a:xfrm>
          </p:grpSpPr>
          <p:grpSp>
            <p:nvGrpSpPr>
              <p:cNvPr id="531520" name="Group 64"/>
              <p:cNvGrpSpPr>
                <a:grpSpLocks/>
              </p:cNvGrpSpPr>
              <p:nvPr/>
            </p:nvGrpSpPr>
            <p:grpSpPr bwMode="auto">
              <a:xfrm>
                <a:off x="3072" y="3648"/>
                <a:ext cx="1248" cy="96"/>
                <a:chOff x="2736" y="2496"/>
                <a:chExt cx="1248" cy="96"/>
              </a:xfrm>
            </p:grpSpPr>
            <p:sp>
              <p:nvSpPr>
                <p:cNvPr id="531521" name="Oval 65"/>
                <p:cNvSpPr>
                  <a:spLocks noChangeArrowheads="1"/>
                </p:cNvSpPr>
                <p:nvPr/>
              </p:nvSpPr>
              <p:spPr bwMode="auto">
                <a:xfrm flipH="1">
                  <a:off x="2736" y="2496"/>
                  <a:ext cx="96" cy="96"/>
                </a:xfrm>
                <a:prstGeom prst="ellipse">
                  <a:avLst/>
                </a:prstGeom>
                <a:solidFill>
                  <a:srgbClr val="FF6699"/>
                </a:solidFill>
                <a:ln w="9525">
                  <a:solidFill>
                    <a:srgbClr val="FF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522" name="Oval 66"/>
                <p:cNvSpPr>
                  <a:spLocks noChangeArrowheads="1"/>
                </p:cNvSpPr>
                <p:nvPr/>
              </p:nvSpPr>
              <p:spPr bwMode="auto">
                <a:xfrm flipH="1">
                  <a:off x="2928" y="2496"/>
                  <a:ext cx="96" cy="96"/>
                </a:xfrm>
                <a:prstGeom prst="ellipse">
                  <a:avLst/>
                </a:prstGeom>
                <a:solidFill>
                  <a:srgbClr val="FF6699"/>
                </a:solidFill>
                <a:ln w="9525">
                  <a:solidFill>
                    <a:srgbClr val="FF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523" name="Line 67"/>
                <p:cNvSpPr>
                  <a:spLocks noChangeShapeType="1"/>
                </p:cNvSpPr>
                <p:nvPr/>
              </p:nvSpPr>
              <p:spPr bwMode="auto">
                <a:xfrm>
                  <a:off x="2832" y="2544"/>
                  <a:ext cx="144" cy="0"/>
                </a:xfrm>
                <a:prstGeom prst="line">
                  <a:avLst/>
                </a:prstGeom>
                <a:noFill/>
                <a:ln w="9525">
                  <a:solidFill>
                    <a:srgbClr val="FF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524" name="Oval 68"/>
                <p:cNvSpPr>
                  <a:spLocks noChangeArrowheads="1"/>
                </p:cNvSpPr>
                <p:nvPr/>
              </p:nvSpPr>
              <p:spPr bwMode="auto">
                <a:xfrm flipH="1">
                  <a:off x="3120" y="2496"/>
                  <a:ext cx="96" cy="96"/>
                </a:xfrm>
                <a:prstGeom prst="ellipse">
                  <a:avLst/>
                </a:prstGeom>
                <a:solidFill>
                  <a:srgbClr val="FF6699"/>
                </a:solidFill>
                <a:ln w="9525">
                  <a:solidFill>
                    <a:srgbClr val="FF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525" name="Line 69"/>
                <p:cNvSpPr>
                  <a:spLocks noChangeShapeType="1"/>
                </p:cNvSpPr>
                <p:nvPr/>
              </p:nvSpPr>
              <p:spPr bwMode="auto">
                <a:xfrm>
                  <a:off x="3168" y="2544"/>
                  <a:ext cx="144" cy="0"/>
                </a:xfrm>
                <a:prstGeom prst="line">
                  <a:avLst/>
                </a:prstGeom>
                <a:noFill/>
                <a:ln w="9525">
                  <a:solidFill>
                    <a:srgbClr val="FF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526" name="Line 70"/>
                <p:cNvSpPr>
                  <a:spLocks noChangeShapeType="1"/>
                </p:cNvSpPr>
                <p:nvPr/>
              </p:nvSpPr>
              <p:spPr bwMode="auto">
                <a:xfrm>
                  <a:off x="3024" y="2544"/>
                  <a:ext cx="144" cy="0"/>
                </a:xfrm>
                <a:prstGeom prst="line">
                  <a:avLst/>
                </a:prstGeom>
                <a:noFill/>
                <a:ln w="9525">
                  <a:solidFill>
                    <a:srgbClr val="FF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527" name="Oval 71"/>
                <p:cNvSpPr>
                  <a:spLocks noChangeArrowheads="1"/>
                </p:cNvSpPr>
                <p:nvPr/>
              </p:nvSpPr>
              <p:spPr bwMode="auto">
                <a:xfrm flipH="1">
                  <a:off x="3504" y="2496"/>
                  <a:ext cx="96" cy="96"/>
                </a:xfrm>
                <a:prstGeom prst="ellipse">
                  <a:avLst/>
                </a:prstGeom>
                <a:solidFill>
                  <a:srgbClr val="FF6699"/>
                </a:solidFill>
                <a:ln w="9525">
                  <a:solidFill>
                    <a:srgbClr val="FF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528" name="Line 72"/>
                <p:cNvSpPr>
                  <a:spLocks noChangeShapeType="1"/>
                </p:cNvSpPr>
                <p:nvPr/>
              </p:nvSpPr>
              <p:spPr bwMode="auto">
                <a:xfrm>
                  <a:off x="3456" y="2544"/>
                  <a:ext cx="144" cy="0"/>
                </a:xfrm>
                <a:prstGeom prst="line">
                  <a:avLst/>
                </a:prstGeom>
                <a:noFill/>
                <a:ln w="9525">
                  <a:solidFill>
                    <a:srgbClr val="FF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529" name="Oval 73"/>
                <p:cNvSpPr>
                  <a:spLocks noChangeArrowheads="1"/>
                </p:cNvSpPr>
                <p:nvPr/>
              </p:nvSpPr>
              <p:spPr bwMode="auto">
                <a:xfrm flipH="1">
                  <a:off x="3696" y="2496"/>
                  <a:ext cx="96" cy="96"/>
                </a:xfrm>
                <a:prstGeom prst="ellipse">
                  <a:avLst/>
                </a:prstGeom>
                <a:solidFill>
                  <a:srgbClr val="FF6699"/>
                </a:solidFill>
                <a:ln w="9525">
                  <a:solidFill>
                    <a:srgbClr val="FF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530" name="Oval 74"/>
                <p:cNvSpPr>
                  <a:spLocks noChangeArrowheads="1"/>
                </p:cNvSpPr>
                <p:nvPr/>
              </p:nvSpPr>
              <p:spPr bwMode="auto">
                <a:xfrm flipH="1">
                  <a:off x="3888" y="2496"/>
                  <a:ext cx="96" cy="96"/>
                </a:xfrm>
                <a:prstGeom prst="ellipse">
                  <a:avLst/>
                </a:prstGeom>
                <a:solidFill>
                  <a:srgbClr val="FF6699"/>
                </a:solidFill>
                <a:ln w="9525">
                  <a:solidFill>
                    <a:srgbClr val="FF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531" name="Line 75"/>
                <p:cNvSpPr>
                  <a:spLocks noChangeShapeType="1"/>
                </p:cNvSpPr>
                <p:nvPr/>
              </p:nvSpPr>
              <p:spPr bwMode="auto">
                <a:xfrm>
                  <a:off x="3792" y="2544"/>
                  <a:ext cx="144" cy="0"/>
                </a:xfrm>
                <a:prstGeom prst="line">
                  <a:avLst/>
                </a:prstGeom>
                <a:noFill/>
                <a:ln w="9525">
                  <a:solidFill>
                    <a:srgbClr val="FF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532" name="Line 76"/>
                <p:cNvSpPr>
                  <a:spLocks noChangeShapeType="1"/>
                </p:cNvSpPr>
                <p:nvPr/>
              </p:nvSpPr>
              <p:spPr bwMode="auto">
                <a:xfrm>
                  <a:off x="3600" y="2544"/>
                  <a:ext cx="144" cy="0"/>
                </a:xfrm>
                <a:prstGeom prst="line">
                  <a:avLst/>
                </a:prstGeom>
                <a:noFill/>
                <a:ln w="9525">
                  <a:solidFill>
                    <a:srgbClr val="FF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sp>
            <p:nvSpPr>
              <p:cNvPr id="531533" name="Text Box 77"/>
              <p:cNvSpPr txBox="1">
                <a:spLocks noChangeArrowheads="1"/>
              </p:cNvSpPr>
              <p:nvPr/>
            </p:nvSpPr>
            <p:spPr bwMode="auto">
              <a:xfrm>
                <a:off x="3596" y="3588"/>
                <a:ext cx="262" cy="289"/>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solidFill>
                      <a:srgbClr val="FF6699"/>
                    </a:solidFill>
                    <a:effectLst>
                      <a:outerShdw blurRad="38100" dist="38100" dir="2700000" algn="tl">
                        <a:srgbClr val="C0C0C0"/>
                      </a:outerShdw>
                    </a:effectLst>
                  </a:rPr>
                  <a:t>G</a:t>
                </a:r>
                <a:endParaRPr lang="en-US" sz="2000">
                  <a:effectLst>
                    <a:outerShdw blurRad="38100" dist="38100" dir="2700000" algn="tl">
                      <a:srgbClr val="C0C0C0"/>
                    </a:outerShdw>
                  </a:effectLst>
                </a:endParaRPr>
              </a:p>
            </p:txBody>
          </p:sp>
        </p:grpSp>
        <p:sp>
          <p:nvSpPr>
            <p:cNvPr id="531534" name="Rectangle 78"/>
            <p:cNvSpPr>
              <a:spLocks noChangeArrowheads="1"/>
            </p:cNvSpPr>
            <p:nvPr/>
          </p:nvSpPr>
          <p:spPr bwMode="auto">
            <a:xfrm>
              <a:off x="1908" y="1449"/>
              <a:ext cx="92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00FF99"/>
                  </a:solidFill>
                  <a:effectLst>
                    <a:outerShdw blurRad="38100" dist="38100" dir="2700000" algn="tl">
                      <a:srgbClr val="C0C0C0"/>
                    </a:outerShdw>
                  </a:effectLst>
                </a:rPr>
                <a:t>Normal ASO</a:t>
              </a:r>
            </a:p>
          </p:txBody>
        </p:sp>
        <p:sp>
          <p:nvSpPr>
            <p:cNvPr id="531535" name="Rectangle 79"/>
            <p:cNvSpPr>
              <a:spLocks noChangeArrowheads="1"/>
            </p:cNvSpPr>
            <p:nvPr/>
          </p:nvSpPr>
          <p:spPr bwMode="auto">
            <a:xfrm>
              <a:off x="4332" y="1488"/>
              <a:ext cx="9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6699"/>
                  </a:solidFill>
                  <a:effectLst>
                    <a:outerShdw blurRad="38100" dist="38100" dir="2700000" algn="tl">
                      <a:srgbClr val="C0C0C0"/>
                    </a:outerShdw>
                  </a:effectLst>
                </a:rPr>
                <a:t>Mutant ASO</a:t>
              </a:r>
            </a:p>
          </p:txBody>
        </p:sp>
        <p:grpSp>
          <p:nvGrpSpPr>
            <p:cNvPr id="531536" name="Group 80"/>
            <p:cNvGrpSpPr>
              <a:grpSpLocks/>
            </p:cNvGrpSpPr>
            <p:nvPr/>
          </p:nvGrpSpPr>
          <p:grpSpPr bwMode="auto">
            <a:xfrm>
              <a:off x="672" y="1591"/>
              <a:ext cx="48" cy="144"/>
              <a:chOff x="1536" y="2352"/>
              <a:chExt cx="96" cy="192"/>
            </a:xfrm>
          </p:grpSpPr>
          <p:sp>
            <p:nvSpPr>
              <p:cNvPr id="531537" name="Line 81"/>
              <p:cNvSpPr>
                <a:spLocks noChangeShapeType="1"/>
              </p:cNvSpPr>
              <p:nvPr/>
            </p:nvSpPr>
            <p:spPr bwMode="auto">
              <a:xfrm flipH="1">
                <a:off x="1584" y="2352"/>
                <a:ext cx="0" cy="96"/>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531538" name="Rectangle 82"/>
              <p:cNvSpPr>
                <a:spLocks noChangeArrowheads="1"/>
              </p:cNvSpPr>
              <p:nvPr/>
            </p:nvSpPr>
            <p:spPr bwMode="auto">
              <a:xfrm>
                <a:off x="1536" y="2448"/>
                <a:ext cx="96" cy="96"/>
              </a:xfrm>
              <a:prstGeom prst="rect">
                <a:avLst/>
              </a:prstGeom>
              <a:solidFill>
                <a:srgbClr val="33CC33"/>
              </a:solidFill>
              <a:ln w="9525">
                <a:solidFill>
                  <a:srgbClr val="33CC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531539" name="Group 83"/>
            <p:cNvGrpSpPr>
              <a:grpSpLocks/>
            </p:cNvGrpSpPr>
            <p:nvPr/>
          </p:nvGrpSpPr>
          <p:grpSpPr bwMode="auto">
            <a:xfrm>
              <a:off x="3093" y="1632"/>
              <a:ext cx="48" cy="144"/>
              <a:chOff x="1536" y="2352"/>
              <a:chExt cx="96" cy="192"/>
            </a:xfrm>
          </p:grpSpPr>
          <p:sp>
            <p:nvSpPr>
              <p:cNvPr id="531540" name="Line 84"/>
              <p:cNvSpPr>
                <a:spLocks noChangeShapeType="1"/>
              </p:cNvSpPr>
              <p:nvPr/>
            </p:nvSpPr>
            <p:spPr bwMode="auto">
              <a:xfrm flipH="1">
                <a:off x="1584" y="2352"/>
                <a:ext cx="0" cy="96"/>
              </a:xfrm>
              <a:prstGeom prst="line">
                <a:avLst/>
              </a:prstGeom>
              <a:noFill/>
              <a:ln w="9525">
                <a:solidFill>
                  <a:srgbClr val="FF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531541" name="Rectangle 85"/>
              <p:cNvSpPr>
                <a:spLocks noChangeArrowheads="1"/>
              </p:cNvSpPr>
              <p:nvPr/>
            </p:nvSpPr>
            <p:spPr bwMode="auto">
              <a:xfrm>
                <a:off x="1536" y="2448"/>
                <a:ext cx="96" cy="96"/>
              </a:xfrm>
              <a:prstGeom prst="rect">
                <a:avLst/>
              </a:prstGeom>
              <a:solidFill>
                <a:srgbClr val="FF6699"/>
              </a:solidFill>
              <a:ln w="9525">
                <a:solidFill>
                  <a:srgbClr val="FF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sp>
          <p:nvSpPr>
            <p:cNvPr id="531542" name="Text Box 86"/>
            <p:cNvSpPr txBox="1">
              <a:spLocks noChangeArrowheads="1"/>
            </p:cNvSpPr>
            <p:nvPr/>
          </p:nvSpPr>
          <p:spPr bwMode="auto">
            <a:xfrm>
              <a:off x="1296" y="1766"/>
              <a:ext cx="235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a:effectLst>
                    <a:outerShdw blurRad="38100" dist="38100" dir="2700000" algn="tl">
                      <a:srgbClr val="C0C0C0"/>
                    </a:outerShdw>
                  </a:effectLst>
                </a:rPr>
                <a:t>Differential tags</a:t>
              </a:r>
            </a:p>
          </p:txBody>
        </p:sp>
        <p:sp>
          <p:nvSpPr>
            <p:cNvPr id="531543" name="Rectangle 87"/>
            <p:cNvSpPr>
              <a:spLocks noChangeArrowheads="1"/>
            </p:cNvSpPr>
            <p:nvPr/>
          </p:nvSpPr>
          <p:spPr bwMode="auto">
            <a:xfrm>
              <a:off x="192" y="1056"/>
              <a:ext cx="442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lvl="1">
                <a:spcBef>
                  <a:spcPct val="50000"/>
                </a:spcBef>
                <a:buClr>
                  <a:schemeClr val="tx1"/>
                </a:buClr>
                <a:buSzPct val="60000"/>
                <a:buFont typeface="Wingdings" pitchFamily="2" charset="2"/>
                <a:buNone/>
              </a:pPr>
              <a:r>
                <a:rPr lang="en-US" b="1">
                  <a:effectLst>
                    <a:outerShdw blurRad="38100" dist="38100" dir="2700000" algn="tl">
                      <a:srgbClr val="C0C0C0"/>
                    </a:outerShdw>
                  </a:effectLst>
                </a:rPr>
                <a:t>Allel-spe</a:t>
              </a:r>
              <a:r>
                <a:rPr lang="tr-TR" b="1">
                  <a:effectLst>
                    <a:outerShdw blurRad="38100" dist="38100" dir="2700000" algn="tl">
                      <a:srgbClr val="C0C0C0"/>
                    </a:outerShdw>
                  </a:effectLst>
                </a:rPr>
                <a:t>s</a:t>
              </a:r>
              <a:r>
                <a:rPr lang="en-US" b="1">
                  <a:effectLst>
                    <a:outerShdw blurRad="38100" dist="38100" dir="2700000" algn="tl">
                      <a:srgbClr val="C0C0C0"/>
                    </a:outerShdw>
                  </a:effectLst>
                </a:rPr>
                <a:t>ifi</a:t>
              </a:r>
              <a:r>
                <a:rPr lang="tr-TR" b="1">
                  <a:effectLst>
                    <a:outerShdw blurRad="38100" dist="38100" dir="2700000" algn="tl">
                      <a:srgbClr val="C0C0C0"/>
                    </a:outerShdw>
                  </a:effectLst>
                </a:rPr>
                <a:t>k</a:t>
              </a:r>
              <a:r>
                <a:rPr lang="en-US" b="1">
                  <a:effectLst>
                    <a:outerShdw blurRad="38100" dist="38100" dir="2700000" algn="tl">
                      <a:srgbClr val="C0C0C0"/>
                    </a:outerShdw>
                  </a:effectLst>
                </a:rPr>
                <a:t> oligonucleotide (ASO) prob</a:t>
              </a:r>
              <a:r>
                <a:rPr lang="tr-TR" b="1">
                  <a:effectLst>
                    <a:outerShdw blurRad="38100" dist="38100" dir="2700000" algn="tl">
                      <a:srgbClr val="C0C0C0"/>
                    </a:outerShdw>
                  </a:effectLst>
                </a:rPr>
                <a:t>ları</a:t>
              </a:r>
              <a:endParaRPr lang="en-US" b="1">
                <a:effectLst>
                  <a:outerShdw blurRad="38100" dist="38100" dir="2700000" algn="tl">
                    <a:srgbClr val="C0C0C0"/>
                  </a:outerShdw>
                </a:effectLst>
              </a:endParaRPr>
            </a:p>
          </p:txBody>
        </p:sp>
        <p:sp>
          <p:nvSpPr>
            <p:cNvPr id="531544" name="Line 88"/>
            <p:cNvSpPr>
              <a:spLocks noChangeShapeType="1"/>
            </p:cNvSpPr>
            <p:nvPr/>
          </p:nvSpPr>
          <p:spPr bwMode="auto">
            <a:xfrm flipH="1" flipV="1">
              <a:off x="720" y="1776"/>
              <a:ext cx="576" cy="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531545" name="Line 89"/>
            <p:cNvSpPr>
              <a:spLocks noChangeShapeType="1"/>
            </p:cNvSpPr>
            <p:nvPr/>
          </p:nvSpPr>
          <p:spPr bwMode="auto">
            <a:xfrm flipV="1">
              <a:off x="2496" y="1776"/>
              <a:ext cx="576" cy="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grpSp>
      <p:sp>
        <p:nvSpPr>
          <p:cNvPr id="531546" name="Text Box 90"/>
          <p:cNvSpPr txBox="1">
            <a:spLocks noChangeArrowheads="1"/>
          </p:cNvSpPr>
          <p:nvPr/>
        </p:nvSpPr>
        <p:spPr bwMode="auto">
          <a:xfrm>
            <a:off x="2149475" y="4408488"/>
            <a:ext cx="14557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effectLst>
                  <a:outerShdw blurRad="38100" dist="38100" dir="2700000" algn="tl">
                    <a:srgbClr val="C0C0C0"/>
                  </a:outerShdw>
                </a:effectLst>
              </a:rPr>
              <a:t>Normal </a:t>
            </a:r>
            <a:r>
              <a:rPr lang="tr-TR" sz="2000">
                <a:effectLst>
                  <a:outerShdw blurRad="38100" dist="38100" dir="2700000" algn="tl">
                    <a:srgbClr val="C0C0C0"/>
                  </a:outerShdw>
                </a:effectLst>
              </a:rPr>
              <a:t>dizi</a:t>
            </a:r>
            <a:endParaRPr lang="en-US" sz="2000">
              <a:effectLst>
                <a:outerShdw blurRad="38100" dist="38100" dir="2700000" algn="tl">
                  <a:srgbClr val="C0C0C0"/>
                </a:outerShdw>
              </a:effectLst>
            </a:endParaRPr>
          </a:p>
        </p:txBody>
      </p:sp>
      <p:sp>
        <p:nvSpPr>
          <p:cNvPr id="531547" name="Text Box 91"/>
          <p:cNvSpPr txBox="1">
            <a:spLocks noChangeArrowheads="1"/>
          </p:cNvSpPr>
          <p:nvPr/>
        </p:nvSpPr>
        <p:spPr bwMode="auto">
          <a:xfrm>
            <a:off x="6337300" y="4408488"/>
            <a:ext cx="960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effectLst>
                  <a:outerShdw blurRad="38100" dist="38100" dir="2700000" algn="tl">
                    <a:srgbClr val="C0C0C0"/>
                  </a:outerShdw>
                </a:effectLst>
              </a:rPr>
              <a:t>Mutant</a:t>
            </a:r>
          </a:p>
        </p:txBody>
      </p:sp>
      <p:grpSp>
        <p:nvGrpSpPr>
          <p:cNvPr id="531548" name="Group 92"/>
          <p:cNvGrpSpPr>
            <a:grpSpLocks/>
          </p:cNvGrpSpPr>
          <p:nvPr/>
        </p:nvGrpSpPr>
        <p:grpSpPr bwMode="auto">
          <a:xfrm>
            <a:off x="1754188" y="4821238"/>
            <a:ext cx="2741612" cy="366712"/>
            <a:chOff x="1105" y="3037"/>
            <a:chExt cx="1727" cy="231"/>
          </a:xfrm>
        </p:grpSpPr>
        <p:sp>
          <p:nvSpPr>
            <p:cNvPr id="531549" name="Line 93"/>
            <p:cNvSpPr>
              <a:spLocks noChangeShapeType="1"/>
            </p:cNvSpPr>
            <p:nvPr/>
          </p:nvSpPr>
          <p:spPr bwMode="auto">
            <a:xfrm>
              <a:off x="1557" y="3266"/>
              <a:ext cx="124" cy="0"/>
            </a:xfrm>
            <a:prstGeom prst="line">
              <a:avLst/>
            </a:prstGeom>
            <a:noFill/>
            <a:ln w="952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550" name="Line 94"/>
            <p:cNvSpPr>
              <a:spLocks noChangeShapeType="1"/>
            </p:cNvSpPr>
            <p:nvPr/>
          </p:nvSpPr>
          <p:spPr bwMode="auto">
            <a:xfrm>
              <a:off x="1886" y="3266"/>
              <a:ext cx="124" cy="0"/>
            </a:xfrm>
            <a:prstGeom prst="line">
              <a:avLst/>
            </a:prstGeom>
            <a:noFill/>
            <a:ln w="952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551" name="Line 95"/>
            <p:cNvSpPr>
              <a:spLocks noChangeShapeType="1"/>
            </p:cNvSpPr>
            <p:nvPr/>
          </p:nvSpPr>
          <p:spPr bwMode="auto">
            <a:xfrm>
              <a:off x="1722" y="3266"/>
              <a:ext cx="123" cy="0"/>
            </a:xfrm>
            <a:prstGeom prst="line">
              <a:avLst/>
            </a:prstGeom>
            <a:noFill/>
            <a:ln w="952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552" name="Line 96"/>
            <p:cNvSpPr>
              <a:spLocks noChangeShapeType="1"/>
            </p:cNvSpPr>
            <p:nvPr/>
          </p:nvSpPr>
          <p:spPr bwMode="auto">
            <a:xfrm>
              <a:off x="2051" y="3266"/>
              <a:ext cx="123" cy="0"/>
            </a:xfrm>
            <a:prstGeom prst="line">
              <a:avLst/>
            </a:prstGeom>
            <a:noFill/>
            <a:ln w="952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553" name="Line 97"/>
            <p:cNvSpPr>
              <a:spLocks noChangeShapeType="1"/>
            </p:cNvSpPr>
            <p:nvPr/>
          </p:nvSpPr>
          <p:spPr bwMode="auto">
            <a:xfrm>
              <a:off x="2380" y="3266"/>
              <a:ext cx="123" cy="0"/>
            </a:xfrm>
            <a:prstGeom prst="line">
              <a:avLst/>
            </a:prstGeom>
            <a:noFill/>
            <a:ln w="952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554" name="Line 98"/>
            <p:cNvSpPr>
              <a:spLocks noChangeShapeType="1"/>
            </p:cNvSpPr>
            <p:nvPr/>
          </p:nvSpPr>
          <p:spPr bwMode="auto">
            <a:xfrm>
              <a:off x="2215" y="3266"/>
              <a:ext cx="123" cy="0"/>
            </a:xfrm>
            <a:prstGeom prst="line">
              <a:avLst/>
            </a:prstGeom>
            <a:noFill/>
            <a:ln w="952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555" name="Text Box 99"/>
            <p:cNvSpPr txBox="1">
              <a:spLocks noChangeArrowheads="1"/>
            </p:cNvSpPr>
            <p:nvPr/>
          </p:nvSpPr>
          <p:spPr bwMode="auto">
            <a:xfrm>
              <a:off x="1923" y="3037"/>
              <a:ext cx="212" cy="23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effectLst>
                    <a:outerShdw blurRad="38100" dist="38100" dir="2700000" algn="tl">
                      <a:srgbClr val="C0C0C0"/>
                    </a:outerShdw>
                  </a:effectLst>
                </a:rPr>
                <a:t>A</a:t>
              </a:r>
            </a:p>
          </p:txBody>
        </p:sp>
        <p:sp>
          <p:nvSpPr>
            <p:cNvPr id="531556" name="Oval 100"/>
            <p:cNvSpPr>
              <a:spLocks noChangeArrowheads="1"/>
            </p:cNvSpPr>
            <p:nvPr/>
          </p:nvSpPr>
          <p:spPr bwMode="auto">
            <a:xfrm flipH="1">
              <a:off x="1475" y="3104"/>
              <a:ext cx="82" cy="64"/>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557" name="Oval 101"/>
            <p:cNvSpPr>
              <a:spLocks noChangeArrowheads="1"/>
            </p:cNvSpPr>
            <p:nvPr/>
          </p:nvSpPr>
          <p:spPr bwMode="auto">
            <a:xfrm flipH="1">
              <a:off x="1639" y="3104"/>
              <a:ext cx="83" cy="64"/>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558" name="Line 102"/>
            <p:cNvSpPr>
              <a:spLocks noChangeShapeType="1"/>
            </p:cNvSpPr>
            <p:nvPr/>
          </p:nvSpPr>
          <p:spPr bwMode="auto">
            <a:xfrm>
              <a:off x="1557" y="3136"/>
              <a:ext cx="12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559" name="Oval 103"/>
            <p:cNvSpPr>
              <a:spLocks noChangeArrowheads="1"/>
            </p:cNvSpPr>
            <p:nvPr/>
          </p:nvSpPr>
          <p:spPr bwMode="auto">
            <a:xfrm flipH="1">
              <a:off x="1804" y="3104"/>
              <a:ext cx="82" cy="64"/>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560" name="Line 104"/>
            <p:cNvSpPr>
              <a:spLocks noChangeShapeType="1"/>
            </p:cNvSpPr>
            <p:nvPr/>
          </p:nvSpPr>
          <p:spPr bwMode="auto">
            <a:xfrm>
              <a:off x="1886" y="3136"/>
              <a:ext cx="12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561" name="Line 105"/>
            <p:cNvSpPr>
              <a:spLocks noChangeShapeType="1"/>
            </p:cNvSpPr>
            <p:nvPr/>
          </p:nvSpPr>
          <p:spPr bwMode="auto">
            <a:xfrm>
              <a:off x="1722" y="3136"/>
              <a:ext cx="1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562" name="Oval 106"/>
            <p:cNvSpPr>
              <a:spLocks noChangeArrowheads="1"/>
            </p:cNvSpPr>
            <p:nvPr/>
          </p:nvSpPr>
          <p:spPr bwMode="auto">
            <a:xfrm flipH="1">
              <a:off x="2133" y="3104"/>
              <a:ext cx="82" cy="64"/>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563" name="Line 107"/>
            <p:cNvSpPr>
              <a:spLocks noChangeShapeType="1"/>
            </p:cNvSpPr>
            <p:nvPr/>
          </p:nvSpPr>
          <p:spPr bwMode="auto">
            <a:xfrm>
              <a:off x="2051" y="3136"/>
              <a:ext cx="1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564" name="Oval 108"/>
            <p:cNvSpPr>
              <a:spLocks noChangeArrowheads="1"/>
            </p:cNvSpPr>
            <p:nvPr/>
          </p:nvSpPr>
          <p:spPr bwMode="auto">
            <a:xfrm flipH="1">
              <a:off x="2297" y="3104"/>
              <a:ext cx="83" cy="64"/>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565" name="Oval 109"/>
            <p:cNvSpPr>
              <a:spLocks noChangeArrowheads="1"/>
            </p:cNvSpPr>
            <p:nvPr/>
          </p:nvSpPr>
          <p:spPr bwMode="auto">
            <a:xfrm flipH="1">
              <a:off x="2462" y="3104"/>
              <a:ext cx="82" cy="64"/>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566" name="Line 110"/>
            <p:cNvSpPr>
              <a:spLocks noChangeShapeType="1"/>
            </p:cNvSpPr>
            <p:nvPr/>
          </p:nvSpPr>
          <p:spPr bwMode="auto">
            <a:xfrm>
              <a:off x="2380" y="3136"/>
              <a:ext cx="1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567" name="Line 111"/>
            <p:cNvSpPr>
              <a:spLocks noChangeShapeType="1"/>
            </p:cNvSpPr>
            <p:nvPr/>
          </p:nvSpPr>
          <p:spPr bwMode="auto">
            <a:xfrm>
              <a:off x="2215" y="3136"/>
              <a:ext cx="1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568" name="Line 112"/>
            <p:cNvSpPr>
              <a:spLocks noChangeShapeType="1"/>
            </p:cNvSpPr>
            <p:nvPr/>
          </p:nvSpPr>
          <p:spPr bwMode="auto">
            <a:xfrm flipH="1" flipV="1">
              <a:off x="1105" y="3072"/>
              <a:ext cx="370" cy="6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569" name="Line 113"/>
            <p:cNvSpPr>
              <a:spLocks noChangeShapeType="1"/>
            </p:cNvSpPr>
            <p:nvPr/>
          </p:nvSpPr>
          <p:spPr bwMode="auto">
            <a:xfrm flipV="1">
              <a:off x="2544" y="3072"/>
              <a:ext cx="288" cy="6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531571" name="Group 115"/>
          <p:cNvGrpSpPr>
            <a:grpSpLocks/>
          </p:cNvGrpSpPr>
          <p:nvPr/>
        </p:nvGrpSpPr>
        <p:grpSpPr bwMode="auto">
          <a:xfrm>
            <a:off x="1711325" y="5653088"/>
            <a:ext cx="2741613" cy="409575"/>
            <a:chOff x="1078" y="3561"/>
            <a:chExt cx="1727" cy="258"/>
          </a:xfrm>
        </p:grpSpPr>
        <p:sp>
          <p:nvSpPr>
            <p:cNvPr id="531572" name="Oval 116"/>
            <p:cNvSpPr>
              <a:spLocks noChangeArrowheads="1"/>
            </p:cNvSpPr>
            <p:nvPr/>
          </p:nvSpPr>
          <p:spPr bwMode="auto">
            <a:xfrm flipH="1">
              <a:off x="1448" y="3756"/>
              <a:ext cx="82" cy="6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573" name="Oval 117"/>
            <p:cNvSpPr>
              <a:spLocks noChangeArrowheads="1"/>
            </p:cNvSpPr>
            <p:nvPr/>
          </p:nvSpPr>
          <p:spPr bwMode="auto">
            <a:xfrm flipH="1">
              <a:off x="1612" y="3756"/>
              <a:ext cx="83" cy="6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574" name="Line 118"/>
            <p:cNvSpPr>
              <a:spLocks noChangeShapeType="1"/>
            </p:cNvSpPr>
            <p:nvPr/>
          </p:nvSpPr>
          <p:spPr bwMode="auto">
            <a:xfrm>
              <a:off x="1530" y="3787"/>
              <a:ext cx="12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575" name="Oval 119"/>
            <p:cNvSpPr>
              <a:spLocks noChangeArrowheads="1"/>
            </p:cNvSpPr>
            <p:nvPr/>
          </p:nvSpPr>
          <p:spPr bwMode="auto">
            <a:xfrm flipH="1">
              <a:off x="1777" y="3756"/>
              <a:ext cx="82" cy="6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576" name="Line 120"/>
            <p:cNvSpPr>
              <a:spLocks noChangeShapeType="1"/>
            </p:cNvSpPr>
            <p:nvPr/>
          </p:nvSpPr>
          <p:spPr bwMode="auto">
            <a:xfrm flipV="1">
              <a:off x="1818" y="3724"/>
              <a:ext cx="123" cy="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577" name="Line 121"/>
            <p:cNvSpPr>
              <a:spLocks noChangeShapeType="1"/>
            </p:cNvSpPr>
            <p:nvPr/>
          </p:nvSpPr>
          <p:spPr bwMode="auto">
            <a:xfrm>
              <a:off x="1695" y="3787"/>
              <a:ext cx="1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578" name="Oval 122"/>
            <p:cNvSpPr>
              <a:spLocks noChangeArrowheads="1"/>
            </p:cNvSpPr>
            <p:nvPr/>
          </p:nvSpPr>
          <p:spPr bwMode="auto">
            <a:xfrm flipH="1">
              <a:off x="2106" y="3756"/>
              <a:ext cx="82" cy="6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579" name="Line 123"/>
            <p:cNvSpPr>
              <a:spLocks noChangeShapeType="1"/>
            </p:cNvSpPr>
            <p:nvPr/>
          </p:nvSpPr>
          <p:spPr bwMode="auto">
            <a:xfrm>
              <a:off x="2065" y="3724"/>
              <a:ext cx="123" cy="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580" name="Oval 124"/>
            <p:cNvSpPr>
              <a:spLocks noChangeArrowheads="1"/>
            </p:cNvSpPr>
            <p:nvPr/>
          </p:nvSpPr>
          <p:spPr bwMode="auto">
            <a:xfrm flipH="1">
              <a:off x="2270" y="3756"/>
              <a:ext cx="83" cy="6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581" name="Oval 125"/>
            <p:cNvSpPr>
              <a:spLocks noChangeArrowheads="1"/>
            </p:cNvSpPr>
            <p:nvPr/>
          </p:nvSpPr>
          <p:spPr bwMode="auto">
            <a:xfrm flipH="1">
              <a:off x="2435" y="3756"/>
              <a:ext cx="82" cy="6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582" name="Line 126"/>
            <p:cNvSpPr>
              <a:spLocks noChangeShapeType="1"/>
            </p:cNvSpPr>
            <p:nvPr/>
          </p:nvSpPr>
          <p:spPr bwMode="auto">
            <a:xfrm>
              <a:off x="2353" y="3787"/>
              <a:ext cx="1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583" name="Line 127"/>
            <p:cNvSpPr>
              <a:spLocks noChangeShapeType="1"/>
            </p:cNvSpPr>
            <p:nvPr/>
          </p:nvSpPr>
          <p:spPr bwMode="auto">
            <a:xfrm>
              <a:off x="2188" y="3787"/>
              <a:ext cx="1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584" name="Text Box 128"/>
            <p:cNvSpPr txBox="1">
              <a:spLocks noChangeArrowheads="1"/>
            </p:cNvSpPr>
            <p:nvPr/>
          </p:nvSpPr>
          <p:spPr bwMode="auto">
            <a:xfrm>
              <a:off x="1897" y="3561"/>
              <a:ext cx="212" cy="23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effectLst>
                    <a:outerShdw blurRad="38100" dist="38100" dir="2700000" algn="tl">
                      <a:srgbClr val="C0C0C0"/>
                    </a:outerShdw>
                  </a:effectLst>
                </a:rPr>
                <a:t>A</a:t>
              </a:r>
            </a:p>
          </p:txBody>
        </p:sp>
        <p:sp>
          <p:nvSpPr>
            <p:cNvPr id="531585" name="Line 129"/>
            <p:cNvSpPr>
              <a:spLocks noChangeShapeType="1"/>
            </p:cNvSpPr>
            <p:nvPr/>
          </p:nvSpPr>
          <p:spPr bwMode="auto">
            <a:xfrm flipH="1" flipV="1">
              <a:off x="1078" y="3724"/>
              <a:ext cx="370" cy="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586" name="Line 130"/>
            <p:cNvSpPr>
              <a:spLocks noChangeShapeType="1"/>
            </p:cNvSpPr>
            <p:nvPr/>
          </p:nvSpPr>
          <p:spPr bwMode="auto">
            <a:xfrm flipV="1">
              <a:off x="2517" y="3724"/>
              <a:ext cx="288" cy="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531587" name="Group 131"/>
          <p:cNvGrpSpPr>
            <a:grpSpLocks/>
          </p:cNvGrpSpPr>
          <p:nvPr/>
        </p:nvGrpSpPr>
        <p:grpSpPr bwMode="auto">
          <a:xfrm>
            <a:off x="6565900" y="5195888"/>
            <a:ext cx="1730375" cy="366712"/>
            <a:chOff x="4136" y="3273"/>
            <a:chExt cx="1090" cy="231"/>
          </a:xfrm>
        </p:grpSpPr>
        <p:sp>
          <p:nvSpPr>
            <p:cNvPr id="531588" name="Oval 132"/>
            <p:cNvSpPr>
              <a:spLocks noChangeArrowheads="1"/>
            </p:cNvSpPr>
            <p:nvPr/>
          </p:nvSpPr>
          <p:spPr bwMode="auto">
            <a:xfrm flipH="1">
              <a:off x="4157" y="3304"/>
              <a:ext cx="82" cy="63"/>
            </a:xfrm>
            <a:prstGeom prst="ellipse">
              <a:avLst/>
            </a:prstGeom>
            <a:solidFill>
              <a:srgbClr val="00CC00"/>
            </a:solidFill>
            <a:ln w="9525">
              <a:solidFill>
                <a:srgbClr val="00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589" name="Oval 133"/>
            <p:cNvSpPr>
              <a:spLocks noChangeArrowheads="1"/>
            </p:cNvSpPr>
            <p:nvPr/>
          </p:nvSpPr>
          <p:spPr bwMode="auto">
            <a:xfrm flipH="1">
              <a:off x="4321" y="3304"/>
              <a:ext cx="83" cy="63"/>
            </a:xfrm>
            <a:prstGeom prst="ellipse">
              <a:avLst/>
            </a:prstGeom>
            <a:solidFill>
              <a:srgbClr val="00CC00"/>
            </a:solidFill>
            <a:ln w="9525">
              <a:solidFill>
                <a:srgbClr val="00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590" name="Line 134"/>
            <p:cNvSpPr>
              <a:spLocks noChangeShapeType="1"/>
            </p:cNvSpPr>
            <p:nvPr/>
          </p:nvSpPr>
          <p:spPr bwMode="auto">
            <a:xfrm>
              <a:off x="4239" y="3330"/>
              <a:ext cx="124" cy="0"/>
            </a:xfrm>
            <a:prstGeom prst="line">
              <a:avLst/>
            </a:prstGeom>
            <a:noFill/>
            <a:ln w="952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591" name="Oval 135"/>
            <p:cNvSpPr>
              <a:spLocks noChangeArrowheads="1"/>
            </p:cNvSpPr>
            <p:nvPr/>
          </p:nvSpPr>
          <p:spPr bwMode="auto">
            <a:xfrm flipH="1">
              <a:off x="4486" y="3304"/>
              <a:ext cx="82" cy="63"/>
            </a:xfrm>
            <a:prstGeom prst="ellipse">
              <a:avLst/>
            </a:prstGeom>
            <a:solidFill>
              <a:srgbClr val="00CC00"/>
            </a:solidFill>
            <a:ln w="9525">
              <a:solidFill>
                <a:srgbClr val="00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592" name="Line 136"/>
            <p:cNvSpPr>
              <a:spLocks noChangeShapeType="1"/>
            </p:cNvSpPr>
            <p:nvPr/>
          </p:nvSpPr>
          <p:spPr bwMode="auto">
            <a:xfrm>
              <a:off x="4568" y="3330"/>
              <a:ext cx="82" cy="32"/>
            </a:xfrm>
            <a:prstGeom prst="line">
              <a:avLst/>
            </a:prstGeom>
            <a:noFill/>
            <a:ln w="952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593" name="Line 137"/>
            <p:cNvSpPr>
              <a:spLocks noChangeShapeType="1"/>
            </p:cNvSpPr>
            <p:nvPr/>
          </p:nvSpPr>
          <p:spPr bwMode="auto">
            <a:xfrm>
              <a:off x="4404" y="3330"/>
              <a:ext cx="123" cy="0"/>
            </a:xfrm>
            <a:prstGeom prst="line">
              <a:avLst/>
            </a:prstGeom>
            <a:noFill/>
            <a:ln w="952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594" name="Oval 138"/>
            <p:cNvSpPr>
              <a:spLocks noChangeArrowheads="1"/>
            </p:cNvSpPr>
            <p:nvPr/>
          </p:nvSpPr>
          <p:spPr bwMode="auto">
            <a:xfrm flipH="1">
              <a:off x="4815" y="3304"/>
              <a:ext cx="82" cy="63"/>
            </a:xfrm>
            <a:prstGeom prst="ellipse">
              <a:avLst/>
            </a:prstGeom>
            <a:solidFill>
              <a:srgbClr val="00CC00"/>
            </a:solidFill>
            <a:ln w="9525">
              <a:solidFill>
                <a:srgbClr val="00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595" name="Line 139"/>
            <p:cNvSpPr>
              <a:spLocks noChangeShapeType="1"/>
            </p:cNvSpPr>
            <p:nvPr/>
          </p:nvSpPr>
          <p:spPr bwMode="auto">
            <a:xfrm flipV="1">
              <a:off x="4733" y="3330"/>
              <a:ext cx="123" cy="32"/>
            </a:xfrm>
            <a:prstGeom prst="line">
              <a:avLst/>
            </a:prstGeom>
            <a:noFill/>
            <a:ln w="952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596" name="Oval 140"/>
            <p:cNvSpPr>
              <a:spLocks noChangeArrowheads="1"/>
            </p:cNvSpPr>
            <p:nvPr/>
          </p:nvSpPr>
          <p:spPr bwMode="auto">
            <a:xfrm flipH="1">
              <a:off x="4979" y="3304"/>
              <a:ext cx="83" cy="63"/>
            </a:xfrm>
            <a:prstGeom prst="ellipse">
              <a:avLst/>
            </a:prstGeom>
            <a:solidFill>
              <a:srgbClr val="00CC00"/>
            </a:solidFill>
            <a:ln w="9525">
              <a:solidFill>
                <a:srgbClr val="00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597" name="Oval 141"/>
            <p:cNvSpPr>
              <a:spLocks noChangeArrowheads="1"/>
            </p:cNvSpPr>
            <p:nvPr/>
          </p:nvSpPr>
          <p:spPr bwMode="auto">
            <a:xfrm flipH="1">
              <a:off x="5144" y="3304"/>
              <a:ext cx="82" cy="63"/>
            </a:xfrm>
            <a:prstGeom prst="ellipse">
              <a:avLst/>
            </a:prstGeom>
            <a:solidFill>
              <a:srgbClr val="00CC00"/>
            </a:solidFill>
            <a:ln w="9525">
              <a:solidFill>
                <a:srgbClr val="00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598" name="Line 142"/>
            <p:cNvSpPr>
              <a:spLocks noChangeShapeType="1"/>
            </p:cNvSpPr>
            <p:nvPr/>
          </p:nvSpPr>
          <p:spPr bwMode="auto">
            <a:xfrm>
              <a:off x="5062" y="3330"/>
              <a:ext cx="123" cy="0"/>
            </a:xfrm>
            <a:prstGeom prst="line">
              <a:avLst/>
            </a:prstGeom>
            <a:noFill/>
            <a:ln w="952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599" name="Line 143"/>
            <p:cNvSpPr>
              <a:spLocks noChangeShapeType="1"/>
            </p:cNvSpPr>
            <p:nvPr/>
          </p:nvSpPr>
          <p:spPr bwMode="auto">
            <a:xfrm>
              <a:off x="4897" y="3330"/>
              <a:ext cx="123" cy="0"/>
            </a:xfrm>
            <a:prstGeom prst="line">
              <a:avLst/>
            </a:prstGeom>
            <a:noFill/>
            <a:ln w="952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600" name="Text Box 144"/>
            <p:cNvSpPr txBox="1">
              <a:spLocks noChangeArrowheads="1"/>
            </p:cNvSpPr>
            <p:nvPr/>
          </p:nvSpPr>
          <p:spPr bwMode="auto">
            <a:xfrm>
              <a:off x="4609" y="3273"/>
              <a:ext cx="204" cy="23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00CC00"/>
                  </a:solidFill>
                  <a:effectLst>
                    <a:outerShdw blurRad="38100" dist="38100" dir="2700000" algn="tl">
                      <a:srgbClr val="C0C0C0"/>
                    </a:outerShdw>
                  </a:effectLst>
                </a:rPr>
                <a:t>T</a:t>
              </a:r>
            </a:p>
          </p:txBody>
        </p:sp>
        <p:sp>
          <p:nvSpPr>
            <p:cNvPr id="531601" name="Line 145"/>
            <p:cNvSpPr>
              <a:spLocks noChangeShapeType="1"/>
            </p:cNvSpPr>
            <p:nvPr/>
          </p:nvSpPr>
          <p:spPr bwMode="auto">
            <a:xfrm flipH="1">
              <a:off x="4159" y="3340"/>
              <a:ext cx="0" cy="55"/>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531602" name="Rectangle 146"/>
            <p:cNvSpPr>
              <a:spLocks noChangeArrowheads="1"/>
            </p:cNvSpPr>
            <p:nvPr/>
          </p:nvSpPr>
          <p:spPr bwMode="auto">
            <a:xfrm>
              <a:off x="4136" y="3395"/>
              <a:ext cx="45" cy="55"/>
            </a:xfrm>
            <a:prstGeom prst="rect">
              <a:avLst/>
            </a:prstGeom>
            <a:solidFill>
              <a:srgbClr val="33CC33"/>
            </a:solidFill>
            <a:ln w="9525">
              <a:solidFill>
                <a:srgbClr val="33CC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531603" name="Group 147"/>
          <p:cNvGrpSpPr>
            <a:grpSpLocks/>
          </p:cNvGrpSpPr>
          <p:nvPr/>
        </p:nvGrpSpPr>
        <p:grpSpPr bwMode="auto">
          <a:xfrm>
            <a:off x="2298700" y="6186488"/>
            <a:ext cx="1697038" cy="366712"/>
            <a:chOff x="1448" y="3897"/>
            <a:chExt cx="1069" cy="231"/>
          </a:xfrm>
        </p:grpSpPr>
        <p:sp>
          <p:nvSpPr>
            <p:cNvPr id="531604" name="Oval 148"/>
            <p:cNvSpPr>
              <a:spLocks noChangeArrowheads="1"/>
            </p:cNvSpPr>
            <p:nvPr/>
          </p:nvSpPr>
          <p:spPr bwMode="auto">
            <a:xfrm flipH="1">
              <a:off x="1448" y="3914"/>
              <a:ext cx="82" cy="63"/>
            </a:xfrm>
            <a:prstGeom prst="ellipse">
              <a:avLst/>
            </a:prstGeom>
            <a:solidFill>
              <a:srgbClr val="FF6699"/>
            </a:solidFill>
            <a:ln w="9525">
              <a:solidFill>
                <a:srgbClr val="FF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605" name="Oval 149"/>
            <p:cNvSpPr>
              <a:spLocks noChangeArrowheads="1"/>
            </p:cNvSpPr>
            <p:nvPr/>
          </p:nvSpPr>
          <p:spPr bwMode="auto">
            <a:xfrm flipH="1">
              <a:off x="1612" y="3914"/>
              <a:ext cx="83" cy="63"/>
            </a:xfrm>
            <a:prstGeom prst="ellipse">
              <a:avLst/>
            </a:prstGeom>
            <a:solidFill>
              <a:srgbClr val="FF6699"/>
            </a:solidFill>
            <a:ln w="9525">
              <a:solidFill>
                <a:srgbClr val="FF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606" name="Line 150"/>
            <p:cNvSpPr>
              <a:spLocks noChangeShapeType="1"/>
            </p:cNvSpPr>
            <p:nvPr/>
          </p:nvSpPr>
          <p:spPr bwMode="auto">
            <a:xfrm>
              <a:off x="1530" y="3940"/>
              <a:ext cx="124" cy="0"/>
            </a:xfrm>
            <a:prstGeom prst="line">
              <a:avLst/>
            </a:prstGeom>
            <a:noFill/>
            <a:ln w="9525">
              <a:solidFill>
                <a:srgbClr val="FF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607" name="Oval 151"/>
            <p:cNvSpPr>
              <a:spLocks noChangeArrowheads="1"/>
            </p:cNvSpPr>
            <p:nvPr/>
          </p:nvSpPr>
          <p:spPr bwMode="auto">
            <a:xfrm flipH="1">
              <a:off x="1777" y="3914"/>
              <a:ext cx="82" cy="63"/>
            </a:xfrm>
            <a:prstGeom prst="ellipse">
              <a:avLst/>
            </a:prstGeom>
            <a:solidFill>
              <a:srgbClr val="FF6699"/>
            </a:solidFill>
            <a:ln w="9525">
              <a:solidFill>
                <a:srgbClr val="FF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608" name="Line 152"/>
            <p:cNvSpPr>
              <a:spLocks noChangeShapeType="1"/>
            </p:cNvSpPr>
            <p:nvPr/>
          </p:nvSpPr>
          <p:spPr bwMode="auto">
            <a:xfrm>
              <a:off x="1859" y="3940"/>
              <a:ext cx="82" cy="32"/>
            </a:xfrm>
            <a:prstGeom prst="line">
              <a:avLst/>
            </a:prstGeom>
            <a:noFill/>
            <a:ln w="9525">
              <a:solidFill>
                <a:srgbClr val="FF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609" name="Line 153"/>
            <p:cNvSpPr>
              <a:spLocks noChangeShapeType="1"/>
            </p:cNvSpPr>
            <p:nvPr/>
          </p:nvSpPr>
          <p:spPr bwMode="auto">
            <a:xfrm>
              <a:off x="1695" y="3940"/>
              <a:ext cx="123" cy="0"/>
            </a:xfrm>
            <a:prstGeom prst="line">
              <a:avLst/>
            </a:prstGeom>
            <a:noFill/>
            <a:ln w="9525">
              <a:solidFill>
                <a:srgbClr val="FF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610" name="Oval 154"/>
            <p:cNvSpPr>
              <a:spLocks noChangeArrowheads="1"/>
            </p:cNvSpPr>
            <p:nvPr/>
          </p:nvSpPr>
          <p:spPr bwMode="auto">
            <a:xfrm flipH="1">
              <a:off x="2106" y="3914"/>
              <a:ext cx="82" cy="63"/>
            </a:xfrm>
            <a:prstGeom prst="ellipse">
              <a:avLst/>
            </a:prstGeom>
            <a:solidFill>
              <a:srgbClr val="FF6699"/>
            </a:solidFill>
            <a:ln w="9525">
              <a:solidFill>
                <a:srgbClr val="FF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611" name="Line 155"/>
            <p:cNvSpPr>
              <a:spLocks noChangeShapeType="1"/>
            </p:cNvSpPr>
            <p:nvPr/>
          </p:nvSpPr>
          <p:spPr bwMode="auto">
            <a:xfrm flipV="1">
              <a:off x="2024" y="3940"/>
              <a:ext cx="123" cy="32"/>
            </a:xfrm>
            <a:prstGeom prst="line">
              <a:avLst/>
            </a:prstGeom>
            <a:noFill/>
            <a:ln w="9525">
              <a:solidFill>
                <a:srgbClr val="FF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612" name="Oval 156"/>
            <p:cNvSpPr>
              <a:spLocks noChangeArrowheads="1"/>
            </p:cNvSpPr>
            <p:nvPr/>
          </p:nvSpPr>
          <p:spPr bwMode="auto">
            <a:xfrm flipH="1">
              <a:off x="2270" y="3914"/>
              <a:ext cx="83" cy="63"/>
            </a:xfrm>
            <a:prstGeom prst="ellipse">
              <a:avLst/>
            </a:prstGeom>
            <a:solidFill>
              <a:srgbClr val="FF6699"/>
            </a:solidFill>
            <a:ln w="9525">
              <a:solidFill>
                <a:srgbClr val="FF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613" name="Oval 157"/>
            <p:cNvSpPr>
              <a:spLocks noChangeArrowheads="1"/>
            </p:cNvSpPr>
            <p:nvPr/>
          </p:nvSpPr>
          <p:spPr bwMode="auto">
            <a:xfrm flipH="1">
              <a:off x="2435" y="3914"/>
              <a:ext cx="82" cy="63"/>
            </a:xfrm>
            <a:prstGeom prst="ellipse">
              <a:avLst/>
            </a:prstGeom>
            <a:solidFill>
              <a:srgbClr val="FF6699"/>
            </a:solidFill>
            <a:ln w="9525">
              <a:solidFill>
                <a:srgbClr val="FF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614" name="Line 158"/>
            <p:cNvSpPr>
              <a:spLocks noChangeShapeType="1"/>
            </p:cNvSpPr>
            <p:nvPr/>
          </p:nvSpPr>
          <p:spPr bwMode="auto">
            <a:xfrm>
              <a:off x="2353" y="3940"/>
              <a:ext cx="123" cy="0"/>
            </a:xfrm>
            <a:prstGeom prst="line">
              <a:avLst/>
            </a:prstGeom>
            <a:noFill/>
            <a:ln w="9525">
              <a:solidFill>
                <a:srgbClr val="FF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615" name="Line 159"/>
            <p:cNvSpPr>
              <a:spLocks noChangeShapeType="1"/>
            </p:cNvSpPr>
            <p:nvPr/>
          </p:nvSpPr>
          <p:spPr bwMode="auto">
            <a:xfrm>
              <a:off x="2188" y="3940"/>
              <a:ext cx="123" cy="0"/>
            </a:xfrm>
            <a:prstGeom prst="line">
              <a:avLst/>
            </a:prstGeom>
            <a:noFill/>
            <a:ln w="9525">
              <a:solidFill>
                <a:srgbClr val="FF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616" name="Text Box 160"/>
            <p:cNvSpPr txBox="1">
              <a:spLocks noChangeArrowheads="1"/>
            </p:cNvSpPr>
            <p:nvPr/>
          </p:nvSpPr>
          <p:spPr bwMode="auto">
            <a:xfrm>
              <a:off x="1859" y="3897"/>
              <a:ext cx="228" cy="23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6699"/>
                  </a:solidFill>
                  <a:effectLst>
                    <a:outerShdw blurRad="38100" dist="38100" dir="2700000" algn="tl">
                      <a:srgbClr val="C0C0C0"/>
                    </a:outerShdw>
                  </a:effectLst>
                </a:rPr>
                <a:t>G</a:t>
              </a:r>
              <a:endParaRPr lang="en-US" sz="1800">
                <a:solidFill>
                  <a:srgbClr val="00CC00"/>
                </a:solidFill>
                <a:effectLst>
                  <a:outerShdw blurRad="38100" dist="38100" dir="2700000" algn="tl">
                    <a:srgbClr val="C0C0C0"/>
                  </a:outerShdw>
                </a:effectLst>
              </a:endParaRPr>
            </a:p>
          </p:txBody>
        </p:sp>
        <p:sp>
          <p:nvSpPr>
            <p:cNvPr id="531617" name="Line 161"/>
            <p:cNvSpPr>
              <a:spLocks noChangeShapeType="1"/>
            </p:cNvSpPr>
            <p:nvPr/>
          </p:nvSpPr>
          <p:spPr bwMode="auto">
            <a:xfrm flipH="1">
              <a:off x="1477" y="3981"/>
              <a:ext cx="0" cy="55"/>
            </a:xfrm>
            <a:prstGeom prst="line">
              <a:avLst/>
            </a:prstGeom>
            <a:noFill/>
            <a:ln w="9525">
              <a:solidFill>
                <a:srgbClr val="FF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531618" name="Rectangle 162"/>
            <p:cNvSpPr>
              <a:spLocks noChangeArrowheads="1"/>
            </p:cNvSpPr>
            <p:nvPr/>
          </p:nvSpPr>
          <p:spPr bwMode="auto">
            <a:xfrm>
              <a:off x="1455" y="4036"/>
              <a:ext cx="44" cy="55"/>
            </a:xfrm>
            <a:prstGeom prst="rect">
              <a:avLst/>
            </a:prstGeom>
            <a:solidFill>
              <a:srgbClr val="FF6699"/>
            </a:solidFill>
            <a:ln w="9525">
              <a:solidFill>
                <a:srgbClr val="FF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531619" name="Group 163"/>
          <p:cNvGrpSpPr>
            <a:grpSpLocks/>
          </p:cNvGrpSpPr>
          <p:nvPr/>
        </p:nvGrpSpPr>
        <p:grpSpPr bwMode="auto">
          <a:xfrm>
            <a:off x="6024563" y="4625975"/>
            <a:ext cx="2741612" cy="403225"/>
            <a:chOff x="3795" y="2914"/>
            <a:chExt cx="1727" cy="254"/>
          </a:xfrm>
        </p:grpSpPr>
        <p:sp>
          <p:nvSpPr>
            <p:cNvPr id="531620" name="Oval 164"/>
            <p:cNvSpPr>
              <a:spLocks noChangeArrowheads="1"/>
            </p:cNvSpPr>
            <p:nvPr/>
          </p:nvSpPr>
          <p:spPr bwMode="auto">
            <a:xfrm flipH="1">
              <a:off x="4165" y="3104"/>
              <a:ext cx="82" cy="64"/>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621" name="Oval 165"/>
            <p:cNvSpPr>
              <a:spLocks noChangeArrowheads="1"/>
            </p:cNvSpPr>
            <p:nvPr/>
          </p:nvSpPr>
          <p:spPr bwMode="auto">
            <a:xfrm flipH="1">
              <a:off x="4329" y="3104"/>
              <a:ext cx="83" cy="64"/>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622" name="Line 166"/>
            <p:cNvSpPr>
              <a:spLocks noChangeShapeType="1"/>
            </p:cNvSpPr>
            <p:nvPr/>
          </p:nvSpPr>
          <p:spPr bwMode="auto">
            <a:xfrm>
              <a:off x="4247" y="3136"/>
              <a:ext cx="12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623" name="Oval 167"/>
            <p:cNvSpPr>
              <a:spLocks noChangeArrowheads="1"/>
            </p:cNvSpPr>
            <p:nvPr/>
          </p:nvSpPr>
          <p:spPr bwMode="auto">
            <a:xfrm flipH="1">
              <a:off x="4494" y="3104"/>
              <a:ext cx="82" cy="64"/>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624" name="Line 168"/>
            <p:cNvSpPr>
              <a:spLocks noChangeShapeType="1"/>
            </p:cNvSpPr>
            <p:nvPr/>
          </p:nvSpPr>
          <p:spPr bwMode="auto">
            <a:xfrm flipV="1">
              <a:off x="4535" y="3058"/>
              <a:ext cx="121" cy="7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625" name="Line 169"/>
            <p:cNvSpPr>
              <a:spLocks noChangeShapeType="1"/>
            </p:cNvSpPr>
            <p:nvPr/>
          </p:nvSpPr>
          <p:spPr bwMode="auto">
            <a:xfrm>
              <a:off x="4412" y="3136"/>
              <a:ext cx="1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626" name="Oval 170"/>
            <p:cNvSpPr>
              <a:spLocks noChangeArrowheads="1"/>
            </p:cNvSpPr>
            <p:nvPr/>
          </p:nvSpPr>
          <p:spPr bwMode="auto">
            <a:xfrm flipH="1">
              <a:off x="4823" y="3104"/>
              <a:ext cx="82" cy="64"/>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627" name="Line 171"/>
            <p:cNvSpPr>
              <a:spLocks noChangeShapeType="1"/>
            </p:cNvSpPr>
            <p:nvPr/>
          </p:nvSpPr>
          <p:spPr bwMode="auto">
            <a:xfrm>
              <a:off x="4752" y="3058"/>
              <a:ext cx="123" cy="7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628" name="Oval 172"/>
            <p:cNvSpPr>
              <a:spLocks noChangeArrowheads="1"/>
            </p:cNvSpPr>
            <p:nvPr/>
          </p:nvSpPr>
          <p:spPr bwMode="auto">
            <a:xfrm flipH="1">
              <a:off x="4987" y="3104"/>
              <a:ext cx="83" cy="64"/>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629" name="Oval 173"/>
            <p:cNvSpPr>
              <a:spLocks noChangeArrowheads="1"/>
            </p:cNvSpPr>
            <p:nvPr/>
          </p:nvSpPr>
          <p:spPr bwMode="auto">
            <a:xfrm flipH="1">
              <a:off x="5152" y="3104"/>
              <a:ext cx="82" cy="64"/>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630" name="Line 174"/>
            <p:cNvSpPr>
              <a:spLocks noChangeShapeType="1"/>
            </p:cNvSpPr>
            <p:nvPr/>
          </p:nvSpPr>
          <p:spPr bwMode="auto">
            <a:xfrm>
              <a:off x="5070" y="3136"/>
              <a:ext cx="1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631" name="Line 175"/>
            <p:cNvSpPr>
              <a:spLocks noChangeShapeType="1"/>
            </p:cNvSpPr>
            <p:nvPr/>
          </p:nvSpPr>
          <p:spPr bwMode="auto">
            <a:xfrm>
              <a:off x="4905" y="3136"/>
              <a:ext cx="1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632" name="Text Box 176"/>
            <p:cNvSpPr txBox="1">
              <a:spLocks noChangeArrowheads="1"/>
            </p:cNvSpPr>
            <p:nvPr/>
          </p:nvSpPr>
          <p:spPr bwMode="auto">
            <a:xfrm>
              <a:off x="4580" y="2914"/>
              <a:ext cx="220" cy="23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effectLst>
                    <a:outerShdw blurRad="38100" dist="38100" dir="2700000" algn="tl">
                      <a:srgbClr val="C0C0C0"/>
                    </a:outerShdw>
                  </a:effectLst>
                </a:rPr>
                <a:t>C</a:t>
              </a:r>
            </a:p>
          </p:txBody>
        </p:sp>
        <p:sp>
          <p:nvSpPr>
            <p:cNvPr id="531633" name="Line 177"/>
            <p:cNvSpPr>
              <a:spLocks noChangeShapeType="1"/>
            </p:cNvSpPr>
            <p:nvPr/>
          </p:nvSpPr>
          <p:spPr bwMode="auto">
            <a:xfrm flipH="1" flipV="1">
              <a:off x="3795" y="3072"/>
              <a:ext cx="370" cy="6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1634" name="Line 178"/>
            <p:cNvSpPr>
              <a:spLocks noChangeShapeType="1"/>
            </p:cNvSpPr>
            <p:nvPr/>
          </p:nvSpPr>
          <p:spPr bwMode="auto">
            <a:xfrm flipV="1">
              <a:off x="5234" y="3072"/>
              <a:ext cx="288" cy="6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531636" name="Group 180"/>
          <p:cNvGrpSpPr>
            <a:grpSpLocks/>
          </p:cNvGrpSpPr>
          <p:nvPr/>
        </p:nvGrpSpPr>
        <p:grpSpPr bwMode="auto">
          <a:xfrm>
            <a:off x="4267200" y="5149850"/>
            <a:ext cx="2133600" cy="946150"/>
            <a:chOff x="2688" y="3244"/>
            <a:chExt cx="1344" cy="596"/>
          </a:xfrm>
        </p:grpSpPr>
        <p:sp>
          <p:nvSpPr>
            <p:cNvPr id="531637" name="Text Box 181"/>
            <p:cNvSpPr txBox="1">
              <a:spLocks noChangeArrowheads="1"/>
            </p:cNvSpPr>
            <p:nvPr/>
          </p:nvSpPr>
          <p:spPr bwMode="auto">
            <a:xfrm>
              <a:off x="2688" y="3244"/>
              <a:ext cx="120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tr-TR" sz="1800">
                  <a:effectLst>
                    <a:outerShdw blurRad="38100" dist="38100" dir="2700000" algn="tl">
                      <a:srgbClr val="C0C0C0"/>
                    </a:outerShdw>
                  </a:effectLst>
                </a:rPr>
                <a:t>Bağlanmaz</a:t>
              </a:r>
              <a:endParaRPr lang="en-US" sz="1800">
                <a:effectLst>
                  <a:outerShdw blurRad="38100" dist="38100" dir="2700000" algn="tl">
                    <a:srgbClr val="C0C0C0"/>
                  </a:outerShdw>
                </a:effectLst>
              </a:endParaRPr>
            </a:p>
          </p:txBody>
        </p:sp>
        <p:sp>
          <p:nvSpPr>
            <p:cNvPr id="531638" name="Line 182"/>
            <p:cNvSpPr>
              <a:spLocks noChangeShapeType="1"/>
            </p:cNvSpPr>
            <p:nvPr/>
          </p:nvSpPr>
          <p:spPr bwMode="auto">
            <a:xfrm flipH="1">
              <a:off x="2736" y="3696"/>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531639" name="Line 183"/>
            <p:cNvSpPr>
              <a:spLocks noChangeShapeType="1"/>
            </p:cNvSpPr>
            <p:nvPr/>
          </p:nvSpPr>
          <p:spPr bwMode="auto">
            <a:xfrm flipV="1">
              <a:off x="3792" y="3312"/>
              <a:ext cx="240" cy="4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grpSp>
      <p:grpSp>
        <p:nvGrpSpPr>
          <p:cNvPr id="531640" name="Group 184"/>
          <p:cNvGrpSpPr>
            <a:grpSpLocks/>
          </p:cNvGrpSpPr>
          <p:nvPr/>
        </p:nvGrpSpPr>
        <p:grpSpPr bwMode="auto">
          <a:xfrm>
            <a:off x="2057400" y="4648200"/>
            <a:ext cx="6553200" cy="1905000"/>
            <a:chOff x="1296" y="2928"/>
            <a:chExt cx="4128" cy="1200"/>
          </a:xfrm>
        </p:grpSpPr>
        <p:sp>
          <p:nvSpPr>
            <p:cNvPr id="531641" name="Line 185"/>
            <p:cNvSpPr>
              <a:spLocks noChangeShapeType="1"/>
            </p:cNvSpPr>
            <p:nvPr/>
          </p:nvSpPr>
          <p:spPr bwMode="auto">
            <a:xfrm flipH="1">
              <a:off x="4032" y="2928"/>
              <a:ext cx="1392" cy="528"/>
            </a:xfrm>
            <a:prstGeom prst="line">
              <a:avLst/>
            </a:prstGeom>
            <a:noFill/>
            <a:ln w="762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531642" name="Line 186"/>
            <p:cNvSpPr>
              <a:spLocks noChangeShapeType="1"/>
            </p:cNvSpPr>
            <p:nvPr/>
          </p:nvSpPr>
          <p:spPr bwMode="auto">
            <a:xfrm flipH="1">
              <a:off x="1296" y="3600"/>
              <a:ext cx="1392" cy="528"/>
            </a:xfrm>
            <a:prstGeom prst="line">
              <a:avLst/>
            </a:prstGeom>
            <a:noFill/>
            <a:ln w="762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grpSp>
      <p:sp>
        <p:nvSpPr>
          <p:cNvPr id="531643" name="Rectangle 187"/>
          <p:cNvSpPr>
            <a:spLocks noChangeArrowheads="1"/>
          </p:cNvSpPr>
          <p:nvPr/>
        </p:nvSpPr>
        <p:spPr bwMode="auto">
          <a:xfrm>
            <a:off x="609600" y="-76200"/>
            <a:ext cx="8153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endParaRPr lang="tr-TR" sz="4400">
              <a:solidFill>
                <a:schemeClr val="tx2"/>
              </a:solidFill>
              <a:effectLst>
                <a:outerShdw blurRad="38100" dist="38100" dir="2700000" algn="tl">
                  <a:srgbClr val="C0C0C0"/>
                </a:outerShdw>
              </a:effectLst>
              <a:latin typeface="Tahoma" pitchFamily="34" charset="0"/>
            </a:endParaRPr>
          </a:p>
        </p:txBody>
      </p:sp>
      <p:sp>
        <p:nvSpPr>
          <p:cNvPr id="531644" name="Rectangle 188"/>
          <p:cNvSpPr>
            <a:spLocks noGrp="1" noChangeArrowheads="1"/>
          </p:cNvSpPr>
          <p:nvPr>
            <p:ph type="title"/>
          </p:nvPr>
        </p:nvSpPr>
        <p:spPr/>
        <p:txBody>
          <a:bodyPr/>
          <a:lstStyle/>
          <a:p>
            <a:r>
              <a:rPr lang="en-US">
                <a:effectLst>
                  <a:outerShdw blurRad="38100" dist="38100" dir="2700000" algn="tl">
                    <a:srgbClr val="C0C0C0"/>
                  </a:outerShdw>
                </a:effectLst>
              </a:rPr>
              <a:t>DNA anal</a:t>
            </a:r>
            <a:r>
              <a:rPr lang="tr-TR">
                <a:effectLst>
                  <a:outerShdw blurRad="38100" dist="38100" dir="2700000" algn="tl">
                    <a:srgbClr val="C0C0C0"/>
                  </a:outerShdw>
                </a:effectLst>
              </a:rPr>
              <a:t>iz</a:t>
            </a:r>
            <a:r>
              <a:rPr lang="en-US">
                <a:effectLst>
                  <a:outerShdw blurRad="38100" dist="38100" dir="2700000" algn="tl">
                    <a:srgbClr val="C0C0C0"/>
                  </a:outerShdw>
                </a:effectLst>
              </a:rPr>
              <a:t>i </a:t>
            </a:r>
            <a:r>
              <a:rPr lang="en-US">
                <a:effectLst>
                  <a:outerShdw blurRad="38100" dist="38100" dir="2700000" algn="tl">
                    <a:srgbClr val="C0C0C0"/>
                  </a:outerShdw>
                </a:effectLst>
                <a:latin typeface="Symbol" pitchFamily="18" charset="2"/>
              </a:rPr>
              <a:t>b</a:t>
            </a:r>
            <a:r>
              <a:rPr lang="en-US" baseline="30000">
                <a:effectLst>
                  <a:outerShdw blurRad="38100" dist="38100" dir="2700000" algn="tl">
                    <a:srgbClr val="C0C0C0"/>
                  </a:outerShdw>
                </a:effectLst>
              </a:rPr>
              <a:t>S </a:t>
            </a:r>
            <a:r>
              <a:rPr lang="en-US">
                <a:effectLst>
                  <a:outerShdw blurRad="38100" dist="38100" dir="2700000" algn="tl">
                    <a:srgbClr val="C0C0C0"/>
                  </a:outerShdw>
                </a:effectLst>
              </a:rPr>
              <a:t>- ASO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531504"/>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531546"/>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531547"/>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nodeType="afterEffect">
                                  <p:stCondLst>
                                    <p:cond delay="0"/>
                                  </p:stCondLst>
                                  <p:childTnLst>
                                    <p:set>
                                      <p:cBhvr>
                                        <p:cTn id="15" dur="1" fill="hold">
                                          <p:stCondLst>
                                            <p:cond delay="499"/>
                                          </p:stCondLst>
                                        </p:cTn>
                                        <p:tgtEl>
                                          <p:spTgt spid="531461"/>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nodeType="afterEffect">
                                  <p:stCondLst>
                                    <p:cond delay="0"/>
                                  </p:stCondLst>
                                  <p:childTnLst>
                                    <p:set>
                                      <p:cBhvr>
                                        <p:cTn id="18" dur="1" fill="hold">
                                          <p:stCondLst>
                                            <p:cond delay="499"/>
                                          </p:stCondLst>
                                        </p:cTn>
                                        <p:tgtEl>
                                          <p:spTgt spid="531548"/>
                                        </p:tgtEl>
                                        <p:attrNameLst>
                                          <p:attrName>style.visibility</p:attrName>
                                        </p:attrNameLst>
                                      </p:cBhvr>
                                      <p:to>
                                        <p:strVal val="visible"/>
                                      </p:to>
                                    </p:set>
                                  </p:childTnLst>
                                </p:cTn>
                              </p:par>
                            </p:childTnLst>
                          </p:cTn>
                        </p:par>
                        <p:par>
                          <p:cTn id="19" fill="hold" nodeType="afterGroup">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531459"/>
                                        </p:tgtEl>
                                        <p:attrNameLst>
                                          <p:attrName>style.visibility</p:attrName>
                                        </p:attrNameLst>
                                      </p:cBhvr>
                                      <p:to>
                                        <p:strVal val="visible"/>
                                      </p:to>
                                    </p:set>
                                  </p:childTnLst>
                                </p:cTn>
                              </p:par>
                            </p:childTnLst>
                          </p:cTn>
                        </p:par>
                        <p:par>
                          <p:cTn id="22" fill="hold" nodeType="afterGroup">
                            <p:stCondLst>
                              <p:cond delay="3000"/>
                            </p:stCondLst>
                            <p:childTnLst>
                              <p:par>
                                <p:cTn id="23" presetID="1" presetClass="entr" presetSubtype="0" fill="hold" grpId="0" nodeType="afterEffect">
                                  <p:stCondLst>
                                    <p:cond delay="0"/>
                                  </p:stCondLst>
                                  <p:childTnLst>
                                    <p:set>
                                      <p:cBhvr>
                                        <p:cTn id="24" dur="1" fill="hold">
                                          <p:stCondLst>
                                            <p:cond delay="499"/>
                                          </p:stCondLst>
                                        </p:cTn>
                                        <p:tgtEl>
                                          <p:spTgt spid="531460"/>
                                        </p:tgtEl>
                                        <p:attrNameLst>
                                          <p:attrName>style.visibility</p:attrName>
                                        </p:attrNameLst>
                                      </p:cBhvr>
                                      <p:to>
                                        <p:strVal val="visible"/>
                                      </p:to>
                                    </p:set>
                                  </p:childTnLst>
                                </p:cTn>
                              </p:par>
                            </p:childTnLst>
                          </p:cTn>
                        </p:par>
                        <p:par>
                          <p:cTn id="25" fill="hold" nodeType="afterGroup">
                            <p:stCondLst>
                              <p:cond delay="3500"/>
                            </p:stCondLst>
                            <p:childTnLst>
                              <p:par>
                                <p:cTn id="26" presetID="1" presetClass="entr" presetSubtype="0" fill="hold" nodeType="afterEffect">
                                  <p:stCondLst>
                                    <p:cond delay="0"/>
                                  </p:stCondLst>
                                  <p:childTnLst>
                                    <p:set>
                                      <p:cBhvr>
                                        <p:cTn id="27" dur="1" fill="hold">
                                          <p:stCondLst>
                                            <p:cond delay="499"/>
                                          </p:stCondLst>
                                        </p:cTn>
                                        <p:tgtEl>
                                          <p:spTgt spid="531487"/>
                                        </p:tgtEl>
                                        <p:attrNameLst>
                                          <p:attrName>style.visibility</p:attrName>
                                        </p:attrNameLst>
                                      </p:cBhvr>
                                      <p:to>
                                        <p:strVal val="visible"/>
                                      </p:to>
                                    </p:set>
                                  </p:childTnLst>
                                </p:cTn>
                              </p:par>
                            </p:childTnLst>
                          </p:cTn>
                        </p:par>
                        <p:par>
                          <p:cTn id="28" fill="hold" nodeType="afterGroup">
                            <p:stCondLst>
                              <p:cond delay="4000"/>
                            </p:stCondLst>
                            <p:childTnLst>
                              <p:par>
                                <p:cTn id="29" presetID="1" presetClass="entr" presetSubtype="0" fill="hold" nodeType="afterEffect">
                                  <p:stCondLst>
                                    <p:cond delay="0"/>
                                  </p:stCondLst>
                                  <p:childTnLst>
                                    <p:set>
                                      <p:cBhvr>
                                        <p:cTn id="30" dur="1" fill="hold">
                                          <p:stCondLst>
                                            <p:cond delay="499"/>
                                          </p:stCondLst>
                                        </p:cTn>
                                        <p:tgtEl>
                                          <p:spTgt spid="531477"/>
                                        </p:tgtEl>
                                        <p:attrNameLst>
                                          <p:attrName>style.visibility</p:attrName>
                                        </p:attrNameLst>
                                      </p:cBhvr>
                                      <p:to>
                                        <p:strVal val="visible"/>
                                      </p:to>
                                    </p:set>
                                  </p:childTnLst>
                                </p:cTn>
                              </p:par>
                            </p:childTnLst>
                          </p:cTn>
                        </p:par>
                        <p:par>
                          <p:cTn id="31" fill="hold" nodeType="afterGroup">
                            <p:stCondLst>
                              <p:cond delay="4500"/>
                            </p:stCondLst>
                            <p:childTnLst>
                              <p:par>
                                <p:cTn id="32" presetID="1" presetClass="entr" presetSubtype="0" fill="hold" nodeType="afterEffect">
                                  <p:stCondLst>
                                    <p:cond delay="0"/>
                                  </p:stCondLst>
                                  <p:childTnLst>
                                    <p:set>
                                      <p:cBhvr>
                                        <p:cTn id="33" dur="1" fill="hold">
                                          <p:stCondLst>
                                            <p:cond delay="499"/>
                                          </p:stCondLst>
                                        </p:cTn>
                                        <p:tgtEl>
                                          <p:spTgt spid="531636"/>
                                        </p:tgtEl>
                                        <p:attrNameLst>
                                          <p:attrName>style.visibility</p:attrName>
                                        </p:attrNameLst>
                                      </p:cBhvr>
                                      <p:to>
                                        <p:strVal val="visible"/>
                                      </p:to>
                                    </p:set>
                                  </p:childTnLst>
                                </p:cTn>
                              </p:par>
                            </p:childTnLst>
                          </p:cTn>
                        </p:par>
                        <p:par>
                          <p:cTn id="34" fill="hold" nodeType="afterGroup">
                            <p:stCondLst>
                              <p:cond delay="5000"/>
                            </p:stCondLst>
                            <p:childTnLst>
                              <p:par>
                                <p:cTn id="35" presetID="1" presetClass="entr" presetSubtype="0" fill="hold" nodeType="afterEffect">
                                  <p:stCondLst>
                                    <p:cond delay="0"/>
                                  </p:stCondLst>
                                  <p:childTnLst>
                                    <p:set>
                                      <p:cBhvr>
                                        <p:cTn id="36" dur="1" fill="hold">
                                          <p:stCondLst>
                                            <p:cond delay="499"/>
                                          </p:stCondLst>
                                        </p:cTn>
                                        <p:tgtEl>
                                          <p:spTgt spid="5316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1459" grpId="0" autoUpdateAnimBg="0"/>
      <p:bldP spid="531460" grpId="0" autoUpdateAnimBg="0"/>
      <p:bldP spid="531546" grpId="0" autoUpdateAnimBg="0"/>
      <p:bldP spid="531547"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32482" name="Group 2"/>
          <p:cNvGrpSpPr>
            <a:grpSpLocks/>
          </p:cNvGrpSpPr>
          <p:nvPr/>
        </p:nvGrpSpPr>
        <p:grpSpPr bwMode="auto">
          <a:xfrm>
            <a:off x="77788" y="3200400"/>
            <a:ext cx="3048000" cy="3032125"/>
            <a:chOff x="49" y="2016"/>
            <a:chExt cx="1920" cy="1910"/>
          </a:xfrm>
        </p:grpSpPr>
        <p:sp>
          <p:nvSpPr>
            <p:cNvPr id="532483" name="Text Box 3"/>
            <p:cNvSpPr txBox="1">
              <a:spLocks noChangeArrowheads="1"/>
            </p:cNvSpPr>
            <p:nvPr/>
          </p:nvSpPr>
          <p:spPr bwMode="auto">
            <a:xfrm>
              <a:off x="49" y="2064"/>
              <a:ext cx="139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sz="2000">
                  <a:effectLst>
                    <a:outerShdw blurRad="38100" dist="38100" dir="2700000" algn="tl">
                      <a:srgbClr val="C0C0C0"/>
                    </a:outerShdw>
                  </a:effectLst>
                </a:rPr>
                <a:t>Homoz</a:t>
              </a:r>
              <a:r>
                <a:rPr lang="tr-TR" sz="2000">
                  <a:effectLst>
                    <a:outerShdw blurRad="38100" dist="38100" dir="2700000" algn="tl">
                      <a:srgbClr val="C0C0C0"/>
                    </a:outerShdw>
                  </a:effectLst>
                </a:rPr>
                <a:t>i</a:t>
              </a:r>
              <a:r>
                <a:rPr lang="en-US" sz="2000">
                  <a:effectLst>
                    <a:outerShdw blurRad="38100" dist="38100" dir="2700000" algn="tl">
                      <a:srgbClr val="C0C0C0"/>
                    </a:outerShdw>
                  </a:effectLst>
                </a:rPr>
                <a:t>go</a:t>
              </a:r>
              <a:r>
                <a:rPr lang="tr-TR" sz="2000">
                  <a:effectLst>
                    <a:outerShdw blurRad="38100" dist="38100" dir="2700000" algn="tl">
                      <a:srgbClr val="C0C0C0"/>
                    </a:outerShdw>
                  </a:effectLst>
                </a:rPr>
                <a:t>t</a:t>
              </a:r>
              <a:r>
                <a:rPr lang="en-US" sz="2000">
                  <a:effectLst>
                    <a:outerShdw blurRad="38100" dist="38100" dir="2700000" algn="tl">
                      <a:srgbClr val="C0C0C0"/>
                    </a:outerShdw>
                  </a:effectLst>
                </a:rPr>
                <a:t> normal </a:t>
              </a:r>
              <a:r>
                <a:rPr lang="en-US" sz="2000">
                  <a:effectLst>
                    <a:outerShdw blurRad="38100" dist="38100" dir="2700000" algn="tl">
                      <a:srgbClr val="C0C0C0"/>
                    </a:outerShdw>
                  </a:effectLst>
                  <a:latin typeface="Symbol" pitchFamily="18" charset="2"/>
                </a:rPr>
                <a:t>b</a:t>
              </a:r>
              <a:r>
                <a:rPr lang="en-US" b="1" baseline="30000">
                  <a:effectLst>
                    <a:outerShdw blurRad="38100" dist="38100" dir="2700000" algn="tl">
                      <a:srgbClr val="C0C0C0"/>
                    </a:outerShdw>
                  </a:effectLst>
                </a:rPr>
                <a:t>A</a:t>
              </a:r>
            </a:p>
          </p:txBody>
        </p:sp>
        <p:sp>
          <p:nvSpPr>
            <p:cNvPr id="532484" name="Rectangle 4"/>
            <p:cNvSpPr>
              <a:spLocks noChangeArrowheads="1"/>
            </p:cNvSpPr>
            <p:nvPr/>
          </p:nvSpPr>
          <p:spPr bwMode="auto">
            <a:xfrm rot="5400000">
              <a:off x="841" y="2760"/>
              <a:ext cx="1872"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485" name="Text Box 5"/>
            <p:cNvSpPr txBox="1">
              <a:spLocks noChangeArrowheads="1"/>
            </p:cNvSpPr>
            <p:nvPr/>
          </p:nvSpPr>
          <p:spPr bwMode="auto">
            <a:xfrm>
              <a:off x="49" y="3446"/>
              <a:ext cx="1392"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sz="2000">
                  <a:effectLst>
                    <a:outerShdw blurRad="38100" dist="38100" dir="2700000" algn="tl">
                      <a:srgbClr val="C0C0C0"/>
                    </a:outerShdw>
                  </a:effectLst>
                </a:rPr>
                <a:t>Homoz</a:t>
              </a:r>
              <a:r>
                <a:rPr lang="tr-TR" sz="2000">
                  <a:effectLst>
                    <a:outerShdw blurRad="38100" dist="38100" dir="2700000" algn="tl">
                      <a:srgbClr val="C0C0C0"/>
                    </a:outerShdw>
                  </a:effectLst>
                </a:rPr>
                <a:t>i</a:t>
              </a:r>
              <a:r>
                <a:rPr lang="en-US" sz="2000">
                  <a:effectLst>
                    <a:outerShdw blurRad="38100" dist="38100" dir="2700000" algn="tl">
                      <a:srgbClr val="C0C0C0"/>
                    </a:outerShdw>
                  </a:effectLst>
                </a:rPr>
                <a:t>go</a:t>
              </a:r>
              <a:r>
                <a:rPr lang="tr-TR" sz="2000">
                  <a:effectLst>
                    <a:outerShdw blurRad="38100" dist="38100" dir="2700000" algn="tl">
                      <a:srgbClr val="C0C0C0"/>
                    </a:outerShdw>
                  </a:effectLst>
                </a:rPr>
                <a:t>t</a:t>
              </a:r>
              <a:r>
                <a:rPr lang="en-US" sz="2000">
                  <a:effectLst>
                    <a:outerShdw blurRad="38100" dist="38100" dir="2700000" algn="tl">
                      <a:srgbClr val="C0C0C0"/>
                    </a:outerShdw>
                  </a:effectLst>
                </a:rPr>
                <a:t> mutant </a:t>
              </a:r>
              <a:r>
                <a:rPr lang="en-US">
                  <a:effectLst>
                    <a:outerShdw blurRad="38100" dist="38100" dir="2700000" algn="tl">
                      <a:srgbClr val="C0C0C0"/>
                    </a:outerShdw>
                  </a:effectLst>
                  <a:latin typeface="Symbol" pitchFamily="18" charset="2"/>
                </a:rPr>
                <a:t>b</a:t>
              </a:r>
              <a:r>
                <a:rPr lang="en-US" b="1" baseline="30000">
                  <a:effectLst>
                    <a:outerShdw blurRad="38100" dist="38100" dir="2700000" algn="tl">
                      <a:srgbClr val="C0C0C0"/>
                    </a:outerShdw>
                  </a:effectLst>
                </a:rPr>
                <a:t>S</a:t>
              </a:r>
              <a:r>
                <a:rPr lang="en-US">
                  <a:effectLst>
                    <a:outerShdw blurRad="38100" dist="38100" dir="2700000" algn="tl">
                      <a:srgbClr val="C0C0C0"/>
                    </a:outerShdw>
                  </a:effectLst>
                  <a:latin typeface="Symbol" pitchFamily="18" charset="2"/>
                </a:rPr>
                <a:t>b</a:t>
              </a:r>
              <a:r>
                <a:rPr lang="en-US" b="1" baseline="30000">
                  <a:effectLst>
                    <a:outerShdw blurRad="38100" dist="38100" dir="2700000" algn="tl">
                      <a:srgbClr val="C0C0C0"/>
                    </a:outerShdw>
                  </a:effectLst>
                </a:rPr>
                <a:t>S</a:t>
              </a:r>
            </a:p>
          </p:txBody>
        </p:sp>
        <p:sp>
          <p:nvSpPr>
            <p:cNvPr id="532486" name="Text Box 6"/>
            <p:cNvSpPr txBox="1">
              <a:spLocks noChangeArrowheads="1"/>
            </p:cNvSpPr>
            <p:nvPr/>
          </p:nvSpPr>
          <p:spPr bwMode="auto">
            <a:xfrm>
              <a:off x="49" y="2784"/>
              <a:ext cx="1392"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sz="2000">
                  <a:effectLst>
                    <a:outerShdw blurRad="38100" dist="38100" dir="2700000" algn="tl">
                      <a:srgbClr val="C0C0C0"/>
                    </a:outerShdw>
                  </a:effectLst>
                </a:rPr>
                <a:t>Heteroz</a:t>
              </a:r>
              <a:r>
                <a:rPr lang="tr-TR" sz="2000">
                  <a:effectLst>
                    <a:outerShdw blurRad="38100" dist="38100" dir="2700000" algn="tl">
                      <a:srgbClr val="C0C0C0"/>
                    </a:outerShdw>
                  </a:effectLst>
                </a:rPr>
                <a:t>i</a:t>
              </a:r>
              <a:r>
                <a:rPr lang="en-US" sz="2000">
                  <a:effectLst>
                    <a:outerShdw blurRad="38100" dist="38100" dir="2700000" algn="tl">
                      <a:srgbClr val="C0C0C0"/>
                    </a:outerShdw>
                  </a:effectLst>
                </a:rPr>
                <a:t>got  </a:t>
              </a:r>
              <a:r>
                <a:rPr lang="en-US">
                  <a:effectLst>
                    <a:outerShdw blurRad="38100" dist="38100" dir="2700000" algn="tl">
                      <a:srgbClr val="C0C0C0"/>
                    </a:outerShdw>
                  </a:effectLst>
                  <a:latin typeface="Symbol" pitchFamily="18" charset="2"/>
                </a:rPr>
                <a:t>b</a:t>
              </a:r>
              <a:r>
                <a:rPr lang="en-US" b="1" baseline="30000">
                  <a:effectLst>
                    <a:outerShdw blurRad="38100" dist="38100" dir="2700000" algn="tl">
                      <a:srgbClr val="C0C0C0"/>
                    </a:outerShdw>
                  </a:effectLst>
                </a:rPr>
                <a:t>A</a:t>
              </a:r>
              <a:r>
                <a:rPr lang="en-US">
                  <a:effectLst>
                    <a:outerShdw blurRad="38100" dist="38100" dir="2700000" algn="tl">
                      <a:srgbClr val="C0C0C0"/>
                    </a:outerShdw>
                  </a:effectLst>
                  <a:latin typeface="Symbol" pitchFamily="18" charset="2"/>
                </a:rPr>
                <a:t>b</a:t>
              </a:r>
              <a:r>
                <a:rPr lang="en-US" b="1" baseline="30000">
                  <a:effectLst>
                    <a:outerShdw blurRad="38100" dist="38100" dir="2700000" algn="tl">
                      <a:srgbClr val="C0C0C0"/>
                    </a:outerShdw>
                  </a:effectLst>
                </a:rPr>
                <a:t>S</a:t>
              </a:r>
              <a:r>
                <a:rPr lang="en-US" sz="2000">
                  <a:effectLst>
                    <a:outerShdw blurRad="38100" dist="38100" dir="2700000" algn="tl">
                      <a:srgbClr val="C0C0C0"/>
                    </a:outerShdw>
                  </a:effectLst>
                </a:rPr>
                <a:t> </a:t>
              </a:r>
            </a:p>
          </p:txBody>
        </p:sp>
      </p:grpSp>
      <p:sp>
        <p:nvSpPr>
          <p:cNvPr id="532487" name="Rectangle 7"/>
          <p:cNvSpPr>
            <a:spLocks noGrp="1" noChangeArrowheads="1"/>
          </p:cNvSpPr>
          <p:nvPr>
            <p:ph type="title"/>
          </p:nvPr>
        </p:nvSpPr>
        <p:spPr>
          <a:xfrm>
            <a:off x="762000" y="762000"/>
            <a:ext cx="7467600" cy="685800"/>
          </a:xfrm>
        </p:spPr>
        <p:txBody>
          <a:bodyPr/>
          <a:lstStyle/>
          <a:p>
            <a:r>
              <a:rPr lang="en-US">
                <a:effectLst>
                  <a:outerShdw blurRad="38100" dist="38100" dir="2700000" algn="tl">
                    <a:srgbClr val="C0C0C0"/>
                  </a:outerShdw>
                </a:effectLst>
              </a:rPr>
              <a:t>DNA anal</a:t>
            </a:r>
            <a:r>
              <a:rPr lang="tr-TR">
                <a:effectLst>
                  <a:outerShdw blurRad="38100" dist="38100" dir="2700000" algn="tl">
                    <a:srgbClr val="C0C0C0"/>
                  </a:outerShdw>
                </a:effectLst>
              </a:rPr>
              <a:t>izi</a:t>
            </a:r>
            <a:r>
              <a:rPr lang="en-US">
                <a:effectLst>
                  <a:outerShdw blurRad="38100" dist="38100" dir="2700000" algn="tl">
                    <a:srgbClr val="C0C0C0"/>
                  </a:outerShdw>
                </a:effectLst>
              </a:rPr>
              <a:t> </a:t>
            </a:r>
            <a:r>
              <a:rPr lang="en-US">
                <a:effectLst>
                  <a:outerShdw blurRad="38100" dist="38100" dir="2700000" algn="tl">
                    <a:srgbClr val="C0C0C0"/>
                  </a:outerShdw>
                </a:effectLst>
                <a:latin typeface="Symbol" pitchFamily="18" charset="2"/>
              </a:rPr>
              <a:t>b</a:t>
            </a:r>
            <a:r>
              <a:rPr lang="en-US" baseline="30000">
                <a:effectLst>
                  <a:outerShdw blurRad="38100" dist="38100" dir="2700000" algn="tl">
                    <a:srgbClr val="C0C0C0"/>
                  </a:outerShdw>
                </a:effectLst>
              </a:rPr>
              <a:t>S </a:t>
            </a:r>
            <a:r>
              <a:rPr lang="tr-TR" baseline="30000">
                <a:effectLst>
                  <a:outerShdw blurRad="38100" dist="38100" dir="2700000" algn="tl">
                    <a:srgbClr val="C0C0C0"/>
                  </a:outerShdw>
                </a:effectLst>
              </a:rPr>
              <a:t>‘de </a:t>
            </a:r>
            <a:r>
              <a:rPr lang="en-US">
                <a:effectLst>
                  <a:outerShdw blurRad="38100" dist="38100" dir="2700000" algn="tl">
                    <a:srgbClr val="C0C0C0"/>
                  </a:outerShdw>
                </a:effectLst>
              </a:rPr>
              <a:t>ASO</a:t>
            </a:r>
            <a:r>
              <a:rPr lang="tr-TR">
                <a:effectLst>
                  <a:outerShdw blurRad="38100" dist="38100" dir="2700000" algn="tl">
                    <a:srgbClr val="C0C0C0"/>
                  </a:outerShdw>
                </a:effectLst>
              </a:rPr>
              <a:t> probları ile</a:t>
            </a:r>
            <a:r>
              <a:rPr lang="en-US">
                <a:effectLst>
                  <a:outerShdw blurRad="38100" dist="38100" dir="2700000" algn="tl">
                    <a:srgbClr val="C0C0C0"/>
                  </a:outerShdw>
                </a:effectLst>
              </a:rPr>
              <a:t> - “dot blot”</a:t>
            </a:r>
          </a:p>
        </p:txBody>
      </p:sp>
      <p:sp>
        <p:nvSpPr>
          <p:cNvPr id="532489" name="Oval 9"/>
          <p:cNvSpPr>
            <a:spLocks noChangeArrowheads="1"/>
          </p:cNvSpPr>
          <p:nvPr/>
        </p:nvSpPr>
        <p:spPr bwMode="auto">
          <a:xfrm>
            <a:off x="2655888" y="3403600"/>
            <a:ext cx="330200" cy="365125"/>
          </a:xfrm>
          <a:prstGeom prst="ellipse">
            <a:avLst/>
          </a:prstGeom>
          <a:solidFill>
            <a:srgbClr val="33CC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effectLst>
                  <a:outerShdw blurRad="38100" dist="38100" dir="2700000" algn="tl">
                    <a:srgbClr val="FFFFFF"/>
                  </a:outerShdw>
                </a:effectLst>
              </a:rPr>
              <a:t>G</a:t>
            </a:r>
          </a:p>
        </p:txBody>
      </p:sp>
      <p:sp>
        <p:nvSpPr>
          <p:cNvPr id="532490" name="Oval 10"/>
          <p:cNvSpPr>
            <a:spLocks noChangeArrowheads="1"/>
          </p:cNvSpPr>
          <p:nvPr/>
        </p:nvSpPr>
        <p:spPr bwMode="auto">
          <a:xfrm>
            <a:off x="2655888" y="5603875"/>
            <a:ext cx="330200" cy="365125"/>
          </a:xfrm>
          <a:prstGeom prst="ellipse">
            <a:avLst/>
          </a:prstGeom>
          <a:solidFill>
            <a:srgbClr val="FF66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effectLst>
                  <a:outerShdw blurRad="38100" dist="38100" dir="2700000" algn="tl">
                    <a:srgbClr val="FFFFFF"/>
                  </a:outerShdw>
                </a:effectLst>
              </a:rPr>
              <a:t>R</a:t>
            </a:r>
          </a:p>
        </p:txBody>
      </p:sp>
      <p:sp>
        <p:nvSpPr>
          <p:cNvPr id="532491" name="Oval 11"/>
          <p:cNvSpPr>
            <a:spLocks noChangeArrowheads="1"/>
          </p:cNvSpPr>
          <p:nvPr/>
        </p:nvSpPr>
        <p:spPr bwMode="auto">
          <a:xfrm>
            <a:off x="2655888" y="4503738"/>
            <a:ext cx="330200" cy="365125"/>
          </a:xfrm>
          <a:prstGeom prst="ellipse">
            <a:avLst/>
          </a:prstGeom>
          <a:solidFill>
            <a:srgbClr val="CC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effectLst>
                  <a:outerShdw blurRad="38100" dist="38100" dir="2700000" algn="tl">
                    <a:srgbClr val="FFFFFF"/>
                  </a:outerShdw>
                </a:effectLst>
              </a:rPr>
              <a:t>Y</a:t>
            </a:r>
          </a:p>
        </p:txBody>
      </p:sp>
      <p:grpSp>
        <p:nvGrpSpPr>
          <p:cNvPr id="532590" name="Group 110"/>
          <p:cNvGrpSpPr>
            <a:grpSpLocks/>
          </p:cNvGrpSpPr>
          <p:nvPr/>
        </p:nvGrpSpPr>
        <p:grpSpPr bwMode="auto">
          <a:xfrm>
            <a:off x="3276600" y="4343400"/>
            <a:ext cx="2741613" cy="595313"/>
            <a:chOff x="3457" y="1785"/>
            <a:chExt cx="1727" cy="375"/>
          </a:xfrm>
        </p:grpSpPr>
        <p:sp>
          <p:nvSpPr>
            <p:cNvPr id="532591" name="Oval 111"/>
            <p:cNvSpPr>
              <a:spLocks noChangeArrowheads="1"/>
            </p:cNvSpPr>
            <p:nvPr/>
          </p:nvSpPr>
          <p:spPr bwMode="auto">
            <a:xfrm flipH="1">
              <a:off x="3827" y="1982"/>
              <a:ext cx="82" cy="64"/>
            </a:xfrm>
            <a:prstGeom prst="ellipse">
              <a:avLst/>
            </a:prstGeom>
            <a:solidFill>
              <a:srgbClr val="00CC00"/>
            </a:solidFill>
            <a:ln w="9525">
              <a:solidFill>
                <a:srgbClr val="00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592" name="Oval 112"/>
            <p:cNvSpPr>
              <a:spLocks noChangeArrowheads="1"/>
            </p:cNvSpPr>
            <p:nvPr/>
          </p:nvSpPr>
          <p:spPr bwMode="auto">
            <a:xfrm flipH="1">
              <a:off x="3991" y="1982"/>
              <a:ext cx="83" cy="64"/>
            </a:xfrm>
            <a:prstGeom prst="ellipse">
              <a:avLst/>
            </a:prstGeom>
            <a:solidFill>
              <a:srgbClr val="00CC00"/>
            </a:solidFill>
            <a:ln w="9525">
              <a:solidFill>
                <a:srgbClr val="00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593" name="Line 113"/>
            <p:cNvSpPr>
              <a:spLocks noChangeShapeType="1"/>
            </p:cNvSpPr>
            <p:nvPr/>
          </p:nvSpPr>
          <p:spPr bwMode="auto">
            <a:xfrm>
              <a:off x="3909" y="2014"/>
              <a:ext cx="124" cy="0"/>
            </a:xfrm>
            <a:prstGeom prst="line">
              <a:avLst/>
            </a:prstGeom>
            <a:noFill/>
            <a:ln w="952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594" name="Oval 114"/>
            <p:cNvSpPr>
              <a:spLocks noChangeArrowheads="1"/>
            </p:cNvSpPr>
            <p:nvPr/>
          </p:nvSpPr>
          <p:spPr bwMode="auto">
            <a:xfrm flipH="1">
              <a:off x="4156" y="1982"/>
              <a:ext cx="82" cy="64"/>
            </a:xfrm>
            <a:prstGeom prst="ellipse">
              <a:avLst/>
            </a:prstGeom>
            <a:solidFill>
              <a:srgbClr val="00CC00"/>
            </a:solidFill>
            <a:ln w="9525">
              <a:solidFill>
                <a:srgbClr val="00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595" name="Line 115"/>
            <p:cNvSpPr>
              <a:spLocks noChangeShapeType="1"/>
            </p:cNvSpPr>
            <p:nvPr/>
          </p:nvSpPr>
          <p:spPr bwMode="auto">
            <a:xfrm>
              <a:off x="4238" y="2014"/>
              <a:ext cx="124" cy="0"/>
            </a:xfrm>
            <a:prstGeom prst="line">
              <a:avLst/>
            </a:prstGeom>
            <a:noFill/>
            <a:ln w="952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596" name="Line 116"/>
            <p:cNvSpPr>
              <a:spLocks noChangeShapeType="1"/>
            </p:cNvSpPr>
            <p:nvPr/>
          </p:nvSpPr>
          <p:spPr bwMode="auto">
            <a:xfrm>
              <a:off x="4074" y="2014"/>
              <a:ext cx="123" cy="0"/>
            </a:xfrm>
            <a:prstGeom prst="line">
              <a:avLst/>
            </a:prstGeom>
            <a:noFill/>
            <a:ln w="952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597" name="Oval 117"/>
            <p:cNvSpPr>
              <a:spLocks noChangeArrowheads="1"/>
            </p:cNvSpPr>
            <p:nvPr/>
          </p:nvSpPr>
          <p:spPr bwMode="auto">
            <a:xfrm flipH="1">
              <a:off x="4485" y="1982"/>
              <a:ext cx="82" cy="64"/>
            </a:xfrm>
            <a:prstGeom prst="ellipse">
              <a:avLst/>
            </a:prstGeom>
            <a:solidFill>
              <a:srgbClr val="00CC00"/>
            </a:solidFill>
            <a:ln w="9525">
              <a:solidFill>
                <a:srgbClr val="00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598" name="Line 118"/>
            <p:cNvSpPr>
              <a:spLocks noChangeShapeType="1"/>
            </p:cNvSpPr>
            <p:nvPr/>
          </p:nvSpPr>
          <p:spPr bwMode="auto">
            <a:xfrm>
              <a:off x="4403" y="2014"/>
              <a:ext cx="123" cy="0"/>
            </a:xfrm>
            <a:prstGeom prst="line">
              <a:avLst/>
            </a:prstGeom>
            <a:noFill/>
            <a:ln w="952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599" name="Oval 119"/>
            <p:cNvSpPr>
              <a:spLocks noChangeArrowheads="1"/>
            </p:cNvSpPr>
            <p:nvPr/>
          </p:nvSpPr>
          <p:spPr bwMode="auto">
            <a:xfrm flipH="1">
              <a:off x="4649" y="1982"/>
              <a:ext cx="83" cy="64"/>
            </a:xfrm>
            <a:prstGeom prst="ellipse">
              <a:avLst/>
            </a:prstGeom>
            <a:solidFill>
              <a:srgbClr val="00CC00"/>
            </a:solidFill>
            <a:ln w="9525">
              <a:solidFill>
                <a:srgbClr val="00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600" name="Oval 120"/>
            <p:cNvSpPr>
              <a:spLocks noChangeArrowheads="1"/>
            </p:cNvSpPr>
            <p:nvPr/>
          </p:nvSpPr>
          <p:spPr bwMode="auto">
            <a:xfrm flipH="1">
              <a:off x="4814" y="1982"/>
              <a:ext cx="82" cy="64"/>
            </a:xfrm>
            <a:prstGeom prst="ellipse">
              <a:avLst/>
            </a:prstGeom>
            <a:solidFill>
              <a:srgbClr val="00CC00"/>
            </a:solidFill>
            <a:ln w="9525">
              <a:solidFill>
                <a:srgbClr val="00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601" name="Line 121"/>
            <p:cNvSpPr>
              <a:spLocks noChangeShapeType="1"/>
            </p:cNvSpPr>
            <p:nvPr/>
          </p:nvSpPr>
          <p:spPr bwMode="auto">
            <a:xfrm>
              <a:off x="4732" y="2014"/>
              <a:ext cx="123" cy="0"/>
            </a:xfrm>
            <a:prstGeom prst="line">
              <a:avLst/>
            </a:prstGeom>
            <a:noFill/>
            <a:ln w="952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602" name="Line 122"/>
            <p:cNvSpPr>
              <a:spLocks noChangeShapeType="1"/>
            </p:cNvSpPr>
            <p:nvPr/>
          </p:nvSpPr>
          <p:spPr bwMode="auto">
            <a:xfrm>
              <a:off x="4567" y="2014"/>
              <a:ext cx="123" cy="0"/>
            </a:xfrm>
            <a:prstGeom prst="line">
              <a:avLst/>
            </a:prstGeom>
            <a:noFill/>
            <a:ln w="952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603" name="Text Box 123"/>
            <p:cNvSpPr txBox="1">
              <a:spLocks noChangeArrowheads="1"/>
            </p:cNvSpPr>
            <p:nvPr/>
          </p:nvSpPr>
          <p:spPr bwMode="auto">
            <a:xfrm>
              <a:off x="4275" y="1929"/>
              <a:ext cx="204" cy="23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00CC00"/>
                  </a:solidFill>
                  <a:effectLst>
                    <a:outerShdw blurRad="38100" dist="38100" dir="2700000" algn="tl">
                      <a:srgbClr val="C0C0C0"/>
                    </a:outerShdw>
                  </a:effectLst>
                </a:rPr>
                <a:t>T</a:t>
              </a:r>
            </a:p>
          </p:txBody>
        </p:sp>
        <p:sp>
          <p:nvSpPr>
            <p:cNvPr id="532604" name="Oval 124"/>
            <p:cNvSpPr>
              <a:spLocks noChangeArrowheads="1"/>
            </p:cNvSpPr>
            <p:nvPr/>
          </p:nvSpPr>
          <p:spPr bwMode="auto">
            <a:xfrm flipH="1">
              <a:off x="3827" y="1879"/>
              <a:ext cx="82" cy="64"/>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605" name="Oval 125"/>
            <p:cNvSpPr>
              <a:spLocks noChangeArrowheads="1"/>
            </p:cNvSpPr>
            <p:nvPr/>
          </p:nvSpPr>
          <p:spPr bwMode="auto">
            <a:xfrm flipH="1">
              <a:off x="3991" y="1879"/>
              <a:ext cx="83" cy="64"/>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606" name="Line 126"/>
            <p:cNvSpPr>
              <a:spLocks noChangeShapeType="1"/>
            </p:cNvSpPr>
            <p:nvPr/>
          </p:nvSpPr>
          <p:spPr bwMode="auto">
            <a:xfrm>
              <a:off x="3909" y="1911"/>
              <a:ext cx="12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607" name="Oval 127"/>
            <p:cNvSpPr>
              <a:spLocks noChangeArrowheads="1"/>
            </p:cNvSpPr>
            <p:nvPr/>
          </p:nvSpPr>
          <p:spPr bwMode="auto">
            <a:xfrm flipH="1">
              <a:off x="4156" y="1879"/>
              <a:ext cx="82" cy="64"/>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608" name="Line 128"/>
            <p:cNvSpPr>
              <a:spLocks noChangeShapeType="1"/>
            </p:cNvSpPr>
            <p:nvPr/>
          </p:nvSpPr>
          <p:spPr bwMode="auto">
            <a:xfrm>
              <a:off x="4238" y="1911"/>
              <a:ext cx="12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609" name="Line 129"/>
            <p:cNvSpPr>
              <a:spLocks noChangeShapeType="1"/>
            </p:cNvSpPr>
            <p:nvPr/>
          </p:nvSpPr>
          <p:spPr bwMode="auto">
            <a:xfrm>
              <a:off x="4074" y="1911"/>
              <a:ext cx="1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610" name="Oval 130"/>
            <p:cNvSpPr>
              <a:spLocks noChangeArrowheads="1"/>
            </p:cNvSpPr>
            <p:nvPr/>
          </p:nvSpPr>
          <p:spPr bwMode="auto">
            <a:xfrm flipH="1">
              <a:off x="4485" y="1879"/>
              <a:ext cx="82" cy="64"/>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611" name="Line 131"/>
            <p:cNvSpPr>
              <a:spLocks noChangeShapeType="1"/>
            </p:cNvSpPr>
            <p:nvPr/>
          </p:nvSpPr>
          <p:spPr bwMode="auto">
            <a:xfrm>
              <a:off x="4403" y="1911"/>
              <a:ext cx="1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612" name="Oval 132"/>
            <p:cNvSpPr>
              <a:spLocks noChangeArrowheads="1"/>
            </p:cNvSpPr>
            <p:nvPr/>
          </p:nvSpPr>
          <p:spPr bwMode="auto">
            <a:xfrm flipH="1">
              <a:off x="4649" y="1879"/>
              <a:ext cx="83" cy="64"/>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613" name="Oval 133"/>
            <p:cNvSpPr>
              <a:spLocks noChangeArrowheads="1"/>
            </p:cNvSpPr>
            <p:nvPr/>
          </p:nvSpPr>
          <p:spPr bwMode="auto">
            <a:xfrm flipH="1">
              <a:off x="4814" y="1879"/>
              <a:ext cx="82" cy="64"/>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614" name="Line 134"/>
            <p:cNvSpPr>
              <a:spLocks noChangeShapeType="1"/>
            </p:cNvSpPr>
            <p:nvPr/>
          </p:nvSpPr>
          <p:spPr bwMode="auto">
            <a:xfrm>
              <a:off x="4732" y="1911"/>
              <a:ext cx="1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615" name="Line 135"/>
            <p:cNvSpPr>
              <a:spLocks noChangeShapeType="1"/>
            </p:cNvSpPr>
            <p:nvPr/>
          </p:nvSpPr>
          <p:spPr bwMode="auto">
            <a:xfrm>
              <a:off x="4567" y="1911"/>
              <a:ext cx="1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616" name="Text Box 136"/>
            <p:cNvSpPr txBox="1">
              <a:spLocks noChangeArrowheads="1"/>
            </p:cNvSpPr>
            <p:nvPr/>
          </p:nvSpPr>
          <p:spPr bwMode="auto">
            <a:xfrm>
              <a:off x="4275" y="1785"/>
              <a:ext cx="212" cy="23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effectLst>
                    <a:outerShdw blurRad="38100" dist="38100" dir="2700000" algn="tl">
                      <a:srgbClr val="C0C0C0"/>
                    </a:outerShdw>
                  </a:effectLst>
                </a:rPr>
                <a:t>A</a:t>
              </a:r>
            </a:p>
          </p:txBody>
        </p:sp>
        <p:sp>
          <p:nvSpPr>
            <p:cNvPr id="532617" name="Line 137"/>
            <p:cNvSpPr>
              <a:spLocks noChangeShapeType="1"/>
            </p:cNvSpPr>
            <p:nvPr/>
          </p:nvSpPr>
          <p:spPr bwMode="auto">
            <a:xfrm flipH="1" flipV="1">
              <a:off x="3457" y="1847"/>
              <a:ext cx="370" cy="6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618" name="Line 138"/>
            <p:cNvSpPr>
              <a:spLocks noChangeShapeType="1"/>
            </p:cNvSpPr>
            <p:nvPr/>
          </p:nvSpPr>
          <p:spPr bwMode="auto">
            <a:xfrm flipV="1">
              <a:off x="4896" y="1847"/>
              <a:ext cx="288" cy="6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619" name="Line 139"/>
            <p:cNvSpPr>
              <a:spLocks noChangeShapeType="1"/>
            </p:cNvSpPr>
            <p:nvPr/>
          </p:nvSpPr>
          <p:spPr bwMode="auto">
            <a:xfrm flipH="1">
              <a:off x="3829" y="2028"/>
              <a:ext cx="0" cy="55"/>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532620" name="Rectangle 140"/>
            <p:cNvSpPr>
              <a:spLocks noChangeArrowheads="1"/>
            </p:cNvSpPr>
            <p:nvPr/>
          </p:nvSpPr>
          <p:spPr bwMode="auto">
            <a:xfrm>
              <a:off x="3807" y="2083"/>
              <a:ext cx="44" cy="55"/>
            </a:xfrm>
            <a:prstGeom prst="rect">
              <a:avLst/>
            </a:prstGeom>
            <a:solidFill>
              <a:srgbClr val="33CC33"/>
            </a:solidFill>
            <a:ln w="9525">
              <a:solidFill>
                <a:srgbClr val="33CC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532621" name="Group 141"/>
          <p:cNvGrpSpPr>
            <a:grpSpLocks/>
          </p:cNvGrpSpPr>
          <p:nvPr/>
        </p:nvGrpSpPr>
        <p:grpSpPr bwMode="auto">
          <a:xfrm>
            <a:off x="3278188" y="3352800"/>
            <a:ext cx="5635625" cy="609600"/>
            <a:chOff x="2065" y="2112"/>
            <a:chExt cx="3550" cy="384"/>
          </a:xfrm>
        </p:grpSpPr>
        <p:grpSp>
          <p:nvGrpSpPr>
            <p:cNvPr id="532622" name="Group 142"/>
            <p:cNvGrpSpPr>
              <a:grpSpLocks/>
            </p:cNvGrpSpPr>
            <p:nvPr/>
          </p:nvGrpSpPr>
          <p:grpSpPr bwMode="auto">
            <a:xfrm>
              <a:off x="2065" y="2121"/>
              <a:ext cx="1727" cy="375"/>
              <a:chOff x="3457" y="1785"/>
              <a:chExt cx="1727" cy="375"/>
            </a:xfrm>
          </p:grpSpPr>
          <p:sp>
            <p:nvSpPr>
              <p:cNvPr id="532623" name="Oval 143"/>
              <p:cNvSpPr>
                <a:spLocks noChangeArrowheads="1"/>
              </p:cNvSpPr>
              <p:nvPr/>
            </p:nvSpPr>
            <p:spPr bwMode="auto">
              <a:xfrm flipH="1">
                <a:off x="3827" y="1982"/>
                <a:ext cx="82" cy="64"/>
              </a:xfrm>
              <a:prstGeom prst="ellipse">
                <a:avLst/>
              </a:prstGeom>
              <a:solidFill>
                <a:srgbClr val="00CC00"/>
              </a:solidFill>
              <a:ln w="9525">
                <a:solidFill>
                  <a:srgbClr val="00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624" name="Oval 144"/>
              <p:cNvSpPr>
                <a:spLocks noChangeArrowheads="1"/>
              </p:cNvSpPr>
              <p:nvPr/>
            </p:nvSpPr>
            <p:spPr bwMode="auto">
              <a:xfrm flipH="1">
                <a:off x="3991" y="1982"/>
                <a:ext cx="83" cy="64"/>
              </a:xfrm>
              <a:prstGeom prst="ellipse">
                <a:avLst/>
              </a:prstGeom>
              <a:solidFill>
                <a:srgbClr val="00CC00"/>
              </a:solidFill>
              <a:ln w="9525">
                <a:solidFill>
                  <a:srgbClr val="00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625" name="Line 145"/>
              <p:cNvSpPr>
                <a:spLocks noChangeShapeType="1"/>
              </p:cNvSpPr>
              <p:nvPr/>
            </p:nvSpPr>
            <p:spPr bwMode="auto">
              <a:xfrm>
                <a:off x="3909" y="2014"/>
                <a:ext cx="124" cy="0"/>
              </a:xfrm>
              <a:prstGeom prst="line">
                <a:avLst/>
              </a:prstGeom>
              <a:noFill/>
              <a:ln w="952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626" name="Oval 146"/>
              <p:cNvSpPr>
                <a:spLocks noChangeArrowheads="1"/>
              </p:cNvSpPr>
              <p:nvPr/>
            </p:nvSpPr>
            <p:spPr bwMode="auto">
              <a:xfrm flipH="1">
                <a:off x="4156" y="1982"/>
                <a:ext cx="82" cy="64"/>
              </a:xfrm>
              <a:prstGeom prst="ellipse">
                <a:avLst/>
              </a:prstGeom>
              <a:solidFill>
                <a:srgbClr val="00CC00"/>
              </a:solidFill>
              <a:ln w="9525">
                <a:solidFill>
                  <a:srgbClr val="00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627" name="Line 147"/>
              <p:cNvSpPr>
                <a:spLocks noChangeShapeType="1"/>
              </p:cNvSpPr>
              <p:nvPr/>
            </p:nvSpPr>
            <p:spPr bwMode="auto">
              <a:xfrm>
                <a:off x="4238" y="2014"/>
                <a:ext cx="124" cy="0"/>
              </a:xfrm>
              <a:prstGeom prst="line">
                <a:avLst/>
              </a:prstGeom>
              <a:noFill/>
              <a:ln w="952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628" name="Line 148"/>
              <p:cNvSpPr>
                <a:spLocks noChangeShapeType="1"/>
              </p:cNvSpPr>
              <p:nvPr/>
            </p:nvSpPr>
            <p:spPr bwMode="auto">
              <a:xfrm>
                <a:off x="4074" y="2014"/>
                <a:ext cx="123" cy="0"/>
              </a:xfrm>
              <a:prstGeom prst="line">
                <a:avLst/>
              </a:prstGeom>
              <a:noFill/>
              <a:ln w="952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629" name="Oval 149"/>
              <p:cNvSpPr>
                <a:spLocks noChangeArrowheads="1"/>
              </p:cNvSpPr>
              <p:nvPr/>
            </p:nvSpPr>
            <p:spPr bwMode="auto">
              <a:xfrm flipH="1">
                <a:off x="4485" y="1982"/>
                <a:ext cx="82" cy="64"/>
              </a:xfrm>
              <a:prstGeom prst="ellipse">
                <a:avLst/>
              </a:prstGeom>
              <a:solidFill>
                <a:srgbClr val="00CC00"/>
              </a:solidFill>
              <a:ln w="9525">
                <a:solidFill>
                  <a:srgbClr val="00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630" name="Line 150"/>
              <p:cNvSpPr>
                <a:spLocks noChangeShapeType="1"/>
              </p:cNvSpPr>
              <p:nvPr/>
            </p:nvSpPr>
            <p:spPr bwMode="auto">
              <a:xfrm>
                <a:off x="4403" y="2014"/>
                <a:ext cx="123" cy="0"/>
              </a:xfrm>
              <a:prstGeom prst="line">
                <a:avLst/>
              </a:prstGeom>
              <a:noFill/>
              <a:ln w="952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631" name="Oval 151"/>
              <p:cNvSpPr>
                <a:spLocks noChangeArrowheads="1"/>
              </p:cNvSpPr>
              <p:nvPr/>
            </p:nvSpPr>
            <p:spPr bwMode="auto">
              <a:xfrm flipH="1">
                <a:off x="4649" y="1982"/>
                <a:ext cx="83" cy="64"/>
              </a:xfrm>
              <a:prstGeom prst="ellipse">
                <a:avLst/>
              </a:prstGeom>
              <a:solidFill>
                <a:srgbClr val="00CC00"/>
              </a:solidFill>
              <a:ln w="9525">
                <a:solidFill>
                  <a:srgbClr val="00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632" name="Oval 152"/>
              <p:cNvSpPr>
                <a:spLocks noChangeArrowheads="1"/>
              </p:cNvSpPr>
              <p:nvPr/>
            </p:nvSpPr>
            <p:spPr bwMode="auto">
              <a:xfrm flipH="1">
                <a:off x="4814" y="1982"/>
                <a:ext cx="82" cy="64"/>
              </a:xfrm>
              <a:prstGeom prst="ellipse">
                <a:avLst/>
              </a:prstGeom>
              <a:solidFill>
                <a:srgbClr val="00CC00"/>
              </a:solidFill>
              <a:ln w="9525">
                <a:solidFill>
                  <a:srgbClr val="00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633" name="Line 153"/>
              <p:cNvSpPr>
                <a:spLocks noChangeShapeType="1"/>
              </p:cNvSpPr>
              <p:nvPr/>
            </p:nvSpPr>
            <p:spPr bwMode="auto">
              <a:xfrm>
                <a:off x="4732" y="2014"/>
                <a:ext cx="123" cy="0"/>
              </a:xfrm>
              <a:prstGeom prst="line">
                <a:avLst/>
              </a:prstGeom>
              <a:noFill/>
              <a:ln w="952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634" name="Line 154"/>
              <p:cNvSpPr>
                <a:spLocks noChangeShapeType="1"/>
              </p:cNvSpPr>
              <p:nvPr/>
            </p:nvSpPr>
            <p:spPr bwMode="auto">
              <a:xfrm>
                <a:off x="4567" y="2014"/>
                <a:ext cx="123" cy="0"/>
              </a:xfrm>
              <a:prstGeom prst="line">
                <a:avLst/>
              </a:prstGeom>
              <a:noFill/>
              <a:ln w="952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635" name="Text Box 155"/>
              <p:cNvSpPr txBox="1">
                <a:spLocks noChangeArrowheads="1"/>
              </p:cNvSpPr>
              <p:nvPr/>
            </p:nvSpPr>
            <p:spPr bwMode="auto">
              <a:xfrm>
                <a:off x="4275" y="1929"/>
                <a:ext cx="204" cy="23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00CC00"/>
                    </a:solidFill>
                    <a:effectLst>
                      <a:outerShdw blurRad="38100" dist="38100" dir="2700000" algn="tl">
                        <a:srgbClr val="C0C0C0"/>
                      </a:outerShdw>
                    </a:effectLst>
                  </a:rPr>
                  <a:t>T</a:t>
                </a:r>
              </a:p>
            </p:txBody>
          </p:sp>
          <p:sp>
            <p:nvSpPr>
              <p:cNvPr id="532636" name="Oval 156"/>
              <p:cNvSpPr>
                <a:spLocks noChangeArrowheads="1"/>
              </p:cNvSpPr>
              <p:nvPr/>
            </p:nvSpPr>
            <p:spPr bwMode="auto">
              <a:xfrm flipH="1">
                <a:off x="3827" y="1879"/>
                <a:ext cx="82" cy="64"/>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637" name="Oval 157"/>
              <p:cNvSpPr>
                <a:spLocks noChangeArrowheads="1"/>
              </p:cNvSpPr>
              <p:nvPr/>
            </p:nvSpPr>
            <p:spPr bwMode="auto">
              <a:xfrm flipH="1">
                <a:off x="3991" y="1879"/>
                <a:ext cx="83" cy="64"/>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638" name="Line 158"/>
              <p:cNvSpPr>
                <a:spLocks noChangeShapeType="1"/>
              </p:cNvSpPr>
              <p:nvPr/>
            </p:nvSpPr>
            <p:spPr bwMode="auto">
              <a:xfrm>
                <a:off x="3909" y="1911"/>
                <a:ext cx="12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639" name="Oval 159"/>
              <p:cNvSpPr>
                <a:spLocks noChangeArrowheads="1"/>
              </p:cNvSpPr>
              <p:nvPr/>
            </p:nvSpPr>
            <p:spPr bwMode="auto">
              <a:xfrm flipH="1">
                <a:off x="4156" y="1879"/>
                <a:ext cx="82" cy="64"/>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640" name="Line 160"/>
              <p:cNvSpPr>
                <a:spLocks noChangeShapeType="1"/>
              </p:cNvSpPr>
              <p:nvPr/>
            </p:nvSpPr>
            <p:spPr bwMode="auto">
              <a:xfrm>
                <a:off x="4238" y="1911"/>
                <a:ext cx="12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641" name="Line 161"/>
              <p:cNvSpPr>
                <a:spLocks noChangeShapeType="1"/>
              </p:cNvSpPr>
              <p:nvPr/>
            </p:nvSpPr>
            <p:spPr bwMode="auto">
              <a:xfrm>
                <a:off x="4074" y="1911"/>
                <a:ext cx="1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642" name="Oval 162"/>
              <p:cNvSpPr>
                <a:spLocks noChangeArrowheads="1"/>
              </p:cNvSpPr>
              <p:nvPr/>
            </p:nvSpPr>
            <p:spPr bwMode="auto">
              <a:xfrm flipH="1">
                <a:off x="4485" y="1879"/>
                <a:ext cx="82" cy="64"/>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643" name="Line 163"/>
              <p:cNvSpPr>
                <a:spLocks noChangeShapeType="1"/>
              </p:cNvSpPr>
              <p:nvPr/>
            </p:nvSpPr>
            <p:spPr bwMode="auto">
              <a:xfrm>
                <a:off x="4403" y="1911"/>
                <a:ext cx="1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644" name="Oval 164"/>
              <p:cNvSpPr>
                <a:spLocks noChangeArrowheads="1"/>
              </p:cNvSpPr>
              <p:nvPr/>
            </p:nvSpPr>
            <p:spPr bwMode="auto">
              <a:xfrm flipH="1">
                <a:off x="4649" y="1879"/>
                <a:ext cx="83" cy="64"/>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645" name="Oval 165"/>
              <p:cNvSpPr>
                <a:spLocks noChangeArrowheads="1"/>
              </p:cNvSpPr>
              <p:nvPr/>
            </p:nvSpPr>
            <p:spPr bwMode="auto">
              <a:xfrm flipH="1">
                <a:off x="4814" y="1879"/>
                <a:ext cx="82" cy="64"/>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646" name="Line 166"/>
              <p:cNvSpPr>
                <a:spLocks noChangeShapeType="1"/>
              </p:cNvSpPr>
              <p:nvPr/>
            </p:nvSpPr>
            <p:spPr bwMode="auto">
              <a:xfrm>
                <a:off x="4732" y="1911"/>
                <a:ext cx="1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647" name="Line 167"/>
              <p:cNvSpPr>
                <a:spLocks noChangeShapeType="1"/>
              </p:cNvSpPr>
              <p:nvPr/>
            </p:nvSpPr>
            <p:spPr bwMode="auto">
              <a:xfrm>
                <a:off x="4567" y="1911"/>
                <a:ext cx="1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648" name="Text Box 168"/>
              <p:cNvSpPr txBox="1">
                <a:spLocks noChangeArrowheads="1"/>
              </p:cNvSpPr>
              <p:nvPr/>
            </p:nvSpPr>
            <p:spPr bwMode="auto">
              <a:xfrm>
                <a:off x="4275" y="1785"/>
                <a:ext cx="212" cy="23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effectLst>
                      <a:outerShdw blurRad="38100" dist="38100" dir="2700000" algn="tl">
                        <a:srgbClr val="C0C0C0"/>
                      </a:outerShdw>
                    </a:effectLst>
                  </a:rPr>
                  <a:t>A</a:t>
                </a:r>
              </a:p>
            </p:txBody>
          </p:sp>
          <p:sp>
            <p:nvSpPr>
              <p:cNvPr id="532649" name="Line 169"/>
              <p:cNvSpPr>
                <a:spLocks noChangeShapeType="1"/>
              </p:cNvSpPr>
              <p:nvPr/>
            </p:nvSpPr>
            <p:spPr bwMode="auto">
              <a:xfrm flipH="1" flipV="1">
                <a:off x="3457" y="1847"/>
                <a:ext cx="370" cy="6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650" name="Line 170"/>
              <p:cNvSpPr>
                <a:spLocks noChangeShapeType="1"/>
              </p:cNvSpPr>
              <p:nvPr/>
            </p:nvSpPr>
            <p:spPr bwMode="auto">
              <a:xfrm flipV="1">
                <a:off x="4896" y="1847"/>
                <a:ext cx="288" cy="6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651" name="Line 171"/>
              <p:cNvSpPr>
                <a:spLocks noChangeShapeType="1"/>
              </p:cNvSpPr>
              <p:nvPr/>
            </p:nvSpPr>
            <p:spPr bwMode="auto">
              <a:xfrm flipH="1">
                <a:off x="3829" y="2028"/>
                <a:ext cx="0" cy="55"/>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532652" name="Rectangle 172"/>
              <p:cNvSpPr>
                <a:spLocks noChangeArrowheads="1"/>
              </p:cNvSpPr>
              <p:nvPr/>
            </p:nvSpPr>
            <p:spPr bwMode="auto">
              <a:xfrm>
                <a:off x="3807" y="2083"/>
                <a:ext cx="44" cy="55"/>
              </a:xfrm>
              <a:prstGeom prst="rect">
                <a:avLst/>
              </a:prstGeom>
              <a:solidFill>
                <a:srgbClr val="33CC33"/>
              </a:solidFill>
              <a:ln w="9525">
                <a:solidFill>
                  <a:srgbClr val="33CC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532653" name="Group 173"/>
            <p:cNvGrpSpPr>
              <a:grpSpLocks/>
            </p:cNvGrpSpPr>
            <p:nvPr/>
          </p:nvGrpSpPr>
          <p:grpSpPr bwMode="auto">
            <a:xfrm>
              <a:off x="3888" y="2112"/>
              <a:ext cx="1727" cy="375"/>
              <a:chOff x="3457" y="1785"/>
              <a:chExt cx="1727" cy="375"/>
            </a:xfrm>
          </p:grpSpPr>
          <p:sp>
            <p:nvSpPr>
              <p:cNvPr id="532654" name="Oval 174"/>
              <p:cNvSpPr>
                <a:spLocks noChangeArrowheads="1"/>
              </p:cNvSpPr>
              <p:nvPr/>
            </p:nvSpPr>
            <p:spPr bwMode="auto">
              <a:xfrm flipH="1">
                <a:off x="3827" y="1982"/>
                <a:ext cx="82" cy="64"/>
              </a:xfrm>
              <a:prstGeom prst="ellipse">
                <a:avLst/>
              </a:prstGeom>
              <a:solidFill>
                <a:srgbClr val="00CC00"/>
              </a:solidFill>
              <a:ln w="9525">
                <a:solidFill>
                  <a:srgbClr val="00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655" name="Oval 175"/>
              <p:cNvSpPr>
                <a:spLocks noChangeArrowheads="1"/>
              </p:cNvSpPr>
              <p:nvPr/>
            </p:nvSpPr>
            <p:spPr bwMode="auto">
              <a:xfrm flipH="1">
                <a:off x="3991" y="1982"/>
                <a:ext cx="83" cy="64"/>
              </a:xfrm>
              <a:prstGeom prst="ellipse">
                <a:avLst/>
              </a:prstGeom>
              <a:solidFill>
                <a:srgbClr val="00CC00"/>
              </a:solidFill>
              <a:ln w="9525">
                <a:solidFill>
                  <a:srgbClr val="00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656" name="Line 176"/>
              <p:cNvSpPr>
                <a:spLocks noChangeShapeType="1"/>
              </p:cNvSpPr>
              <p:nvPr/>
            </p:nvSpPr>
            <p:spPr bwMode="auto">
              <a:xfrm>
                <a:off x="3909" y="2014"/>
                <a:ext cx="124" cy="0"/>
              </a:xfrm>
              <a:prstGeom prst="line">
                <a:avLst/>
              </a:prstGeom>
              <a:noFill/>
              <a:ln w="952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657" name="Oval 177"/>
              <p:cNvSpPr>
                <a:spLocks noChangeArrowheads="1"/>
              </p:cNvSpPr>
              <p:nvPr/>
            </p:nvSpPr>
            <p:spPr bwMode="auto">
              <a:xfrm flipH="1">
                <a:off x="4156" y="1982"/>
                <a:ext cx="82" cy="64"/>
              </a:xfrm>
              <a:prstGeom prst="ellipse">
                <a:avLst/>
              </a:prstGeom>
              <a:solidFill>
                <a:srgbClr val="00CC00"/>
              </a:solidFill>
              <a:ln w="9525">
                <a:solidFill>
                  <a:srgbClr val="00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658" name="Line 178"/>
              <p:cNvSpPr>
                <a:spLocks noChangeShapeType="1"/>
              </p:cNvSpPr>
              <p:nvPr/>
            </p:nvSpPr>
            <p:spPr bwMode="auto">
              <a:xfrm>
                <a:off x="4238" y="2014"/>
                <a:ext cx="124" cy="0"/>
              </a:xfrm>
              <a:prstGeom prst="line">
                <a:avLst/>
              </a:prstGeom>
              <a:noFill/>
              <a:ln w="952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659" name="Line 179"/>
              <p:cNvSpPr>
                <a:spLocks noChangeShapeType="1"/>
              </p:cNvSpPr>
              <p:nvPr/>
            </p:nvSpPr>
            <p:spPr bwMode="auto">
              <a:xfrm>
                <a:off x="4074" y="2014"/>
                <a:ext cx="123" cy="0"/>
              </a:xfrm>
              <a:prstGeom prst="line">
                <a:avLst/>
              </a:prstGeom>
              <a:noFill/>
              <a:ln w="952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660" name="Oval 180"/>
              <p:cNvSpPr>
                <a:spLocks noChangeArrowheads="1"/>
              </p:cNvSpPr>
              <p:nvPr/>
            </p:nvSpPr>
            <p:spPr bwMode="auto">
              <a:xfrm flipH="1">
                <a:off x="4485" y="1982"/>
                <a:ext cx="82" cy="64"/>
              </a:xfrm>
              <a:prstGeom prst="ellipse">
                <a:avLst/>
              </a:prstGeom>
              <a:solidFill>
                <a:srgbClr val="00CC00"/>
              </a:solidFill>
              <a:ln w="9525">
                <a:solidFill>
                  <a:srgbClr val="00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661" name="Line 181"/>
              <p:cNvSpPr>
                <a:spLocks noChangeShapeType="1"/>
              </p:cNvSpPr>
              <p:nvPr/>
            </p:nvSpPr>
            <p:spPr bwMode="auto">
              <a:xfrm>
                <a:off x="4403" y="2014"/>
                <a:ext cx="123" cy="0"/>
              </a:xfrm>
              <a:prstGeom prst="line">
                <a:avLst/>
              </a:prstGeom>
              <a:noFill/>
              <a:ln w="952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662" name="Oval 182"/>
              <p:cNvSpPr>
                <a:spLocks noChangeArrowheads="1"/>
              </p:cNvSpPr>
              <p:nvPr/>
            </p:nvSpPr>
            <p:spPr bwMode="auto">
              <a:xfrm flipH="1">
                <a:off x="4649" y="1982"/>
                <a:ext cx="83" cy="64"/>
              </a:xfrm>
              <a:prstGeom prst="ellipse">
                <a:avLst/>
              </a:prstGeom>
              <a:solidFill>
                <a:srgbClr val="00CC00"/>
              </a:solidFill>
              <a:ln w="9525">
                <a:solidFill>
                  <a:srgbClr val="00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663" name="Oval 183"/>
              <p:cNvSpPr>
                <a:spLocks noChangeArrowheads="1"/>
              </p:cNvSpPr>
              <p:nvPr/>
            </p:nvSpPr>
            <p:spPr bwMode="auto">
              <a:xfrm flipH="1">
                <a:off x="4814" y="1982"/>
                <a:ext cx="82" cy="64"/>
              </a:xfrm>
              <a:prstGeom prst="ellipse">
                <a:avLst/>
              </a:prstGeom>
              <a:solidFill>
                <a:srgbClr val="00CC00"/>
              </a:solidFill>
              <a:ln w="9525">
                <a:solidFill>
                  <a:srgbClr val="00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664" name="Line 184"/>
              <p:cNvSpPr>
                <a:spLocks noChangeShapeType="1"/>
              </p:cNvSpPr>
              <p:nvPr/>
            </p:nvSpPr>
            <p:spPr bwMode="auto">
              <a:xfrm>
                <a:off x="4732" y="2014"/>
                <a:ext cx="123" cy="0"/>
              </a:xfrm>
              <a:prstGeom prst="line">
                <a:avLst/>
              </a:prstGeom>
              <a:noFill/>
              <a:ln w="952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665" name="Line 185"/>
              <p:cNvSpPr>
                <a:spLocks noChangeShapeType="1"/>
              </p:cNvSpPr>
              <p:nvPr/>
            </p:nvSpPr>
            <p:spPr bwMode="auto">
              <a:xfrm>
                <a:off x="4567" y="2014"/>
                <a:ext cx="123" cy="0"/>
              </a:xfrm>
              <a:prstGeom prst="line">
                <a:avLst/>
              </a:prstGeom>
              <a:noFill/>
              <a:ln w="952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666" name="Text Box 186"/>
              <p:cNvSpPr txBox="1">
                <a:spLocks noChangeArrowheads="1"/>
              </p:cNvSpPr>
              <p:nvPr/>
            </p:nvSpPr>
            <p:spPr bwMode="auto">
              <a:xfrm>
                <a:off x="4275" y="1929"/>
                <a:ext cx="204" cy="23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00CC00"/>
                    </a:solidFill>
                    <a:effectLst>
                      <a:outerShdw blurRad="38100" dist="38100" dir="2700000" algn="tl">
                        <a:srgbClr val="C0C0C0"/>
                      </a:outerShdw>
                    </a:effectLst>
                  </a:rPr>
                  <a:t>T</a:t>
                </a:r>
              </a:p>
            </p:txBody>
          </p:sp>
          <p:sp>
            <p:nvSpPr>
              <p:cNvPr id="532667" name="Oval 187"/>
              <p:cNvSpPr>
                <a:spLocks noChangeArrowheads="1"/>
              </p:cNvSpPr>
              <p:nvPr/>
            </p:nvSpPr>
            <p:spPr bwMode="auto">
              <a:xfrm flipH="1">
                <a:off x="3827" y="1879"/>
                <a:ext cx="82" cy="64"/>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668" name="Oval 188"/>
              <p:cNvSpPr>
                <a:spLocks noChangeArrowheads="1"/>
              </p:cNvSpPr>
              <p:nvPr/>
            </p:nvSpPr>
            <p:spPr bwMode="auto">
              <a:xfrm flipH="1">
                <a:off x="3991" y="1879"/>
                <a:ext cx="83" cy="64"/>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669" name="Line 189"/>
              <p:cNvSpPr>
                <a:spLocks noChangeShapeType="1"/>
              </p:cNvSpPr>
              <p:nvPr/>
            </p:nvSpPr>
            <p:spPr bwMode="auto">
              <a:xfrm>
                <a:off x="3909" y="1911"/>
                <a:ext cx="12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670" name="Oval 190"/>
              <p:cNvSpPr>
                <a:spLocks noChangeArrowheads="1"/>
              </p:cNvSpPr>
              <p:nvPr/>
            </p:nvSpPr>
            <p:spPr bwMode="auto">
              <a:xfrm flipH="1">
                <a:off x="4156" y="1879"/>
                <a:ext cx="82" cy="64"/>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671" name="Line 191"/>
              <p:cNvSpPr>
                <a:spLocks noChangeShapeType="1"/>
              </p:cNvSpPr>
              <p:nvPr/>
            </p:nvSpPr>
            <p:spPr bwMode="auto">
              <a:xfrm>
                <a:off x="4238" y="1911"/>
                <a:ext cx="12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672" name="Line 192"/>
              <p:cNvSpPr>
                <a:spLocks noChangeShapeType="1"/>
              </p:cNvSpPr>
              <p:nvPr/>
            </p:nvSpPr>
            <p:spPr bwMode="auto">
              <a:xfrm>
                <a:off x="4074" y="1911"/>
                <a:ext cx="1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673" name="Oval 193"/>
              <p:cNvSpPr>
                <a:spLocks noChangeArrowheads="1"/>
              </p:cNvSpPr>
              <p:nvPr/>
            </p:nvSpPr>
            <p:spPr bwMode="auto">
              <a:xfrm flipH="1">
                <a:off x="4485" y="1879"/>
                <a:ext cx="82" cy="64"/>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674" name="Line 194"/>
              <p:cNvSpPr>
                <a:spLocks noChangeShapeType="1"/>
              </p:cNvSpPr>
              <p:nvPr/>
            </p:nvSpPr>
            <p:spPr bwMode="auto">
              <a:xfrm>
                <a:off x="4403" y="1911"/>
                <a:ext cx="1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675" name="Oval 195"/>
              <p:cNvSpPr>
                <a:spLocks noChangeArrowheads="1"/>
              </p:cNvSpPr>
              <p:nvPr/>
            </p:nvSpPr>
            <p:spPr bwMode="auto">
              <a:xfrm flipH="1">
                <a:off x="4649" y="1879"/>
                <a:ext cx="83" cy="64"/>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676" name="Oval 196"/>
              <p:cNvSpPr>
                <a:spLocks noChangeArrowheads="1"/>
              </p:cNvSpPr>
              <p:nvPr/>
            </p:nvSpPr>
            <p:spPr bwMode="auto">
              <a:xfrm flipH="1">
                <a:off x="4814" y="1879"/>
                <a:ext cx="82" cy="64"/>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677" name="Line 197"/>
              <p:cNvSpPr>
                <a:spLocks noChangeShapeType="1"/>
              </p:cNvSpPr>
              <p:nvPr/>
            </p:nvSpPr>
            <p:spPr bwMode="auto">
              <a:xfrm>
                <a:off x="4732" y="1911"/>
                <a:ext cx="1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678" name="Line 198"/>
              <p:cNvSpPr>
                <a:spLocks noChangeShapeType="1"/>
              </p:cNvSpPr>
              <p:nvPr/>
            </p:nvSpPr>
            <p:spPr bwMode="auto">
              <a:xfrm>
                <a:off x="4567" y="1911"/>
                <a:ext cx="1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679" name="Text Box 199"/>
              <p:cNvSpPr txBox="1">
                <a:spLocks noChangeArrowheads="1"/>
              </p:cNvSpPr>
              <p:nvPr/>
            </p:nvSpPr>
            <p:spPr bwMode="auto">
              <a:xfrm>
                <a:off x="4275" y="1785"/>
                <a:ext cx="212" cy="23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effectLst>
                      <a:outerShdw blurRad="38100" dist="38100" dir="2700000" algn="tl">
                        <a:srgbClr val="C0C0C0"/>
                      </a:outerShdw>
                    </a:effectLst>
                  </a:rPr>
                  <a:t>A</a:t>
                </a:r>
              </a:p>
            </p:txBody>
          </p:sp>
          <p:sp>
            <p:nvSpPr>
              <p:cNvPr id="532680" name="Line 200"/>
              <p:cNvSpPr>
                <a:spLocks noChangeShapeType="1"/>
              </p:cNvSpPr>
              <p:nvPr/>
            </p:nvSpPr>
            <p:spPr bwMode="auto">
              <a:xfrm flipH="1" flipV="1">
                <a:off x="3457" y="1847"/>
                <a:ext cx="370" cy="6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681" name="Line 201"/>
              <p:cNvSpPr>
                <a:spLocks noChangeShapeType="1"/>
              </p:cNvSpPr>
              <p:nvPr/>
            </p:nvSpPr>
            <p:spPr bwMode="auto">
              <a:xfrm flipV="1">
                <a:off x="4896" y="1847"/>
                <a:ext cx="288" cy="6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682" name="Line 202"/>
              <p:cNvSpPr>
                <a:spLocks noChangeShapeType="1"/>
              </p:cNvSpPr>
              <p:nvPr/>
            </p:nvSpPr>
            <p:spPr bwMode="auto">
              <a:xfrm flipH="1">
                <a:off x="3829" y="2028"/>
                <a:ext cx="0" cy="55"/>
              </a:xfrm>
              <a:prstGeom prst="line">
                <a:avLst/>
              </a:prstGeom>
              <a:noFill/>
              <a:ln w="952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532683" name="Rectangle 203"/>
              <p:cNvSpPr>
                <a:spLocks noChangeArrowheads="1"/>
              </p:cNvSpPr>
              <p:nvPr/>
            </p:nvSpPr>
            <p:spPr bwMode="auto">
              <a:xfrm>
                <a:off x="3807" y="2083"/>
                <a:ext cx="44" cy="55"/>
              </a:xfrm>
              <a:prstGeom prst="rect">
                <a:avLst/>
              </a:prstGeom>
              <a:solidFill>
                <a:srgbClr val="33CC33"/>
              </a:solidFill>
              <a:ln w="9525">
                <a:solidFill>
                  <a:srgbClr val="33CC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grpSp>
        <p:nvGrpSpPr>
          <p:cNvPr id="532684" name="Group 204"/>
          <p:cNvGrpSpPr>
            <a:grpSpLocks/>
          </p:cNvGrpSpPr>
          <p:nvPr/>
        </p:nvGrpSpPr>
        <p:grpSpPr bwMode="auto">
          <a:xfrm>
            <a:off x="3200400" y="5486400"/>
            <a:ext cx="2741613" cy="366713"/>
            <a:chOff x="3841" y="3618"/>
            <a:chExt cx="1727" cy="231"/>
          </a:xfrm>
        </p:grpSpPr>
        <p:sp>
          <p:nvSpPr>
            <p:cNvPr id="532685" name="Oval 205"/>
            <p:cNvSpPr>
              <a:spLocks noChangeArrowheads="1"/>
            </p:cNvSpPr>
            <p:nvPr/>
          </p:nvSpPr>
          <p:spPr bwMode="auto">
            <a:xfrm flipH="1">
              <a:off x="4211" y="3724"/>
              <a:ext cx="82" cy="6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686" name="Oval 206"/>
            <p:cNvSpPr>
              <a:spLocks noChangeArrowheads="1"/>
            </p:cNvSpPr>
            <p:nvPr/>
          </p:nvSpPr>
          <p:spPr bwMode="auto">
            <a:xfrm flipH="1">
              <a:off x="4375" y="3724"/>
              <a:ext cx="83" cy="6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687" name="Line 207"/>
            <p:cNvSpPr>
              <a:spLocks noChangeShapeType="1"/>
            </p:cNvSpPr>
            <p:nvPr/>
          </p:nvSpPr>
          <p:spPr bwMode="auto">
            <a:xfrm>
              <a:off x="4293" y="3755"/>
              <a:ext cx="12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688" name="Oval 208"/>
            <p:cNvSpPr>
              <a:spLocks noChangeArrowheads="1"/>
            </p:cNvSpPr>
            <p:nvPr/>
          </p:nvSpPr>
          <p:spPr bwMode="auto">
            <a:xfrm flipH="1">
              <a:off x="4540" y="3724"/>
              <a:ext cx="82" cy="6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689" name="Line 209"/>
            <p:cNvSpPr>
              <a:spLocks noChangeShapeType="1"/>
            </p:cNvSpPr>
            <p:nvPr/>
          </p:nvSpPr>
          <p:spPr bwMode="auto">
            <a:xfrm>
              <a:off x="4581" y="3755"/>
              <a:ext cx="1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690" name="Line 210"/>
            <p:cNvSpPr>
              <a:spLocks noChangeShapeType="1"/>
            </p:cNvSpPr>
            <p:nvPr/>
          </p:nvSpPr>
          <p:spPr bwMode="auto">
            <a:xfrm>
              <a:off x="4458" y="3755"/>
              <a:ext cx="1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691" name="Oval 211"/>
            <p:cNvSpPr>
              <a:spLocks noChangeArrowheads="1"/>
            </p:cNvSpPr>
            <p:nvPr/>
          </p:nvSpPr>
          <p:spPr bwMode="auto">
            <a:xfrm flipH="1">
              <a:off x="4869" y="3724"/>
              <a:ext cx="82" cy="6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692" name="Line 212"/>
            <p:cNvSpPr>
              <a:spLocks noChangeShapeType="1"/>
            </p:cNvSpPr>
            <p:nvPr/>
          </p:nvSpPr>
          <p:spPr bwMode="auto">
            <a:xfrm>
              <a:off x="4828" y="3755"/>
              <a:ext cx="1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693" name="Oval 213"/>
            <p:cNvSpPr>
              <a:spLocks noChangeArrowheads="1"/>
            </p:cNvSpPr>
            <p:nvPr/>
          </p:nvSpPr>
          <p:spPr bwMode="auto">
            <a:xfrm flipH="1">
              <a:off x="5033" y="3724"/>
              <a:ext cx="83" cy="6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694" name="Oval 214"/>
            <p:cNvSpPr>
              <a:spLocks noChangeArrowheads="1"/>
            </p:cNvSpPr>
            <p:nvPr/>
          </p:nvSpPr>
          <p:spPr bwMode="auto">
            <a:xfrm flipH="1">
              <a:off x="5198" y="3724"/>
              <a:ext cx="82" cy="6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695" name="Line 215"/>
            <p:cNvSpPr>
              <a:spLocks noChangeShapeType="1"/>
            </p:cNvSpPr>
            <p:nvPr/>
          </p:nvSpPr>
          <p:spPr bwMode="auto">
            <a:xfrm>
              <a:off x="5116" y="3755"/>
              <a:ext cx="1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696" name="Line 216"/>
            <p:cNvSpPr>
              <a:spLocks noChangeShapeType="1"/>
            </p:cNvSpPr>
            <p:nvPr/>
          </p:nvSpPr>
          <p:spPr bwMode="auto">
            <a:xfrm>
              <a:off x="4951" y="3755"/>
              <a:ext cx="1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697" name="Text Box 217"/>
            <p:cNvSpPr txBox="1">
              <a:spLocks noChangeArrowheads="1"/>
            </p:cNvSpPr>
            <p:nvPr/>
          </p:nvSpPr>
          <p:spPr bwMode="auto">
            <a:xfrm>
              <a:off x="4660" y="3618"/>
              <a:ext cx="220" cy="23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effectLst>
                    <a:outerShdw blurRad="38100" dist="38100" dir="2700000" algn="tl">
                      <a:srgbClr val="C0C0C0"/>
                    </a:outerShdw>
                  </a:effectLst>
                </a:rPr>
                <a:t>C</a:t>
              </a:r>
            </a:p>
          </p:txBody>
        </p:sp>
        <p:sp>
          <p:nvSpPr>
            <p:cNvPr id="532698" name="Line 218"/>
            <p:cNvSpPr>
              <a:spLocks noChangeShapeType="1"/>
            </p:cNvSpPr>
            <p:nvPr/>
          </p:nvSpPr>
          <p:spPr bwMode="auto">
            <a:xfrm flipH="1" flipV="1">
              <a:off x="3841" y="3692"/>
              <a:ext cx="370" cy="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699" name="Line 219"/>
            <p:cNvSpPr>
              <a:spLocks noChangeShapeType="1"/>
            </p:cNvSpPr>
            <p:nvPr/>
          </p:nvSpPr>
          <p:spPr bwMode="auto">
            <a:xfrm flipV="1">
              <a:off x="5280" y="3692"/>
              <a:ext cx="288" cy="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532700" name="Group 220"/>
          <p:cNvGrpSpPr>
            <a:grpSpLocks/>
          </p:cNvGrpSpPr>
          <p:nvPr/>
        </p:nvGrpSpPr>
        <p:grpSpPr bwMode="auto">
          <a:xfrm>
            <a:off x="3787775" y="5700713"/>
            <a:ext cx="1697038" cy="420687"/>
            <a:chOff x="4211" y="3753"/>
            <a:chExt cx="1069" cy="265"/>
          </a:xfrm>
        </p:grpSpPr>
        <p:grpSp>
          <p:nvGrpSpPr>
            <p:cNvPr id="532701" name="Group 221"/>
            <p:cNvGrpSpPr>
              <a:grpSpLocks/>
            </p:cNvGrpSpPr>
            <p:nvPr/>
          </p:nvGrpSpPr>
          <p:grpSpPr bwMode="auto">
            <a:xfrm>
              <a:off x="4211" y="3851"/>
              <a:ext cx="1069" cy="63"/>
              <a:chOff x="2736" y="2496"/>
              <a:chExt cx="1248" cy="96"/>
            </a:xfrm>
          </p:grpSpPr>
          <p:sp>
            <p:nvSpPr>
              <p:cNvPr id="532702" name="Oval 222"/>
              <p:cNvSpPr>
                <a:spLocks noChangeArrowheads="1"/>
              </p:cNvSpPr>
              <p:nvPr/>
            </p:nvSpPr>
            <p:spPr bwMode="auto">
              <a:xfrm flipH="1">
                <a:off x="2736" y="2496"/>
                <a:ext cx="96" cy="96"/>
              </a:xfrm>
              <a:prstGeom prst="ellipse">
                <a:avLst/>
              </a:prstGeom>
              <a:solidFill>
                <a:srgbClr val="FF6699"/>
              </a:solidFill>
              <a:ln w="9525">
                <a:solidFill>
                  <a:srgbClr val="FF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703" name="Oval 223"/>
              <p:cNvSpPr>
                <a:spLocks noChangeArrowheads="1"/>
              </p:cNvSpPr>
              <p:nvPr/>
            </p:nvSpPr>
            <p:spPr bwMode="auto">
              <a:xfrm flipH="1">
                <a:off x="2928" y="2496"/>
                <a:ext cx="96" cy="96"/>
              </a:xfrm>
              <a:prstGeom prst="ellipse">
                <a:avLst/>
              </a:prstGeom>
              <a:solidFill>
                <a:srgbClr val="FF6699"/>
              </a:solidFill>
              <a:ln w="9525">
                <a:solidFill>
                  <a:srgbClr val="FF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704" name="Line 224"/>
              <p:cNvSpPr>
                <a:spLocks noChangeShapeType="1"/>
              </p:cNvSpPr>
              <p:nvPr/>
            </p:nvSpPr>
            <p:spPr bwMode="auto">
              <a:xfrm>
                <a:off x="2832" y="2544"/>
                <a:ext cx="144" cy="0"/>
              </a:xfrm>
              <a:prstGeom prst="line">
                <a:avLst/>
              </a:prstGeom>
              <a:noFill/>
              <a:ln w="9525">
                <a:solidFill>
                  <a:srgbClr val="FF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705" name="Oval 225"/>
              <p:cNvSpPr>
                <a:spLocks noChangeArrowheads="1"/>
              </p:cNvSpPr>
              <p:nvPr/>
            </p:nvSpPr>
            <p:spPr bwMode="auto">
              <a:xfrm flipH="1">
                <a:off x="3120" y="2496"/>
                <a:ext cx="96" cy="96"/>
              </a:xfrm>
              <a:prstGeom prst="ellipse">
                <a:avLst/>
              </a:prstGeom>
              <a:solidFill>
                <a:srgbClr val="FF6699"/>
              </a:solidFill>
              <a:ln w="9525">
                <a:solidFill>
                  <a:srgbClr val="FF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706" name="Line 226"/>
              <p:cNvSpPr>
                <a:spLocks noChangeShapeType="1"/>
              </p:cNvSpPr>
              <p:nvPr/>
            </p:nvSpPr>
            <p:spPr bwMode="auto">
              <a:xfrm>
                <a:off x="3168" y="2544"/>
                <a:ext cx="144" cy="0"/>
              </a:xfrm>
              <a:prstGeom prst="line">
                <a:avLst/>
              </a:prstGeom>
              <a:noFill/>
              <a:ln w="9525">
                <a:solidFill>
                  <a:srgbClr val="FF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707" name="Line 227"/>
              <p:cNvSpPr>
                <a:spLocks noChangeShapeType="1"/>
              </p:cNvSpPr>
              <p:nvPr/>
            </p:nvSpPr>
            <p:spPr bwMode="auto">
              <a:xfrm>
                <a:off x="3024" y="2544"/>
                <a:ext cx="144" cy="0"/>
              </a:xfrm>
              <a:prstGeom prst="line">
                <a:avLst/>
              </a:prstGeom>
              <a:noFill/>
              <a:ln w="9525">
                <a:solidFill>
                  <a:srgbClr val="FF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708" name="Oval 228"/>
              <p:cNvSpPr>
                <a:spLocks noChangeArrowheads="1"/>
              </p:cNvSpPr>
              <p:nvPr/>
            </p:nvSpPr>
            <p:spPr bwMode="auto">
              <a:xfrm flipH="1">
                <a:off x="3504" y="2496"/>
                <a:ext cx="96" cy="96"/>
              </a:xfrm>
              <a:prstGeom prst="ellipse">
                <a:avLst/>
              </a:prstGeom>
              <a:solidFill>
                <a:srgbClr val="FF6699"/>
              </a:solidFill>
              <a:ln w="9525">
                <a:solidFill>
                  <a:srgbClr val="FF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709" name="Line 229"/>
              <p:cNvSpPr>
                <a:spLocks noChangeShapeType="1"/>
              </p:cNvSpPr>
              <p:nvPr/>
            </p:nvSpPr>
            <p:spPr bwMode="auto">
              <a:xfrm>
                <a:off x="3456" y="2544"/>
                <a:ext cx="144" cy="0"/>
              </a:xfrm>
              <a:prstGeom prst="line">
                <a:avLst/>
              </a:prstGeom>
              <a:noFill/>
              <a:ln w="9525">
                <a:solidFill>
                  <a:srgbClr val="FF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710" name="Oval 230"/>
              <p:cNvSpPr>
                <a:spLocks noChangeArrowheads="1"/>
              </p:cNvSpPr>
              <p:nvPr/>
            </p:nvSpPr>
            <p:spPr bwMode="auto">
              <a:xfrm flipH="1">
                <a:off x="3696" y="2496"/>
                <a:ext cx="96" cy="96"/>
              </a:xfrm>
              <a:prstGeom prst="ellipse">
                <a:avLst/>
              </a:prstGeom>
              <a:solidFill>
                <a:srgbClr val="FF6699"/>
              </a:solidFill>
              <a:ln w="9525">
                <a:solidFill>
                  <a:srgbClr val="FF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711" name="Oval 231"/>
              <p:cNvSpPr>
                <a:spLocks noChangeArrowheads="1"/>
              </p:cNvSpPr>
              <p:nvPr/>
            </p:nvSpPr>
            <p:spPr bwMode="auto">
              <a:xfrm flipH="1">
                <a:off x="3888" y="2496"/>
                <a:ext cx="96" cy="96"/>
              </a:xfrm>
              <a:prstGeom prst="ellipse">
                <a:avLst/>
              </a:prstGeom>
              <a:solidFill>
                <a:srgbClr val="FF6699"/>
              </a:solidFill>
              <a:ln w="9525">
                <a:solidFill>
                  <a:srgbClr val="FF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712" name="Line 232"/>
              <p:cNvSpPr>
                <a:spLocks noChangeShapeType="1"/>
              </p:cNvSpPr>
              <p:nvPr/>
            </p:nvSpPr>
            <p:spPr bwMode="auto">
              <a:xfrm>
                <a:off x="3792" y="2544"/>
                <a:ext cx="144" cy="0"/>
              </a:xfrm>
              <a:prstGeom prst="line">
                <a:avLst/>
              </a:prstGeom>
              <a:noFill/>
              <a:ln w="9525">
                <a:solidFill>
                  <a:srgbClr val="FF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713" name="Line 233"/>
              <p:cNvSpPr>
                <a:spLocks noChangeShapeType="1"/>
              </p:cNvSpPr>
              <p:nvPr/>
            </p:nvSpPr>
            <p:spPr bwMode="auto">
              <a:xfrm>
                <a:off x="3600" y="2544"/>
                <a:ext cx="144" cy="0"/>
              </a:xfrm>
              <a:prstGeom prst="line">
                <a:avLst/>
              </a:prstGeom>
              <a:noFill/>
              <a:ln w="9525">
                <a:solidFill>
                  <a:srgbClr val="FF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sp>
          <p:nvSpPr>
            <p:cNvPr id="532714" name="Text Box 234"/>
            <p:cNvSpPr txBox="1">
              <a:spLocks noChangeArrowheads="1"/>
            </p:cNvSpPr>
            <p:nvPr/>
          </p:nvSpPr>
          <p:spPr bwMode="auto">
            <a:xfrm>
              <a:off x="4660" y="3753"/>
              <a:ext cx="228" cy="23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6699"/>
                  </a:solidFill>
                  <a:effectLst>
                    <a:outerShdw blurRad="38100" dist="38100" dir="2700000" algn="tl">
                      <a:srgbClr val="C0C0C0"/>
                    </a:outerShdw>
                  </a:effectLst>
                </a:rPr>
                <a:t>G</a:t>
              </a:r>
              <a:endParaRPr lang="en-US" sz="1800">
                <a:effectLst>
                  <a:outerShdw blurRad="38100" dist="38100" dir="2700000" algn="tl">
                    <a:srgbClr val="C0C0C0"/>
                  </a:outerShdw>
                </a:effectLst>
              </a:endParaRPr>
            </a:p>
          </p:txBody>
        </p:sp>
        <p:sp>
          <p:nvSpPr>
            <p:cNvPr id="532715" name="Line 235"/>
            <p:cNvSpPr>
              <a:spLocks noChangeShapeType="1"/>
            </p:cNvSpPr>
            <p:nvPr/>
          </p:nvSpPr>
          <p:spPr bwMode="auto">
            <a:xfrm flipH="1">
              <a:off x="4249" y="3908"/>
              <a:ext cx="0" cy="55"/>
            </a:xfrm>
            <a:prstGeom prst="line">
              <a:avLst/>
            </a:prstGeom>
            <a:noFill/>
            <a:ln w="9525">
              <a:solidFill>
                <a:srgbClr val="FF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532716" name="Rectangle 236"/>
            <p:cNvSpPr>
              <a:spLocks noChangeArrowheads="1"/>
            </p:cNvSpPr>
            <p:nvPr/>
          </p:nvSpPr>
          <p:spPr bwMode="auto">
            <a:xfrm>
              <a:off x="4226" y="3963"/>
              <a:ext cx="45" cy="55"/>
            </a:xfrm>
            <a:prstGeom prst="rect">
              <a:avLst/>
            </a:prstGeom>
            <a:solidFill>
              <a:srgbClr val="FF6699"/>
            </a:solidFill>
            <a:ln w="9525">
              <a:solidFill>
                <a:srgbClr val="FF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532717" name="Group 237"/>
          <p:cNvGrpSpPr>
            <a:grpSpLocks/>
          </p:cNvGrpSpPr>
          <p:nvPr/>
        </p:nvGrpSpPr>
        <p:grpSpPr bwMode="auto">
          <a:xfrm>
            <a:off x="6097588" y="5486400"/>
            <a:ext cx="2741612" cy="366713"/>
            <a:chOff x="3841" y="3618"/>
            <a:chExt cx="1727" cy="231"/>
          </a:xfrm>
        </p:grpSpPr>
        <p:sp>
          <p:nvSpPr>
            <p:cNvPr id="532718" name="Oval 238"/>
            <p:cNvSpPr>
              <a:spLocks noChangeArrowheads="1"/>
            </p:cNvSpPr>
            <p:nvPr/>
          </p:nvSpPr>
          <p:spPr bwMode="auto">
            <a:xfrm flipH="1">
              <a:off x="4211" y="3724"/>
              <a:ext cx="82" cy="6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719" name="Oval 239"/>
            <p:cNvSpPr>
              <a:spLocks noChangeArrowheads="1"/>
            </p:cNvSpPr>
            <p:nvPr/>
          </p:nvSpPr>
          <p:spPr bwMode="auto">
            <a:xfrm flipH="1">
              <a:off x="4375" y="3724"/>
              <a:ext cx="83" cy="6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720" name="Line 240"/>
            <p:cNvSpPr>
              <a:spLocks noChangeShapeType="1"/>
            </p:cNvSpPr>
            <p:nvPr/>
          </p:nvSpPr>
          <p:spPr bwMode="auto">
            <a:xfrm>
              <a:off x="4293" y="3755"/>
              <a:ext cx="12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721" name="Oval 241"/>
            <p:cNvSpPr>
              <a:spLocks noChangeArrowheads="1"/>
            </p:cNvSpPr>
            <p:nvPr/>
          </p:nvSpPr>
          <p:spPr bwMode="auto">
            <a:xfrm flipH="1">
              <a:off x="4540" y="3724"/>
              <a:ext cx="82" cy="6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722" name="Line 242"/>
            <p:cNvSpPr>
              <a:spLocks noChangeShapeType="1"/>
            </p:cNvSpPr>
            <p:nvPr/>
          </p:nvSpPr>
          <p:spPr bwMode="auto">
            <a:xfrm>
              <a:off x="4581" y="3755"/>
              <a:ext cx="1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723" name="Line 243"/>
            <p:cNvSpPr>
              <a:spLocks noChangeShapeType="1"/>
            </p:cNvSpPr>
            <p:nvPr/>
          </p:nvSpPr>
          <p:spPr bwMode="auto">
            <a:xfrm>
              <a:off x="4458" y="3755"/>
              <a:ext cx="1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724" name="Oval 244"/>
            <p:cNvSpPr>
              <a:spLocks noChangeArrowheads="1"/>
            </p:cNvSpPr>
            <p:nvPr/>
          </p:nvSpPr>
          <p:spPr bwMode="auto">
            <a:xfrm flipH="1">
              <a:off x="4869" y="3724"/>
              <a:ext cx="82" cy="6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725" name="Line 245"/>
            <p:cNvSpPr>
              <a:spLocks noChangeShapeType="1"/>
            </p:cNvSpPr>
            <p:nvPr/>
          </p:nvSpPr>
          <p:spPr bwMode="auto">
            <a:xfrm>
              <a:off x="4828" y="3755"/>
              <a:ext cx="1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726" name="Oval 246"/>
            <p:cNvSpPr>
              <a:spLocks noChangeArrowheads="1"/>
            </p:cNvSpPr>
            <p:nvPr/>
          </p:nvSpPr>
          <p:spPr bwMode="auto">
            <a:xfrm flipH="1">
              <a:off x="5033" y="3724"/>
              <a:ext cx="83" cy="6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727" name="Oval 247"/>
            <p:cNvSpPr>
              <a:spLocks noChangeArrowheads="1"/>
            </p:cNvSpPr>
            <p:nvPr/>
          </p:nvSpPr>
          <p:spPr bwMode="auto">
            <a:xfrm flipH="1">
              <a:off x="5198" y="3724"/>
              <a:ext cx="82" cy="6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728" name="Line 248"/>
            <p:cNvSpPr>
              <a:spLocks noChangeShapeType="1"/>
            </p:cNvSpPr>
            <p:nvPr/>
          </p:nvSpPr>
          <p:spPr bwMode="auto">
            <a:xfrm>
              <a:off x="5116" y="3755"/>
              <a:ext cx="1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729" name="Line 249"/>
            <p:cNvSpPr>
              <a:spLocks noChangeShapeType="1"/>
            </p:cNvSpPr>
            <p:nvPr/>
          </p:nvSpPr>
          <p:spPr bwMode="auto">
            <a:xfrm>
              <a:off x="4951" y="3755"/>
              <a:ext cx="1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730" name="Text Box 250"/>
            <p:cNvSpPr txBox="1">
              <a:spLocks noChangeArrowheads="1"/>
            </p:cNvSpPr>
            <p:nvPr/>
          </p:nvSpPr>
          <p:spPr bwMode="auto">
            <a:xfrm>
              <a:off x="4660" y="3618"/>
              <a:ext cx="220" cy="23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effectLst>
                    <a:outerShdw blurRad="38100" dist="38100" dir="2700000" algn="tl">
                      <a:srgbClr val="C0C0C0"/>
                    </a:outerShdw>
                  </a:effectLst>
                </a:rPr>
                <a:t>C</a:t>
              </a:r>
            </a:p>
          </p:txBody>
        </p:sp>
        <p:sp>
          <p:nvSpPr>
            <p:cNvPr id="532731" name="Line 251"/>
            <p:cNvSpPr>
              <a:spLocks noChangeShapeType="1"/>
            </p:cNvSpPr>
            <p:nvPr/>
          </p:nvSpPr>
          <p:spPr bwMode="auto">
            <a:xfrm flipH="1" flipV="1">
              <a:off x="3841" y="3692"/>
              <a:ext cx="370" cy="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732" name="Line 252"/>
            <p:cNvSpPr>
              <a:spLocks noChangeShapeType="1"/>
            </p:cNvSpPr>
            <p:nvPr/>
          </p:nvSpPr>
          <p:spPr bwMode="auto">
            <a:xfrm flipV="1">
              <a:off x="5280" y="3692"/>
              <a:ext cx="288" cy="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532733" name="Group 253"/>
          <p:cNvGrpSpPr>
            <a:grpSpLocks/>
          </p:cNvGrpSpPr>
          <p:nvPr/>
        </p:nvGrpSpPr>
        <p:grpSpPr bwMode="auto">
          <a:xfrm>
            <a:off x="6684963" y="5700713"/>
            <a:ext cx="1697037" cy="420687"/>
            <a:chOff x="4211" y="3753"/>
            <a:chExt cx="1069" cy="265"/>
          </a:xfrm>
        </p:grpSpPr>
        <p:grpSp>
          <p:nvGrpSpPr>
            <p:cNvPr id="532734" name="Group 254"/>
            <p:cNvGrpSpPr>
              <a:grpSpLocks/>
            </p:cNvGrpSpPr>
            <p:nvPr/>
          </p:nvGrpSpPr>
          <p:grpSpPr bwMode="auto">
            <a:xfrm>
              <a:off x="4211" y="3851"/>
              <a:ext cx="1069" cy="63"/>
              <a:chOff x="2736" y="2496"/>
              <a:chExt cx="1248" cy="96"/>
            </a:xfrm>
          </p:grpSpPr>
          <p:sp>
            <p:nvSpPr>
              <p:cNvPr id="532735" name="Oval 255"/>
              <p:cNvSpPr>
                <a:spLocks noChangeArrowheads="1"/>
              </p:cNvSpPr>
              <p:nvPr/>
            </p:nvSpPr>
            <p:spPr bwMode="auto">
              <a:xfrm flipH="1">
                <a:off x="2736" y="2496"/>
                <a:ext cx="96" cy="96"/>
              </a:xfrm>
              <a:prstGeom prst="ellipse">
                <a:avLst/>
              </a:prstGeom>
              <a:solidFill>
                <a:srgbClr val="FF6699"/>
              </a:solidFill>
              <a:ln w="9525">
                <a:solidFill>
                  <a:srgbClr val="FF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736" name="Oval 256"/>
              <p:cNvSpPr>
                <a:spLocks noChangeArrowheads="1"/>
              </p:cNvSpPr>
              <p:nvPr/>
            </p:nvSpPr>
            <p:spPr bwMode="auto">
              <a:xfrm flipH="1">
                <a:off x="2928" y="2496"/>
                <a:ext cx="96" cy="96"/>
              </a:xfrm>
              <a:prstGeom prst="ellipse">
                <a:avLst/>
              </a:prstGeom>
              <a:solidFill>
                <a:srgbClr val="FF6699"/>
              </a:solidFill>
              <a:ln w="9525">
                <a:solidFill>
                  <a:srgbClr val="FF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737" name="Line 257"/>
              <p:cNvSpPr>
                <a:spLocks noChangeShapeType="1"/>
              </p:cNvSpPr>
              <p:nvPr/>
            </p:nvSpPr>
            <p:spPr bwMode="auto">
              <a:xfrm>
                <a:off x="2832" y="2544"/>
                <a:ext cx="144" cy="0"/>
              </a:xfrm>
              <a:prstGeom prst="line">
                <a:avLst/>
              </a:prstGeom>
              <a:noFill/>
              <a:ln w="9525">
                <a:solidFill>
                  <a:srgbClr val="FF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738" name="Oval 258"/>
              <p:cNvSpPr>
                <a:spLocks noChangeArrowheads="1"/>
              </p:cNvSpPr>
              <p:nvPr/>
            </p:nvSpPr>
            <p:spPr bwMode="auto">
              <a:xfrm flipH="1">
                <a:off x="3120" y="2496"/>
                <a:ext cx="96" cy="96"/>
              </a:xfrm>
              <a:prstGeom prst="ellipse">
                <a:avLst/>
              </a:prstGeom>
              <a:solidFill>
                <a:srgbClr val="FF6699"/>
              </a:solidFill>
              <a:ln w="9525">
                <a:solidFill>
                  <a:srgbClr val="FF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739" name="Line 259"/>
              <p:cNvSpPr>
                <a:spLocks noChangeShapeType="1"/>
              </p:cNvSpPr>
              <p:nvPr/>
            </p:nvSpPr>
            <p:spPr bwMode="auto">
              <a:xfrm>
                <a:off x="3168" y="2544"/>
                <a:ext cx="144" cy="0"/>
              </a:xfrm>
              <a:prstGeom prst="line">
                <a:avLst/>
              </a:prstGeom>
              <a:noFill/>
              <a:ln w="9525">
                <a:solidFill>
                  <a:srgbClr val="FF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740" name="Line 260"/>
              <p:cNvSpPr>
                <a:spLocks noChangeShapeType="1"/>
              </p:cNvSpPr>
              <p:nvPr/>
            </p:nvSpPr>
            <p:spPr bwMode="auto">
              <a:xfrm>
                <a:off x="3024" y="2544"/>
                <a:ext cx="144" cy="0"/>
              </a:xfrm>
              <a:prstGeom prst="line">
                <a:avLst/>
              </a:prstGeom>
              <a:noFill/>
              <a:ln w="9525">
                <a:solidFill>
                  <a:srgbClr val="FF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741" name="Oval 261"/>
              <p:cNvSpPr>
                <a:spLocks noChangeArrowheads="1"/>
              </p:cNvSpPr>
              <p:nvPr/>
            </p:nvSpPr>
            <p:spPr bwMode="auto">
              <a:xfrm flipH="1">
                <a:off x="3504" y="2496"/>
                <a:ext cx="96" cy="96"/>
              </a:xfrm>
              <a:prstGeom prst="ellipse">
                <a:avLst/>
              </a:prstGeom>
              <a:solidFill>
                <a:srgbClr val="FF6699"/>
              </a:solidFill>
              <a:ln w="9525">
                <a:solidFill>
                  <a:srgbClr val="FF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742" name="Line 262"/>
              <p:cNvSpPr>
                <a:spLocks noChangeShapeType="1"/>
              </p:cNvSpPr>
              <p:nvPr/>
            </p:nvSpPr>
            <p:spPr bwMode="auto">
              <a:xfrm>
                <a:off x="3456" y="2544"/>
                <a:ext cx="144" cy="0"/>
              </a:xfrm>
              <a:prstGeom prst="line">
                <a:avLst/>
              </a:prstGeom>
              <a:noFill/>
              <a:ln w="9525">
                <a:solidFill>
                  <a:srgbClr val="FF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743" name="Oval 263"/>
              <p:cNvSpPr>
                <a:spLocks noChangeArrowheads="1"/>
              </p:cNvSpPr>
              <p:nvPr/>
            </p:nvSpPr>
            <p:spPr bwMode="auto">
              <a:xfrm flipH="1">
                <a:off x="3696" y="2496"/>
                <a:ext cx="96" cy="96"/>
              </a:xfrm>
              <a:prstGeom prst="ellipse">
                <a:avLst/>
              </a:prstGeom>
              <a:solidFill>
                <a:srgbClr val="FF6699"/>
              </a:solidFill>
              <a:ln w="9525">
                <a:solidFill>
                  <a:srgbClr val="FF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744" name="Oval 264"/>
              <p:cNvSpPr>
                <a:spLocks noChangeArrowheads="1"/>
              </p:cNvSpPr>
              <p:nvPr/>
            </p:nvSpPr>
            <p:spPr bwMode="auto">
              <a:xfrm flipH="1">
                <a:off x="3888" y="2496"/>
                <a:ext cx="96" cy="96"/>
              </a:xfrm>
              <a:prstGeom prst="ellipse">
                <a:avLst/>
              </a:prstGeom>
              <a:solidFill>
                <a:srgbClr val="FF6699"/>
              </a:solidFill>
              <a:ln w="9525">
                <a:solidFill>
                  <a:srgbClr val="FF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745" name="Line 265"/>
              <p:cNvSpPr>
                <a:spLocks noChangeShapeType="1"/>
              </p:cNvSpPr>
              <p:nvPr/>
            </p:nvSpPr>
            <p:spPr bwMode="auto">
              <a:xfrm>
                <a:off x="3792" y="2544"/>
                <a:ext cx="144" cy="0"/>
              </a:xfrm>
              <a:prstGeom prst="line">
                <a:avLst/>
              </a:prstGeom>
              <a:noFill/>
              <a:ln w="9525">
                <a:solidFill>
                  <a:srgbClr val="FF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746" name="Line 266"/>
              <p:cNvSpPr>
                <a:spLocks noChangeShapeType="1"/>
              </p:cNvSpPr>
              <p:nvPr/>
            </p:nvSpPr>
            <p:spPr bwMode="auto">
              <a:xfrm>
                <a:off x="3600" y="2544"/>
                <a:ext cx="144" cy="0"/>
              </a:xfrm>
              <a:prstGeom prst="line">
                <a:avLst/>
              </a:prstGeom>
              <a:noFill/>
              <a:ln w="9525">
                <a:solidFill>
                  <a:srgbClr val="FF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sp>
          <p:nvSpPr>
            <p:cNvPr id="532747" name="Text Box 267"/>
            <p:cNvSpPr txBox="1">
              <a:spLocks noChangeArrowheads="1"/>
            </p:cNvSpPr>
            <p:nvPr/>
          </p:nvSpPr>
          <p:spPr bwMode="auto">
            <a:xfrm>
              <a:off x="4660" y="3753"/>
              <a:ext cx="228" cy="23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6699"/>
                  </a:solidFill>
                  <a:effectLst>
                    <a:outerShdw blurRad="38100" dist="38100" dir="2700000" algn="tl">
                      <a:srgbClr val="C0C0C0"/>
                    </a:outerShdw>
                  </a:effectLst>
                </a:rPr>
                <a:t>G</a:t>
              </a:r>
              <a:endParaRPr lang="en-US" sz="1800">
                <a:effectLst>
                  <a:outerShdw blurRad="38100" dist="38100" dir="2700000" algn="tl">
                    <a:srgbClr val="C0C0C0"/>
                  </a:outerShdw>
                </a:effectLst>
              </a:endParaRPr>
            </a:p>
          </p:txBody>
        </p:sp>
        <p:sp>
          <p:nvSpPr>
            <p:cNvPr id="532748" name="Line 268"/>
            <p:cNvSpPr>
              <a:spLocks noChangeShapeType="1"/>
            </p:cNvSpPr>
            <p:nvPr/>
          </p:nvSpPr>
          <p:spPr bwMode="auto">
            <a:xfrm flipH="1">
              <a:off x="4249" y="3908"/>
              <a:ext cx="0" cy="55"/>
            </a:xfrm>
            <a:prstGeom prst="line">
              <a:avLst/>
            </a:prstGeom>
            <a:noFill/>
            <a:ln w="9525">
              <a:solidFill>
                <a:srgbClr val="FF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532749" name="Rectangle 269"/>
            <p:cNvSpPr>
              <a:spLocks noChangeArrowheads="1"/>
            </p:cNvSpPr>
            <p:nvPr/>
          </p:nvSpPr>
          <p:spPr bwMode="auto">
            <a:xfrm>
              <a:off x="4226" y="3963"/>
              <a:ext cx="45" cy="55"/>
            </a:xfrm>
            <a:prstGeom prst="rect">
              <a:avLst/>
            </a:prstGeom>
            <a:solidFill>
              <a:srgbClr val="FF6699"/>
            </a:solidFill>
            <a:ln w="9525">
              <a:solidFill>
                <a:srgbClr val="FF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532750" name="Group 270"/>
          <p:cNvGrpSpPr>
            <a:grpSpLocks/>
          </p:cNvGrpSpPr>
          <p:nvPr/>
        </p:nvGrpSpPr>
        <p:grpSpPr bwMode="auto">
          <a:xfrm>
            <a:off x="6173788" y="4343400"/>
            <a:ext cx="2741612" cy="366713"/>
            <a:chOff x="3841" y="3618"/>
            <a:chExt cx="1727" cy="231"/>
          </a:xfrm>
        </p:grpSpPr>
        <p:sp>
          <p:nvSpPr>
            <p:cNvPr id="532751" name="Oval 271"/>
            <p:cNvSpPr>
              <a:spLocks noChangeArrowheads="1"/>
            </p:cNvSpPr>
            <p:nvPr/>
          </p:nvSpPr>
          <p:spPr bwMode="auto">
            <a:xfrm flipH="1">
              <a:off x="4211" y="3724"/>
              <a:ext cx="82" cy="6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752" name="Oval 272"/>
            <p:cNvSpPr>
              <a:spLocks noChangeArrowheads="1"/>
            </p:cNvSpPr>
            <p:nvPr/>
          </p:nvSpPr>
          <p:spPr bwMode="auto">
            <a:xfrm flipH="1">
              <a:off x="4375" y="3724"/>
              <a:ext cx="83" cy="6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753" name="Line 273"/>
            <p:cNvSpPr>
              <a:spLocks noChangeShapeType="1"/>
            </p:cNvSpPr>
            <p:nvPr/>
          </p:nvSpPr>
          <p:spPr bwMode="auto">
            <a:xfrm>
              <a:off x="4293" y="3755"/>
              <a:ext cx="12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754" name="Oval 274"/>
            <p:cNvSpPr>
              <a:spLocks noChangeArrowheads="1"/>
            </p:cNvSpPr>
            <p:nvPr/>
          </p:nvSpPr>
          <p:spPr bwMode="auto">
            <a:xfrm flipH="1">
              <a:off x="4540" y="3724"/>
              <a:ext cx="82" cy="6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755" name="Line 275"/>
            <p:cNvSpPr>
              <a:spLocks noChangeShapeType="1"/>
            </p:cNvSpPr>
            <p:nvPr/>
          </p:nvSpPr>
          <p:spPr bwMode="auto">
            <a:xfrm>
              <a:off x="4581" y="3755"/>
              <a:ext cx="1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756" name="Line 276"/>
            <p:cNvSpPr>
              <a:spLocks noChangeShapeType="1"/>
            </p:cNvSpPr>
            <p:nvPr/>
          </p:nvSpPr>
          <p:spPr bwMode="auto">
            <a:xfrm>
              <a:off x="4458" y="3755"/>
              <a:ext cx="1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757" name="Oval 277"/>
            <p:cNvSpPr>
              <a:spLocks noChangeArrowheads="1"/>
            </p:cNvSpPr>
            <p:nvPr/>
          </p:nvSpPr>
          <p:spPr bwMode="auto">
            <a:xfrm flipH="1">
              <a:off x="4869" y="3724"/>
              <a:ext cx="82" cy="6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758" name="Line 278"/>
            <p:cNvSpPr>
              <a:spLocks noChangeShapeType="1"/>
            </p:cNvSpPr>
            <p:nvPr/>
          </p:nvSpPr>
          <p:spPr bwMode="auto">
            <a:xfrm>
              <a:off x="4828" y="3755"/>
              <a:ext cx="1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759" name="Oval 279"/>
            <p:cNvSpPr>
              <a:spLocks noChangeArrowheads="1"/>
            </p:cNvSpPr>
            <p:nvPr/>
          </p:nvSpPr>
          <p:spPr bwMode="auto">
            <a:xfrm flipH="1">
              <a:off x="5033" y="3724"/>
              <a:ext cx="83" cy="6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760" name="Oval 280"/>
            <p:cNvSpPr>
              <a:spLocks noChangeArrowheads="1"/>
            </p:cNvSpPr>
            <p:nvPr/>
          </p:nvSpPr>
          <p:spPr bwMode="auto">
            <a:xfrm flipH="1">
              <a:off x="5198" y="3724"/>
              <a:ext cx="82" cy="6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761" name="Line 281"/>
            <p:cNvSpPr>
              <a:spLocks noChangeShapeType="1"/>
            </p:cNvSpPr>
            <p:nvPr/>
          </p:nvSpPr>
          <p:spPr bwMode="auto">
            <a:xfrm>
              <a:off x="5116" y="3755"/>
              <a:ext cx="1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762" name="Line 282"/>
            <p:cNvSpPr>
              <a:spLocks noChangeShapeType="1"/>
            </p:cNvSpPr>
            <p:nvPr/>
          </p:nvSpPr>
          <p:spPr bwMode="auto">
            <a:xfrm>
              <a:off x="4951" y="3755"/>
              <a:ext cx="1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763" name="Text Box 283"/>
            <p:cNvSpPr txBox="1">
              <a:spLocks noChangeArrowheads="1"/>
            </p:cNvSpPr>
            <p:nvPr/>
          </p:nvSpPr>
          <p:spPr bwMode="auto">
            <a:xfrm>
              <a:off x="4660" y="3618"/>
              <a:ext cx="220" cy="23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effectLst>
                    <a:outerShdw blurRad="38100" dist="38100" dir="2700000" algn="tl">
                      <a:srgbClr val="C0C0C0"/>
                    </a:outerShdw>
                  </a:effectLst>
                </a:rPr>
                <a:t>C</a:t>
              </a:r>
            </a:p>
          </p:txBody>
        </p:sp>
        <p:sp>
          <p:nvSpPr>
            <p:cNvPr id="532764" name="Line 284"/>
            <p:cNvSpPr>
              <a:spLocks noChangeShapeType="1"/>
            </p:cNvSpPr>
            <p:nvPr/>
          </p:nvSpPr>
          <p:spPr bwMode="auto">
            <a:xfrm flipH="1" flipV="1">
              <a:off x="3841" y="3692"/>
              <a:ext cx="370" cy="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765" name="Line 285"/>
            <p:cNvSpPr>
              <a:spLocks noChangeShapeType="1"/>
            </p:cNvSpPr>
            <p:nvPr/>
          </p:nvSpPr>
          <p:spPr bwMode="auto">
            <a:xfrm flipV="1">
              <a:off x="5280" y="3692"/>
              <a:ext cx="288" cy="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532766" name="Group 286"/>
          <p:cNvGrpSpPr>
            <a:grpSpLocks/>
          </p:cNvGrpSpPr>
          <p:nvPr/>
        </p:nvGrpSpPr>
        <p:grpSpPr bwMode="auto">
          <a:xfrm>
            <a:off x="6761163" y="4557713"/>
            <a:ext cx="1697037" cy="420687"/>
            <a:chOff x="4211" y="3753"/>
            <a:chExt cx="1069" cy="265"/>
          </a:xfrm>
        </p:grpSpPr>
        <p:grpSp>
          <p:nvGrpSpPr>
            <p:cNvPr id="532767" name="Group 287"/>
            <p:cNvGrpSpPr>
              <a:grpSpLocks/>
            </p:cNvGrpSpPr>
            <p:nvPr/>
          </p:nvGrpSpPr>
          <p:grpSpPr bwMode="auto">
            <a:xfrm>
              <a:off x="4211" y="3851"/>
              <a:ext cx="1069" cy="63"/>
              <a:chOff x="2736" y="2496"/>
              <a:chExt cx="1248" cy="96"/>
            </a:xfrm>
          </p:grpSpPr>
          <p:sp>
            <p:nvSpPr>
              <p:cNvPr id="532768" name="Oval 288"/>
              <p:cNvSpPr>
                <a:spLocks noChangeArrowheads="1"/>
              </p:cNvSpPr>
              <p:nvPr/>
            </p:nvSpPr>
            <p:spPr bwMode="auto">
              <a:xfrm flipH="1">
                <a:off x="2736" y="2496"/>
                <a:ext cx="96" cy="96"/>
              </a:xfrm>
              <a:prstGeom prst="ellipse">
                <a:avLst/>
              </a:prstGeom>
              <a:solidFill>
                <a:srgbClr val="FF6699"/>
              </a:solidFill>
              <a:ln w="9525">
                <a:solidFill>
                  <a:srgbClr val="FF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769" name="Oval 289"/>
              <p:cNvSpPr>
                <a:spLocks noChangeArrowheads="1"/>
              </p:cNvSpPr>
              <p:nvPr/>
            </p:nvSpPr>
            <p:spPr bwMode="auto">
              <a:xfrm flipH="1">
                <a:off x="2928" y="2496"/>
                <a:ext cx="96" cy="96"/>
              </a:xfrm>
              <a:prstGeom prst="ellipse">
                <a:avLst/>
              </a:prstGeom>
              <a:solidFill>
                <a:srgbClr val="FF6699"/>
              </a:solidFill>
              <a:ln w="9525">
                <a:solidFill>
                  <a:srgbClr val="FF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770" name="Line 290"/>
              <p:cNvSpPr>
                <a:spLocks noChangeShapeType="1"/>
              </p:cNvSpPr>
              <p:nvPr/>
            </p:nvSpPr>
            <p:spPr bwMode="auto">
              <a:xfrm>
                <a:off x="2832" y="2544"/>
                <a:ext cx="144" cy="0"/>
              </a:xfrm>
              <a:prstGeom prst="line">
                <a:avLst/>
              </a:prstGeom>
              <a:noFill/>
              <a:ln w="9525">
                <a:solidFill>
                  <a:srgbClr val="FF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771" name="Oval 291"/>
              <p:cNvSpPr>
                <a:spLocks noChangeArrowheads="1"/>
              </p:cNvSpPr>
              <p:nvPr/>
            </p:nvSpPr>
            <p:spPr bwMode="auto">
              <a:xfrm flipH="1">
                <a:off x="3120" y="2496"/>
                <a:ext cx="96" cy="96"/>
              </a:xfrm>
              <a:prstGeom prst="ellipse">
                <a:avLst/>
              </a:prstGeom>
              <a:solidFill>
                <a:srgbClr val="FF6699"/>
              </a:solidFill>
              <a:ln w="9525">
                <a:solidFill>
                  <a:srgbClr val="FF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772" name="Line 292"/>
              <p:cNvSpPr>
                <a:spLocks noChangeShapeType="1"/>
              </p:cNvSpPr>
              <p:nvPr/>
            </p:nvSpPr>
            <p:spPr bwMode="auto">
              <a:xfrm>
                <a:off x="3168" y="2544"/>
                <a:ext cx="144" cy="0"/>
              </a:xfrm>
              <a:prstGeom prst="line">
                <a:avLst/>
              </a:prstGeom>
              <a:noFill/>
              <a:ln w="9525">
                <a:solidFill>
                  <a:srgbClr val="FF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773" name="Line 293"/>
              <p:cNvSpPr>
                <a:spLocks noChangeShapeType="1"/>
              </p:cNvSpPr>
              <p:nvPr/>
            </p:nvSpPr>
            <p:spPr bwMode="auto">
              <a:xfrm>
                <a:off x="3024" y="2544"/>
                <a:ext cx="144" cy="0"/>
              </a:xfrm>
              <a:prstGeom prst="line">
                <a:avLst/>
              </a:prstGeom>
              <a:noFill/>
              <a:ln w="9525">
                <a:solidFill>
                  <a:srgbClr val="FF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774" name="Oval 294"/>
              <p:cNvSpPr>
                <a:spLocks noChangeArrowheads="1"/>
              </p:cNvSpPr>
              <p:nvPr/>
            </p:nvSpPr>
            <p:spPr bwMode="auto">
              <a:xfrm flipH="1">
                <a:off x="3504" y="2496"/>
                <a:ext cx="96" cy="96"/>
              </a:xfrm>
              <a:prstGeom prst="ellipse">
                <a:avLst/>
              </a:prstGeom>
              <a:solidFill>
                <a:srgbClr val="FF6699"/>
              </a:solidFill>
              <a:ln w="9525">
                <a:solidFill>
                  <a:srgbClr val="FF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775" name="Line 295"/>
              <p:cNvSpPr>
                <a:spLocks noChangeShapeType="1"/>
              </p:cNvSpPr>
              <p:nvPr/>
            </p:nvSpPr>
            <p:spPr bwMode="auto">
              <a:xfrm>
                <a:off x="3456" y="2544"/>
                <a:ext cx="144" cy="0"/>
              </a:xfrm>
              <a:prstGeom prst="line">
                <a:avLst/>
              </a:prstGeom>
              <a:noFill/>
              <a:ln w="9525">
                <a:solidFill>
                  <a:srgbClr val="FF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776" name="Oval 296"/>
              <p:cNvSpPr>
                <a:spLocks noChangeArrowheads="1"/>
              </p:cNvSpPr>
              <p:nvPr/>
            </p:nvSpPr>
            <p:spPr bwMode="auto">
              <a:xfrm flipH="1">
                <a:off x="3696" y="2496"/>
                <a:ext cx="96" cy="96"/>
              </a:xfrm>
              <a:prstGeom prst="ellipse">
                <a:avLst/>
              </a:prstGeom>
              <a:solidFill>
                <a:srgbClr val="FF6699"/>
              </a:solidFill>
              <a:ln w="9525">
                <a:solidFill>
                  <a:srgbClr val="FF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777" name="Oval 297"/>
              <p:cNvSpPr>
                <a:spLocks noChangeArrowheads="1"/>
              </p:cNvSpPr>
              <p:nvPr/>
            </p:nvSpPr>
            <p:spPr bwMode="auto">
              <a:xfrm flipH="1">
                <a:off x="3888" y="2496"/>
                <a:ext cx="96" cy="96"/>
              </a:xfrm>
              <a:prstGeom prst="ellipse">
                <a:avLst/>
              </a:prstGeom>
              <a:solidFill>
                <a:srgbClr val="FF6699"/>
              </a:solidFill>
              <a:ln w="9525">
                <a:solidFill>
                  <a:srgbClr val="FF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778" name="Line 298"/>
              <p:cNvSpPr>
                <a:spLocks noChangeShapeType="1"/>
              </p:cNvSpPr>
              <p:nvPr/>
            </p:nvSpPr>
            <p:spPr bwMode="auto">
              <a:xfrm>
                <a:off x="3792" y="2544"/>
                <a:ext cx="144" cy="0"/>
              </a:xfrm>
              <a:prstGeom prst="line">
                <a:avLst/>
              </a:prstGeom>
              <a:noFill/>
              <a:ln w="9525">
                <a:solidFill>
                  <a:srgbClr val="FF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779" name="Line 299"/>
              <p:cNvSpPr>
                <a:spLocks noChangeShapeType="1"/>
              </p:cNvSpPr>
              <p:nvPr/>
            </p:nvSpPr>
            <p:spPr bwMode="auto">
              <a:xfrm>
                <a:off x="3600" y="2544"/>
                <a:ext cx="144" cy="0"/>
              </a:xfrm>
              <a:prstGeom prst="line">
                <a:avLst/>
              </a:prstGeom>
              <a:noFill/>
              <a:ln w="9525">
                <a:solidFill>
                  <a:srgbClr val="FF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sp>
          <p:nvSpPr>
            <p:cNvPr id="532780" name="Text Box 300"/>
            <p:cNvSpPr txBox="1">
              <a:spLocks noChangeArrowheads="1"/>
            </p:cNvSpPr>
            <p:nvPr/>
          </p:nvSpPr>
          <p:spPr bwMode="auto">
            <a:xfrm>
              <a:off x="4660" y="3753"/>
              <a:ext cx="228" cy="23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6699"/>
                  </a:solidFill>
                  <a:effectLst>
                    <a:outerShdw blurRad="38100" dist="38100" dir="2700000" algn="tl">
                      <a:srgbClr val="C0C0C0"/>
                    </a:outerShdw>
                  </a:effectLst>
                </a:rPr>
                <a:t>G</a:t>
              </a:r>
              <a:endParaRPr lang="en-US" sz="1800">
                <a:effectLst>
                  <a:outerShdw blurRad="38100" dist="38100" dir="2700000" algn="tl">
                    <a:srgbClr val="C0C0C0"/>
                  </a:outerShdw>
                </a:effectLst>
              </a:endParaRPr>
            </a:p>
          </p:txBody>
        </p:sp>
        <p:sp>
          <p:nvSpPr>
            <p:cNvPr id="532781" name="Line 301"/>
            <p:cNvSpPr>
              <a:spLocks noChangeShapeType="1"/>
            </p:cNvSpPr>
            <p:nvPr/>
          </p:nvSpPr>
          <p:spPr bwMode="auto">
            <a:xfrm flipH="1">
              <a:off x="4249" y="3908"/>
              <a:ext cx="0" cy="55"/>
            </a:xfrm>
            <a:prstGeom prst="line">
              <a:avLst/>
            </a:prstGeom>
            <a:noFill/>
            <a:ln w="9525">
              <a:solidFill>
                <a:srgbClr val="FF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532782" name="Rectangle 302"/>
            <p:cNvSpPr>
              <a:spLocks noChangeArrowheads="1"/>
            </p:cNvSpPr>
            <p:nvPr/>
          </p:nvSpPr>
          <p:spPr bwMode="auto">
            <a:xfrm>
              <a:off x="4226" y="3963"/>
              <a:ext cx="45" cy="55"/>
            </a:xfrm>
            <a:prstGeom prst="rect">
              <a:avLst/>
            </a:prstGeom>
            <a:solidFill>
              <a:srgbClr val="FF6699"/>
            </a:solidFill>
            <a:ln w="9525">
              <a:solidFill>
                <a:srgbClr val="FF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3248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532621"/>
                                        </p:tgtEl>
                                        <p:attrNameLst>
                                          <p:attrName>style.visibility</p:attrName>
                                        </p:attrNameLst>
                                      </p:cBhvr>
                                      <p:to>
                                        <p:strVal val="visible"/>
                                      </p:to>
                                    </p:se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499"/>
                                          </p:stCondLst>
                                        </p:cTn>
                                        <p:tgtEl>
                                          <p:spTgt spid="532489"/>
                                        </p:tgtEl>
                                        <p:attrNameLst>
                                          <p:attrName>style.visibility</p:attrName>
                                        </p:attrNameLst>
                                      </p:cBhvr>
                                      <p:to>
                                        <p:strVal val="visible"/>
                                      </p:to>
                                    </p:set>
                                  </p:childTnLst>
                                </p:cTn>
                              </p:par>
                            </p:childTnLst>
                          </p:cTn>
                        </p:par>
                        <p:par>
                          <p:cTn id="14" fill="hold" nodeType="afterGroup">
                            <p:stCondLst>
                              <p:cond delay="1000"/>
                            </p:stCondLst>
                            <p:childTnLst>
                              <p:par>
                                <p:cTn id="15" presetID="1" presetClass="entr" presetSubtype="0" fill="hold" nodeType="afterEffect">
                                  <p:stCondLst>
                                    <p:cond delay="0"/>
                                  </p:stCondLst>
                                  <p:childTnLst>
                                    <p:set>
                                      <p:cBhvr>
                                        <p:cTn id="16" dur="1" fill="hold">
                                          <p:stCondLst>
                                            <p:cond delay="499"/>
                                          </p:stCondLst>
                                        </p:cTn>
                                        <p:tgtEl>
                                          <p:spTgt spid="532684"/>
                                        </p:tgtEl>
                                        <p:attrNameLst>
                                          <p:attrName>style.visibility</p:attrName>
                                        </p:attrNameLst>
                                      </p:cBhvr>
                                      <p:to>
                                        <p:strVal val="visible"/>
                                      </p:to>
                                    </p:set>
                                  </p:childTnLst>
                                </p:cTn>
                              </p:par>
                            </p:childTnLst>
                          </p:cTn>
                        </p:par>
                        <p:par>
                          <p:cTn id="17" fill="hold" nodeType="afterGroup">
                            <p:stCondLst>
                              <p:cond delay="1500"/>
                            </p:stCondLst>
                            <p:childTnLst>
                              <p:par>
                                <p:cTn id="18" presetID="1" presetClass="entr" presetSubtype="0" fill="hold" nodeType="afterEffect">
                                  <p:stCondLst>
                                    <p:cond delay="0"/>
                                  </p:stCondLst>
                                  <p:childTnLst>
                                    <p:set>
                                      <p:cBhvr>
                                        <p:cTn id="19" dur="1" fill="hold">
                                          <p:stCondLst>
                                            <p:cond delay="499"/>
                                          </p:stCondLst>
                                        </p:cTn>
                                        <p:tgtEl>
                                          <p:spTgt spid="532717"/>
                                        </p:tgtEl>
                                        <p:attrNameLst>
                                          <p:attrName>style.visibility</p:attrName>
                                        </p:attrNameLst>
                                      </p:cBhvr>
                                      <p:to>
                                        <p:strVal val="visible"/>
                                      </p:to>
                                    </p:set>
                                  </p:childTnLst>
                                </p:cTn>
                              </p:par>
                            </p:childTnLst>
                          </p:cTn>
                        </p:par>
                        <p:par>
                          <p:cTn id="20" fill="hold" nodeType="afterGroup">
                            <p:stCondLst>
                              <p:cond delay="2000"/>
                            </p:stCondLst>
                            <p:childTnLst>
                              <p:par>
                                <p:cTn id="21" presetID="1" presetClass="entr" presetSubtype="0" fill="hold" nodeType="afterEffect">
                                  <p:stCondLst>
                                    <p:cond delay="0"/>
                                  </p:stCondLst>
                                  <p:childTnLst>
                                    <p:set>
                                      <p:cBhvr>
                                        <p:cTn id="22" dur="1" fill="hold">
                                          <p:stCondLst>
                                            <p:cond delay="499"/>
                                          </p:stCondLst>
                                        </p:cTn>
                                        <p:tgtEl>
                                          <p:spTgt spid="532750"/>
                                        </p:tgtEl>
                                        <p:attrNameLst>
                                          <p:attrName>style.visibility</p:attrName>
                                        </p:attrNameLst>
                                      </p:cBhvr>
                                      <p:to>
                                        <p:strVal val="visible"/>
                                      </p:to>
                                    </p:set>
                                  </p:childTnLst>
                                </p:cTn>
                              </p:par>
                            </p:childTnLst>
                          </p:cTn>
                        </p:par>
                        <p:par>
                          <p:cTn id="23" fill="hold" nodeType="afterGroup">
                            <p:stCondLst>
                              <p:cond delay="2500"/>
                            </p:stCondLst>
                            <p:childTnLst>
                              <p:par>
                                <p:cTn id="24" presetID="1" presetClass="entr" presetSubtype="0" fill="hold" grpId="0" nodeType="afterEffect">
                                  <p:stCondLst>
                                    <p:cond delay="0"/>
                                  </p:stCondLst>
                                  <p:childTnLst>
                                    <p:set>
                                      <p:cBhvr>
                                        <p:cTn id="25" dur="1" fill="hold">
                                          <p:stCondLst>
                                            <p:cond delay="499"/>
                                          </p:stCondLst>
                                        </p:cTn>
                                        <p:tgtEl>
                                          <p:spTgt spid="532490"/>
                                        </p:tgtEl>
                                        <p:attrNameLst>
                                          <p:attrName>style.visibility</p:attrName>
                                        </p:attrNameLst>
                                      </p:cBhvr>
                                      <p:to>
                                        <p:strVal val="visible"/>
                                      </p:to>
                                    </p:set>
                                  </p:childTnLst>
                                </p:cTn>
                              </p:par>
                            </p:childTnLst>
                          </p:cTn>
                        </p:par>
                        <p:par>
                          <p:cTn id="26" fill="hold" nodeType="afterGroup">
                            <p:stCondLst>
                              <p:cond delay="3000"/>
                            </p:stCondLst>
                            <p:childTnLst>
                              <p:par>
                                <p:cTn id="27" presetID="1" presetClass="entr" presetSubtype="0" fill="hold" grpId="0" nodeType="afterEffect">
                                  <p:stCondLst>
                                    <p:cond delay="0"/>
                                  </p:stCondLst>
                                  <p:childTnLst>
                                    <p:set>
                                      <p:cBhvr>
                                        <p:cTn id="28" dur="1" fill="hold">
                                          <p:stCondLst>
                                            <p:cond delay="499"/>
                                          </p:stCondLst>
                                        </p:cTn>
                                        <p:tgtEl>
                                          <p:spTgt spid="532491"/>
                                        </p:tgtEl>
                                        <p:attrNameLst>
                                          <p:attrName>style.visibility</p:attrName>
                                        </p:attrNameLst>
                                      </p:cBhvr>
                                      <p:to>
                                        <p:strVal val="visible"/>
                                      </p:to>
                                    </p:set>
                                  </p:childTnLst>
                                </p:cTn>
                              </p:par>
                            </p:childTnLst>
                          </p:cTn>
                        </p:par>
                        <p:par>
                          <p:cTn id="29" fill="hold" nodeType="afterGroup">
                            <p:stCondLst>
                              <p:cond delay="3500"/>
                            </p:stCondLst>
                            <p:childTnLst>
                              <p:par>
                                <p:cTn id="30" presetID="1" presetClass="entr" presetSubtype="0" fill="hold" nodeType="afterEffect">
                                  <p:stCondLst>
                                    <p:cond delay="0"/>
                                  </p:stCondLst>
                                  <p:childTnLst>
                                    <p:set>
                                      <p:cBhvr>
                                        <p:cTn id="31" dur="1" fill="hold">
                                          <p:stCondLst>
                                            <p:cond delay="499"/>
                                          </p:stCondLst>
                                        </p:cTn>
                                        <p:tgtEl>
                                          <p:spTgt spid="532700"/>
                                        </p:tgtEl>
                                        <p:attrNameLst>
                                          <p:attrName>style.visibility</p:attrName>
                                        </p:attrNameLst>
                                      </p:cBhvr>
                                      <p:to>
                                        <p:strVal val="visible"/>
                                      </p:to>
                                    </p:set>
                                  </p:childTnLst>
                                </p:cTn>
                              </p:par>
                            </p:childTnLst>
                          </p:cTn>
                        </p:par>
                        <p:par>
                          <p:cTn id="32" fill="hold" nodeType="afterGroup">
                            <p:stCondLst>
                              <p:cond delay="4000"/>
                            </p:stCondLst>
                            <p:childTnLst>
                              <p:par>
                                <p:cTn id="33" presetID="1" presetClass="entr" presetSubtype="0" fill="hold" nodeType="afterEffect">
                                  <p:stCondLst>
                                    <p:cond delay="0"/>
                                  </p:stCondLst>
                                  <p:childTnLst>
                                    <p:set>
                                      <p:cBhvr>
                                        <p:cTn id="34" dur="1" fill="hold">
                                          <p:stCondLst>
                                            <p:cond delay="499"/>
                                          </p:stCondLst>
                                        </p:cTn>
                                        <p:tgtEl>
                                          <p:spTgt spid="532733"/>
                                        </p:tgtEl>
                                        <p:attrNameLst>
                                          <p:attrName>style.visibility</p:attrName>
                                        </p:attrNameLst>
                                      </p:cBhvr>
                                      <p:to>
                                        <p:strVal val="visible"/>
                                      </p:to>
                                    </p:set>
                                  </p:childTnLst>
                                </p:cTn>
                              </p:par>
                            </p:childTnLst>
                          </p:cTn>
                        </p:par>
                        <p:par>
                          <p:cTn id="35" fill="hold" nodeType="afterGroup">
                            <p:stCondLst>
                              <p:cond delay="4500"/>
                            </p:stCondLst>
                            <p:childTnLst>
                              <p:par>
                                <p:cTn id="36" presetID="1" presetClass="entr" presetSubtype="0" fill="hold" nodeType="afterEffect">
                                  <p:stCondLst>
                                    <p:cond delay="0"/>
                                  </p:stCondLst>
                                  <p:childTnLst>
                                    <p:set>
                                      <p:cBhvr>
                                        <p:cTn id="37" dur="1" fill="hold">
                                          <p:stCondLst>
                                            <p:cond delay="499"/>
                                          </p:stCondLst>
                                        </p:cTn>
                                        <p:tgtEl>
                                          <p:spTgt spid="5327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489" grpId="0" animBg="1" autoUpdateAnimBg="0"/>
      <p:bldP spid="532490" grpId="0" animBg="1" autoUpdateAnimBg="0"/>
      <p:bldP spid="532491"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3026" name="Rectangle 2"/>
          <p:cNvSpPr>
            <a:spLocks noChangeArrowheads="1"/>
          </p:cNvSpPr>
          <p:nvPr/>
        </p:nvSpPr>
        <p:spPr bwMode="auto">
          <a:xfrm>
            <a:off x="3175" y="44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513027" name="Rectangle 3"/>
          <p:cNvSpPr>
            <a:spLocks noChangeArrowheads="1"/>
          </p:cNvSpPr>
          <p:nvPr/>
        </p:nvSpPr>
        <p:spPr bwMode="auto">
          <a:xfrm>
            <a:off x="3175" y="501650"/>
            <a:ext cx="914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a:effectLst/>
                <a:latin typeface="Times New Roman" charset="0"/>
              </a:rPr>
              <a:t> </a:t>
            </a:r>
          </a:p>
        </p:txBody>
      </p:sp>
      <p:sp>
        <p:nvSpPr>
          <p:cNvPr id="513028" name="Rectangle 4"/>
          <p:cNvSpPr>
            <a:spLocks noChangeArrowheads="1"/>
          </p:cNvSpPr>
          <p:nvPr/>
        </p:nvSpPr>
        <p:spPr bwMode="auto">
          <a:xfrm>
            <a:off x="3175" y="44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513029" name="Rectangle 5"/>
          <p:cNvSpPr>
            <a:spLocks noChangeArrowheads="1"/>
          </p:cNvSpPr>
          <p:nvPr/>
        </p:nvSpPr>
        <p:spPr bwMode="auto">
          <a:xfrm>
            <a:off x="3175" y="501650"/>
            <a:ext cx="914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a:effectLst/>
                <a:latin typeface="Times New Roman" charset="0"/>
              </a:rPr>
              <a:t> </a:t>
            </a:r>
          </a:p>
        </p:txBody>
      </p:sp>
      <p:sp>
        <p:nvSpPr>
          <p:cNvPr id="513030" name="Rectangle 6"/>
          <p:cNvSpPr>
            <a:spLocks noChangeArrowheads="1"/>
          </p:cNvSpPr>
          <p:nvPr/>
        </p:nvSpPr>
        <p:spPr bwMode="auto">
          <a:xfrm>
            <a:off x="3175" y="44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grpSp>
        <p:nvGrpSpPr>
          <p:cNvPr id="513032" name="Group 8"/>
          <p:cNvGrpSpPr>
            <a:grpSpLocks/>
          </p:cNvGrpSpPr>
          <p:nvPr/>
        </p:nvGrpSpPr>
        <p:grpSpPr bwMode="auto">
          <a:xfrm>
            <a:off x="5465763" y="5029200"/>
            <a:ext cx="3871912" cy="457200"/>
            <a:chOff x="2735" y="3168"/>
            <a:chExt cx="2122" cy="288"/>
          </a:xfrm>
        </p:grpSpPr>
        <p:sp>
          <p:nvSpPr>
            <p:cNvPr id="513033" name="Rectangle 9"/>
            <p:cNvSpPr>
              <a:spLocks noChangeArrowheads="1"/>
            </p:cNvSpPr>
            <p:nvPr/>
          </p:nvSpPr>
          <p:spPr bwMode="auto">
            <a:xfrm>
              <a:off x="2735" y="3168"/>
              <a:ext cx="212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r"/>
              <a:r>
                <a:rPr lang="en-US" sz="1600">
                  <a:solidFill>
                    <a:schemeClr val="bg1"/>
                  </a:solidFill>
                  <a:effectLst/>
                  <a:latin typeface="Times New Roman" charset="0"/>
                </a:rPr>
                <a:t>  </a:t>
              </a:r>
              <a:r>
                <a:rPr lang="en-US" sz="700">
                  <a:solidFill>
                    <a:schemeClr val="bg1"/>
                  </a:solidFill>
                  <a:effectLst/>
                  <a:latin typeface="Times New Roman" charset="0"/>
                </a:rPr>
                <a:t> </a:t>
              </a:r>
              <a:r>
                <a:rPr lang="en-US" sz="1600">
                  <a:solidFill>
                    <a:schemeClr val="bg1"/>
                  </a:solidFill>
                  <a:effectLst/>
                  <a:latin typeface="Times New Roman" charset="0"/>
                </a:rPr>
                <a:t>   </a:t>
              </a:r>
              <a:r>
                <a:rPr lang="en-US" sz="800">
                  <a:solidFill>
                    <a:schemeClr val="bg1"/>
                  </a:solidFill>
                  <a:effectLst/>
                  <a:latin typeface="Times New Roman" charset="0"/>
                </a:rPr>
                <a:t> </a:t>
              </a:r>
              <a:r>
                <a:rPr lang="en-US" sz="1600">
                  <a:solidFill>
                    <a:schemeClr val="bg1"/>
                  </a:solidFill>
                  <a:effectLst/>
                  <a:latin typeface="Times New Roman" charset="0"/>
                </a:rPr>
                <a:t>                                 </a:t>
              </a:r>
              <a:r>
                <a:rPr lang="en-US" sz="700">
                  <a:solidFill>
                    <a:schemeClr val="bg1"/>
                  </a:solidFill>
                  <a:effectLst/>
                  <a:latin typeface="Times New Roman" charset="0"/>
                </a:rPr>
                <a:t> </a:t>
              </a:r>
              <a:r>
                <a:rPr lang="en-US" sz="1600">
                  <a:solidFill>
                    <a:schemeClr val="bg1"/>
                  </a:solidFill>
                  <a:effectLst/>
                  <a:latin typeface="Times New Roman" charset="0"/>
                </a:rPr>
                <a:t> </a:t>
              </a:r>
            </a:p>
          </p:txBody>
        </p:sp>
        <p:sp>
          <p:nvSpPr>
            <p:cNvPr id="513034" name="Rectangle 10"/>
            <p:cNvSpPr>
              <a:spLocks noChangeArrowheads="1"/>
            </p:cNvSpPr>
            <p:nvPr/>
          </p:nvSpPr>
          <p:spPr bwMode="auto">
            <a:xfrm>
              <a:off x="2735" y="3168"/>
              <a:ext cx="212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
                  <a:solidFill>
                    <a:srgbClr val="A0A0A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pic>
        <p:nvPicPr>
          <p:cNvPr id="51303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00200"/>
            <a:ext cx="7924800" cy="472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3037" name="Rectangle 13"/>
          <p:cNvSpPr>
            <a:spLocks noChangeArrowheads="1"/>
          </p:cNvSpPr>
          <p:nvPr/>
        </p:nvSpPr>
        <p:spPr bwMode="auto">
          <a:xfrm>
            <a:off x="609600" y="304800"/>
            <a:ext cx="8153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r>
              <a:rPr lang="en-US" sz="4400">
                <a:solidFill>
                  <a:schemeClr val="tx2"/>
                </a:solidFill>
                <a:effectLst>
                  <a:outerShdw blurRad="38100" dist="38100" dir="2700000" algn="tl">
                    <a:srgbClr val="C0C0C0"/>
                  </a:outerShdw>
                </a:effectLst>
                <a:latin typeface="Tahoma" pitchFamily="34" charset="0"/>
              </a:rPr>
              <a:t>DNA anal</a:t>
            </a:r>
            <a:r>
              <a:rPr lang="tr-TR" sz="4400">
                <a:solidFill>
                  <a:schemeClr val="tx2"/>
                </a:solidFill>
                <a:effectLst>
                  <a:outerShdw blurRad="38100" dist="38100" dir="2700000" algn="tl">
                    <a:srgbClr val="C0C0C0"/>
                  </a:outerShdw>
                </a:effectLst>
                <a:latin typeface="Tahoma" pitchFamily="34" charset="0"/>
              </a:rPr>
              <a:t>iz</a:t>
            </a:r>
            <a:r>
              <a:rPr lang="en-US" sz="4400">
                <a:solidFill>
                  <a:schemeClr val="tx2"/>
                </a:solidFill>
                <a:effectLst>
                  <a:outerShdw blurRad="38100" dist="38100" dir="2700000" algn="tl">
                    <a:srgbClr val="C0C0C0"/>
                  </a:outerShdw>
                </a:effectLst>
                <a:latin typeface="Tahoma" pitchFamily="34" charset="0"/>
              </a:rPr>
              <a:t>i </a:t>
            </a:r>
            <a:r>
              <a:rPr lang="en-US" sz="4400">
                <a:solidFill>
                  <a:schemeClr val="tx2"/>
                </a:solidFill>
                <a:effectLst>
                  <a:outerShdw blurRad="38100" dist="38100" dir="2700000" algn="tl">
                    <a:srgbClr val="C0C0C0"/>
                  </a:outerShdw>
                </a:effectLst>
                <a:latin typeface="Symbol" pitchFamily="18" charset="2"/>
              </a:rPr>
              <a:t>b</a:t>
            </a:r>
            <a:r>
              <a:rPr lang="en-US" sz="4400" baseline="30000">
                <a:solidFill>
                  <a:schemeClr val="tx2"/>
                </a:solidFill>
                <a:effectLst>
                  <a:outerShdw blurRad="38100" dist="38100" dir="2700000" algn="tl">
                    <a:srgbClr val="C0C0C0"/>
                  </a:outerShdw>
                </a:effectLst>
                <a:latin typeface="Tahoma" pitchFamily="34" charset="0"/>
              </a:rPr>
              <a:t>S - </a:t>
            </a:r>
            <a:r>
              <a:rPr lang="en-US" sz="4400">
                <a:solidFill>
                  <a:schemeClr val="tx2"/>
                </a:solidFill>
                <a:effectLst>
                  <a:outerShdw blurRad="38100" dist="38100" dir="2700000" algn="tl">
                    <a:srgbClr val="C0C0C0"/>
                  </a:outerShdw>
                </a:effectLst>
                <a:latin typeface="Tahoma" pitchFamily="34" charset="0"/>
              </a:rPr>
              <a:t>restri</a:t>
            </a:r>
            <a:r>
              <a:rPr lang="tr-TR" sz="4400">
                <a:solidFill>
                  <a:schemeClr val="tx2"/>
                </a:solidFill>
                <a:effectLst>
                  <a:outerShdw blurRad="38100" dist="38100" dir="2700000" algn="tl">
                    <a:srgbClr val="C0C0C0"/>
                  </a:outerShdw>
                </a:effectLst>
                <a:latin typeface="Tahoma" pitchFamily="34" charset="0"/>
              </a:rPr>
              <a:t>ks</a:t>
            </a:r>
            <a:r>
              <a:rPr lang="en-US" sz="4400">
                <a:solidFill>
                  <a:schemeClr val="tx2"/>
                </a:solidFill>
                <a:effectLst>
                  <a:outerShdw blurRad="38100" dist="38100" dir="2700000" algn="tl">
                    <a:srgbClr val="C0C0C0"/>
                  </a:outerShdw>
                </a:effectLst>
                <a:latin typeface="Tahoma" pitchFamily="34" charset="0"/>
              </a:rPr>
              <a:t>i</a:t>
            </a:r>
            <a:r>
              <a:rPr lang="tr-TR" sz="4400">
                <a:solidFill>
                  <a:schemeClr val="tx2"/>
                </a:solidFill>
                <a:effectLst>
                  <a:outerShdw blurRad="38100" dist="38100" dir="2700000" algn="tl">
                    <a:srgbClr val="C0C0C0"/>
                  </a:outerShdw>
                </a:effectLst>
                <a:latin typeface="Tahoma" pitchFamily="34" charset="0"/>
              </a:rPr>
              <a:t>y</a:t>
            </a:r>
            <a:r>
              <a:rPr lang="en-US" sz="4400">
                <a:solidFill>
                  <a:schemeClr val="tx2"/>
                </a:solidFill>
                <a:effectLst>
                  <a:outerShdw blurRad="38100" dist="38100" dir="2700000" algn="tl">
                    <a:srgbClr val="C0C0C0"/>
                  </a:outerShdw>
                </a:effectLst>
                <a:latin typeface="Tahoma" pitchFamily="34" charset="0"/>
              </a:rPr>
              <a:t>on enz</a:t>
            </a:r>
            <a:r>
              <a:rPr lang="tr-TR" sz="4400">
                <a:solidFill>
                  <a:schemeClr val="tx2"/>
                </a:solidFill>
                <a:effectLst>
                  <a:outerShdw blurRad="38100" dist="38100" dir="2700000" algn="tl">
                    <a:srgbClr val="C0C0C0"/>
                  </a:outerShdw>
                </a:effectLst>
                <a:latin typeface="Tahoma" pitchFamily="34" charset="0"/>
              </a:rPr>
              <a:t>i</a:t>
            </a:r>
            <a:r>
              <a:rPr lang="en-US" sz="4400">
                <a:solidFill>
                  <a:schemeClr val="tx2"/>
                </a:solidFill>
                <a:effectLst>
                  <a:outerShdw blurRad="38100" dist="38100" dir="2700000" algn="tl">
                    <a:srgbClr val="C0C0C0"/>
                  </a:outerShdw>
                </a:effectLst>
                <a:latin typeface="Tahoma" pitchFamily="34" charset="0"/>
              </a:rPr>
              <a:t>m</a:t>
            </a:r>
            <a:r>
              <a:rPr lang="tr-TR" sz="4400">
                <a:solidFill>
                  <a:schemeClr val="tx2"/>
                </a:solidFill>
                <a:effectLst>
                  <a:outerShdw blurRad="38100" dist="38100" dir="2700000" algn="tl">
                    <a:srgbClr val="C0C0C0"/>
                  </a:outerShdw>
                </a:effectLst>
                <a:latin typeface="Tahoma" pitchFamily="34" charset="0"/>
              </a:rPr>
              <a:t>l</a:t>
            </a:r>
            <a:r>
              <a:rPr lang="en-US" sz="4400">
                <a:solidFill>
                  <a:schemeClr val="tx2"/>
                </a:solidFill>
                <a:effectLst>
                  <a:outerShdw blurRad="38100" dist="38100" dir="2700000" algn="tl">
                    <a:srgbClr val="C0C0C0"/>
                  </a:outerShdw>
                </a:effectLst>
                <a:latin typeface="Tahoma" pitchFamily="34" charset="0"/>
              </a:rPr>
              <a:t>e</a:t>
            </a:r>
            <a:r>
              <a:rPr lang="tr-TR" sz="4400">
                <a:solidFill>
                  <a:schemeClr val="tx2"/>
                </a:solidFill>
                <a:effectLst>
                  <a:outerShdw blurRad="38100" dist="38100" dir="2700000" algn="tl">
                    <a:srgbClr val="C0C0C0"/>
                  </a:outerShdw>
                </a:effectLst>
                <a:latin typeface="Tahoma" pitchFamily="34" charset="0"/>
              </a:rPr>
              <a:t>ri ile</a:t>
            </a:r>
            <a:endParaRPr lang="en-US" sz="4400">
              <a:solidFill>
                <a:schemeClr val="tx2"/>
              </a:solidFill>
              <a:effectLst>
                <a:outerShdw blurRad="38100" dist="38100" dir="2700000" algn="tl">
                  <a:srgbClr val="C0C0C0"/>
                </a:outerShdw>
              </a:effectLst>
              <a:latin typeface="Tahoma"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6098" name="Rectangle 2"/>
          <p:cNvSpPr>
            <a:spLocks noChangeArrowheads="1"/>
          </p:cNvSpPr>
          <p:nvPr/>
        </p:nvSpPr>
        <p:spPr bwMode="auto">
          <a:xfrm>
            <a:off x="822325" y="1701800"/>
            <a:ext cx="7499350" cy="15875"/>
          </a:xfrm>
          <a:prstGeom prst="rect">
            <a:avLst/>
          </a:prstGeom>
          <a:solidFill>
            <a:srgbClr val="000000"/>
          </a:solidFill>
          <a:ln w="76200" cmpd="tri">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516099" name="Rectangle 3"/>
          <p:cNvSpPr>
            <a:spLocks noChangeArrowheads="1"/>
          </p:cNvSpPr>
          <p:nvPr/>
        </p:nvSpPr>
        <p:spPr bwMode="auto">
          <a:xfrm>
            <a:off x="1084263" y="1847850"/>
            <a:ext cx="3454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400" b="1">
                <a:effectLst/>
                <a:latin typeface="Tahoma" pitchFamily="34" charset="0"/>
              </a:rPr>
              <a:t>NATIONAL INSTITUTES OF HEALTH</a:t>
            </a:r>
            <a:r>
              <a:rPr lang="en-US" sz="1200">
                <a:effectLst/>
                <a:latin typeface="Tahoma" pitchFamily="34" charset="0"/>
              </a:rPr>
              <a:t/>
            </a:r>
            <a:br>
              <a:rPr lang="en-US" sz="1200">
                <a:effectLst/>
                <a:latin typeface="Tahoma" pitchFamily="34" charset="0"/>
              </a:rPr>
            </a:br>
            <a:endParaRPr lang="en-US">
              <a:effectLst/>
              <a:latin typeface="Tahoma" pitchFamily="34" charset="0"/>
            </a:endParaRPr>
          </a:p>
        </p:txBody>
      </p:sp>
      <p:sp>
        <p:nvSpPr>
          <p:cNvPr id="516100" name="Rectangle 4"/>
          <p:cNvSpPr>
            <a:spLocks noChangeArrowheads="1"/>
          </p:cNvSpPr>
          <p:nvPr/>
        </p:nvSpPr>
        <p:spPr bwMode="auto">
          <a:xfrm>
            <a:off x="3781425" y="1695450"/>
            <a:ext cx="5207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516101" name="Rectangle 5"/>
          <p:cNvSpPr>
            <a:spLocks noChangeArrowheads="1"/>
          </p:cNvSpPr>
          <p:nvPr/>
        </p:nvSpPr>
        <p:spPr bwMode="auto">
          <a:xfrm>
            <a:off x="5429250" y="1771650"/>
            <a:ext cx="276701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sz="1000">
                <a:effectLst/>
                <a:latin typeface="Tahoma" pitchFamily="34" charset="0"/>
                <a:hlinkClick r:id="rId3"/>
              </a:rPr>
              <a:t>National Heart, Lung, and Blood Institute</a:t>
            </a:r>
            <a:endParaRPr lang="en-US">
              <a:effectLst/>
              <a:latin typeface="Tahoma" pitchFamily="34" charset="0"/>
            </a:endParaRPr>
          </a:p>
        </p:txBody>
      </p:sp>
      <p:sp>
        <p:nvSpPr>
          <p:cNvPr id="516102" name="Rectangle 6"/>
          <p:cNvSpPr>
            <a:spLocks noChangeArrowheads="1"/>
          </p:cNvSpPr>
          <p:nvPr/>
        </p:nvSpPr>
        <p:spPr bwMode="auto">
          <a:xfrm>
            <a:off x="1760538" y="2228850"/>
            <a:ext cx="1897062"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000">
                <a:effectLst/>
                <a:latin typeface="Tahoma" pitchFamily="34" charset="0"/>
              </a:rPr>
              <a:t>EMBARGOED FOR RELEASE</a:t>
            </a:r>
            <a:br>
              <a:rPr lang="en-US" sz="1000">
                <a:effectLst/>
                <a:latin typeface="Tahoma" pitchFamily="34" charset="0"/>
              </a:rPr>
            </a:br>
            <a:r>
              <a:rPr lang="en-US" sz="1000">
                <a:effectLst/>
                <a:latin typeface="Tahoma" pitchFamily="34" charset="0"/>
              </a:rPr>
              <a:t>Thursday, December 13, 2001</a:t>
            </a:r>
            <a:br>
              <a:rPr lang="en-US" sz="1000">
                <a:effectLst/>
                <a:latin typeface="Tahoma" pitchFamily="34" charset="0"/>
              </a:rPr>
            </a:br>
            <a:r>
              <a:rPr lang="en-US" sz="1000">
                <a:effectLst/>
                <a:latin typeface="Tahoma" pitchFamily="34" charset="0"/>
              </a:rPr>
              <a:t>2:00 p.m. EST</a:t>
            </a:r>
            <a:endParaRPr lang="en-US">
              <a:effectLst/>
              <a:latin typeface="Tahoma" pitchFamily="34" charset="0"/>
            </a:endParaRPr>
          </a:p>
        </p:txBody>
      </p:sp>
      <p:sp>
        <p:nvSpPr>
          <p:cNvPr id="516103" name="Rectangle 7"/>
          <p:cNvSpPr>
            <a:spLocks noChangeArrowheads="1"/>
          </p:cNvSpPr>
          <p:nvPr/>
        </p:nvSpPr>
        <p:spPr bwMode="auto">
          <a:xfrm>
            <a:off x="3028950" y="2305050"/>
            <a:ext cx="16287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516104" name="Rectangle 8"/>
          <p:cNvSpPr>
            <a:spLocks noChangeArrowheads="1"/>
          </p:cNvSpPr>
          <p:nvPr/>
        </p:nvSpPr>
        <p:spPr bwMode="auto">
          <a:xfrm>
            <a:off x="6164263" y="2152650"/>
            <a:ext cx="26558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000">
                <a:effectLst/>
                <a:latin typeface="Tahoma" pitchFamily="34" charset="0"/>
              </a:rPr>
              <a:t>Contact:</a:t>
            </a:r>
            <a:br>
              <a:rPr lang="en-US" sz="1000">
                <a:effectLst/>
                <a:latin typeface="Tahoma" pitchFamily="34" charset="0"/>
              </a:rPr>
            </a:br>
            <a:r>
              <a:rPr lang="en-US" sz="1000">
                <a:effectLst/>
                <a:latin typeface="Tahoma" pitchFamily="34" charset="0"/>
              </a:rPr>
              <a:t>NHLBI Communications Office</a:t>
            </a:r>
            <a:br>
              <a:rPr lang="en-US" sz="1000">
                <a:effectLst/>
                <a:latin typeface="Tahoma" pitchFamily="34" charset="0"/>
              </a:rPr>
            </a:br>
            <a:r>
              <a:rPr lang="en-US" sz="1000">
                <a:effectLst/>
                <a:latin typeface="Tahoma" pitchFamily="34" charset="0"/>
              </a:rPr>
              <a:t>(301) 496-4236</a:t>
            </a:r>
            <a:endParaRPr lang="en-US" sz="1200">
              <a:effectLst/>
              <a:latin typeface="Tahoma" pitchFamily="34" charset="0"/>
            </a:endParaRPr>
          </a:p>
          <a:p>
            <a:pPr eaLnBrk="0" hangingPunct="0"/>
            <a:endParaRPr lang="en-US">
              <a:effectLst/>
              <a:latin typeface="Comic Sans MS" pitchFamily="66" charset="0"/>
            </a:endParaRPr>
          </a:p>
        </p:txBody>
      </p:sp>
      <p:sp>
        <p:nvSpPr>
          <p:cNvPr id="516105" name="Rectangle 9"/>
          <p:cNvSpPr>
            <a:spLocks noChangeArrowheads="1"/>
          </p:cNvSpPr>
          <p:nvPr/>
        </p:nvSpPr>
        <p:spPr bwMode="auto">
          <a:xfrm>
            <a:off x="822325" y="2971800"/>
            <a:ext cx="74993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800" b="1" u="sng">
                <a:effectLst>
                  <a:outerShdw blurRad="38100" dist="38100" dir="2700000" algn="tl">
                    <a:srgbClr val="C0C0C0"/>
                  </a:outerShdw>
                </a:effectLst>
              </a:rPr>
              <a:t>Gen Terap</a:t>
            </a:r>
            <a:r>
              <a:rPr lang="tr-TR" sz="2800" b="1" u="sng">
                <a:effectLst>
                  <a:outerShdw blurRad="38100" dist="38100" dir="2700000" algn="tl">
                    <a:srgbClr val="C0C0C0"/>
                  </a:outerShdw>
                </a:effectLst>
              </a:rPr>
              <a:t>i</a:t>
            </a:r>
            <a:endParaRPr lang="en-US" sz="2800" b="1" u="sng">
              <a:effectLst>
                <a:outerShdw blurRad="38100" dist="38100" dir="2700000" algn="tl">
                  <a:srgbClr val="C0C0C0"/>
                </a:outerShdw>
              </a:effectLst>
            </a:endParaRPr>
          </a:p>
          <a:p>
            <a:pPr algn="ctr"/>
            <a:r>
              <a:rPr lang="tr-TR" sz="2800" b="1" u="sng">
                <a:effectLst>
                  <a:outerShdw blurRad="38100" dist="38100" dir="2700000" algn="tl">
                    <a:srgbClr val="C0C0C0"/>
                  </a:outerShdw>
                </a:effectLst>
              </a:rPr>
              <a:t>Farede</a:t>
            </a:r>
            <a:endParaRPr lang="en-US" b="1">
              <a:effectLst>
                <a:outerShdw blurRad="38100" dist="38100" dir="2700000" algn="tl">
                  <a:srgbClr val="C0C0C0"/>
                </a:outerShdw>
              </a:effectLst>
            </a:endParaRPr>
          </a:p>
        </p:txBody>
      </p:sp>
      <p:sp>
        <p:nvSpPr>
          <p:cNvPr id="516106" name="Rectangle 10"/>
          <p:cNvSpPr>
            <a:spLocks noChangeArrowheads="1"/>
          </p:cNvSpPr>
          <p:nvPr/>
        </p:nvSpPr>
        <p:spPr bwMode="auto">
          <a:xfrm>
            <a:off x="657225" y="3810000"/>
            <a:ext cx="7821613"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effectLst>
                <a:outerShdw blurRad="38100" dist="38100" dir="2700000" algn="tl">
                  <a:srgbClr val="C0C0C0"/>
                </a:outerShdw>
              </a:effectLst>
            </a:endParaRPr>
          </a:p>
          <a:p>
            <a:pPr lvl="1" algn="just" eaLnBrk="0" hangingPunct="0"/>
            <a:r>
              <a:rPr lang="en-US">
                <a:effectLst>
                  <a:outerShdw blurRad="38100" dist="38100" dir="2700000" algn="tl">
                    <a:srgbClr val="C0C0C0"/>
                  </a:outerShdw>
                </a:effectLst>
              </a:rPr>
              <a:t>For the first time scientists have corrected sickle cell disease in mice using gene therapy, according to a study supported by the National Heart, Lung, and Blood Institute (NHLBI) of the National Institutes of Health and published in the December 14, 2001 issue of </a:t>
            </a:r>
            <a:r>
              <a:rPr lang="en-US" i="1">
                <a:effectLst>
                  <a:outerShdw blurRad="38100" dist="38100" dir="2700000" algn="tl">
                    <a:srgbClr val="C0C0C0"/>
                  </a:outerShdw>
                </a:effectLst>
              </a:rPr>
              <a:t>Science</a:t>
            </a:r>
            <a:r>
              <a:rPr lang="en-US">
                <a:effectLst>
                  <a:outerShdw blurRad="38100" dist="38100" dir="2700000" algn="tl">
                    <a:srgbClr val="C0C0C0"/>
                  </a:outerShdw>
                </a:effectLst>
              </a:rPr>
              <a:t>. </a:t>
            </a:r>
          </a:p>
          <a:p>
            <a:pPr eaLnBrk="0" hangingPunct="0"/>
            <a:endParaRPr lang="en-US">
              <a:effectLst>
                <a:outerShdw blurRad="38100" dist="38100" dir="2700000" algn="tl">
                  <a:srgbClr val="C0C0C0"/>
                </a:outerShdw>
              </a:effectLst>
            </a:endParaRPr>
          </a:p>
        </p:txBody>
      </p:sp>
      <p:pic>
        <p:nvPicPr>
          <p:cNvPr id="516107" name="Picture 11" descr="NIH News Release"/>
          <p:cNvPicPr>
            <a:picLocks noChangeAspect="1" noChangeArrowheads="1"/>
          </p:cNvPicPr>
          <p:nvPr/>
        </p:nvPicPr>
        <p:blipFill>
          <a:blip r:embed="rId4">
            <a:extLst>
              <a:ext uri="{28A0092B-C50C-407E-A947-70E740481C1C}">
                <a14:useLocalDpi xmlns:a14="http://schemas.microsoft.com/office/drawing/2010/main" val="0"/>
              </a:ext>
            </a:extLst>
          </a:blip>
          <a:srcRect t="-9390" b="-10799"/>
          <a:stretch>
            <a:fillRect/>
          </a:stretch>
        </p:blipFill>
        <p:spPr bwMode="auto">
          <a:xfrm>
            <a:off x="1016000" y="304800"/>
            <a:ext cx="7180263" cy="1219200"/>
          </a:xfrm>
          <a:prstGeom prst="rect">
            <a:avLst/>
          </a:prstGeom>
          <a:solidFill>
            <a:schemeClr val="accent2"/>
          </a:solidFill>
        </p:spPr>
      </p:pic>
      <p:sp>
        <p:nvSpPr>
          <p:cNvPr id="516108" name="Rectangle 12"/>
          <p:cNvSpPr>
            <a:spLocks noChangeArrowheads="1"/>
          </p:cNvSpPr>
          <p:nvPr/>
        </p:nvSpPr>
        <p:spPr bwMode="auto">
          <a:xfrm>
            <a:off x="881063" y="2914650"/>
            <a:ext cx="7497762" cy="15875"/>
          </a:xfrm>
          <a:prstGeom prst="rect">
            <a:avLst/>
          </a:prstGeom>
          <a:solidFill>
            <a:srgbClr val="000000"/>
          </a:solidFill>
          <a:ln w="76200" cmpd="tri">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1154" name="Rectangle 2"/>
          <p:cNvSpPr>
            <a:spLocks noGrp="1" noChangeArrowheads="1"/>
          </p:cNvSpPr>
          <p:nvPr>
            <p:ph type="title"/>
          </p:nvPr>
        </p:nvSpPr>
        <p:spPr/>
        <p:txBody>
          <a:bodyPr/>
          <a:lstStyle/>
          <a:p>
            <a:r>
              <a:rPr lang="tr-TR"/>
              <a:t>Diğer </a:t>
            </a:r>
            <a:r>
              <a:rPr lang="en-US"/>
              <a:t>Hb</a:t>
            </a:r>
            <a:r>
              <a:rPr lang="tr-TR"/>
              <a:t> anormalileri</a:t>
            </a:r>
            <a:endParaRPr lang="en-US"/>
          </a:p>
        </p:txBody>
      </p:sp>
      <p:sp>
        <p:nvSpPr>
          <p:cNvPr id="561155" name="Rectangle 3" descr="Rectangle: Click to edit Master text styles&#10;Second level&#10;Third level&#10;Fourth level&#10;Fifth level"/>
          <p:cNvSpPr>
            <a:spLocks noGrp="1" noChangeArrowheads="1"/>
          </p:cNvSpPr>
          <p:nvPr>
            <p:ph type="body" idx="1"/>
          </p:nvPr>
        </p:nvSpPr>
        <p:spPr/>
        <p:txBody>
          <a:bodyPr/>
          <a:lstStyle/>
          <a:p>
            <a:pPr>
              <a:lnSpc>
                <a:spcPct val="90000"/>
              </a:lnSpc>
            </a:pPr>
            <a:r>
              <a:rPr lang="tr-TR" sz="2800"/>
              <a:t>Yapı varyantları</a:t>
            </a:r>
            <a:r>
              <a:rPr lang="en-US" sz="2800"/>
              <a:t>-</a:t>
            </a:r>
            <a:r>
              <a:rPr lang="en-US" sz="2400">
                <a:solidFill>
                  <a:schemeClr val="folHlink"/>
                </a:solidFill>
              </a:rPr>
              <a:t>globin pol</a:t>
            </a:r>
            <a:r>
              <a:rPr lang="tr-TR" sz="2400">
                <a:solidFill>
                  <a:schemeClr val="folHlink"/>
                </a:solidFill>
              </a:rPr>
              <a:t>i</a:t>
            </a:r>
            <a:r>
              <a:rPr lang="en-US" sz="2400">
                <a:solidFill>
                  <a:schemeClr val="folHlink"/>
                </a:solidFill>
              </a:rPr>
              <a:t>peptid</a:t>
            </a:r>
            <a:r>
              <a:rPr lang="tr-TR" sz="2400">
                <a:solidFill>
                  <a:schemeClr val="folHlink"/>
                </a:solidFill>
              </a:rPr>
              <a:t>ini</a:t>
            </a:r>
            <a:r>
              <a:rPr lang="en-US" sz="2400">
                <a:solidFill>
                  <a:schemeClr val="folHlink"/>
                </a:solidFill>
              </a:rPr>
              <a:t> </a:t>
            </a:r>
            <a:r>
              <a:rPr lang="tr-TR" sz="2400">
                <a:solidFill>
                  <a:schemeClr val="folHlink"/>
                </a:solidFill>
              </a:rPr>
              <a:t>sentez oranını etkilemeden değişik olduğu durumlar</a:t>
            </a:r>
            <a:r>
              <a:rPr lang="en-US" sz="2400">
                <a:solidFill>
                  <a:schemeClr val="folHlink"/>
                </a:solidFill>
              </a:rPr>
              <a:t>-</a:t>
            </a:r>
            <a:r>
              <a:rPr lang="tr-TR" sz="2400">
                <a:solidFill>
                  <a:schemeClr val="folHlink"/>
                </a:solidFill>
              </a:rPr>
              <a:t>örnek</a:t>
            </a:r>
            <a:r>
              <a:rPr lang="en-US" sz="2400">
                <a:solidFill>
                  <a:schemeClr val="folHlink"/>
                </a:solidFill>
              </a:rPr>
              <a:t>: </a:t>
            </a:r>
            <a:r>
              <a:rPr lang="en-US" sz="2400">
                <a:solidFill>
                  <a:schemeClr val="folHlink"/>
                </a:solidFill>
                <a:latin typeface="Symbol" pitchFamily="18" charset="2"/>
              </a:rPr>
              <a:t>b</a:t>
            </a:r>
            <a:r>
              <a:rPr lang="en-US" sz="2400" baseline="-25000">
                <a:solidFill>
                  <a:schemeClr val="folHlink"/>
                </a:solidFill>
              </a:rPr>
              <a:t>S</a:t>
            </a:r>
          </a:p>
          <a:p>
            <a:pPr>
              <a:lnSpc>
                <a:spcPct val="90000"/>
              </a:lnSpc>
              <a:buFont typeface="Wingdings" pitchFamily="2" charset="2"/>
              <a:buNone/>
            </a:pPr>
            <a:endParaRPr lang="en-US" sz="2400">
              <a:solidFill>
                <a:schemeClr val="folHlink"/>
              </a:solidFill>
            </a:endParaRPr>
          </a:p>
          <a:p>
            <a:pPr>
              <a:lnSpc>
                <a:spcPct val="90000"/>
              </a:lnSpc>
            </a:pPr>
            <a:r>
              <a:rPr lang="en-US" sz="2800"/>
              <a:t>Thalassemi</a:t>
            </a:r>
            <a:r>
              <a:rPr lang="tr-TR" sz="2800"/>
              <a:t>ler</a:t>
            </a:r>
            <a:r>
              <a:rPr lang="en-US" sz="2800"/>
              <a:t>-</a:t>
            </a:r>
            <a:r>
              <a:rPr lang="en-US" sz="2400">
                <a:solidFill>
                  <a:schemeClr val="folHlink"/>
                </a:solidFill>
              </a:rPr>
              <a:t>Hb </a:t>
            </a:r>
            <a:r>
              <a:rPr lang="tr-TR" sz="2400">
                <a:solidFill>
                  <a:schemeClr val="folHlink"/>
                </a:solidFill>
              </a:rPr>
              <a:t>zincirlerinden birinin sentez oranını etkileyen durumlar</a:t>
            </a:r>
            <a:r>
              <a:rPr lang="en-US" sz="2400">
                <a:solidFill>
                  <a:schemeClr val="folHlink"/>
                </a:solidFill>
              </a:rPr>
              <a:t> </a:t>
            </a:r>
            <a:r>
              <a:rPr lang="tr-TR" sz="2400">
                <a:solidFill>
                  <a:schemeClr val="folHlink"/>
                </a:solidFill>
              </a:rPr>
              <a:t>:</a:t>
            </a:r>
            <a:r>
              <a:rPr lang="en-US" sz="2400">
                <a:solidFill>
                  <a:schemeClr val="folHlink"/>
                </a:solidFill>
                <a:latin typeface="Symbol" pitchFamily="18" charset="2"/>
              </a:rPr>
              <a:t> a</a:t>
            </a:r>
            <a:r>
              <a:rPr lang="en-US" sz="2400">
                <a:solidFill>
                  <a:schemeClr val="folHlink"/>
                </a:solidFill>
              </a:rPr>
              <a:t> </a:t>
            </a:r>
            <a:r>
              <a:rPr lang="tr-TR" sz="2400">
                <a:solidFill>
                  <a:schemeClr val="folHlink"/>
                </a:solidFill>
              </a:rPr>
              <a:t>ve </a:t>
            </a:r>
            <a:r>
              <a:rPr lang="en-US" sz="2400">
                <a:solidFill>
                  <a:schemeClr val="folHlink"/>
                </a:solidFill>
              </a:rPr>
              <a:t> </a:t>
            </a:r>
            <a:r>
              <a:rPr lang="en-US" sz="2400">
                <a:solidFill>
                  <a:schemeClr val="folHlink"/>
                </a:solidFill>
                <a:latin typeface="Symbol" pitchFamily="18" charset="2"/>
              </a:rPr>
              <a:t>b</a:t>
            </a:r>
            <a:r>
              <a:rPr lang="en-US" sz="2400">
                <a:solidFill>
                  <a:schemeClr val="folHlink"/>
                </a:solidFill>
              </a:rPr>
              <a:t> </a:t>
            </a:r>
            <a:r>
              <a:rPr lang="tr-TR" sz="2400">
                <a:solidFill>
                  <a:schemeClr val="folHlink"/>
                </a:solidFill>
              </a:rPr>
              <a:t>zincir oranlarında dengesizlik</a:t>
            </a:r>
            <a:endParaRPr lang="en-US" sz="2400">
              <a:solidFill>
                <a:schemeClr val="folHlink"/>
              </a:solidFill>
            </a:endParaRPr>
          </a:p>
          <a:p>
            <a:pPr>
              <a:lnSpc>
                <a:spcPct val="90000"/>
              </a:lnSpc>
              <a:buFont typeface="Wingdings" pitchFamily="2" charset="2"/>
              <a:buNone/>
            </a:pPr>
            <a:endParaRPr lang="en-US" sz="2400">
              <a:solidFill>
                <a:schemeClr val="folHlink"/>
              </a:solidFill>
            </a:endParaRPr>
          </a:p>
          <a:p>
            <a:pPr>
              <a:lnSpc>
                <a:spcPct val="90000"/>
              </a:lnSpc>
            </a:pPr>
            <a:r>
              <a:rPr lang="tr-TR" sz="2800"/>
              <a:t>F</a:t>
            </a:r>
            <a:r>
              <a:rPr lang="en-US" sz="2800"/>
              <a:t>etal hemoglobin</a:t>
            </a:r>
            <a:r>
              <a:rPr lang="tr-TR" sz="2800"/>
              <a:t> varlığı</a:t>
            </a:r>
            <a:r>
              <a:rPr lang="en-US" sz="2800"/>
              <a:t> </a:t>
            </a:r>
            <a:r>
              <a:rPr lang="en-US" sz="2400"/>
              <a:t>(HPFH)-</a:t>
            </a:r>
            <a:r>
              <a:rPr lang="tr-TR" sz="2400">
                <a:solidFill>
                  <a:schemeClr val="folHlink"/>
                </a:solidFill>
              </a:rPr>
              <a:t>klinik olarak letal</a:t>
            </a:r>
            <a:r>
              <a:rPr lang="en-US" sz="2400">
                <a:solidFill>
                  <a:schemeClr val="folHlink"/>
                </a:solidFill>
              </a:rPr>
              <a:t> </a:t>
            </a:r>
            <a:r>
              <a:rPr lang="en-US" sz="2400">
                <a:solidFill>
                  <a:schemeClr val="folHlink"/>
                </a:solidFill>
                <a:latin typeface="Symbol" pitchFamily="18" charset="2"/>
              </a:rPr>
              <a:t>g</a:t>
            </a:r>
            <a:r>
              <a:rPr lang="en-US" sz="2400">
                <a:solidFill>
                  <a:schemeClr val="folHlink"/>
                </a:solidFill>
              </a:rPr>
              <a:t> </a:t>
            </a:r>
            <a:r>
              <a:rPr lang="tr-TR" sz="2400">
                <a:solidFill>
                  <a:schemeClr val="folHlink"/>
                </a:solidFill>
              </a:rPr>
              <a:t>zinciri </a:t>
            </a:r>
            <a:r>
              <a:rPr lang="en-US" sz="2400">
                <a:solidFill>
                  <a:schemeClr val="folHlink"/>
                </a:solidFill>
              </a:rPr>
              <a:t> </a:t>
            </a:r>
            <a:r>
              <a:rPr lang="en-US" sz="2400">
                <a:solidFill>
                  <a:schemeClr val="folHlink"/>
                </a:solidFill>
                <a:latin typeface="Symbol" pitchFamily="18" charset="2"/>
              </a:rPr>
              <a:t>b </a:t>
            </a:r>
            <a:r>
              <a:rPr lang="en-US" sz="2400">
                <a:solidFill>
                  <a:schemeClr val="folHlink"/>
                </a:solidFill>
              </a:rPr>
              <a:t>globin </a:t>
            </a:r>
            <a:r>
              <a:rPr lang="tr-TR" sz="2400">
                <a:solidFill>
                  <a:schemeClr val="folHlink"/>
                </a:solidFill>
              </a:rPr>
              <a:t>zinciri yerine oluşur.</a:t>
            </a:r>
            <a:endParaRPr lang="en-US" sz="2400">
              <a:solidFill>
                <a:schemeClr val="folHlink"/>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63206" name="Picture 6" descr="table 11-2 struct.tif                                          00029DFBMacintosh HD                   BB59E68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0"/>
            <a:ext cx="7315200" cy="6810375"/>
          </a:xfrm>
          <a:prstGeom prst="rect">
            <a:avLst/>
          </a:prstGeom>
          <a:noFill/>
          <a:extLst>
            <a:ext uri="{909E8E84-426E-40DD-AFC4-6F175D3DCCD1}">
              <a14:hiddenFill xmlns:a14="http://schemas.microsoft.com/office/drawing/2010/main">
                <a:solidFill>
                  <a:srgbClr val="FFFFFF"/>
                </a:solidFill>
              </a14:hiddenFill>
            </a:ext>
          </a:extLst>
        </p:spPr>
      </p:pic>
      <p:sp>
        <p:nvSpPr>
          <p:cNvPr id="563207" name="Line 7"/>
          <p:cNvSpPr>
            <a:spLocks noChangeShapeType="1"/>
          </p:cNvSpPr>
          <p:nvPr/>
        </p:nvSpPr>
        <p:spPr bwMode="auto">
          <a:xfrm>
            <a:off x="1524000" y="1447800"/>
            <a:ext cx="304800"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63208" name="Line 8"/>
          <p:cNvSpPr>
            <a:spLocks noChangeShapeType="1"/>
          </p:cNvSpPr>
          <p:nvPr/>
        </p:nvSpPr>
        <p:spPr bwMode="auto">
          <a:xfrm>
            <a:off x="1524000" y="2514600"/>
            <a:ext cx="304800"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63209" name="Line 9"/>
          <p:cNvSpPr>
            <a:spLocks noChangeShapeType="1"/>
          </p:cNvSpPr>
          <p:nvPr/>
        </p:nvSpPr>
        <p:spPr bwMode="auto">
          <a:xfrm>
            <a:off x="1524000" y="3886200"/>
            <a:ext cx="304800"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6320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6320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632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07" grpId="0" animBg="1"/>
      <p:bldP spid="563208" grpId="0" animBg="1"/>
      <p:bldP spid="56320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1090" name="Group 2"/>
          <p:cNvGrpSpPr>
            <a:grpSpLocks/>
          </p:cNvGrpSpPr>
          <p:nvPr/>
        </p:nvGrpSpPr>
        <p:grpSpPr bwMode="auto">
          <a:xfrm>
            <a:off x="0" y="0"/>
            <a:ext cx="9144000" cy="6858000"/>
            <a:chOff x="0" y="0"/>
            <a:chExt cx="5760" cy="4320"/>
          </a:xfrm>
        </p:grpSpPr>
        <p:pic>
          <p:nvPicPr>
            <p:cNvPr id="601091" name="Picture 3" descr="&#10;06_001.jpg                                                     00029178Macintosh HD                   BB753A6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 y="0"/>
              <a:ext cx="3650" cy="4320"/>
            </a:xfrm>
            <a:prstGeom prst="rect">
              <a:avLst/>
            </a:prstGeom>
            <a:noFill/>
            <a:extLst>
              <a:ext uri="{909E8E84-426E-40DD-AFC4-6F175D3DCCD1}">
                <a14:hiddenFill xmlns:a14="http://schemas.microsoft.com/office/drawing/2010/main">
                  <a:solidFill>
                    <a:srgbClr val="FFFFFF"/>
                  </a:solidFill>
                </a14:hiddenFill>
              </a:ext>
            </a:extLst>
          </p:spPr>
        </p:pic>
        <p:sp>
          <p:nvSpPr>
            <p:cNvPr id="601092" name="Rectangle 4"/>
            <p:cNvSpPr>
              <a:spLocks noChangeArrowheads="1"/>
            </p:cNvSpPr>
            <p:nvPr/>
          </p:nvSpPr>
          <p:spPr bwMode="auto">
            <a:xfrm>
              <a:off x="0" y="1872"/>
              <a:ext cx="5760" cy="244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sp>
        <p:nvSpPr>
          <p:cNvPr id="601093" name="Text Box 5"/>
          <p:cNvSpPr txBox="1">
            <a:spLocks noChangeArrowheads="1"/>
          </p:cNvSpPr>
          <p:nvPr/>
        </p:nvSpPr>
        <p:spPr bwMode="auto">
          <a:xfrm>
            <a:off x="822325" y="3036888"/>
            <a:ext cx="7864475" cy="393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tr-TR" sz="2800">
                <a:effectLst/>
              </a:rPr>
              <a:t>Nokta</a:t>
            </a:r>
            <a:r>
              <a:rPr lang="en-US" sz="2800">
                <a:effectLst/>
              </a:rPr>
              <a:t> muta</a:t>
            </a:r>
            <a:r>
              <a:rPr lang="tr-TR" sz="2800">
                <a:effectLst/>
              </a:rPr>
              <a:t>syonları</a:t>
            </a:r>
            <a:r>
              <a:rPr lang="en-US" sz="2800">
                <a:effectLst/>
              </a:rPr>
              <a:t>--</a:t>
            </a:r>
            <a:r>
              <a:rPr lang="tr-TR" sz="2800">
                <a:effectLst/>
              </a:rPr>
              <a:t>tek</a:t>
            </a:r>
            <a:r>
              <a:rPr lang="en-US" sz="2800">
                <a:effectLst/>
              </a:rPr>
              <a:t> nu</a:t>
            </a:r>
            <a:r>
              <a:rPr lang="tr-TR" sz="2800">
                <a:effectLst/>
              </a:rPr>
              <a:t>k</a:t>
            </a:r>
            <a:r>
              <a:rPr lang="en-US" sz="2800">
                <a:effectLst/>
              </a:rPr>
              <a:t>leotid </a:t>
            </a:r>
            <a:r>
              <a:rPr lang="tr-TR" sz="2800">
                <a:effectLst/>
              </a:rPr>
              <a:t>değişimi (substitüsyon)</a:t>
            </a:r>
            <a:endParaRPr lang="en-US" sz="2800">
              <a:effectLst/>
            </a:endParaRPr>
          </a:p>
          <a:p>
            <a:endParaRPr lang="en-US" sz="2800">
              <a:effectLst/>
            </a:endParaRPr>
          </a:p>
          <a:p>
            <a:r>
              <a:rPr lang="en-US" sz="2800">
                <a:effectLst/>
              </a:rPr>
              <a:t>Transi</a:t>
            </a:r>
            <a:r>
              <a:rPr lang="tr-TR" sz="2800">
                <a:effectLst/>
              </a:rPr>
              <a:t>syon</a:t>
            </a:r>
            <a:r>
              <a:rPr lang="en-US" sz="2800">
                <a:effectLst/>
              </a:rPr>
              <a:t>-nu</a:t>
            </a:r>
            <a:r>
              <a:rPr lang="tr-TR" sz="2800">
                <a:effectLst/>
              </a:rPr>
              <a:t>k</a:t>
            </a:r>
            <a:r>
              <a:rPr lang="en-US" sz="2800">
                <a:effectLst/>
              </a:rPr>
              <a:t>leotid </a:t>
            </a:r>
            <a:r>
              <a:rPr lang="tr-TR" sz="2800">
                <a:effectLst/>
              </a:rPr>
              <a:t>değişimi</a:t>
            </a:r>
            <a:endParaRPr lang="en-US" sz="2800">
              <a:effectLst/>
            </a:endParaRPr>
          </a:p>
          <a:p>
            <a:r>
              <a:rPr lang="en-US" sz="2800">
                <a:effectLst/>
              </a:rPr>
              <a:t>		 purines </a:t>
            </a:r>
            <a:r>
              <a:rPr lang="tr-TR" sz="2800">
                <a:effectLst/>
              </a:rPr>
              <a:t>-</a:t>
            </a:r>
            <a:r>
              <a:rPr lang="en-US" sz="2800">
                <a:effectLst/>
              </a:rPr>
              <a:t> purines (A-&gt;G) </a:t>
            </a:r>
            <a:r>
              <a:rPr lang="tr-TR" sz="2800">
                <a:effectLst/>
              </a:rPr>
              <a:t>veya</a:t>
            </a:r>
            <a:r>
              <a:rPr lang="en-US" sz="2800">
                <a:effectLst/>
              </a:rPr>
              <a:t> </a:t>
            </a:r>
          </a:p>
          <a:p>
            <a:r>
              <a:rPr lang="en-US" sz="2800">
                <a:effectLst/>
              </a:rPr>
              <a:t>		 p</a:t>
            </a:r>
            <a:r>
              <a:rPr lang="tr-TR" sz="2800">
                <a:effectLst/>
              </a:rPr>
              <a:t>i</a:t>
            </a:r>
            <a:r>
              <a:rPr lang="en-US" sz="2800">
                <a:effectLst/>
              </a:rPr>
              <a:t>rimidin </a:t>
            </a:r>
            <a:r>
              <a:rPr lang="tr-TR" sz="2800">
                <a:effectLst/>
              </a:rPr>
              <a:t>-</a:t>
            </a:r>
            <a:r>
              <a:rPr lang="en-US" sz="2800">
                <a:effectLst/>
              </a:rPr>
              <a:t> p</a:t>
            </a:r>
            <a:r>
              <a:rPr lang="tr-TR" sz="2800">
                <a:effectLst/>
              </a:rPr>
              <a:t>i</a:t>
            </a:r>
            <a:r>
              <a:rPr lang="en-US" sz="2800">
                <a:effectLst/>
              </a:rPr>
              <a:t>rimidin (T-&gt;C)</a:t>
            </a:r>
          </a:p>
          <a:p>
            <a:endParaRPr lang="en-US" sz="2800">
              <a:effectLst/>
            </a:endParaRPr>
          </a:p>
          <a:p>
            <a:r>
              <a:rPr lang="en-US" sz="2800">
                <a:effectLst/>
              </a:rPr>
              <a:t>Transversi</a:t>
            </a:r>
            <a:r>
              <a:rPr lang="tr-TR" sz="2800">
                <a:effectLst/>
              </a:rPr>
              <a:t>y</a:t>
            </a:r>
            <a:r>
              <a:rPr lang="en-US" sz="2800">
                <a:effectLst/>
              </a:rPr>
              <a:t>on-nu</a:t>
            </a:r>
            <a:r>
              <a:rPr lang="tr-TR" sz="2800">
                <a:effectLst/>
              </a:rPr>
              <a:t>k</a:t>
            </a:r>
            <a:r>
              <a:rPr lang="en-US" sz="2800">
                <a:effectLst/>
              </a:rPr>
              <a:t>leotid </a:t>
            </a:r>
            <a:r>
              <a:rPr lang="tr-TR" sz="2800">
                <a:effectLst/>
              </a:rPr>
              <a:t>değişimi</a:t>
            </a:r>
            <a:endParaRPr lang="en-US" sz="2800">
              <a:effectLst/>
            </a:endParaRPr>
          </a:p>
          <a:p>
            <a:r>
              <a:rPr lang="en-US" sz="2800">
                <a:effectLst/>
              </a:rPr>
              <a:t>		purin </a:t>
            </a:r>
            <a:r>
              <a:rPr lang="tr-TR" sz="2800">
                <a:effectLst/>
              </a:rPr>
              <a:t>-</a:t>
            </a:r>
            <a:r>
              <a:rPr lang="en-US" sz="2800">
                <a:effectLst/>
              </a:rPr>
              <a:t> p</a:t>
            </a:r>
            <a:r>
              <a:rPr lang="tr-TR" sz="2800">
                <a:effectLst/>
              </a:rPr>
              <a:t>i</a:t>
            </a:r>
            <a:r>
              <a:rPr lang="en-US" sz="2800">
                <a:effectLst/>
              </a:rPr>
              <a:t>rimidin </a:t>
            </a:r>
            <a:r>
              <a:rPr lang="tr-TR" sz="2800">
                <a:effectLst/>
              </a:rPr>
              <a:t>veya tersi</a:t>
            </a:r>
            <a:endParaRPr lang="en-US" sz="2800">
              <a:effectLst/>
            </a:endParaRPr>
          </a:p>
        </p:txBody>
      </p:sp>
      <p:sp>
        <p:nvSpPr>
          <p:cNvPr id="601094" name="Oval 6"/>
          <p:cNvSpPr>
            <a:spLocks noChangeArrowheads="1"/>
          </p:cNvSpPr>
          <p:nvPr/>
        </p:nvSpPr>
        <p:spPr bwMode="auto">
          <a:xfrm>
            <a:off x="2743200" y="609600"/>
            <a:ext cx="228600" cy="304800"/>
          </a:xfrm>
          <a:prstGeom prst="ellipse">
            <a:avLst/>
          </a:prstGeom>
          <a:noFill/>
          <a:ln w="9525">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tr-TR">
              <a:solidFill>
                <a:srgbClr val="CC0000"/>
              </a:solidFill>
              <a:effectLst>
                <a:outerShdw blurRad="38100" dist="38100" dir="2700000" algn="tl">
                  <a:srgbClr val="C0C0C0"/>
                </a:outerShdw>
              </a:effectLst>
            </a:endParaRPr>
          </a:p>
        </p:txBody>
      </p:sp>
      <p:sp>
        <p:nvSpPr>
          <p:cNvPr id="601095" name="Oval 7"/>
          <p:cNvSpPr>
            <a:spLocks noChangeArrowheads="1"/>
          </p:cNvSpPr>
          <p:nvPr/>
        </p:nvSpPr>
        <p:spPr bwMode="auto">
          <a:xfrm>
            <a:off x="2743200" y="2057400"/>
            <a:ext cx="228600" cy="304800"/>
          </a:xfrm>
          <a:prstGeom prst="ellipse">
            <a:avLst/>
          </a:prstGeom>
          <a:noFill/>
          <a:ln w="9525">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tr-TR">
              <a:solidFill>
                <a:srgbClr val="CC0000"/>
              </a:solidFill>
              <a:effectLst>
                <a:outerShdw blurRad="38100" dist="38100" dir="2700000" algn="tl">
                  <a:srgbClr val="C0C0C0"/>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80611" name="Rectangle 3" descr="Rectangle: Click to edit Master text styles&#10;Second level&#10;Third level&#10;Fourth level&#10;Fifth level"/>
          <p:cNvSpPr>
            <a:spLocks noGrp="1" noChangeArrowheads="1"/>
          </p:cNvSpPr>
          <p:nvPr>
            <p:ph type="body" idx="1"/>
          </p:nvPr>
        </p:nvSpPr>
        <p:spPr>
          <a:xfrm>
            <a:off x="838200" y="1676400"/>
            <a:ext cx="7772400" cy="4648200"/>
          </a:xfrm>
        </p:spPr>
        <p:txBody>
          <a:bodyPr/>
          <a:lstStyle/>
          <a:p>
            <a:pPr marL="609600" indent="-609600">
              <a:lnSpc>
                <a:spcPct val="120000"/>
              </a:lnSpc>
              <a:spcBef>
                <a:spcPct val="35000"/>
              </a:spcBef>
              <a:spcAft>
                <a:spcPct val="30000"/>
              </a:spcAft>
              <a:buFont typeface="Times" pitchFamily="18" charset="0"/>
              <a:buAutoNum type="arabicPeriod"/>
            </a:pPr>
            <a:r>
              <a:rPr lang="en-US">
                <a:effectLst>
                  <a:outerShdw blurRad="38100" dist="38100" dir="2700000" algn="tl">
                    <a:srgbClr val="C0C0C0"/>
                  </a:outerShdw>
                </a:effectLst>
              </a:rPr>
              <a:t>Hemoglobinopati</a:t>
            </a:r>
            <a:r>
              <a:rPr lang="tr-TR">
                <a:effectLst>
                  <a:outerShdw blurRad="38100" dist="38100" dir="2700000" algn="tl">
                    <a:srgbClr val="C0C0C0"/>
                  </a:outerShdw>
                </a:effectLst>
              </a:rPr>
              <a:t>ler ve gen mutasyonları</a:t>
            </a:r>
            <a:endParaRPr lang="en-US">
              <a:effectLst>
                <a:outerShdw blurRad="38100" dist="38100" dir="2700000" algn="tl">
                  <a:srgbClr val="C0C0C0"/>
                </a:outerShdw>
              </a:effectLst>
            </a:endParaRPr>
          </a:p>
          <a:p>
            <a:pPr marL="609600" indent="-609600">
              <a:lnSpc>
                <a:spcPct val="120000"/>
              </a:lnSpc>
              <a:spcBef>
                <a:spcPct val="35000"/>
              </a:spcBef>
              <a:spcAft>
                <a:spcPct val="30000"/>
              </a:spcAft>
              <a:buFont typeface="Times" pitchFamily="18" charset="0"/>
              <a:buAutoNum type="arabicPeriod"/>
            </a:pPr>
            <a:r>
              <a:rPr lang="tr-TR">
                <a:effectLst>
                  <a:outerShdw blurRad="38100" dist="38100" dir="2700000" algn="tl">
                    <a:srgbClr val="C0C0C0"/>
                  </a:outerShdw>
                </a:effectLst>
              </a:rPr>
              <a:t>Orak hücreli anemi</a:t>
            </a:r>
          </a:p>
          <a:p>
            <a:pPr marL="609600" indent="-609600">
              <a:lnSpc>
                <a:spcPct val="120000"/>
              </a:lnSpc>
              <a:spcBef>
                <a:spcPct val="35000"/>
              </a:spcBef>
              <a:spcAft>
                <a:spcPct val="30000"/>
              </a:spcAft>
              <a:buFont typeface="Times" pitchFamily="18" charset="0"/>
              <a:buAutoNum type="arabicPeriod"/>
            </a:pPr>
            <a:r>
              <a:rPr lang="tr-TR">
                <a:effectLst>
                  <a:outerShdw blurRad="38100" dist="38100" dir="2700000" algn="tl">
                    <a:srgbClr val="C0C0C0"/>
                  </a:outerShdw>
                </a:effectLst>
              </a:rPr>
              <a:t>T</a:t>
            </a:r>
            <a:r>
              <a:rPr lang="en-US">
                <a:effectLst>
                  <a:outerShdw blurRad="38100" dist="38100" dir="2700000" algn="tl">
                    <a:srgbClr val="C0C0C0"/>
                  </a:outerShdw>
                </a:effectLst>
              </a:rPr>
              <a:t>halassemi</a:t>
            </a:r>
            <a:r>
              <a:rPr lang="tr-TR">
                <a:effectLst>
                  <a:outerShdw blurRad="38100" dist="38100" dir="2700000" algn="tl">
                    <a:srgbClr val="C0C0C0"/>
                  </a:outerShdw>
                </a:effectLst>
              </a:rPr>
              <a:t>ler</a:t>
            </a:r>
            <a:endParaRPr lang="en-US">
              <a:effectLst>
                <a:outerShdw blurRad="38100" dist="38100" dir="2700000" algn="tl">
                  <a:srgbClr val="C0C0C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80611">
                                            <p:txEl>
                                              <p:pRg st="0" end="0"/>
                                            </p:txEl>
                                          </p:spTgt>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580611">
                                            <p:txEl>
                                              <p:pRg st="1" end="1"/>
                                            </p:txEl>
                                          </p:spTgt>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5806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0611" grpId="0" build="p" autoUpdateAnimBg="0" advAuto="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2114" name="Group 2"/>
          <p:cNvGrpSpPr>
            <a:grpSpLocks/>
          </p:cNvGrpSpPr>
          <p:nvPr/>
        </p:nvGrpSpPr>
        <p:grpSpPr bwMode="auto">
          <a:xfrm>
            <a:off x="0" y="1306513"/>
            <a:ext cx="9144000" cy="6858000"/>
            <a:chOff x="0" y="0"/>
            <a:chExt cx="5760" cy="4320"/>
          </a:xfrm>
        </p:grpSpPr>
        <p:pic>
          <p:nvPicPr>
            <p:cNvPr id="602115" name="Picture 3" descr="&#10;06_001.jpg                                                     00029178Macintosh HD                   BB753A6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 y="0"/>
              <a:ext cx="3650" cy="4320"/>
            </a:xfrm>
            <a:prstGeom prst="rect">
              <a:avLst/>
            </a:prstGeom>
            <a:noFill/>
            <a:extLst>
              <a:ext uri="{909E8E84-426E-40DD-AFC4-6F175D3DCCD1}">
                <a14:hiddenFill xmlns:a14="http://schemas.microsoft.com/office/drawing/2010/main">
                  <a:solidFill>
                    <a:srgbClr val="FFFFFF"/>
                  </a:solidFill>
                </a14:hiddenFill>
              </a:ext>
            </a:extLst>
          </p:spPr>
        </p:pic>
        <p:sp>
          <p:nvSpPr>
            <p:cNvPr id="602116" name="Rectangle 4"/>
            <p:cNvSpPr>
              <a:spLocks noChangeArrowheads="1"/>
            </p:cNvSpPr>
            <p:nvPr/>
          </p:nvSpPr>
          <p:spPr bwMode="auto">
            <a:xfrm>
              <a:off x="0" y="1872"/>
              <a:ext cx="5760" cy="244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602117" name="Group 5"/>
          <p:cNvGrpSpPr>
            <a:grpSpLocks/>
          </p:cNvGrpSpPr>
          <p:nvPr/>
        </p:nvGrpSpPr>
        <p:grpSpPr bwMode="auto">
          <a:xfrm>
            <a:off x="2057400" y="1916113"/>
            <a:ext cx="990600" cy="228600"/>
            <a:chOff x="1056" y="384"/>
            <a:chExt cx="624" cy="144"/>
          </a:xfrm>
        </p:grpSpPr>
        <p:sp>
          <p:nvSpPr>
            <p:cNvPr id="602118" name="Line 6"/>
            <p:cNvSpPr>
              <a:spLocks noChangeShapeType="1"/>
            </p:cNvSpPr>
            <p:nvPr/>
          </p:nvSpPr>
          <p:spPr bwMode="auto">
            <a:xfrm>
              <a:off x="1056" y="384"/>
              <a:ext cx="0" cy="144"/>
            </a:xfrm>
            <a:prstGeom prst="line">
              <a:avLst/>
            </a:prstGeom>
            <a:noFill/>
            <a:ln w="762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02119" name="Line 7"/>
            <p:cNvSpPr>
              <a:spLocks noChangeShapeType="1"/>
            </p:cNvSpPr>
            <p:nvPr/>
          </p:nvSpPr>
          <p:spPr bwMode="auto">
            <a:xfrm>
              <a:off x="1680" y="384"/>
              <a:ext cx="0" cy="144"/>
            </a:xfrm>
            <a:prstGeom prst="line">
              <a:avLst/>
            </a:prstGeom>
            <a:noFill/>
            <a:ln w="762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02120" name="Line 8"/>
            <p:cNvSpPr>
              <a:spLocks noChangeShapeType="1"/>
            </p:cNvSpPr>
            <p:nvPr/>
          </p:nvSpPr>
          <p:spPr bwMode="auto">
            <a:xfrm>
              <a:off x="1056" y="528"/>
              <a:ext cx="624" cy="0"/>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sp>
        <p:nvSpPr>
          <p:cNvPr id="602121" name="Text Box 9"/>
          <p:cNvSpPr txBox="1">
            <a:spLocks noChangeArrowheads="1"/>
          </p:cNvSpPr>
          <p:nvPr/>
        </p:nvSpPr>
        <p:spPr bwMode="auto">
          <a:xfrm>
            <a:off x="1828800" y="4354513"/>
            <a:ext cx="495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solidFill>
                  <a:srgbClr val="008040"/>
                </a:solidFill>
                <a:effectLst>
                  <a:outerShdw blurRad="38100" dist="38100" dir="2700000" algn="tl">
                    <a:srgbClr val="C0C0C0"/>
                  </a:outerShdw>
                </a:effectLst>
              </a:rPr>
              <a:t>ATT- ile; 	muta</a:t>
            </a:r>
            <a:r>
              <a:rPr lang="tr-TR">
                <a:solidFill>
                  <a:srgbClr val="008040"/>
                </a:solidFill>
                <a:effectLst>
                  <a:outerShdw blurRad="38100" dist="38100" dir="2700000" algn="tl">
                    <a:srgbClr val="C0C0C0"/>
                  </a:outerShdw>
                </a:effectLst>
              </a:rPr>
              <a:t>sy</a:t>
            </a:r>
            <a:r>
              <a:rPr lang="en-US">
                <a:solidFill>
                  <a:srgbClr val="008040"/>
                </a:solidFill>
                <a:effectLst>
                  <a:outerShdw blurRad="38100" dist="38100" dir="2700000" algn="tl">
                    <a:srgbClr val="C0C0C0"/>
                  </a:outerShdw>
                </a:effectLst>
              </a:rPr>
              <a:t>on--ATG- met</a:t>
            </a:r>
            <a:endParaRPr lang="en-US">
              <a:effectLst>
                <a:outerShdw blurRad="38100" dist="38100" dir="2700000" algn="tl">
                  <a:srgbClr val="C0C0C0"/>
                </a:outerShdw>
              </a:effectLst>
            </a:endParaRPr>
          </a:p>
        </p:txBody>
      </p:sp>
      <p:grpSp>
        <p:nvGrpSpPr>
          <p:cNvPr id="602122" name="Group 10"/>
          <p:cNvGrpSpPr>
            <a:grpSpLocks/>
          </p:cNvGrpSpPr>
          <p:nvPr/>
        </p:nvGrpSpPr>
        <p:grpSpPr bwMode="auto">
          <a:xfrm>
            <a:off x="2057400" y="3440113"/>
            <a:ext cx="990600" cy="228600"/>
            <a:chOff x="1056" y="384"/>
            <a:chExt cx="624" cy="144"/>
          </a:xfrm>
        </p:grpSpPr>
        <p:sp>
          <p:nvSpPr>
            <p:cNvPr id="602123" name="Line 11"/>
            <p:cNvSpPr>
              <a:spLocks noChangeShapeType="1"/>
            </p:cNvSpPr>
            <p:nvPr/>
          </p:nvSpPr>
          <p:spPr bwMode="auto">
            <a:xfrm>
              <a:off x="1056" y="384"/>
              <a:ext cx="0" cy="144"/>
            </a:xfrm>
            <a:prstGeom prst="line">
              <a:avLst/>
            </a:prstGeom>
            <a:noFill/>
            <a:ln w="762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02124" name="Line 12"/>
            <p:cNvSpPr>
              <a:spLocks noChangeShapeType="1"/>
            </p:cNvSpPr>
            <p:nvPr/>
          </p:nvSpPr>
          <p:spPr bwMode="auto">
            <a:xfrm>
              <a:off x="1680" y="384"/>
              <a:ext cx="0" cy="144"/>
            </a:xfrm>
            <a:prstGeom prst="line">
              <a:avLst/>
            </a:prstGeom>
            <a:noFill/>
            <a:ln w="762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02125" name="Line 13"/>
            <p:cNvSpPr>
              <a:spLocks noChangeShapeType="1"/>
            </p:cNvSpPr>
            <p:nvPr/>
          </p:nvSpPr>
          <p:spPr bwMode="auto">
            <a:xfrm>
              <a:off x="1056" y="528"/>
              <a:ext cx="624" cy="0"/>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sp>
        <p:nvSpPr>
          <p:cNvPr id="602126" name="Rectangle 14"/>
          <p:cNvSpPr>
            <a:spLocks noChangeArrowheads="1"/>
          </p:cNvSpPr>
          <p:nvPr/>
        </p:nvSpPr>
        <p:spPr bwMode="auto">
          <a:xfrm>
            <a:off x="3048000" y="3440113"/>
            <a:ext cx="304800"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02127" name="Rectangle 15"/>
          <p:cNvSpPr>
            <a:spLocks noChangeArrowheads="1"/>
          </p:cNvSpPr>
          <p:nvPr/>
        </p:nvSpPr>
        <p:spPr bwMode="auto">
          <a:xfrm>
            <a:off x="3048000" y="1916113"/>
            <a:ext cx="304800"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02128" name="Text Box 16"/>
          <p:cNvSpPr txBox="1">
            <a:spLocks noChangeArrowheads="1"/>
          </p:cNvSpPr>
          <p:nvPr/>
        </p:nvSpPr>
        <p:spPr bwMode="auto">
          <a:xfrm>
            <a:off x="3016250" y="1839913"/>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sz="1800">
                <a:effectLst/>
              </a:rPr>
              <a:t>A</a:t>
            </a:r>
          </a:p>
        </p:txBody>
      </p:sp>
      <p:sp>
        <p:nvSpPr>
          <p:cNvPr id="602129" name="Text Box 17"/>
          <p:cNvSpPr txBox="1">
            <a:spLocks noChangeArrowheads="1"/>
          </p:cNvSpPr>
          <p:nvPr/>
        </p:nvSpPr>
        <p:spPr bwMode="auto">
          <a:xfrm>
            <a:off x="3048000" y="3378200"/>
            <a:ext cx="33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sz="1800">
                <a:effectLst/>
              </a:rPr>
              <a:t>A</a:t>
            </a:r>
          </a:p>
        </p:txBody>
      </p:sp>
      <p:sp>
        <p:nvSpPr>
          <p:cNvPr id="602130" name="Text Box 18"/>
          <p:cNvSpPr txBox="1">
            <a:spLocks noChangeArrowheads="1"/>
          </p:cNvSpPr>
          <p:nvPr/>
        </p:nvSpPr>
        <p:spPr bwMode="auto">
          <a:xfrm>
            <a:off x="76200" y="0"/>
            <a:ext cx="89074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b="1">
                <a:solidFill>
                  <a:srgbClr val="008040"/>
                </a:solidFill>
                <a:effectLst>
                  <a:outerShdw blurRad="38100" dist="38100" dir="2700000" algn="tl">
                    <a:srgbClr val="C0C0C0"/>
                  </a:outerShdw>
                </a:effectLst>
              </a:rPr>
              <a:t>missense muta</a:t>
            </a:r>
            <a:r>
              <a:rPr lang="tr-TR" sz="2800" b="1">
                <a:solidFill>
                  <a:srgbClr val="008040"/>
                </a:solidFill>
                <a:effectLst>
                  <a:outerShdw blurRad="38100" dist="38100" dir="2700000" algn="tl">
                    <a:srgbClr val="C0C0C0"/>
                  </a:outerShdw>
                </a:effectLst>
              </a:rPr>
              <a:t>sy</a:t>
            </a:r>
            <a:r>
              <a:rPr lang="en-US" sz="2800" b="1">
                <a:solidFill>
                  <a:srgbClr val="008040"/>
                </a:solidFill>
                <a:effectLst>
                  <a:outerShdw blurRad="38100" dist="38100" dir="2700000" algn="tl">
                    <a:srgbClr val="C0C0C0"/>
                  </a:outerShdw>
                </a:effectLst>
              </a:rPr>
              <a:t>on- </a:t>
            </a:r>
            <a:r>
              <a:rPr lang="tr-TR">
                <a:effectLst>
                  <a:outerShdw blurRad="38100" dist="38100" dir="2700000" algn="tl">
                    <a:srgbClr val="C0C0C0"/>
                  </a:outerShdw>
                </a:effectLst>
              </a:rPr>
              <a:t>bir</a:t>
            </a:r>
            <a:r>
              <a:rPr lang="en-US">
                <a:effectLst>
                  <a:outerShdw blurRad="38100" dist="38100" dir="2700000" algn="tl">
                    <a:srgbClr val="C0C0C0"/>
                  </a:outerShdw>
                </a:effectLst>
              </a:rPr>
              <a:t> aa</a:t>
            </a:r>
            <a:r>
              <a:rPr lang="tr-TR">
                <a:effectLst>
                  <a:outerShdw blurRad="38100" dist="38100" dir="2700000" algn="tl">
                    <a:srgbClr val="C0C0C0"/>
                  </a:outerShdw>
                </a:effectLst>
              </a:rPr>
              <a:t> yerine diğeri geçer</a:t>
            </a:r>
            <a:endParaRPr lang="en-US" sz="2800" b="1">
              <a:solidFill>
                <a:srgbClr val="008040"/>
              </a:solidFill>
              <a:effectLst>
                <a:outerShdw blurRad="38100" dist="38100" dir="2700000" algn="tl">
                  <a:srgbClr val="C0C0C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6021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60212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02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2121"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3190" name="Group 54"/>
          <p:cNvGrpSpPr>
            <a:grpSpLocks/>
          </p:cNvGrpSpPr>
          <p:nvPr/>
        </p:nvGrpSpPr>
        <p:grpSpPr bwMode="auto">
          <a:xfrm>
            <a:off x="0" y="0"/>
            <a:ext cx="8839200" cy="6553200"/>
            <a:chOff x="0" y="0"/>
            <a:chExt cx="5760" cy="4320"/>
          </a:xfrm>
        </p:grpSpPr>
        <p:pic>
          <p:nvPicPr>
            <p:cNvPr id="603191" name="Picture 55" descr="&#10;06_001.jpg                                                     00029178Macintosh HD                   BB753A6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 y="0"/>
              <a:ext cx="3650" cy="4320"/>
            </a:xfrm>
            <a:prstGeom prst="rect">
              <a:avLst/>
            </a:prstGeom>
            <a:noFill/>
            <a:extLst>
              <a:ext uri="{909E8E84-426E-40DD-AFC4-6F175D3DCCD1}">
                <a14:hiddenFill xmlns:a14="http://schemas.microsoft.com/office/drawing/2010/main">
                  <a:solidFill>
                    <a:srgbClr val="FFFFFF"/>
                  </a:solidFill>
                </a14:hiddenFill>
              </a:ext>
            </a:extLst>
          </p:spPr>
        </p:pic>
        <p:sp>
          <p:nvSpPr>
            <p:cNvPr id="603192" name="Rectangle 56"/>
            <p:cNvSpPr>
              <a:spLocks noChangeArrowheads="1"/>
            </p:cNvSpPr>
            <p:nvPr/>
          </p:nvSpPr>
          <p:spPr bwMode="auto">
            <a:xfrm>
              <a:off x="0" y="1872"/>
              <a:ext cx="5760" cy="244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603193" name="Group 57"/>
          <p:cNvGrpSpPr>
            <a:grpSpLocks/>
          </p:cNvGrpSpPr>
          <p:nvPr/>
        </p:nvGrpSpPr>
        <p:grpSpPr bwMode="auto">
          <a:xfrm>
            <a:off x="3048000" y="609600"/>
            <a:ext cx="990600" cy="228600"/>
            <a:chOff x="1056" y="384"/>
            <a:chExt cx="624" cy="144"/>
          </a:xfrm>
        </p:grpSpPr>
        <p:sp>
          <p:nvSpPr>
            <p:cNvPr id="603194" name="Line 58"/>
            <p:cNvSpPr>
              <a:spLocks noChangeShapeType="1"/>
            </p:cNvSpPr>
            <p:nvPr/>
          </p:nvSpPr>
          <p:spPr bwMode="auto">
            <a:xfrm>
              <a:off x="1056" y="384"/>
              <a:ext cx="0" cy="144"/>
            </a:xfrm>
            <a:prstGeom prst="line">
              <a:avLst/>
            </a:prstGeom>
            <a:noFill/>
            <a:ln w="762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03195" name="Line 59"/>
            <p:cNvSpPr>
              <a:spLocks noChangeShapeType="1"/>
            </p:cNvSpPr>
            <p:nvPr/>
          </p:nvSpPr>
          <p:spPr bwMode="auto">
            <a:xfrm>
              <a:off x="1680" y="384"/>
              <a:ext cx="0" cy="144"/>
            </a:xfrm>
            <a:prstGeom prst="line">
              <a:avLst/>
            </a:prstGeom>
            <a:noFill/>
            <a:ln w="762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03196" name="Line 60"/>
            <p:cNvSpPr>
              <a:spLocks noChangeShapeType="1"/>
            </p:cNvSpPr>
            <p:nvPr/>
          </p:nvSpPr>
          <p:spPr bwMode="auto">
            <a:xfrm>
              <a:off x="1056" y="528"/>
              <a:ext cx="624" cy="0"/>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603197" name="Group 61"/>
          <p:cNvGrpSpPr>
            <a:grpSpLocks/>
          </p:cNvGrpSpPr>
          <p:nvPr/>
        </p:nvGrpSpPr>
        <p:grpSpPr bwMode="auto">
          <a:xfrm>
            <a:off x="3048000" y="2133600"/>
            <a:ext cx="990600" cy="228600"/>
            <a:chOff x="1056" y="384"/>
            <a:chExt cx="624" cy="144"/>
          </a:xfrm>
        </p:grpSpPr>
        <p:sp>
          <p:nvSpPr>
            <p:cNvPr id="603198" name="Line 62"/>
            <p:cNvSpPr>
              <a:spLocks noChangeShapeType="1"/>
            </p:cNvSpPr>
            <p:nvPr/>
          </p:nvSpPr>
          <p:spPr bwMode="auto">
            <a:xfrm>
              <a:off x="1056" y="384"/>
              <a:ext cx="0" cy="144"/>
            </a:xfrm>
            <a:prstGeom prst="line">
              <a:avLst/>
            </a:prstGeom>
            <a:noFill/>
            <a:ln w="762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03199" name="Line 63"/>
            <p:cNvSpPr>
              <a:spLocks noChangeShapeType="1"/>
            </p:cNvSpPr>
            <p:nvPr/>
          </p:nvSpPr>
          <p:spPr bwMode="auto">
            <a:xfrm>
              <a:off x="1680" y="384"/>
              <a:ext cx="0" cy="144"/>
            </a:xfrm>
            <a:prstGeom prst="line">
              <a:avLst/>
            </a:prstGeom>
            <a:noFill/>
            <a:ln w="762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03200" name="Line 64"/>
            <p:cNvSpPr>
              <a:spLocks noChangeShapeType="1"/>
            </p:cNvSpPr>
            <p:nvPr/>
          </p:nvSpPr>
          <p:spPr bwMode="auto">
            <a:xfrm>
              <a:off x="1056" y="528"/>
              <a:ext cx="624" cy="0"/>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sp>
        <p:nvSpPr>
          <p:cNvPr id="603201" name="Text Box 65"/>
          <p:cNvSpPr txBox="1">
            <a:spLocks noChangeArrowheads="1"/>
          </p:cNvSpPr>
          <p:nvPr/>
        </p:nvSpPr>
        <p:spPr bwMode="auto">
          <a:xfrm>
            <a:off x="1216025" y="3078163"/>
            <a:ext cx="6230938"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solidFill>
                  <a:srgbClr val="0000FF"/>
                </a:solidFill>
                <a:effectLst>
                  <a:outerShdw blurRad="38100" dist="38100" dir="2700000" algn="tl">
                    <a:srgbClr val="C0C0C0"/>
                  </a:outerShdw>
                </a:effectLst>
              </a:rPr>
              <a:t>    </a:t>
            </a:r>
            <a:r>
              <a:rPr lang="en-US">
                <a:solidFill>
                  <a:srgbClr val="0000FF"/>
                </a:solidFill>
                <a:effectLst>
                  <a:outerShdw blurRad="38100" dist="38100" dir="2700000" algn="tl">
                    <a:srgbClr val="C0C0C0"/>
                  </a:outerShdw>
                </a:effectLst>
              </a:rPr>
              <a:t>TTA- Leu; 	</a:t>
            </a:r>
            <a:r>
              <a:rPr lang="tr-TR">
                <a:solidFill>
                  <a:srgbClr val="0000FF"/>
                </a:solidFill>
                <a:effectLst>
                  <a:outerShdw blurRad="38100" dist="38100" dir="2700000" algn="tl">
                    <a:srgbClr val="C0C0C0"/>
                  </a:outerShdw>
                </a:effectLst>
              </a:rPr>
              <a:t>  </a:t>
            </a:r>
            <a:r>
              <a:rPr lang="en-US">
                <a:solidFill>
                  <a:srgbClr val="0000FF"/>
                </a:solidFill>
                <a:effectLst>
                  <a:outerShdw blurRad="38100" dist="38100" dir="2700000" algn="tl">
                    <a:srgbClr val="C0C0C0"/>
                  </a:outerShdw>
                </a:effectLst>
              </a:rPr>
              <a:t>muta</a:t>
            </a:r>
            <a:r>
              <a:rPr lang="tr-TR">
                <a:solidFill>
                  <a:srgbClr val="0000FF"/>
                </a:solidFill>
                <a:effectLst>
                  <a:outerShdw blurRad="38100" dist="38100" dir="2700000" algn="tl">
                    <a:srgbClr val="C0C0C0"/>
                  </a:outerShdw>
                </a:effectLst>
              </a:rPr>
              <a:t>sy</a:t>
            </a:r>
            <a:r>
              <a:rPr lang="en-US">
                <a:solidFill>
                  <a:srgbClr val="0000FF"/>
                </a:solidFill>
                <a:effectLst>
                  <a:outerShdw blurRad="38100" dist="38100" dir="2700000" algn="tl">
                    <a:srgbClr val="C0C0C0"/>
                  </a:outerShdw>
                </a:effectLst>
              </a:rPr>
              <a:t>on--TGA- stop</a:t>
            </a:r>
            <a:endParaRPr lang="en-US">
              <a:effectLst>
                <a:outerShdw blurRad="38100" dist="38100" dir="2700000" algn="tl">
                  <a:srgbClr val="C0C0C0"/>
                </a:outerShdw>
              </a:effectLst>
            </a:endParaRPr>
          </a:p>
          <a:p>
            <a:r>
              <a:rPr lang="en-US" sz="2800" b="1">
                <a:solidFill>
                  <a:srgbClr val="0000FF"/>
                </a:solidFill>
                <a:effectLst>
                  <a:outerShdw blurRad="38100" dist="38100" dir="2700000" algn="tl">
                    <a:srgbClr val="C0C0C0"/>
                  </a:outerShdw>
                </a:effectLst>
              </a:rPr>
              <a:t>nonsense mutation-</a:t>
            </a:r>
            <a:r>
              <a:rPr lang="en-US">
                <a:effectLst>
                  <a:outerShdw blurRad="38100" dist="38100" dir="2700000" algn="tl">
                    <a:srgbClr val="C0C0C0"/>
                  </a:outerShdw>
                </a:effectLst>
              </a:rPr>
              <a:t>stop</a:t>
            </a:r>
            <a:r>
              <a:rPr lang="tr-TR">
                <a:effectLst>
                  <a:outerShdw blurRad="38100" dist="38100" dir="2700000" algn="tl">
                    <a:srgbClr val="C0C0C0"/>
                  </a:outerShdw>
                </a:effectLst>
              </a:rPr>
              <a:t> kodonu oluşur.</a:t>
            </a:r>
            <a:endParaRPr lang="en-US">
              <a:effectLst>
                <a:outerShdw blurRad="38100" dist="38100" dir="2700000" algn="tl">
                  <a:srgbClr val="C0C0C0"/>
                </a:outerShdw>
              </a:effectLst>
            </a:endParaRPr>
          </a:p>
        </p:txBody>
      </p:sp>
      <p:sp>
        <p:nvSpPr>
          <p:cNvPr id="603202" name="Rectangle 66"/>
          <p:cNvSpPr>
            <a:spLocks noChangeArrowheads="1"/>
          </p:cNvSpPr>
          <p:nvPr/>
        </p:nvSpPr>
        <p:spPr bwMode="auto">
          <a:xfrm>
            <a:off x="4038600" y="2133600"/>
            <a:ext cx="304800"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nvGrpSpPr>
          <p:cNvPr id="603204" name="Group 68"/>
          <p:cNvGrpSpPr>
            <a:grpSpLocks/>
          </p:cNvGrpSpPr>
          <p:nvPr/>
        </p:nvGrpSpPr>
        <p:grpSpPr bwMode="auto">
          <a:xfrm>
            <a:off x="3352800" y="2209800"/>
            <a:ext cx="990600" cy="228600"/>
            <a:chOff x="1056" y="384"/>
            <a:chExt cx="624" cy="144"/>
          </a:xfrm>
        </p:grpSpPr>
        <p:sp>
          <p:nvSpPr>
            <p:cNvPr id="603205" name="Line 69"/>
            <p:cNvSpPr>
              <a:spLocks noChangeShapeType="1"/>
            </p:cNvSpPr>
            <p:nvPr/>
          </p:nvSpPr>
          <p:spPr bwMode="auto">
            <a:xfrm>
              <a:off x="1056" y="384"/>
              <a:ext cx="0" cy="144"/>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03206" name="Line 70"/>
            <p:cNvSpPr>
              <a:spLocks noChangeShapeType="1"/>
            </p:cNvSpPr>
            <p:nvPr/>
          </p:nvSpPr>
          <p:spPr bwMode="auto">
            <a:xfrm>
              <a:off x="1680" y="384"/>
              <a:ext cx="0" cy="144"/>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03207" name="Line 71"/>
            <p:cNvSpPr>
              <a:spLocks noChangeShapeType="1"/>
            </p:cNvSpPr>
            <p:nvPr/>
          </p:nvSpPr>
          <p:spPr bwMode="auto">
            <a:xfrm>
              <a:off x="1056" y="528"/>
              <a:ext cx="624"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sp>
        <p:nvSpPr>
          <p:cNvPr id="603208" name="Rectangle 72"/>
          <p:cNvSpPr>
            <a:spLocks noChangeArrowheads="1"/>
          </p:cNvSpPr>
          <p:nvPr/>
        </p:nvSpPr>
        <p:spPr bwMode="auto">
          <a:xfrm>
            <a:off x="0" y="2286000"/>
            <a:ext cx="304800"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03209" name="Rectangle 73"/>
          <p:cNvSpPr>
            <a:spLocks noChangeArrowheads="1"/>
          </p:cNvSpPr>
          <p:nvPr/>
        </p:nvSpPr>
        <p:spPr bwMode="auto">
          <a:xfrm>
            <a:off x="4038600" y="609600"/>
            <a:ext cx="304800"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nvGrpSpPr>
          <p:cNvPr id="603210" name="Group 74"/>
          <p:cNvGrpSpPr>
            <a:grpSpLocks/>
          </p:cNvGrpSpPr>
          <p:nvPr/>
        </p:nvGrpSpPr>
        <p:grpSpPr bwMode="auto">
          <a:xfrm>
            <a:off x="3352800" y="685800"/>
            <a:ext cx="990600" cy="228600"/>
            <a:chOff x="1056" y="384"/>
            <a:chExt cx="624" cy="144"/>
          </a:xfrm>
        </p:grpSpPr>
        <p:sp>
          <p:nvSpPr>
            <p:cNvPr id="603211" name="Line 75"/>
            <p:cNvSpPr>
              <a:spLocks noChangeShapeType="1"/>
            </p:cNvSpPr>
            <p:nvPr/>
          </p:nvSpPr>
          <p:spPr bwMode="auto">
            <a:xfrm>
              <a:off x="1056" y="384"/>
              <a:ext cx="0" cy="144"/>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03212" name="Line 76"/>
            <p:cNvSpPr>
              <a:spLocks noChangeShapeType="1"/>
            </p:cNvSpPr>
            <p:nvPr/>
          </p:nvSpPr>
          <p:spPr bwMode="auto">
            <a:xfrm>
              <a:off x="1680" y="384"/>
              <a:ext cx="0" cy="144"/>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03213" name="Line 77"/>
            <p:cNvSpPr>
              <a:spLocks noChangeShapeType="1"/>
            </p:cNvSpPr>
            <p:nvPr/>
          </p:nvSpPr>
          <p:spPr bwMode="auto">
            <a:xfrm>
              <a:off x="1056" y="528"/>
              <a:ext cx="624"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sp>
        <p:nvSpPr>
          <p:cNvPr id="603214" name="Text Box 78"/>
          <p:cNvSpPr txBox="1">
            <a:spLocks noChangeArrowheads="1"/>
          </p:cNvSpPr>
          <p:nvPr/>
        </p:nvSpPr>
        <p:spPr bwMode="auto">
          <a:xfrm>
            <a:off x="4006850" y="533400"/>
            <a:ext cx="33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sz="1800">
                <a:effectLst/>
              </a:rPr>
              <a:t>A</a:t>
            </a:r>
          </a:p>
        </p:txBody>
      </p:sp>
      <p:sp>
        <p:nvSpPr>
          <p:cNvPr id="603215" name="Text Box 79"/>
          <p:cNvSpPr txBox="1">
            <a:spLocks noChangeArrowheads="1"/>
          </p:cNvSpPr>
          <p:nvPr/>
        </p:nvSpPr>
        <p:spPr bwMode="auto">
          <a:xfrm>
            <a:off x="4038600" y="2071688"/>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sz="1800">
                <a:effectLst/>
              </a:rPr>
              <a:t>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6031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60319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60320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6032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032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3201"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4162" name="Group 2"/>
          <p:cNvGrpSpPr>
            <a:grpSpLocks/>
          </p:cNvGrpSpPr>
          <p:nvPr/>
        </p:nvGrpSpPr>
        <p:grpSpPr bwMode="auto">
          <a:xfrm>
            <a:off x="990600" y="0"/>
            <a:ext cx="8153400" cy="6858000"/>
            <a:chOff x="0" y="0"/>
            <a:chExt cx="5760" cy="4320"/>
          </a:xfrm>
        </p:grpSpPr>
        <p:pic>
          <p:nvPicPr>
            <p:cNvPr id="604163" name="Picture 3" descr="&#10;06_001.jpg                                                     00029178Macintosh HD                   BB753A6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 y="0"/>
              <a:ext cx="3650" cy="4320"/>
            </a:xfrm>
            <a:prstGeom prst="rect">
              <a:avLst/>
            </a:prstGeom>
            <a:noFill/>
            <a:extLst>
              <a:ext uri="{909E8E84-426E-40DD-AFC4-6F175D3DCCD1}">
                <a14:hiddenFill xmlns:a14="http://schemas.microsoft.com/office/drawing/2010/main">
                  <a:solidFill>
                    <a:srgbClr val="FFFFFF"/>
                  </a:solidFill>
                </a14:hiddenFill>
              </a:ext>
            </a:extLst>
          </p:spPr>
        </p:pic>
        <p:sp>
          <p:nvSpPr>
            <p:cNvPr id="604164" name="Rectangle 4"/>
            <p:cNvSpPr>
              <a:spLocks noChangeArrowheads="1"/>
            </p:cNvSpPr>
            <p:nvPr/>
          </p:nvSpPr>
          <p:spPr bwMode="auto">
            <a:xfrm>
              <a:off x="0" y="1872"/>
              <a:ext cx="5760" cy="244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604165" name="Group 5"/>
          <p:cNvGrpSpPr>
            <a:grpSpLocks/>
          </p:cNvGrpSpPr>
          <p:nvPr/>
        </p:nvGrpSpPr>
        <p:grpSpPr bwMode="auto">
          <a:xfrm>
            <a:off x="3657600" y="685800"/>
            <a:ext cx="990600" cy="228600"/>
            <a:chOff x="1056" y="384"/>
            <a:chExt cx="624" cy="144"/>
          </a:xfrm>
        </p:grpSpPr>
        <p:sp>
          <p:nvSpPr>
            <p:cNvPr id="604166" name="Line 6"/>
            <p:cNvSpPr>
              <a:spLocks noChangeShapeType="1"/>
            </p:cNvSpPr>
            <p:nvPr/>
          </p:nvSpPr>
          <p:spPr bwMode="auto">
            <a:xfrm>
              <a:off x="1056" y="384"/>
              <a:ext cx="0" cy="144"/>
            </a:xfrm>
            <a:prstGeom prst="line">
              <a:avLst/>
            </a:prstGeom>
            <a:noFill/>
            <a:ln w="762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04167" name="Line 7"/>
            <p:cNvSpPr>
              <a:spLocks noChangeShapeType="1"/>
            </p:cNvSpPr>
            <p:nvPr/>
          </p:nvSpPr>
          <p:spPr bwMode="auto">
            <a:xfrm>
              <a:off x="1680" y="384"/>
              <a:ext cx="0" cy="144"/>
            </a:xfrm>
            <a:prstGeom prst="line">
              <a:avLst/>
            </a:prstGeom>
            <a:noFill/>
            <a:ln w="762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04168" name="Line 8"/>
            <p:cNvSpPr>
              <a:spLocks noChangeShapeType="1"/>
            </p:cNvSpPr>
            <p:nvPr/>
          </p:nvSpPr>
          <p:spPr bwMode="auto">
            <a:xfrm>
              <a:off x="1056" y="528"/>
              <a:ext cx="624" cy="0"/>
            </a:xfrm>
            <a:prstGeom prst="line">
              <a:avLst/>
            </a:prstGeom>
            <a:noFill/>
            <a:ln w="952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sp>
        <p:nvSpPr>
          <p:cNvPr id="604169" name="Text Box 9"/>
          <p:cNvSpPr txBox="1">
            <a:spLocks noChangeArrowheads="1"/>
          </p:cNvSpPr>
          <p:nvPr/>
        </p:nvSpPr>
        <p:spPr bwMode="auto">
          <a:xfrm>
            <a:off x="1143000" y="3048000"/>
            <a:ext cx="6465888"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FF9900"/>
                </a:solidFill>
                <a:effectLst/>
              </a:rPr>
              <a:t>TAA- stop 	muta</a:t>
            </a:r>
            <a:r>
              <a:rPr lang="tr-TR" b="1">
                <a:solidFill>
                  <a:srgbClr val="FF9900"/>
                </a:solidFill>
                <a:effectLst/>
              </a:rPr>
              <a:t>sy</a:t>
            </a:r>
            <a:r>
              <a:rPr lang="en-US" b="1">
                <a:solidFill>
                  <a:srgbClr val="FF9900"/>
                </a:solidFill>
                <a:effectLst/>
              </a:rPr>
              <a:t>on--GAA- glutami</a:t>
            </a:r>
            <a:r>
              <a:rPr lang="tr-TR" b="1">
                <a:solidFill>
                  <a:srgbClr val="FF9900"/>
                </a:solidFill>
                <a:effectLst/>
              </a:rPr>
              <a:t>k</a:t>
            </a:r>
            <a:r>
              <a:rPr lang="en-US" b="1">
                <a:solidFill>
                  <a:srgbClr val="FF9900"/>
                </a:solidFill>
                <a:effectLst/>
              </a:rPr>
              <a:t> a</a:t>
            </a:r>
            <a:r>
              <a:rPr lang="tr-TR" b="1">
                <a:solidFill>
                  <a:srgbClr val="FF9900"/>
                </a:solidFill>
                <a:effectLst/>
              </a:rPr>
              <a:t>s</a:t>
            </a:r>
            <a:r>
              <a:rPr lang="en-US" b="1">
                <a:solidFill>
                  <a:srgbClr val="FF9900"/>
                </a:solidFill>
                <a:effectLst/>
              </a:rPr>
              <a:t>id</a:t>
            </a:r>
          </a:p>
          <a:p>
            <a:endParaRPr lang="en-US" b="1">
              <a:solidFill>
                <a:srgbClr val="FF9900"/>
              </a:solidFill>
              <a:effectLst/>
            </a:endParaRPr>
          </a:p>
          <a:p>
            <a:r>
              <a:rPr lang="en-US" b="1">
                <a:solidFill>
                  <a:srgbClr val="FF9900"/>
                </a:solidFill>
                <a:effectLst/>
              </a:rPr>
              <a:t>stop </a:t>
            </a:r>
            <a:r>
              <a:rPr lang="tr-TR" b="1">
                <a:solidFill>
                  <a:srgbClr val="FF9900"/>
                </a:solidFill>
                <a:effectLst/>
              </a:rPr>
              <a:t>kodonu yerine amino asid</a:t>
            </a:r>
            <a:endParaRPr lang="en-US" b="1">
              <a:solidFill>
                <a:srgbClr val="FF9900"/>
              </a:solidFill>
              <a:effectLst/>
            </a:endParaRPr>
          </a:p>
          <a:p>
            <a:r>
              <a:rPr lang="en-US" b="1">
                <a:solidFill>
                  <a:srgbClr val="FF9900"/>
                </a:solidFill>
                <a:effectLst/>
              </a:rPr>
              <a:t>.  </a:t>
            </a:r>
          </a:p>
          <a:p>
            <a:endParaRPr lang="en-US" b="1">
              <a:solidFill>
                <a:srgbClr val="FF9900"/>
              </a:solidFill>
              <a:effectLst/>
            </a:endParaRPr>
          </a:p>
        </p:txBody>
      </p:sp>
      <p:grpSp>
        <p:nvGrpSpPr>
          <p:cNvPr id="604170" name="Group 10"/>
          <p:cNvGrpSpPr>
            <a:grpSpLocks/>
          </p:cNvGrpSpPr>
          <p:nvPr/>
        </p:nvGrpSpPr>
        <p:grpSpPr bwMode="auto">
          <a:xfrm>
            <a:off x="3733800" y="2209800"/>
            <a:ext cx="990600" cy="228600"/>
            <a:chOff x="1056" y="384"/>
            <a:chExt cx="624" cy="144"/>
          </a:xfrm>
        </p:grpSpPr>
        <p:sp>
          <p:nvSpPr>
            <p:cNvPr id="604171" name="Line 11"/>
            <p:cNvSpPr>
              <a:spLocks noChangeShapeType="1"/>
            </p:cNvSpPr>
            <p:nvPr/>
          </p:nvSpPr>
          <p:spPr bwMode="auto">
            <a:xfrm>
              <a:off x="1056" y="384"/>
              <a:ext cx="0" cy="144"/>
            </a:xfrm>
            <a:prstGeom prst="line">
              <a:avLst/>
            </a:prstGeom>
            <a:noFill/>
            <a:ln w="762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04172" name="Line 12"/>
            <p:cNvSpPr>
              <a:spLocks noChangeShapeType="1"/>
            </p:cNvSpPr>
            <p:nvPr/>
          </p:nvSpPr>
          <p:spPr bwMode="auto">
            <a:xfrm>
              <a:off x="1680" y="384"/>
              <a:ext cx="0" cy="144"/>
            </a:xfrm>
            <a:prstGeom prst="line">
              <a:avLst/>
            </a:prstGeom>
            <a:noFill/>
            <a:ln w="762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04173" name="Line 13"/>
            <p:cNvSpPr>
              <a:spLocks noChangeShapeType="1"/>
            </p:cNvSpPr>
            <p:nvPr/>
          </p:nvSpPr>
          <p:spPr bwMode="auto">
            <a:xfrm>
              <a:off x="1056" y="528"/>
              <a:ext cx="624" cy="0"/>
            </a:xfrm>
            <a:prstGeom prst="line">
              <a:avLst/>
            </a:prstGeom>
            <a:noFill/>
            <a:ln w="952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sp>
        <p:nvSpPr>
          <p:cNvPr id="604174" name="Rectangle 14"/>
          <p:cNvSpPr>
            <a:spLocks noChangeArrowheads="1"/>
          </p:cNvSpPr>
          <p:nvPr/>
        </p:nvSpPr>
        <p:spPr bwMode="auto">
          <a:xfrm>
            <a:off x="4038600" y="2133600"/>
            <a:ext cx="304800"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04175" name="Rectangle 15"/>
          <p:cNvSpPr>
            <a:spLocks noChangeArrowheads="1"/>
          </p:cNvSpPr>
          <p:nvPr/>
        </p:nvSpPr>
        <p:spPr bwMode="auto">
          <a:xfrm>
            <a:off x="0" y="2286000"/>
            <a:ext cx="304800"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04176" name="Rectangle 16"/>
          <p:cNvSpPr>
            <a:spLocks noChangeArrowheads="1"/>
          </p:cNvSpPr>
          <p:nvPr/>
        </p:nvSpPr>
        <p:spPr bwMode="auto">
          <a:xfrm>
            <a:off x="4038600" y="609600"/>
            <a:ext cx="304800"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04177" name="Text Box 17"/>
          <p:cNvSpPr txBox="1">
            <a:spLocks noChangeArrowheads="1"/>
          </p:cNvSpPr>
          <p:nvPr/>
        </p:nvSpPr>
        <p:spPr bwMode="auto">
          <a:xfrm>
            <a:off x="4006850" y="533400"/>
            <a:ext cx="33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sz="1800">
                <a:effectLst/>
              </a:rPr>
              <a:t>A</a:t>
            </a:r>
          </a:p>
        </p:txBody>
      </p:sp>
      <p:sp>
        <p:nvSpPr>
          <p:cNvPr id="604178" name="Text Box 18"/>
          <p:cNvSpPr txBox="1">
            <a:spLocks noChangeArrowheads="1"/>
          </p:cNvSpPr>
          <p:nvPr/>
        </p:nvSpPr>
        <p:spPr bwMode="auto">
          <a:xfrm>
            <a:off x="4038600" y="2071688"/>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sz="1800">
                <a:effectLst/>
              </a:rPr>
              <a:t>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60416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60417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041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69"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5186" name="Picture 2" descr="&#10;06_001.jpg                                                     00029178Macintosh HD                   BB753A6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9400" y="0"/>
            <a:ext cx="5794375" cy="6858000"/>
          </a:xfrm>
          <a:prstGeom prst="rect">
            <a:avLst/>
          </a:prstGeom>
          <a:noFill/>
          <a:extLst>
            <a:ext uri="{909E8E84-426E-40DD-AFC4-6F175D3DCCD1}">
              <a14:hiddenFill xmlns:a14="http://schemas.microsoft.com/office/drawing/2010/main">
                <a:solidFill>
                  <a:srgbClr val="FFFFFF"/>
                </a:solidFill>
              </a14:hiddenFill>
            </a:ext>
          </a:extLst>
        </p:spPr>
      </p:pic>
      <p:sp>
        <p:nvSpPr>
          <p:cNvPr id="605187" name="Line 3"/>
          <p:cNvSpPr>
            <a:spLocks noChangeShapeType="1"/>
          </p:cNvSpPr>
          <p:nvPr/>
        </p:nvSpPr>
        <p:spPr bwMode="auto">
          <a:xfrm>
            <a:off x="7188200" y="3200400"/>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05188" name="Line 4"/>
          <p:cNvSpPr>
            <a:spLocks noChangeShapeType="1"/>
          </p:cNvSpPr>
          <p:nvPr/>
        </p:nvSpPr>
        <p:spPr bwMode="auto">
          <a:xfrm>
            <a:off x="7797800" y="3200400"/>
            <a:ext cx="0" cy="2590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05189" name="Line 5"/>
          <p:cNvSpPr>
            <a:spLocks noChangeShapeType="1"/>
          </p:cNvSpPr>
          <p:nvPr/>
        </p:nvSpPr>
        <p:spPr bwMode="auto">
          <a:xfrm>
            <a:off x="7188200" y="5791200"/>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05190" name="Text Box 6"/>
          <p:cNvSpPr txBox="1">
            <a:spLocks noChangeArrowheads="1"/>
          </p:cNvSpPr>
          <p:nvPr/>
        </p:nvSpPr>
        <p:spPr bwMode="auto">
          <a:xfrm>
            <a:off x="8010525" y="3087688"/>
            <a:ext cx="1133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effectLst>
                  <a:outerShdw blurRad="38100" dist="38100" dir="2700000" algn="tl">
                    <a:srgbClr val="C0C0C0"/>
                  </a:outerShdw>
                </a:effectLst>
              </a:rPr>
              <a:t>Result:</a:t>
            </a:r>
          </a:p>
        </p:txBody>
      </p:sp>
      <p:sp>
        <p:nvSpPr>
          <p:cNvPr id="605191" name="Text Box 7"/>
          <p:cNvSpPr txBox="1">
            <a:spLocks noChangeArrowheads="1"/>
          </p:cNvSpPr>
          <p:nvPr/>
        </p:nvSpPr>
        <p:spPr bwMode="auto">
          <a:xfrm>
            <a:off x="7773988" y="3657600"/>
            <a:ext cx="15557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effectLst>
                  <a:outerShdw blurRad="38100" dist="38100" dir="2700000" algn="tl">
                    <a:srgbClr val="C0C0C0"/>
                  </a:outerShdw>
                </a:effectLst>
              </a:rPr>
              <a:t>Frame-</a:t>
            </a:r>
          </a:p>
          <a:p>
            <a:r>
              <a:rPr lang="en-US">
                <a:effectLst>
                  <a:outerShdw blurRad="38100" dist="38100" dir="2700000" algn="tl">
                    <a:srgbClr val="C0C0C0"/>
                  </a:outerShdw>
                </a:effectLst>
              </a:rPr>
              <a:t>Shift</a:t>
            </a:r>
            <a:r>
              <a:rPr lang="tr-TR">
                <a:effectLst>
                  <a:outerShdw blurRad="38100" dist="38100" dir="2700000" algn="tl">
                    <a:srgbClr val="C0C0C0"/>
                  </a:outerShdw>
                </a:effectLst>
              </a:rPr>
              <a:t> </a:t>
            </a:r>
          </a:p>
          <a:p>
            <a:r>
              <a:rPr lang="tr-TR">
                <a:effectLst>
                  <a:outerShdw blurRad="38100" dist="38100" dir="2700000" algn="tl">
                    <a:srgbClr val="C0C0C0"/>
                  </a:outerShdw>
                </a:effectLst>
              </a:rPr>
              <a:t>(Çerçeve</a:t>
            </a:r>
          </a:p>
          <a:p>
            <a:r>
              <a:rPr lang="tr-TR">
                <a:effectLst>
                  <a:outerShdw blurRad="38100" dist="38100" dir="2700000" algn="tl">
                    <a:srgbClr val="C0C0C0"/>
                  </a:outerShdw>
                </a:effectLst>
              </a:rPr>
              <a:t>Kayması) </a:t>
            </a:r>
            <a:endParaRPr lang="en-US">
              <a:effectLst>
                <a:outerShdw blurRad="38100" dist="38100" dir="2700000" algn="tl">
                  <a:srgbClr val="C0C0C0"/>
                </a:outerShdw>
              </a:effectLs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6210" name="Picture 2" descr="&#10;06_001.jpg                                                     00029178Macintosh HD                   BB753A6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5794375"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606211" name="Group 3"/>
          <p:cNvGrpSpPr>
            <a:grpSpLocks/>
          </p:cNvGrpSpPr>
          <p:nvPr/>
        </p:nvGrpSpPr>
        <p:grpSpPr bwMode="auto">
          <a:xfrm>
            <a:off x="152400" y="685800"/>
            <a:ext cx="990600" cy="228600"/>
            <a:chOff x="1056" y="384"/>
            <a:chExt cx="624" cy="144"/>
          </a:xfrm>
        </p:grpSpPr>
        <p:sp>
          <p:nvSpPr>
            <p:cNvPr id="606212" name="Line 4"/>
            <p:cNvSpPr>
              <a:spLocks noChangeShapeType="1"/>
            </p:cNvSpPr>
            <p:nvPr/>
          </p:nvSpPr>
          <p:spPr bwMode="auto">
            <a:xfrm>
              <a:off x="1056" y="384"/>
              <a:ext cx="0" cy="144"/>
            </a:xfrm>
            <a:prstGeom prst="line">
              <a:avLst/>
            </a:prstGeom>
            <a:noFill/>
            <a:ln w="762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06213" name="Line 5"/>
            <p:cNvSpPr>
              <a:spLocks noChangeShapeType="1"/>
            </p:cNvSpPr>
            <p:nvPr/>
          </p:nvSpPr>
          <p:spPr bwMode="auto">
            <a:xfrm>
              <a:off x="1680" y="384"/>
              <a:ext cx="0" cy="144"/>
            </a:xfrm>
            <a:prstGeom prst="line">
              <a:avLst/>
            </a:prstGeom>
            <a:noFill/>
            <a:ln w="762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06214" name="Line 6"/>
            <p:cNvSpPr>
              <a:spLocks noChangeShapeType="1"/>
            </p:cNvSpPr>
            <p:nvPr/>
          </p:nvSpPr>
          <p:spPr bwMode="auto">
            <a:xfrm>
              <a:off x="1056" y="528"/>
              <a:ext cx="624" cy="0"/>
            </a:xfrm>
            <a:prstGeom prst="line">
              <a:avLst/>
            </a:prstGeom>
            <a:noFill/>
            <a:ln w="952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sp>
        <p:nvSpPr>
          <p:cNvPr id="606215" name="Text Box 7"/>
          <p:cNvSpPr txBox="1">
            <a:spLocks noChangeArrowheads="1"/>
          </p:cNvSpPr>
          <p:nvPr/>
        </p:nvSpPr>
        <p:spPr bwMode="auto">
          <a:xfrm>
            <a:off x="5638800" y="620713"/>
            <a:ext cx="2441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effectLst/>
              </a:rPr>
              <a:t>His-Ser-Pro-Val-Pro</a:t>
            </a:r>
          </a:p>
        </p:txBody>
      </p:sp>
      <p:sp>
        <p:nvSpPr>
          <p:cNvPr id="606216" name="Text Box 8"/>
          <p:cNvSpPr txBox="1">
            <a:spLocks noChangeArrowheads="1"/>
          </p:cNvSpPr>
          <p:nvPr/>
        </p:nvSpPr>
        <p:spPr bwMode="auto">
          <a:xfrm>
            <a:off x="5638800" y="2070100"/>
            <a:ext cx="2520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effectLst/>
              </a:rPr>
              <a:t>His-</a:t>
            </a:r>
            <a:r>
              <a:rPr lang="en-US" b="1">
                <a:effectLst/>
              </a:rPr>
              <a:t>Ala</a:t>
            </a:r>
            <a:r>
              <a:rPr lang="en-US" sz="2000">
                <a:effectLst/>
              </a:rPr>
              <a:t>-Pro-Val-Pro</a:t>
            </a:r>
          </a:p>
        </p:txBody>
      </p:sp>
      <p:sp>
        <p:nvSpPr>
          <p:cNvPr id="606217" name="Text Box 9"/>
          <p:cNvSpPr txBox="1">
            <a:spLocks noChangeArrowheads="1"/>
          </p:cNvSpPr>
          <p:nvPr/>
        </p:nvSpPr>
        <p:spPr bwMode="auto">
          <a:xfrm>
            <a:off x="5638800" y="3581400"/>
            <a:ext cx="2938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effectLst/>
              </a:rPr>
              <a:t>His-</a:t>
            </a:r>
            <a:r>
              <a:rPr lang="en-US" b="1">
                <a:effectLst/>
              </a:rPr>
              <a:t>His-Leu-Tyr-Gln</a:t>
            </a:r>
          </a:p>
        </p:txBody>
      </p:sp>
      <p:sp>
        <p:nvSpPr>
          <p:cNvPr id="606218" name="Text Box 10"/>
          <p:cNvSpPr txBox="1">
            <a:spLocks noChangeArrowheads="1"/>
          </p:cNvSpPr>
          <p:nvPr/>
        </p:nvSpPr>
        <p:spPr bwMode="auto">
          <a:xfrm>
            <a:off x="5638800" y="5118100"/>
            <a:ext cx="2936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effectLst/>
              </a:rPr>
              <a:t>His-</a:t>
            </a:r>
            <a:r>
              <a:rPr lang="en-US" b="1">
                <a:effectLst/>
              </a:rPr>
              <a:t>Val-Thr-Cys-Thr</a:t>
            </a:r>
          </a:p>
        </p:txBody>
      </p:sp>
      <p:grpSp>
        <p:nvGrpSpPr>
          <p:cNvPr id="606219" name="Group 11"/>
          <p:cNvGrpSpPr>
            <a:grpSpLocks/>
          </p:cNvGrpSpPr>
          <p:nvPr/>
        </p:nvGrpSpPr>
        <p:grpSpPr bwMode="auto">
          <a:xfrm>
            <a:off x="1143000" y="685800"/>
            <a:ext cx="990600" cy="228600"/>
            <a:chOff x="1056" y="384"/>
            <a:chExt cx="624" cy="144"/>
          </a:xfrm>
        </p:grpSpPr>
        <p:sp>
          <p:nvSpPr>
            <p:cNvPr id="606220" name="Line 12"/>
            <p:cNvSpPr>
              <a:spLocks noChangeShapeType="1"/>
            </p:cNvSpPr>
            <p:nvPr/>
          </p:nvSpPr>
          <p:spPr bwMode="auto">
            <a:xfrm>
              <a:off x="1056" y="384"/>
              <a:ext cx="0" cy="144"/>
            </a:xfrm>
            <a:prstGeom prst="line">
              <a:avLst/>
            </a:prstGeom>
            <a:noFill/>
            <a:ln w="762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06221" name="Line 13"/>
            <p:cNvSpPr>
              <a:spLocks noChangeShapeType="1"/>
            </p:cNvSpPr>
            <p:nvPr/>
          </p:nvSpPr>
          <p:spPr bwMode="auto">
            <a:xfrm>
              <a:off x="1680" y="384"/>
              <a:ext cx="0" cy="144"/>
            </a:xfrm>
            <a:prstGeom prst="line">
              <a:avLst/>
            </a:prstGeom>
            <a:noFill/>
            <a:ln w="762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06222" name="Line 14"/>
            <p:cNvSpPr>
              <a:spLocks noChangeShapeType="1"/>
            </p:cNvSpPr>
            <p:nvPr/>
          </p:nvSpPr>
          <p:spPr bwMode="auto">
            <a:xfrm>
              <a:off x="1056" y="528"/>
              <a:ext cx="624" cy="0"/>
            </a:xfrm>
            <a:prstGeom prst="line">
              <a:avLst/>
            </a:prstGeom>
            <a:noFill/>
            <a:ln w="952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606223" name="Group 15"/>
          <p:cNvGrpSpPr>
            <a:grpSpLocks/>
          </p:cNvGrpSpPr>
          <p:nvPr/>
        </p:nvGrpSpPr>
        <p:grpSpPr bwMode="auto">
          <a:xfrm>
            <a:off x="2209800" y="685800"/>
            <a:ext cx="990600" cy="228600"/>
            <a:chOff x="1056" y="384"/>
            <a:chExt cx="624" cy="144"/>
          </a:xfrm>
        </p:grpSpPr>
        <p:sp>
          <p:nvSpPr>
            <p:cNvPr id="606224" name="Line 16"/>
            <p:cNvSpPr>
              <a:spLocks noChangeShapeType="1"/>
            </p:cNvSpPr>
            <p:nvPr/>
          </p:nvSpPr>
          <p:spPr bwMode="auto">
            <a:xfrm>
              <a:off x="1056" y="384"/>
              <a:ext cx="0" cy="144"/>
            </a:xfrm>
            <a:prstGeom prst="line">
              <a:avLst/>
            </a:prstGeom>
            <a:noFill/>
            <a:ln w="762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06225" name="Line 17"/>
            <p:cNvSpPr>
              <a:spLocks noChangeShapeType="1"/>
            </p:cNvSpPr>
            <p:nvPr/>
          </p:nvSpPr>
          <p:spPr bwMode="auto">
            <a:xfrm>
              <a:off x="1680" y="384"/>
              <a:ext cx="0" cy="144"/>
            </a:xfrm>
            <a:prstGeom prst="line">
              <a:avLst/>
            </a:prstGeom>
            <a:noFill/>
            <a:ln w="762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06226" name="Line 18"/>
            <p:cNvSpPr>
              <a:spLocks noChangeShapeType="1"/>
            </p:cNvSpPr>
            <p:nvPr/>
          </p:nvSpPr>
          <p:spPr bwMode="auto">
            <a:xfrm>
              <a:off x="1056" y="528"/>
              <a:ext cx="624" cy="0"/>
            </a:xfrm>
            <a:prstGeom prst="line">
              <a:avLst/>
            </a:prstGeom>
            <a:noFill/>
            <a:ln w="952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606227" name="Group 19"/>
          <p:cNvGrpSpPr>
            <a:grpSpLocks/>
          </p:cNvGrpSpPr>
          <p:nvPr/>
        </p:nvGrpSpPr>
        <p:grpSpPr bwMode="auto">
          <a:xfrm>
            <a:off x="3276600" y="685800"/>
            <a:ext cx="990600" cy="228600"/>
            <a:chOff x="1056" y="384"/>
            <a:chExt cx="624" cy="144"/>
          </a:xfrm>
        </p:grpSpPr>
        <p:sp>
          <p:nvSpPr>
            <p:cNvPr id="606228" name="Line 20"/>
            <p:cNvSpPr>
              <a:spLocks noChangeShapeType="1"/>
            </p:cNvSpPr>
            <p:nvPr/>
          </p:nvSpPr>
          <p:spPr bwMode="auto">
            <a:xfrm>
              <a:off x="1056" y="384"/>
              <a:ext cx="0" cy="144"/>
            </a:xfrm>
            <a:prstGeom prst="line">
              <a:avLst/>
            </a:prstGeom>
            <a:noFill/>
            <a:ln w="762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06229" name="Line 21"/>
            <p:cNvSpPr>
              <a:spLocks noChangeShapeType="1"/>
            </p:cNvSpPr>
            <p:nvPr/>
          </p:nvSpPr>
          <p:spPr bwMode="auto">
            <a:xfrm>
              <a:off x="1680" y="384"/>
              <a:ext cx="0" cy="144"/>
            </a:xfrm>
            <a:prstGeom prst="line">
              <a:avLst/>
            </a:prstGeom>
            <a:noFill/>
            <a:ln w="762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06230" name="Line 22"/>
            <p:cNvSpPr>
              <a:spLocks noChangeShapeType="1"/>
            </p:cNvSpPr>
            <p:nvPr/>
          </p:nvSpPr>
          <p:spPr bwMode="auto">
            <a:xfrm>
              <a:off x="1056" y="528"/>
              <a:ext cx="624" cy="0"/>
            </a:xfrm>
            <a:prstGeom prst="line">
              <a:avLst/>
            </a:prstGeom>
            <a:noFill/>
            <a:ln w="952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606231" name="Group 23"/>
          <p:cNvGrpSpPr>
            <a:grpSpLocks/>
          </p:cNvGrpSpPr>
          <p:nvPr/>
        </p:nvGrpSpPr>
        <p:grpSpPr bwMode="auto">
          <a:xfrm>
            <a:off x="4343400" y="685800"/>
            <a:ext cx="990600" cy="228600"/>
            <a:chOff x="1056" y="384"/>
            <a:chExt cx="624" cy="144"/>
          </a:xfrm>
        </p:grpSpPr>
        <p:sp>
          <p:nvSpPr>
            <p:cNvPr id="606232" name="Line 24"/>
            <p:cNvSpPr>
              <a:spLocks noChangeShapeType="1"/>
            </p:cNvSpPr>
            <p:nvPr/>
          </p:nvSpPr>
          <p:spPr bwMode="auto">
            <a:xfrm>
              <a:off x="1056" y="384"/>
              <a:ext cx="0" cy="144"/>
            </a:xfrm>
            <a:prstGeom prst="line">
              <a:avLst/>
            </a:prstGeom>
            <a:noFill/>
            <a:ln w="762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06233" name="Line 25"/>
            <p:cNvSpPr>
              <a:spLocks noChangeShapeType="1"/>
            </p:cNvSpPr>
            <p:nvPr/>
          </p:nvSpPr>
          <p:spPr bwMode="auto">
            <a:xfrm>
              <a:off x="1680" y="384"/>
              <a:ext cx="0" cy="144"/>
            </a:xfrm>
            <a:prstGeom prst="line">
              <a:avLst/>
            </a:prstGeom>
            <a:noFill/>
            <a:ln w="762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06234" name="Line 26"/>
            <p:cNvSpPr>
              <a:spLocks noChangeShapeType="1"/>
            </p:cNvSpPr>
            <p:nvPr/>
          </p:nvSpPr>
          <p:spPr bwMode="auto">
            <a:xfrm>
              <a:off x="1056" y="528"/>
              <a:ext cx="624" cy="0"/>
            </a:xfrm>
            <a:prstGeom prst="line">
              <a:avLst/>
            </a:prstGeom>
            <a:noFill/>
            <a:ln w="952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606235" name="Group 27"/>
          <p:cNvGrpSpPr>
            <a:grpSpLocks/>
          </p:cNvGrpSpPr>
          <p:nvPr/>
        </p:nvGrpSpPr>
        <p:grpSpPr bwMode="auto">
          <a:xfrm>
            <a:off x="152400" y="2133600"/>
            <a:ext cx="990600" cy="228600"/>
            <a:chOff x="1056" y="384"/>
            <a:chExt cx="624" cy="144"/>
          </a:xfrm>
        </p:grpSpPr>
        <p:sp>
          <p:nvSpPr>
            <p:cNvPr id="606236" name="Line 28"/>
            <p:cNvSpPr>
              <a:spLocks noChangeShapeType="1"/>
            </p:cNvSpPr>
            <p:nvPr/>
          </p:nvSpPr>
          <p:spPr bwMode="auto">
            <a:xfrm>
              <a:off x="1056" y="384"/>
              <a:ext cx="0" cy="144"/>
            </a:xfrm>
            <a:prstGeom prst="line">
              <a:avLst/>
            </a:prstGeom>
            <a:noFill/>
            <a:ln w="762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06237" name="Line 29"/>
            <p:cNvSpPr>
              <a:spLocks noChangeShapeType="1"/>
            </p:cNvSpPr>
            <p:nvPr/>
          </p:nvSpPr>
          <p:spPr bwMode="auto">
            <a:xfrm>
              <a:off x="1680" y="384"/>
              <a:ext cx="0" cy="144"/>
            </a:xfrm>
            <a:prstGeom prst="line">
              <a:avLst/>
            </a:prstGeom>
            <a:noFill/>
            <a:ln w="762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06238" name="Line 30"/>
            <p:cNvSpPr>
              <a:spLocks noChangeShapeType="1"/>
            </p:cNvSpPr>
            <p:nvPr/>
          </p:nvSpPr>
          <p:spPr bwMode="auto">
            <a:xfrm>
              <a:off x="1056" y="528"/>
              <a:ext cx="624" cy="0"/>
            </a:xfrm>
            <a:prstGeom prst="line">
              <a:avLst/>
            </a:prstGeom>
            <a:noFill/>
            <a:ln w="952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606239" name="Group 31"/>
          <p:cNvGrpSpPr>
            <a:grpSpLocks/>
          </p:cNvGrpSpPr>
          <p:nvPr/>
        </p:nvGrpSpPr>
        <p:grpSpPr bwMode="auto">
          <a:xfrm>
            <a:off x="1143000" y="2133600"/>
            <a:ext cx="990600" cy="228600"/>
            <a:chOff x="1056" y="384"/>
            <a:chExt cx="624" cy="144"/>
          </a:xfrm>
        </p:grpSpPr>
        <p:sp>
          <p:nvSpPr>
            <p:cNvPr id="606240" name="Line 32"/>
            <p:cNvSpPr>
              <a:spLocks noChangeShapeType="1"/>
            </p:cNvSpPr>
            <p:nvPr/>
          </p:nvSpPr>
          <p:spPr bwMode="auto">
            <a:xfrm>
              <a:off x="1056" y="384"/>
              <a:ext cx="0" cy="144"/>
            </a:xfrm>
            <a:prstGeom prst="line">
              <a:avLst/>
            </a:prstGeom>
            <a:noFill/>
            <a:ln w="762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06241" name="Line 33"/>
            <p:cNvSpPr>
              <a:spLocks noChangeShapeType="1"/>
            </p:cNvSpPr>
            <p:nvPr/>
          </p:nvSpPr>
          <p:spPr bwMode="auto">
            <a:xfrm>
              <a:off x="1680" y="384"/>
              <a:ext cx="0" cy="144"/>
            </a:xfrm>
            <a:prstGeom prst="line">
              <a:avLst/>
            </a:prstGeom>
            <a:noFill/>
            <a:ln w="762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06242" name="Line 34"/>
            <p:cNvSpPr>
              <a:spLocks noChangeShapeType="1"/>
            </p:cNvSpPr>
            <p:nvPr/>
          </p:nvSpPr>
          <p:spPr bwMode="auto">
            <a:xfrm>
              <a:off x="1056" y="528"/>
              <a:ext cx="624" cy="0"/>
            </a:xfrm>
            <a:prstGeom prst="line">
              <a:avLst/>
            </a:prstGeom>
            <a:noFill/>
            <a:ln w="952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606243" name="Group 35"/>
          <p:cNvGrpSpPr>
            <a:grpSpLocks/>
          </p:cNvGrpSpPr>
          <p:nvPr/>
        </p:nvGrpSpPr>
        <p:grpSpPr bwMode="auto">
          <a:xfrm>
            <a:off x="2209800" y="2133600"/>
            <a:ext cx="990600" cy="228600"/>
            <a:chOff x="1056" y="384"/>
            <a:chExt cx="624" cy="144"/>
          </a:xfrm>
        </p:grpSpPr>
        <p:sp>
          <p:nvSpPr>
            <p:cNvPr id="606244" name="Line 36"/>
            <p:cNvSpPr>
              <a:spLocks noChangeShapeType="1"/>
            </p:cNvSpPr>
            <p:nvPr/>
          </p:nvSpPr>
          <p:spPr bwMode="auto">
            <a:xfrm>
              <a:off x="1056" y="384"/>
              <a:ext cx="0" cy="144"/>
            </a:xfrm>
            <a:prstGeom prst="line">
              <a:avLst/>
            </a:prstGeom>
            <a:noFill/>
            <a:ln w="762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06245" name="Line 37"/>
            <p:cNvSpPr>
              <a:spLocks noChangeShapeType="1"/>
            </p:cNvSpPr>
            <p:nvPr/>
          </p:nvSpPr>
          <p:spPr bwMode="auto">
            <a:xfrm>
              <a:off x="1680" y="384"/>
              <a:ext cx="0" cy="144"/>
            </a:xfrm>
            <a:prstGeom prst="line">
              <a:avLst/>
            </a:prstGeom>
            <a:noFill/>
            <a:ln w="762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06246" name="Line 38"/>
            <p:cNvSpPr>
              <a:spLocks noChangeShapeType="1"/>
            </p:cNvSpPr>
            <p:nvPr/>
          </p:nvSpPr>
          <p:spPr bwMode="auto">
            <a:xfrm>
              <a:off x="1056" y="528"/>
              <a:ext cx="624" cy="0"/>
            </a:xfrm>
            <a:prstGeom prst="line">
              <a:avLst/>
            </a:prstGeom>
            <a:noFill/>
            <a:ln w="952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606247" name="Group 39"/>
          <p:cNvGrpSpPr>
            <a:grpSpLocks/>
          </p:cNvGrpSpPr>
          <p:nvPr/>
        </p:nvGrpSpPr>
        <p:grpSpPr bwMode="auto">
          <a:xfrm>
            <a:off x="3276600" y="2133600"/>
            <a:ext cx="990600" cy="228600"/>
            <a:chOff x="1056" y="384"/>
            <a:chExt cx="624" cy="144"/>
          </a:xfrm>
        </p:grpSpPr>
        <p:sp>
          <p:nvSpPr>
            <p:cNvPr id="606248" name="Line 40"/>
            <p:cNvSpPr>
              <a:spLocks noChangeShapeType="1"/>
            </p:cNvSpPr>
            <p:nvPr/>
          </p:nvSpPr>
          <p:spPr bwMode="auto">
            <a:xfrm>
              <a:off x="1056" y="384"/>
              <a:ext cx="0" cy="144"/>
            </a:xfrm>
            <a:prstGeom prst="line">
              <a:avLst/>
            </a:prstGeom>
            <a:noFill/>
            <a:ln w="762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06249" name="Line 41"/>
            <p:cNvSpPr>
              <a:spLocks noChangeShapeType="1"/>
            </p:cNvSpPr>
            <p:nvPr/>
          </p:nvSpPr>
          <p:spPr bwMode="auto">
            <a:xfrm>
              <a:off x="1680" y="384"/>
              <a:ext cx="0" cy="144"/>
            </a:xfrm>
            <a:prstGeom prst="line">
              <a:avLst/>
            </a:prstGeom>
            <a:noFill/>
            <a:ln w="762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06250" name="Line 42"/>
            <p:cNvSpPr>
              <a:spLocks noChangeShapeType="1"/>
            </p:cNvSpPr>
            <p:nvPr/>
          </p:nvSpPr>
          <p:spPr bwMode="auto">
            <a:xfrm>
              <a:off x="1056" y="528"/>
              <a:ext cx="624" cy="0"/>
            </a:xfrm>
            <a:prstGeom prst="line">
              <a:avLst/>
            </a:prstGeom>
            <a:noFill/>
            <a:ln w="952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606251" name="Group 43"/>
          <p:cNvGrpSpPr>
            <a:grpSpLocks/>
          </p:cNvGrpSpPr>
          <p:nvPr/>
        </p:nvGrpSpPr>
        <p:grpSpPr bwMode="auto">
          <a:xfrm>
            <a:off x="4343400" y="2133600"/>
            <a:ext cx="990600" cy="228600"/>
            <a:chOff x="1056" y="384"/>
            <a:chExt cx="624" cy="144"/>
          </a:xfrm>
        </p:grpSpPr>
        <p:sp>
          <p:nvSpPr>
            <p:cNvPr id="606252" name="Line 44"/>
            <p:cNvSpPr>
              <a:spLocks noChangeShapeType="1"/>
            </p:cNvSpPr>
            <p:nvPr/>
          </p:nvSpPr>
          <p:spPr bwMode="auto">
            <a:xfrm>
              <a:off x="1056" y="384"/>
              <a:ext cx="0" cy="144"/>
            </a:xfrm>
            <a:prstGeom prst="line">
              <a:avLst/>
            </a:prstGeom>
            <a:noFill/>
            <a:ln w="762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06253" name="Line 45"/>
            <p:cNvSpPr>
              <a:spLocks noChangeShapeType="1"/>
            </p:cNvSpPr>
            <p:nvPr/>
          </p:nvSpPr>
          <p:spPr bwMode="auto">
            <a:xfrm>
              <a:off x="1680" y="384"/>
              <a:ext cx="0" cy="144"/>
            </a:xfrm>
            <a:prstGeom prst="line">
              <a:avLst/>
            </a:prstGeom>
            <a:noFill/>
            <a:ln w="762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06254" name="Line 46"/>
            <p:cNvSpPr>
              <a:spLocks noChangeShapeType="1"/>
            </p:cNvSpPr>
            <p:nvPr/>
          </p:nvSpPr>
          <p:spPr bwMode="auto">
            <a:xfrm>
              <a:off x="1056" y="528"/>
              <a:ext cx="624" cy="0"/>
            </a:xfrm>
            <a:prstGeom prst="line">
              <a:avLst/>
            </a:prstGeom>
            <a:noFill/>
            <a:ln w="952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606255" name="Group 47"/>
          <p:cNvGrpSpPr>
            <a:grpSpLocks/>
          </p:cNvGrpSpPr>
          <p:nvPr/>
        </p:nvGrpSpPr>
        <p:grpSpPr bwMode="auto">
          <a:xfrm>
            <a:off x="152400" y="3581400"/>
            <a:ext cx="990600" cy="228600"/>
            <a:chOff x="1056" y="384"/>
            <a:chExt cx="624" cy="144"/>
          </a:xfrm>
        </p:grpSpPr>
        <p:sp>
          <p:nvSpPr>
            <p:cNvPr id="606256" name="Line 48"/>
            <p:cNvSpPr>
              <a:spLocks noChangeShapeType="1"/>
            </p:cNvSpPr>
            <p:nvPr/>
          </p:nvSpPr>
          <p:spPr bwMode="auto">
            <a:xfrm>
              <a:off x="1056" y="384"/>
              <a:ext cx="0" cy="144"/>
            </a:xfrm>
            <a:prstGeom prst="line">
              <a:avLst/>
            </a:prstGeom>
            <a:noFill/>
            <a:ln w="762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06257" name="Line 49"/>
            <p:cNvSpPr>
              <a:spLocks noChangeShapeType="1"/>
            </p:cNvSpPr>
            <p:nvPr/>
          </p:nvSpPr>
          <p:spPr bwMode="auto">
            <a:xfrm>
              <a:off x="1680" y="384"/>
              <a:ext cx="0" cy="144"/>
            </a:xfrm>
            <a:prstGeom prst="line">
              <a:avLst/>
            </a:prstGeom>
            <a:noFill/>
            <a:ln w="762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06258" name="Line 50"/>
            <p:cNvSpPr>
              <a:spLocks noChangeShapeType="1"/>
            </p:cNvSpPr>
            <p:nvPr/>
          </p:nvSpPr>
          <p:spPr bwMode="auto">
            <a:xfrm>
              <a:off x="1056" y="528"/>
              <a:ext cx="624" cy="0"/>
            </a:xfrm>
            <a:prstGeom prst="line">
              <a:avLst/>
            </a:prstGeom>
            <a:noFill/>
            <a:ln w="952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606259" name="Group 51"/>
          <p:cNvGrpSpPr>
            <a:grpSpLocks/>
          </p:cNvGrpSpPr>
          <p:nvPr/>
        </p:nvGrpSpPr>
        <p:grpSpPr bwMode="auto">
          <a:xfrm>
            <a:off x="1447800" y="3581400"/>
            <a:ext cx="990600" cy="228600"/>
            <a:chOff x="1056" y="384"/>
            <a:chExt cx="624" cy="144"/>
          </a:xfrm>
        </p:grpSpPr>
        <p:sp>
          <p:nvSpPr>
            <p:cNvPr id="606260" name="Line 52"/>
            <p:cNvSpPr>
              <a:spLocks noChangeShapeType="1"/>
            </p:cNvSpPr>
            <p:nvPr/>
          </p:nvSpPr>
          <p:spPr bwMode="auto">
            <a:xfrm>
              <a:off x="1056" y="384"/>
              <a:ext cx="0" cy="144"/>
            </a:xfrm>
            <a:prstGeom prst="line">
              <a:avLst/>
            </a:prstGeom>
            <a:noFill/>
            <a:ln w="762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06261" name="Line 53"/>
            <p:cNvSpPr>
              <a:spLocks noChangeShapeType="1"/>
            </p:cNvSpPr>
            <p:nvPr/>
          </p:nvSpPr>
          <p:spPr bwMode="auto">
            <a:xfrm>
              <a:off x="1680" y="384"/>
              <a:ext cx="0" cy="144"/>
            </a:xfrm>
            <a:prstGeom prst="line">
              <a:avLst/>
            </a:prstGeom>
            <a:noFill/>
            <a:ln w="762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06262" name="Line 54"/>
            <p:cNvSpPr>
              <a:spLocks noChangeShapeType="1"/>
            </p:cNvSpPr>
            <p:nvPr/>
          </p:nvSpPr>
          <p:spPr bwMode="auto">
            <a:xfrm>
              <a:off x="1056" y="528"/>
              <a:ext cx="624" cy="0"/>
            </a:xfrm>
            <a:prstGeom prst="line">
              <a:avLst/>
            </a:prstGeom>
            <a:noFill/>
            <a:ln w="952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606263" name="Group 55"/>
          <p:cNvGrpSpPr>
            <a:grpSpLocks/>
          </p:cNvGrpSpPr>
          <p:nvPr/>
        </p:nvGrpSpPr>
        <p:grpSpPr bwMode="auto">
          <a:xfrm>
            <a:off x="2514600" y="3581400"/>
            <a:ext cx="990600" cy="228600"/>
            <a:chOff x="1056" y="384"/>
            <a:chExt cx="624" cy="144"/>
          </a:xfrm>
        </p:grpSpPr>
        <p:sp>
          <p:nvSpPr>
            <p:cNvPr id="606264" name="Line 56"/>
            <p:cNvSpPr>
              <a:spLocks noChangeShapeType="1"/>
            </p:cNvSpPr>
            <p:nvPr/>
          </p:nvSpPr>
          <p:spPr bwMode="auto">
            <a:xfrm>
              <a:off x="1056" y="384"/>
              <a:ext cx="0" cy="144"/>
            </a:xfrm>
            <a:prstGeom prst="line">
              <a:avLst/>
            </a:prstGeom>
            <a:noFill/>
            <a:ln w="762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06265" name="Line 57"/>
            <p:cNvSpPr>
              <a:spLocks noChangeShapeType="1"/>
            </p:cNvSpPr>
            <p:nvPr/>
          </p:nvSpPr>
          <p:spPr bwMode="auto">
            <a:xfrm>
              <a:off x="1680" y="384"/>
              <a:ext cx="0" cy="144"/>
            </a:xfrm>
            <a:prstGeom prst="line">
              <a:avLst/>
            </a:prstGeom>
            <a:noFill/>
            <a:ln w="762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06266" name="Line 58"/>
            <p:cNvSpPr>
              <a:spLocks noChangeShapeType="1"/>
            </p:cNvSpPr>
            <p:nvPr/>
          </p:nvSpPr>
          <p:spPr bwMode="auto">
            <a:xfrm>
              <a:off x="1056" y="528"/>
              <a:ext cx="624" cy="0"/>
            </a:xfrm>
            <a:prstGeom prst="line">
              <a:avLst/>
            </a:prstGeom>
            <a:noFill/>
            <a:ln w="952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606267" name="Group 59"/>
          <p:cNvGrpSpPr>
            <a:grpSpLocks/>
          </p:cNvGrpSpPr>
          <p:nvPr/>
        </p:nvGrpSpPr>
        <p:grpSpPr bwMode="auto">
          <a:xfrm>
            <a:off x="3581400" y="3581400"/>
            <a:ext cx="990600" cy="228600"/>
            <a:chOff x="1056" y="384"/>
            <a:chExt cx="624" cy="144"/>
          </a:xfrm>
        </p:grpSpPr>
        <p:sp>
          <p:nvSpPr>
            <p:cNvPr id="606268" name="Line 60"/>
            <p:cNvSpPr>
              <a:spLocks noChangeShapeType="1"/>
            </p:cNvSpPr>
            <p:nvPr/>
          </p:nvSpPr>
          <p:spPr bwMode="auto">
            <a:xfrm>
              <a:off x="1056" y="384"/>
              <a:ext cx="0" cy="144"/>
            </a:xfrm>
            <a:prstGeom prst="line">
              <a:avLst/>
            </a:prstGeom>
            <a:noFill/>
            <a:ln w="762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06269" name="Line 61"/>
            <p:cNvSpPr>
              <a:spLocks noChangeShapeType="1"/>
            </p:cNvSpPr>
            <p:nvPr/>
          </p:nvSpPr>
          <p:spPr bwMode="auto">
            <a:xfrm>
              <a:off x="1680" y="384"/>
              <a:ext cx="0" cy="144"/>
            </a:xfrm>
            <a:prstGeom prst="line">
              <a:avLst/>
            </a:prstGeom>
            <a:noFill/>
            <a:ln w="762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06270" name="Line 62"/>
            <p:cNvSpPr>
              <a:spLocks noChangeShapeType="1"/>
            </p:cNvSpPr>
            <p:nvPr/>
          </p:nvSpPr>
          <p:spPr bwMode="auto">
            <a:xfrm>
              <a:off x="1056" y="528"/>
              <a:ext cx="624" cy="0"/>
            </a:xfrm>
            <a:prstGeom prst="line">
              <a:avLst/>
            </a:prstGeom>
            <a:noFill/>
            <a:ln w="952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606271" name="Group 63"/>
          <p:cNvGrpSpPr>
            <a:grpSpLocks/>
          </p:cNvGrpSpPr>
          <p:nvPr/>
        </p:nvGrpSpPr>
        <p:grpSpPr bwMode="auto">
          <a:xfrm>
            <a:off x="4648200" y="3581400"/>
            <a:ext cx="990600" cy="228600"/>
            <a:chOff x="1056" y="384"/>
            <a:chExt cx="624" cy="144"/>
          </a:xfrm>
        </p:grpSpPr>
        <p:sp>
          <p:nvSpPr>
            <p:cNvPr id="606272" name="Line 64"/>
            <p:cNvSpPr>
              <a:spLocks noChangeShapeType="1"/>
            </p:cNvSpPr>
            <p:nvPr/>
          </p:nvSpPr>
          <p:spPr bwMode="auto">
            <a:xfrm>
              <a:off x="1056" y="384"/>
              <a:ext cx="0" cy="144"/>
            </a:xfrm>
            <a:prstGeom prst="line">
              <a:avLst/>
            </a:prstGeom>
            <a:noFill/>
            <a:ln w="762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06273" name="Line 65"/>
            <p:cNvSpPr>
              <a:spLocks noChangeShapeType="1"/>
            </p:cNvSpPr>
            <p:nvPr/>
          </p:nvSpPr>
          <p:spPr bwMode="auto">
            <a:xfrm>
              <a:off x="1680" y="384"/>
              <a:ext cx="0" cy="144"/>
            </a:xfrm>
            <a:prstGeom prst="line">
              <a:avLst/>
            </a:prstGeom>
            <a:noFill/>
            <a:ln w="762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06274" name="Line 66"/>
            <p:cNvSpPr>
              <a:spLocks noChangeShapeType="1"/>
            </p:cNvSpPr>
            <p:nvPr/>
          </p:nvSpPr>
          <p:spPr bwMode="auto">
            <a:xfrm>
              <a:off x="1056" y="528"/>
              <a:ext cx="624" cy="0"/>
            </a:xfrm>
            <a:prstGeom prst="line">
              <a:avLst/>
            </a:prstGeom>
            <a:noFill/>
            <a:ln w="952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606275" name="Group 67"/>
          <p:cNvGrpSpPr>
            <a:grpSpLocks/>
          </p:cNvGrpSpPr>
          <p:nvPr/>
        </p:nvGrpSpPr>
        <p:grpSpPr bwMode="auto">
          <a:xfrm>
            <a:off x="152400" y="5181600"/>
            <a:ext cx="990600" cy="228600"/>
            <a:chOff x="1056" y="384"/>
            <a:chExt cx="624" cy="144"/>
          </a:xfrm>
        </p:grpSpPr>
        <p:sp>
          <p:nvSpPr>
            <p:cNvPr id="606276" name="Line 68"/>
            <p:cNvSpPr>
              <a:spLocks noChangeShapeType="1"/>
            </p:cNvSpPr>
            <p:nvPr/>
          </p:nvSpPr>
          <p:spPr bwMode="auto">
            <a:xfrm>
              <a:off x="1056" y="384"/>
              <a:ext cx="0" cy="144"/>
            </a:xfrm>
            <a:prstGeom prst="line">
              <a:avLst/>
            </a:prstGeom>
            <a:noFill/>
            <a:ln w="762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06277" name="Line 69"/>
            <p:cNvSpPr>
              <a:spLocks noChangeShapeType="1"/>
            </p:cNvSpPr>
            <p:nvPr/>
          </p:nvSpPr>
          <p:spPr bwMode="auto">
            <a:xfrm>
              <a:off x="1680" y="384"/>
              <a:ext cx="0" cy="144"/>
            </a:xfrm>
            <a:prstGeom prst="line">
              <a:avLst/>
            </a:prstGeom>
            <a:noFill/>
            <a:ln w="762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06278" name="Line 70"/>
            <p:cNvSpPr>
              <a:spLocks noChangeShapeType="1"/>
            </p:cNvSpPr>
            <p:nvPr/>
          </p:nvSpPr>
          <p:spPr bwMode="auto">
            <a:xfrm>
              <a:off x="1056" y="528"/>
              <a:ext cx="624" cy="0"/>
            </a:xfrm>
            <a:prstGeom prst="line">
              <a:avLst/>
            </a:prstGeom>
            <a:noFill/>
            <a:ln w="952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606279" name="Group 71"/>
          <p:cNvGrpSpPr>
            <a:grpSpLocks/>
          </p:cNvGrpSpPr>
          <p:nvPr/>
        </p:nvGrpSpPr>
        <p:grpSpPr bwMode="auto">
          <a:xfrm>
            <a:off x="1143000" y="5181600"/>
            <a:ext cx="990600" cy="228600"/>
            <a:chOff x="1056" y="384"/>
            <a:chExt cx="624" cy="144"/>
          </a:xfrm>
        </p:grpSpPr>
        <p:sp>
          <p:nvSpPr>
            <p:cNvPr id="606280" name="Line 72"/>
            <p:cNvSpPr>
              <a:spLocks noChangeShapeType="1"/>
            </p:cNvSpPr>
            <p:nvPr/>
          </p:nvSpPr>
          <p:spPr bwMode="auto">
            <a:xfrm>
              <a:off x="1056" y="384"/>
              <a:ext cx="0" cy="144"/>
            </a:xfrm>
            <a:prstGeom prst="line">
              <a:avLst/>
            </a:prstGeom>
            <a:noFill/>
            <a:ln w="762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06281" name="Line 73"/>
            <p:cNvSpPr>
              <a:spLocks noChangeShapeType="1"/>
            </p:cNvSpPr>
            <p:nvPr/>
          </p:nvSpPr>
          <p:spPr bwMode="auto">
            <a:xfrm>
              <a:off x="1680" y="384"/>
              <a:ext cx="0" cy="144"/>
            </a:xfrm>
            <a:prstGeom prst="line">
              <a:avLst/>
            </a:prstGeom>
            <a:noFill/>
            <a:ln w="762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06282" name="Line 74"/>
            <p:cNvSpPr>
              <a:spLocks noChangeShapeType="1"/>
            </p:cNvSpPr>
            <p:nvPr/>
          </p:nvSpPr>
          <p:spPr bwMode="auto">
            <a:xfrm>
              <a:off x="1056" y="528"/>
              <a:ext cx="624" cy="0"/>
            </a:xfrm>
            <a:prstGeom prst="line">
              <a:avLst/>
            </a:prstGeom>
            <a:noFill/>
            <a:ln w="952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606283" name="Group 75"/>
          <p:cNvGrpSpPr>
            <a:grpSpLocks/>
          </p:cNvGrpSpPr>
          <p:nvPr/>
        </p:nvGrpSpPr>
        <p:grpSpPr bwMode="auto">
          <a:xfrm>
            <a:off x="2209800" y="5181600"/>
            <a:ext cx="990600" cy="228600"/>
            <a:chOff x="1056" y="384"/>
            <a:chExt cx="624" cy="144"/>
          </a:xfrm>
        </p:grpSpPr>
        <p:sp>
          <p:nvSpPr>
            <p:cNvPr id="606284" name="Line 76"/>
            <p:cNvSpPr>
              <a:spLocks noChangeShapeType="1"/>
            </p:cNvSpPr>
            <p:nvPr/>
          </p:nvSpPr>
          <p:spPr bwMode="auto">
            <a:xfrm>
              <a:off x="1056" y="384"/>
              <a:ext cx="0" cy="144"/>
            </a:xfrm>
            <a:prstGeom prst="line">
              <a:avLst/>
            </a:prstGeom>
            <a:noFill/>
            <a:ln w="762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06285" name="Line 77"/>
            <p:cNvSpPr>
              <a:spLocks noChangeShapeType="1"/>
            </p:cNvSpPr>
            <p:nvPr/>
          </p:nvSpPr>
          <p:spPr bwMode="auto">
            <a:xfrm>
              <a:off x="1680" y="384"/>
              <a:ext cx="0" cy="144"/>
            </a:xfrm>
            <a:prstGeom prst="line">
              <a:avLst/>
            </a:prstGeom>
            <a:noFill/>
            <a:ln w="762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06286" name="Line 78"/>
            <p:cNvSpPr>
              <a:spLocks noChangeShapeType="1"/>
            </p:cNvSpPr>
            <p:nvPr/>
          </p:nvSpPr>
          <p:spPr bwMode="auto">
            <a:xfrm>
              <a:off x="1056" y="528"/>
              <a:ext cx="624" cy="0"/>
            </a:xfrm>
            <a:prstGeom prst="line">
              <a:avLst/>
            </a:prstGeom>
            <a:noFill/>
            <a:ln w="952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606287" name="Group 79"/>
          <p:cNvGrpSpPr>
            <a:grpSpLocks/>
          </p:cNvGrpSpPr>
          <p:nvPr/>
        </p:nvGrpSpPr>
        <p:grpSpPr bwMode="auto">
          <a:xfrm>
            <a:off x="3276600" y="5181600"/>
            <a:ext cx="990600" cy="228600"/>
            <a:chOff x="1056" y="384"/>
            <a:chExt cx="624" cy="144"/>
          </a:xfrm>
        </p:grpSpPr>
        <p:sp>
          <p:nvSpPr>
            <p:cNvPr id="606288" name="Line 80"/>
            <p:cNvSpPr>
              <a:spLocks noChangeShapeType="1"/>
            </p:cNvSpPr>
            <p:nvPr/>
          </p:nvSpPr>
          <p:spPr bwMode="auto">
            <a:xfrm>
              <a:off x="1056" y="384"/>
              <a:ext cx="0" cy="144"/>
            </a:xfrm>
            <a:prstGeom prst="line">
              <a:avLst/>
            </a:prstGeom>
            <a:noFill/>
            <a:ln w="762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06289" name="Line 81"/>
            <p:cNvSpPr>
              <a:spLocks noChangeShapeType="1"/>
            </p:cNvSpPr>
            <p:nvPr/>
          </p:nvSpPr>
          <p:spPr bwMode="auto">
            <a:xfrm>
              <a:off x="1680" y="384"/>
              <a:ext cx="0" cy="144"/>
            </a:xfrm>
            <a:prstGeom prst="line">
              <a:avLst/>
            </a:prstGeom>
            <a:noFill/>
            <a:ln w="762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06290" name="Line 82"/>
            <p:cNvSpPr>
              <a:spLocks noChangeShapeType="1"/>
            </p:cNvSpPr>
            <p:nvPr/>
          </p:nvSpPr>
          <p:spPr bwMode="auto">
            <a:xfrm>
              <a:off x="1056" y="528"/>
              <a:ext cx="624" cy="0"/>
            </a:xfrm>
            <a:prstGeom prst="line">
              <a:avLst/>
            </a:prstGeom>
            <a:noFill/>
            <a:ln w="952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606291" name="Group 83"/>
          <p:cNvGrpSpPr>
            <a:grpSpLocks/>
          </p:cNvGrpSpPr>
          <p:nvPr/>
        </p:nvGrpSpPr>
        <p:grpSpPr bwMode="auto">
          <a:xfrm>
            <a:off x="4343400" y="5181600"/>
            <a:ext cx="990600" cy="228600"/>
            <a:chOff x="1056" y="384"/>
            <a:chExt cx="624" cy="144"/>
          </a:xfrm>
        </p:grpSpPr>
        <p:sp>
          <p:nvSpPr>
            <p:cNvPr id="606292" name="Line 84"/>
            <p:cNvSpPr>
              <a:spLocks noChangeShapeType="1"/>
            </p:cNvSpPr>
            <p:nvPr/>
          </p:nvSpPr>
          <p:spPr bwMode="auto">
            <a:xfrm>
              <a:off x="1056" y="384"/>
              <a:ext cx="0" cy="144"/>
            </a:xfrm>
            <a:prstGeom prst="line">
              <a:avLst/>
            </a:prstGeom>
            <a:noFill/>
            <a:ln w="762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06293" name="Line 85"/>
            <p:cNvSpPr>
              <a:spLocks noChangeShapeType="1"/>
            </p:cNvSpPr>
            <p:nvPr/>
          </p:nvSpPr>
          <p:spPr bwMode="auto">
            <a:xfrm>
              <a:off x="1680" y="384"/>
              <a:ext cx="0" cy="144"/>
            </a:xfrm>
            <a:prstGeom prst="line">
              <a:avLst/>
            </a:prstGeom>
            <a:noFill/>
            <a:ln w="762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06294" name="Line 86"/>
            <p:cNvSpPr>
              <a:spLocks noChangeShapeType="1"/>
            </p:cNvSpPr>
            <p:nvPr/>
          </p:nvSpPr>
          <p:spPr bwMode="auto">
            <a:xfrm>
              <a:off x="1056" y="528"/>
              <a:ext cx="624" cy="0"/>
            </a:xfrm>
            <a:prstGeom prst="line">
              <a:avLst/>
            </a:prstGeom>
            <a:noFill/>
            <a:ln w="952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6062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60621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60622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60622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60623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60623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60623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499"/>
                                          </p:stCondLst>
                                        </p:cTn>
                                        <p:tgtEl>
                                          <p:spTgt spid="60624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499"/>
                                          </p:stCondLst>
                                        </p:cTn>
                                        <p:tgtEl>
                                          <p:spTgt spid="606247"/>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499"/>
                                          </p:stCondLst>
                                        </p:cTn>
                                        <p:tgtEl>
                                          <p:spTgt spid="606251"/>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499"/>
                                          </p:stCondLst>
                                        </p:cTn>
                                        <p:tgtEl>
                                          <p:spTgt spid="606255"/>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499"/>
                                          </p:stCondLst>
                                        </p:cTn>
                                        <p:tgtEl>
                                          <p:spTgt spid="606259"/>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499"/>
                                          </p:stCondLst>
                                        </p:cTn>
                                        <p:tgtEl>
                                          <p:spTgt spid="606263"/>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499"/>
                                          </p:stCondLst>
                                        </p:cTn>
                                        <p:tgtEl>
                                          <p:spTgt spid="606267"/>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499"/>
                                          </p:stCondLst>
                                        </p:cTn>
                                        <p:tgtEl>
                                          <p:spTgt spid="606271"/>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499"/>
                                          </p:stCondLst>
                                        </p:cTn>
                                        <p:tgtEl>
                                          <p:spTgt spid="606275"/>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nodeType="clickEffect">
                                  <p:stCondLst>
                                    <p:cond delay="0"/>
                                  </p:stCondLst>
                                  <p:childTnLst>
                                    <p:set>
                                      <p:cBhvr>
                                        <p:cTn id="70" dur="1" fill="hold">
                                          <p:stCondLst>
                                            <p:cond delay="499"/>
                                          </p:stCondLst>
                                        </p:cTn>
                                        <p:tgtEl>
                                          <p:spTgt spid="606279"/>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nodeType="clickEffect">
                                  <p:stCondLst>
                                    <p:cond delay="0"/>
                                  </p:stCondLst>
                                  <p:childTnLst>
                                    <p:set>
                                      <p:cBhvr>
                                        <p:cTn id="74" dur="1" fill="hold">
                                          <p:stCondLst>
                                            <p:cond delay="499"/>
                                          </p:stCondLst>
                                        </p:cTn>
                                        <p:tgtEl>
                                          <p:spTgt spid="606283"/>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nodeType="clickEffect">
                                  <p:stCondLst>
                                    <p:cond delay="0"/>
                                  </p:stCondLst>
                                  <p:childTnLst>
                                    <p:set>
                                      <p:cBhvr>
                                        <p:cTn id="78" dur="1" fill="hold">
                                          <p:stCondLst>
                                            <p:cond delay="499"/>
                                          </p:stCondLst>
                                        </p:cTn>
                                        <p:tgtEl>
                                          <p:spTgt spid="606287"/>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nodeType="clickEffect">
                                  <p:stCondLst>
                                    <p:cond delay="0"/>
                                  </p:stCondLst>
                                  <p:childTnLst>
                                    <p:set>
                                      <p:cBhvr>
                                        <p:cTn id="82" dur="1" fill="hold">
                                          <p:stCondLst>
                                            <p:cond delay="499"/>
                                          </p:stCondLst>
                                        </p:cTn>
                                        <p:tgtEl>
                                          <p:spTgt spid="6062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8259" name="Group 3"/>
          <p:cNvGrpSpPr>
            <a:grpSpLocks/>
          </p:cNvGrpSpPr>
          <p:nvPr/>
        </p:nvGrpSpPr>
        <p:grpSpPr bwMode="auto">
          <a:xfrm>
            <a:off x="228600" y="1676400"/>
            <a:ext cx="8686800" cy="4953000"/>
            <a:chOff x="144" y="1056"/>
            <a:chExt cx="5472" cy="3120"/>
          </a:xfrm>
        </p:grpSpPr>
        <p:grpSp>
          <p:nvGrpSpPr>
            <p:cNvPr id="608260" name="Group 4"/>
            <p:cNvGrpSpPr>
              <a:grpSpLocks/>
            </p:cNvGrpSpPr>
            <p:nvPr/>
          </p:nvGrpSpPr>
          <p:grpSpPr bwMode="auto">
            <a:xfrm>
              <a:off x="144" y="1344"/>
              <a:ext cx="5472" cy="528"/>
              <a:chOff x="144" y="1248"/>
              <a:chExt cx="5472" cy="528"/>
            </a:xfrm>
          </p:grpSpPr>
          <p:grpSp>
            <p:nvGrpSpPr>
              <p:cNvPr id="608261" name="Group 5"/>
              <p:cNvGrpSpPr>
                <a:grpSpLocks/>
              </p:cNvGrpSpPr>
              <p:nvPr/>
            </p:nvGrpSpPr>
            <p:grpSpPr bwMode="auto">
              <a:xfrm>
                <a:off x="144" y="1248"/>
                <a:ext cx="5472" cy="250"/>
                <a:chOff x="144" y="1440"/>
                <a:chExt cx="5472" cy="250"/>
              </a:xfrm>
            </p:grpSpPr>
            <p:sp>
              <p:nvSpPr>
                <p:cNvPr id="608262" name="Line 6"/>
                <p:cNvSpPr>
                  <a:spLocks noChangeShapeType="1"/>
                </p:cNvSpPr>
                <p:nvPr/>
              </p:nvSpPr>
              <p:spPr bwMode="auto">
                <a:xfrm>
                  <a:off x="384" y="1584"/>
                  <a:ext cx="494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608263" name="Rectangle 7"/>
                <p:cNvSpPr>
                  <a:spLocks noChangeArrowheads="1"/>
                </p:cNvSpPr>
                <p:nvPr/>
              </p:nvSpPr>
              <p:spPr bwMode="auto">
                <a:xfrm>
                  <a:off x="1680" y="1440"/>
                  <a:ext cx="480" cy="24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08264" name="Rectangle 8"/>
                <p:cNvSpPr>
                  <a:spLocks noChangeArrowheads="1"/>
                </p:cNvSpPr>
                <p:nvPr/>
              </p:nvSpPr>
              <p:spPr bwMode="auto">
                <a:xfrm>
                  <a:off x="2160" y="1440"/>
                  <a:ext cx="480" cy="24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08265" name="Rectangle 9"/>
                <p:cNvSpPr>
                  <a:spLocks noChangeArrowheads="1"/>
                </p:cNvSpPr>
                <p:nvPr/>
              </p:nvSpPr>
              <p:spPr bwMode="auto">
                <a:xfrm>
                  <a:off x="2640" y="1440"/>
                  <a:ext cx="480" cy="24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08266" name="Rectangle 10"/>
                <p:cNvSpPr>
                  <a:spLocks noChangeArrowheads="1"/>
                </p:cNvSpPr>
                <p:nvPr/>
              </p:nvSpPr>
              <p:spPr bwMode="auto">
                <a:xfrm>
                  <a:off x="3120" y="1440"/>
                  <a:ext cx="480" cy="24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08267" name="Rectangle 11"/>
                <p:cNvSpPr>
                  <a:spLocks noChangeArrowheads="1"/>
                </p:cNvSpPr>
                <p:nvPr/>
              </p:nvSpPr>
              <p:spPr bwMode="auto">
                <a:xfrm>
                  <a:off x="3600" y="1440"/>
                  <a:ext cx="480" cy="24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08268" name="Rectangle 12"/>
                <p:cNvSpPr>
                  <a:spLocks noChangeArrowheads="1"/>
                </p:cNvSpPr>
                <p:nvPr/>
              </p:nvSpPr>
              <p:spPr bwMode="auto">
                <a:xfrm>
                  <a:off x="4080" y="1440"/>
                  <a:ext cx="912" cy="24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08269" name="Text Box 13"/>
                <p:cNvSpPr txBox="1">
                  <a:spLocks noChangeArrowheads="1"/>
                </p:cNvSpPr>
                <p:nvPr/>
              </p:nvSpPr>
              <p:spPr bwMode="auto">
                <a:xfrm>
                  <a:off x="144" y="1440"/>
                  <a:ext cx="28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effectLst/>
                    </a:rPr>
                    <a:t>5’</a:t>
                  </a:r>
                </a:p>
              </p:txBody>
            </p:sp>
            <p:sp>
              <p:nvSpPr>
                <p:cNvPr id="608270" name="Text Box 14"/>
                <p:cNvSpPr txBox="1">
                  <a:spLocks noChangeArrowheads="1"/>
                </p:cNvSpPr>
                <p:nvPr/>
              </p:nvSpPr>
              <p:spPr bwMode="auto">
                <a:xfrm>
                  <a:off x="5328" y="1440"/>
                  <a:ext cx="28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effectLst/>
                    </a:rPr>
                    <a:t>3’</a:t>
                  </a:r>
                </a:p>
              </p:txBody>
            </p:sp>
          </p:grpSp>
          <p:sp>
            <p:nvSpPr>
              <p:cNvPr id="608271" name="Text Box 15"/>
              <p:cNvSpPr txBox="1">
                <a:spLocks noChangeArrowheads="1"/>
              </p:cNvSpPr>
              <p:nvPr/>
            </p:nvSpPr>
            <p:spPr bwMode="auto">
              <a:xfrm>
                <a:off x="4608" y="1584"/>
                <a:ext cx="100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2000" b="1">
                    <a:solidFill>
                      <a:schemeClr val="tx2"/>
                    </a:solidFill>
                    <a:effectLst>
                      <a:outerShdw blurRad="38100" dist="38100" dir="2700000" algn="tl">
                        <a:srgbClr val="C0C0C0"/>
                      </a:outerShdw>
                    </a:effectLst>
                  </a:rPr>
                  <a:t>gen (DNA)</a:t>
                </a:r>
              </a:p>
            </p:txBody>
          </p:sp>
        </p:grpSp>
        <p:grpSp>
          <p:nvGrpSpPr>
            <p:cNvPr id="608272" name="Group 16"/>
            <p:cNvGrpSpPr>
              <a:grpSpLocks/>
            </p:cNvGrpSpPr>
            <p:nvPr/>
          </p:nvGrpSpPr>
          <p:grpSpPr bwMode="auto">
            <a:xfrm>
              <a:off x="1968" y="1680"/>
              <a:ext cx="1344" cy="336"/>
              <a:chOff x="1968" y="1584"/>
              <a:chExt cx="1344" cy="336"/>
            </a:xfrm>
          </p:grpSpPr>
          <p:sp>
            <p:nvSpPr>
              <p:cNvPr id="608273" name="Text Box 17"/>
              <p:cNvSpPr txBox="1">
                <a:spLocks noChangeArrowheads="1"/>
              </p:cNvSpPr>
              <p:nvPr/>
            </p:nvSpPr>
            <p:spPr bwMode="auto">
              <a:xfrm>
                <a:off x="2160" y="1632"/>
                <a:ext cx="1152"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600">
                    <a:effectLst>
                      <a:outerShdw blurRad="38100" dist="38100" dir="2700000" algn="tl">
                        <a:srgbClr val="C0C0C0"/>
                      </a:outerShdw>
                    </a:effectLst>
                  </a:rPr>
                  <a:t>trans</a:t>
                </a:r>
                <a:r>
                  <a:rPr lang="tr-TR" sz="1600">
                    <a:effectLst>
                      <a:outerShdw blurRad="38100" dist="38100" dir="2700000" algn="tl">
                        <a:srgbClr val="C0C0C0"/>
                      </a:outerShdw>
                    </a:effectLst>
                  </a:rPr>
                  <a:t>k</a:t>
                </a:r>
                <a:r>
                  <a:rPr lang="en-US" sz="1600">
                    <a:effectLst>
                      <a:outerShdw blurRad="38100" dist="38100" dir="2700000" algn="tl">
                        <a:srgbClr val="C0C0C0"/>
                      </a:outerShdw>
                    </a:effectLst>
                  </a:rPr>
                  <a:t>rip</a:t>
                </a:r>
                <a:r>
                  <a:rPr lang="tr-TR" sz="1600">
                    <a:effectLst>
                      <a:outerShdw blurRad="38100" dist="38100" dir="2700000" algn="tl">
                        <a:srgbClr val="C0C0C0"/>
                      </a:outerShdw>
                    </a:effectLst>
                  </a:rPr>
                  <a:t>s</a:t>
                </a:r>
                <a:r>
                  <a:rPr lang="en-US" sz="1600">
                    <a:effectLst>
                      <a:outerShdw blurRad="38100" dist="38100" dir="2700000" algn="tl">
                        <a:srgbClr val="C0C0C0"/>
                      </a:outerShdw>
                    </a:effectLst>
                  </a:rPr>
                  <a:t>i</a:t>
                </a:r>
                <a:r>
                  <a:rPr lang="tr-TR" sz="1600">
                    <a:effectLst>
                      <a:outerShdw blurRad="38100" dist="38100" dir="2700000" algn="tl">
                        <a:srgbClr val="C0C0C0"/>
                      </a:outerShdw>
                    </a:effectLst>
                  </a:rPr>
                  <a:t>y</a:t>
                </a:r>
                <a:r>
                  <a:rPr lang="en-US" sz="1600">
                    <a:effectLst>
                      <a:outerShdw blurRad="38100" dist="38100" dir="2700000" algn="tl">
                        <a:srgbClr val="C0C0C0"/>
                      </a:outerShdw>
                    </a:effectLst>
                  </a:rPr>
                  <a:t>on</a:t>
                </a:r>
              </a:p>
            </p:txBody>
          </p:sp>
          <p:sp>
            <p:nvSpPr>
              <p:cNvPr id="608274" name="Line 18"/>
              <p:cNvSpPr>
                <a:spLocks noChangeShapeType="1"/>
              </p:cNvSpPr>
              <p:nvPr/>
            </p:nvSpPr>
            <p:spPr bwMode="auto">
              <a:xfrm>
                <a:off x="1968" y="1584"/>
                <a:ext cx="0" cy="336"/>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grpSp>
          <p:nvGrpSpPr>
            <p:cNvPr id="608275" name="Group 19"/>
            <p:cNvGrpSpPr>
              <a:grpSpLocks/>
            </p:cNvGrpSpPr>
            <p:nvPr/>
          </p:nvGrpSpPr>
          <p:grpSpPr bwMode="auto">
            <a:xfrm>
              <a:off x="2256" y="3504"/>
              <a:ext cx="912" cy="384"/>
              <a:chOff x="2256" y="3408"/>
              <a:chExt cx="912" cy="384"/>
            </a:xfrm>
          </p:grpSpPr>
          <p:sp>
            <p:nvSpPr>
              <p:cNvPr id="608276" name="Text Box 20"/>
              <p:cNvSpPr txBox="1">
                <a:spLocks noChangeArrowheads="1"/>
              </p:cNvSpPr>
              <p:nvPr/>
            </p:nvSpPr>
            <p:spPr bwMode="auto">
              <a:xfrm>
                <a:off x="2448" y="3494"/>
                <a:ext cx="72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600">
                    <a:effectLst>
                      <a:outerShdw blurRad="38100" dist="38100" dir="2700000" algn="tl">
                        <a:srgbClr val="C0C0C0"/>
                      </a:outerShdw>
                    </a:effectLst>
                  </a:rPr>
                  <a:t>translation</a:t>
                </a:r>
              </a:p>
            </p:txBody>
          </p:sp>
          <p:sp>
            <p:nvSpPr>
              <p:cNvPr id="608277" name="Line 21"/>
              <p:cNvSpPr>
                <a:spLocks noChangeShapeType="1"/>
              </p:cNvSpPr>
              <p:nvPr/>
            </p:nvSpPr>
            <p:spPr bwMode="auto">
              <a:xfrm>
                <a:off x="2256" y="3408"/>
                <a:ext cx="0" cy="384"/>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grpSp>
          <p:nvGrpSpPr>
            <p:cNvPr id="608278" name="Group 22"/>
            <p:cNvGrpSpPr>
              <a:grpSpLocks/>
            </p:cNvGrpSpPr>
            <p:nvPr/>
          </p:nvGrpSpPr>
          <p:grpSpPr bwMode="auto">
            <a:xfrm>
              <a:off x="1680" y="3984"/>
              <a:ext cx="2208" cy="192"/>
              <a:chOff x="1680" y="3888"/>
              <a:chExt cx="2208" cy="192"/>
            </a:xfrm>
          </p:grpSpPr>
          <p:sp>
            <p:nvSpPr>
              <p:cNvPr id="608279" name="Text Box 23"/>
              <p:cNvSpPr txBox="1">
                <a:spLocks noChangeArrowheads="1"/>
              </p:cNvSpPr>
              <p:nvPr/>
            </p:nvSpPr>
            <p:spPr bwMode="auto">
              <a:xfrm>
                <a:off x="3360" y="3907"/>
                <a:ext cx="5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800" b="1">
                    <a:solidFill>
                      <a:schemeClr val="tx2"/>
                    </a:solidFill>
                    <a:effectLst>
                      <a:outerShdw blurRad="38100" dist="38100" dir="2700000" algn="tl">
                        <a:srgbClr val="C0C0C0"/>
                      </a:outerShdw>
                    </a:effectLst>
                  </a:rPr>
                  <a:t>protein</a:t>
                </a:r>
              </a:p>
            </p:txBody>
          </p:sp>
          <p:sp>
            <p:nvSpPr>
              <p:cNvPr id="608280" name="Text Box 24"/>
              <p:cNvSpPr txBox="1">
                <a:spLocks noChangeArrowheads="1"/>
              </p:cNvSpPr>
              <p:nvPr/>
            </p:nvSpPr>
            <p:spPr bwMode="auto">
              <a:xfrm>
                <a:off x="1680" y="3888"/>
                <a:ext cx="24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2000" b="1">
                    <a:effectLst>
                      <a:outerShdw blurRad="38100" dist="38100" dir="2700000" algn="tl">
                        <a:srgbClr val="C0C0C0"/>
                      </a:outerShdw>
                    </a:effectLst>
                  </a:rPr>
                  <a:t>N</a:t>
                </a:r>
              </a:p>
            </p:txBody>
          </p:sp>
          <p:sp>
            <p:nvSpPr>
              <p:cNvPr id="608281" name="Text Box 25"/>
              <p:cNvSpPr txBox="1">
                <a:spLocks noChangeArrowheads="1"/>
              </p:cNvSpPr>
              <p:nvPr/>
            </p:nvSpPr>
            <p:spPr bwMode="auto">
              <a:xfrm>
                <a:off x="3024" y="3888"/>
                <a:ext cx="24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2000" b="1">
                    <a:effectLst>
                      <a:outerShdw blurRad="38100" dist="38100" dir="2700000" algn="tl">
                        <a:srgbClr val="C0C0C0"/>
                      </a:outerShdw>
                    </a:effectLst>
                  </a:rPr>
                  <a:t>C</a:t>
                </a:r>
              </a:p>
            </p:txBody>
          </p:sp>
          <p:sp>
            <p:nvSpPr>
              <p:cNvPr id="608282" name="Line 26"/>
              <p:cNvSpPr>
                <a:spLocks noChangeShapeType="1"/>
              </p:cNvSpPr>
              <p:nvPr/>
            </p:nvSpPr>
            <p:spPr bwMode="auto">
              <a:xfrm>
                <a:off x="1872" y="3984"/>
                <a:ext cx="1056"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grpSp>
          <p:nvGrpSpPr>
            <p:cNvPr id="608283" name="Group 27"/>
            <p:cNvGrpSpPr>
              <a:grpSpLocks/>
            </p:cNvGrpSpPr>
            <p:nvPr/>
          </p:nvGrpSpPr>
          <p:grpSpPr bwMode="auto">
            <a:xfrm>
              <a:off x="1680" y="1392"/>
              <a:ext cx="3312" cy="154"/>
              <a:chOff x="1680" y="1296"/>
              <a:chExt cx="3312" cy="154"/>
            </a:xfrm>
          </p:grpSpPr>
          <p:grpSp>
            <p:nvGrpSpPr>
              <p:cNvPr id="608284" name="Group 28"/>
              <p:cNvGrpSpPr>
                <a:grpSpLocks/>
              </p:cNvGrpSpPr>
              <p:nvPr/>
            </p:nvGrpSpPr>
            <p:grpSpPr bwMode="auto">
              <a:xfrm>
                <a:off x="1680" y="1296"/>
                <a:ext cx="2400" cy="154"/>
                <a:chOff x="1680" y="1488"/>
                <a:chExt cx="2400" cy="154"/>
              </a:xfrm>
            </p:grpSpPr>
            <p:sp>
              <p:nvSpPr>
                <p:cNvPr id="608285" name="Text Box 29"/>
                <p:cNvSpPr txBox="1">
                  <a:spLocks noChangeArrowheads="1"/>
                </p:cNvSpPr>
                <p:nvPr/>
              </p:nvSpPr>
              <p:spPr bwMode="auto">
                <a:xfrm>
                  <a:off x="1680" y="1488"/>
                  <a:ext cx="48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US" sz="1600" b="1">
                      <a:effectLst>
                        <a:outerShdw blurRad="38100" dist="38100" dir="2700000" algn="tl">
                          <a:srgbClr val="C0C0C0"/>
                        </a:outerShdw>
                      </a:effectLst>
                    </a:rPr>
                    <a:t>e</a:t>
                  </a:r>
                  <a:r>
                    <a:rPr lang="tr-TR" sz="1600" b="1">
                      <a:effectLst>
                        <a:outerShdw blurRad="38100" dist="38100" dir="2700000" algn="tl">
                          <a:srgbClr val="C0C0C0"/>
                        </a:outerShdw>
                      </a:effectLst>
                    </a:rPr>
                    <a:t>ks</a:t>
                  </a:r>
                  <a:r>
                    <a:rPr lang="en-US" sz="1600" b="1">
                      <a:effectLst>
                        <a:outerShdw blurRad="38100" dist="38100" dir="2700000" algn="tl">
                          <a:srgbClr val="C0C0C0"/>
                        </a:outerShdw>
                      </a:effectLst>
                    </a:rPr>
                    <a:t>on1</a:t>
                  </a:r>
                </a:p>
              </p:txBody>
            </p:sp>
            <p:sp>
              <p:nvSpPr>
                <p:cNvPr id="608286" name="Text Box 30"/>
                <p:cNvSpPr txBox="1">
                  <a:spLocks noChangeArrowheads="1"/>
                </p:cNvSpPr>
                <p:nvPr/>
              </p:nvSpPr>
              <p:spPr bwMode="auto">
                <a:xfrm>
                  <a:off x="2160" y="1488"/>
                  <a:ext cx="480"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US" sz="1500" b="1">
                      <a:effectLst>
                        <a:outerShdw blurRad="38100" dist="38100" dir="2700000" algn="tl">
                          <a:srgbClr val="C0C0C0"/>
                        </a:outerShdw>
                      </a:effectLst>
                    </a:rPr>
                    <a:t>intron1</a:t>
                  </a:r>
                </a:p>
              </p:txBody>
            </p:sp>
            <p:sp>
              <p:nvSpPr>
                <p:cNvPr id="608287" name="Text Box 31"/>
                <p:cNvSpPr txBox="1">
                  <a:spLocks noChangeArrowheads="1"/>
                </p:cNvSpPr>
                <p:nvPr/>
              </p:nvSpPr>
              <p:spPr bwMode="auto">
                <a:xfrm>
                  <a:off x="2640" y="1488"/>
                  <a:ext cx="48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US" sz="1600" b="1">
                      <a:effectLst>
                        <a:outerShdw blurRad="38100" dist="38100" dir="2700000" algn="tl">
                          <a:srgbClr val="C0C0C0"/>
                        </a:outerShdw>
                      </a:effectLst>
                    </a:rPr>
                    <a:t>exon2</a:t>
                  </a:r>
                </a:p>
              </p:txBody>
            </p:sp>
            <p:sp>
              <p:nvSpPr>
                <p:cNvPr id="608288" name="Text Box 32"/>
                <p:cNvSpPr txBox="1">
                  <a:spLocks noChangeArrowheads="1"/>
                </p:cNvSpPr>
                <p:nvPr/>
              </p:nvSpPr>
              <p:spPr bwMode="auto">
                <a:xfrm>
                  <a:off x="3120" y="1488"/>
                  <a:ext cx="480"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US" sz="1500" b="1">
                      <a:effectLst>
                        <a:outerShdw blurRad="38100" dist="38100" dir="2700000" algn="tl">
                          <a:srgbClr val="C0C0C0"/>
                        </a:outerShdw>
                      </a:effectLst>
                    </a:rPr>
                    <a:t>intron2</a:t>
                  </a:r>
                </a:p>
              </p:txBody>
            </p:sp>
            <p:sp>
              <p:nvSpPr>
                <p:cNvPr id="608289" name="Text Box 33"/>
                <p:cNvSpPr txBox="1">
                  <a:spLocks noChangeArrowheads="1"/>
                </p:cNvSpPr>
                <p:nvPr/>
              </p:nvSpPr>
              <p:spPr bwMode="auto">
                <a:xfrm>
                  <a:off x="3600" y="1488"/>
                  <a:ext cx="48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US" sz="1600" b="1">
                      <a:effectLst>
                        <a:outerShdw blurRad="38100" dist="38100" dir="2700000" algn="tl">
                          <a:srgbClr val="C0C0C0"/>
                        </a:outerShdw>
                      </a:effectLst>
                    </a:rPr>
                    <a:t>e</a:t>
                  </a:r>
                  <a:r>
                    <a:rPr lang="tr-TR" sz="1600" b="1">
                      <a:effectLst>
                        <a:outerShdw blurRad="38100" dist="38100" dir="2700000" algn="tl">
                          <a:srgbClr val="C0C0C0"/>
                        </a:outerShdw>
                      </a:effectLst>
                    </a:rPr>
                    <a:t>ks</a:t>
                  </a:r>
                  <a:r>
                    <a:rPr lang="en-US" sz="1600" b="1">
                      <a:effectLst>
                        <a:outerShdw blurRad="38100" dist="38100" dir="2700000" algn="tl">
                          <a:srgbClr val="C0C0C0"/>
                        </a:outerShdw>
                      </a:effectLst>
                    </a:rPr>
                    <a:t>on3</a:t>
                  </a:r>
                </a:p>
              </p:txBody>
            </p:sp>
          </p:grpSp>
          <p:sp>
            <p:nvSpPr>
              <p:cNvPr id="608290" name="Text Box 34"/>
              <p:cNvSpPr txBox="1">
                <a:spLocks noChangeArrowheads="1"/>
              </p:cNvSpPr>
              <p:nvPr/>
            </p:nvSpPr>
            <p:spPr bwMode="auto">
              <a:xfrm>
                <a:off x="4080" y="1296"/>
                <a:ext cx="912"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US" sz="1600" b="1">
                    <a:effectLst>
                      <a:outerShdw blurRad="38100" dist="38100" dir="2700000" algn="tl">
                        <a:srgbClr val="C0C0C0"/>
                      </a:outerShdw>
                    </a:effectLst>
                  </a:rPr>
                  <a:t>(AAA) signal</a:t>
                </a:r>
              </a:p>
            </p:txBody>
          </p:sp>
        </p:grpSp>
        <p:grpSp>
          <p:nvGrpSpPr>
            <p:cNvPr id="608291" name="Group 35"/>
            <p:cNvGrpSpPr>
              <a:grpSpLocks/>
            </p:cNvGrpSpPr>
            <p:nvPr/>
          </p:nvGrpSpPr>
          <p:grpSpPr bwMode="auto">
            <a:xfrm>
              <a:off x="432" y="1056"/>
              <a:ext cx="1198" cy="528"/>
              <a:chOff x="432" y="960"/>
              <a:chExt cx="1198" cy="528"/>
            </a:xfrm>
          </p:grpSpPr>
          <p:grpSp>
            <p:nvGrpSpPr>
              <p:cNvPr id="608292" name="Group 36"/>
              <p:cNvGrpSpPr>
                <a:grpSpLocks/>
              </p:cNvGrpSpPr>
              <p:nvPr/>
            </p:nvGrpSpPr>
            <p:grpSpPr bwMode="auto">
              <a:xfrm>
                <a:off x="720" y="1248"/>
                <a:ext cx="816" cy="240"/>
                <a:chOff x="576" y="1440"/>
                <a:chExt cx="816" cy="240"/>
              </a:xfrm>
            </p:grpSpPr>
            <p:sp>
              <p:nvSpPr>
                <p:cNvPr id="608293" name="Rectangle 37"/>
                <p:cNvSpPr>
                  <a:spLocks noChangeArrowheads="1"/>
                </p:cNvSpPr>
                <p:nvPr/>
              </p:nvSpPr>
              <p:spPr bwMode="auto">
                <a:xfrm>
                  <a:off x="864" y="1440"/>
                  <a:ext cx="96" cy="24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08294" name="Rectangle 38"/>
                <p:cNvSpPr>
                  <a:spLocks noChangeArrowheads="1"/>
                </p:cNvSpPr>
                <p:nvPr/>
              </p:nvSpPr>
              <p:spPr bwMode="auto">
                <a:xfrm>
                  <a:off x="1008" y="1440"/>
                  <a:ext cx="96" cy="240"/>
                </a:xfrm>
                <a:prstGeom prst="rect">
                  <a:avLst/>
                </a:prstGeom>
                <a:solidFill>
                  <a:srgbClr val="24274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08295" name="Rectangle 39"/>
                <p:cNvSpPr>
                  <a:spLocks noChangeArrowheads="1"/>
                </p:cNvSpPr>
                <p:nvPr/>
              </p:nvSpPr>
              <p:spPr bwMode="auto">
                <a:xfrm>
                  <a:off x="1152" y="1440"/>
                  <a:ext cx="240" cy="24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08296" name="Rectangle 40"/>
                <p:cNvSpPr>
                  <a:spLocks noChangeArrowheads="1"/>
                </p:cNvSpPr>
                <p:nvPr/>
              </p:nvSpPr>
              <p:spPr bwMode="auto">
                <a:xfrm>
                  <a:off x="576" y="1440"/>
                  <a:ext cx="96" cy="24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08297" name="Rectangle 41"/>
                <p:cNvSpPr>
                  <a:spLocks noChangeArrowheads="1"/>
                </p:cNvSpPr>
                <p:nvPr/>
              </p:nvSpPr>
              <p:spPr bwMode="auto">
                <a:xfrm>
                  <a:off x="672" y="1440"/>
                  <a:ext cx="96" cy="24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sp>
            <p:nvSpPr>
              <p:cNvPr id="608298" name="Rectangle 42"/>
              <p:cNvSpPr>
                <a:spLocks noChangeArrowheads="1"/>
              </p:cNvSpPr>
              <p:nvPr/>
            </p:nvSpPr>
            <p:spPr bwMode="auto">
              <a:xfrm>
                <a:off x="432" y="960"/>
                <a:ext cx="119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effectLst>
                      <a:outerShdw blurRad="38100" dist="38100" dir="2700000" algn="tl">
                        <a:srgbClr val="C0C0C0"/>
                      </a:outerShdw>
                    </a:effectLst>
                  </a:rPr>
                  <a:t>promoter/enhancer</a:t>
                </a:r>
              </a:p>
            </p:txBody>
          </p:sp>
        </p:grpSp>
        <p:grpSp>
          <p:nvGrpSpPr>
            <p:cNvPr id="608299" name="Group 43"/>
            <p:cNvGrpSpPr>
              <a:grpSpLocks/>
            </p:cNvGrpSpPr>
            <p:nvPr/>
          </p:nvGrpSpPr>
          <p:grpSpPr bwMode="auto">
            <a:xfrm>
              <a:off x="1248" y="3081"/>
              <a:ext cx="4128" cy="519"/>
              <a:chOff x="1248" y="2985"/>
              <a:chExt cx="4128" cy="519"/>
            </a:xfrm>
          </p:grpSpPr>
          <p:sp>
            <p:nvSpPr>
              <p:cNvPr id="608300" name="Line 44"/>
              <p:cNvSpPr>
                <a:spLocks noChangeShapeType="1"/>
              </p:cNvSpPr>
              <p:nvPr/>
            </p:nvSpPr>
            <p:spPr bwMode="auto">
              <a:xfrm flipV="1">
                <a:off x="1584" y="3120"/>
                <a:ext cx="1536" cy="9"/>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608301" name="Rectangle 45"/>
              <p:cNvSpPr>
                <a:spLocks noChangeArrowheads="1"/>
              </p:cNvSpPr>
              <p:nvPr/>
            </p:nvSpPr>
            <p:spPr bwMode="auto">
              <a:xfrm>
                <a:off x="1680" y="2985"/>
                <a:ext cx="480" cy="24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08302" name="Rectangle 46"/>
              <p:cNvSpPr>
                <a:spLocks noChangeArrowheads="1"/>
              </p:cNvSpPr>
              <p:nvPr/>
            </p:nvSpPr>
            <p:spPr bwMode="auto">
              <a:xfrm>
                <a:off x="2160" y="2985"/>
                <a:ext cx="480" cy="24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08303" name="Rectangle 47"/>
              <p:cNvSpPr>
                <a:spLocks noChangeArrowheads="1"/>
              </p:cNvSpPr>
              <p:nvPr/>
            </p:nvSpPr>
            <p:spPr bwMode="auto">
              <a:xfrm>
                <a:off x="2640" y="2985"/>
                <a:ext cx="480" cy="24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08304" name="Text Box 48"/>
              <p:cNvSpPr txBox="1">
                <a:spLocks noChangeArrowheads="1"/>
              </p:cNvSpPr>
              <p:nvPr/>
            </p:nvSpPr>
            <p:spPr bwMode="auto">
              <a:xfrm>
                <a:off x="1248" y="2985"/>
                <a:ext cx="28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effectLst>
                      <a:outerShdw blurRad="38100" dist="38100" dir="2700000" algn="tl">
                        <a:srgbClr val="C0C0C0"/>
                      </a:outerShdw>
                    </a:effectLst>
                  </a:rPr>
                  <a:t>5’</a:t>
                </a:r>
              </a:p>
            </p:txBody>
          </p:sp>
          <p:sp>
            <p:nvSpPr>
              <p:cNvPr id="608305" name="Text Box 49"/>
              <p:cNvSpPr txBox="1">
                <a:spLocks noChangeArrowheads="1"/>
              </p:cNvSpPr>
              <p:nvPr/>
            </p:nvSpPr>
            <p:spPr bwMode="auto">
              <a:xfrm>
                <a:off x="1680" y="3033"/>
                <a:ext cx="48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US" sz="1600" b="1">
                    <a:effectLst>
                      <a:outerShdw blurRad="38100" dist="38100" dir="2700000" algn="tl">
                        <a:srgbClr val="C0C0C0"/>
                      </a:outerShdw>
                    </a:effectLst>
                  </a:rPr>
                  <a:t>e</a:t>
                </a:r>
                <a:r>
                  <a:rPr lang="tr-TR" sz="1600" b="1">
                    <a:effectLst>
                      <a:outerShdw blurRad="38100" dist="38100" dir="2700000" algn="tl">
                        <a:srgbClr val="C0C0C0"/>
                      </a:outerShdw>
                    </a:effectLst>
                  </a:rPr>
                  <a:t>ks</a:t>
                </a:r>
                <a:r>
                  <a:rPr lang="en-US" sz="1600" b="1">
                    <a:effectLst>
                      <a:outerShdw blurRad="38100" dist="38100" dir="2700000" algn="tl">
                        <a:srgbClr val="C0C0C0"/>
                      </a:outerShdw>
                    </a:effectLst>
                  </a:rPr>
                  <a:t>on1</a:t>
                </a:r>
              </a:p>
            </p:txBody>
          </p:sp>
          <p:sp>
            <p:nvSpPr>
              <p:cNvPr id="608306" name="Text Box 50"/>
              <p:cNvSpPr txBox="1">
                <a:spLocks noChangeArrowheads="1"/>
              </p:cNvSpPr>
              <p:nvPr/>
            </p:nvSpPr>
            <p:spPr bwMode="auto">
              <a:xfrm>
                <a:off x="2160" y="3033"/>
                <a:ext cx="48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US" sz="1600" b="1">
                    <a:effectLst>
                      <a:outerShdw blurRad="38100" dist="38100" dir="2700000" algn="tl">
                        <a:srgbClr val="C0C0C0"/>
                      </a:outerShdw>
                    </a:effectLst>
                  </a:rPr>
                  <a:t>e</a:t>
                </a:r>
                <a:r>
                  <a:rPr lang="tr-TR" sz="1600" b="1">
                    <a:effectLst>
                      <a:outerShdw blurRad="38100" dist="38100" dir="2700000" algn="tl">
                        <a:srgbClr val="C0C0C0"/>
                      </a:outerShdw>
                    </a:effectLst>
                  </a:rPr>
                  <a:t>ks</a:t>
                </a:r>
                <a:r>
                  <a:rPr lang="en-US" sz="1600" b="1">
                    <a:effectLst>
                      <a:outerShdw blurRad="38100" dist="38100" dir="2700000" algn="tl">
                        <a:srgbClr val="C0C0C0"/>
                      </a:outerShdw>
                    </a:effectLst>
                  </a:rPr>
                  <a:t>on2</a:t>
                </a:r>
              </a:p>
            </p:txBody>
          </p:sp>
          <p:sp>
            <p:nvSpPr>
              <p:cNvPr id="608307" name="Text Box 51"/>
              <p:cNvSpPr txBox="1">
                <a:spLocks noChangeArrowheads="1"/>
              </p:cNvSpPr>
              <p:nvPr/>
            </p:nvSpPr>
            <p:spPr bwMode="auto">
              <a:xfrm>
                <a:off x="2640" y="3033"/>
                <a:ext cx="48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US" sz="1600" b="1">
                    <a:effectLst>
                      <a:outerShdw blurRad="38100" dist="38100" dir="2700000" algn="tl">
                        <a:srgbClr val="C0C0C0"/>
                      </a:outerShdw>
                    </a:effectLst>
                  </a:rPr>
                  <a:t>e</a:t>
                </a:r>
                <a:r>
                  <a:rPr lang="tr-TR" sz="1600" b="1">
                    <a:effectLst>
                      <a:outerShdw blurRad="38100" dist="38100" dir="2700000" algn="tl">
                        <a:srgbClr val="C0C0C0"/>
                      </a:outerShdw>
                    </a:effectLst>
                  </a:rPr>
                  <a:t>ks</a:t>
                </a:r>
                <a:r>
                  <a:rPr lang="en-US" sz="1600" b="1">
                    <a:effectLst>
                      <a:outerShdw blurRad="38100" dist="38100" dir="2700000" algn="tl">
                        <a:srgbClr val="C0C0C0"/>
                      </a:outerShdw>
                    </a:effectLst>
                  </a:rPr>
                  <a:t>on3</a:t>
                </a:r>
              </a:p>
            </p:txBody>
          </p:sp>
          <p:sp>
            <p:nvSpPr>
              <p:cNvPr id="608308" name="Text Box 52"/>
              <p:cNvSpPr txBox="1">
                <a:spLocks noChangeArrowheads="1"/>
              </p:cNvSpPr>
              <p:nvPr/>
            </p:nvSpPr>
            <p:spPr bwMode="auto">
              <a:xfrm>
                <a:off x="3216" y="3033"/>
                <a:ext cx="1152"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600" b="1">
                    <a:effectLst>
                      <a:outerShdw blurRad="38100" dist="38100" dir="2700000" algn="tl">
                        <a:srgbClr val="C0C0C0"/>
                      </a:outerShdw>
                    </a:effectLst>
                  </a:rPr>
                  <a:t>AAAA…AAA  3’</a:t>
                </a:r>
              </a:p>
            </p:txBody>
          </p:sp>
          <p:sp>
            <p:nvSpPr>
              <p:cNvPr id="608309" name="Text Box 53"/>
              <p:cNvSpPr txBox="1">
                <a:spLocks noChangeArrowheads="1"/>
              </p:cNvSpPr>
              <p:nvPr/>
            </p:nvSpPr>
            <p:spPr bwMode="auto">
              <a:xfrm>
                <a:off x="4224" y="3120"/>
                <a:ext cx="1152"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tr-TR" sz="2000" b="1">
                    <a:solidFill>
                      <a:schemeClr val="tx2"/>
                    </a:solidFill>
                    <a:effectLst>
                      <a:outerShdw blurRad="38100" dist="38100" dir="2700000" algn="tl">
                        <a:srgbClr val="C0C0C0"/>
                      </a:outerShdw>
                    </a:effectLst>
                  </a:rPr>
                  <a:t>olgun</a:t>
                </a:r>
                <a:r>
                  <a:rPr lang="en-US" sz="2000" b="1">
                    <a:solidFill>
                      <a:schemeClr val="tx2"/>
                    </a:solidFill>
                    <a:effectLst>
                      <a:outerShdw blurRad="38100" dist="38100" dir="2700000" algn="tl">
                        <a:srgbClr val="C0C0C0"/>
                      </a:outerShdw>
                    </a:effectLst>
                  </a:rPr>
                  <a:t> mRNA transcript</a:t>
                </a:r>
              </a:p>
            </p:txBody>
          </p:sp>
          <p:sp>
            <p:nvSpPr>
              <p:cNvPr id="608310" name="AutoShape 54"/>
              <p:cNvSpPr>
                <a:spLocks noChangeArrowheads="1"/>
              </p:cNvSpPr>
              <p:nvPr/>
            </p:nvSpPr>
            <p:spPr bwMode="auto">
              <a:xfrm rot="-5400000">
                <a:off x="1536" y="2976"/>
                <a:ext cx="192" cy="288"/>
              </a:xfrm>
              <a:custGeom>
                <a:avLst/>
                <a:gdLst>
                  <a:gd name="G0" fmla="+- 18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800"/>
                  <a:gd name="G18" fmla="*/ 1800 1 2"/>
                  <a:gd name="G19" fmla="+- G18 5400 0"/>
                  <a:gd name="G20" fmla="cos G19 11796480"/>
                  <a:gd name="G21" fmla="sin G19 11796480"/>
                  <a:gd name="G22" fmla="+- G20 10800 0"/>
                  <a:gd name="G23" fmla="+- G21 10800 0"/>
                  <a:gd name="G24" fmla="+- 10800 0 G20"/>
                  <a:gd name="G25" fmla="+- 1800 10800 0"/>
                  <a:gd name="G26" fmla="?: G9 G17 G25"/>
                  <a:gd name="G27" fmla="?: G9 0 21600"/>
                  <a:gd name="G28" fmla="cos 10800 11796480"/>
                  <a:gd name="G29" fmla="sin 10800 11796480"/>
                  <a:gd name="G30" fmla="sin 18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4500 w 21600"/>
                  <a:gd name="T15" fmla="*/ 10800 h 21600"/>
                  <a:gd name="T16" fmla="*/ 10800 w 21600"/>
                  <a:gd name="T17" fmla="*/ 9000 h 21600"/>
                  <a:gd name="T18" fmla="*/ 171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9000" y="10800"/>
                    </a:moveTo>
                    <a:cubicBezTo>
                      <a:pt x="9000" y="9805"/>
                      <a:pt x="9805" y="9000"/>
                      <a:pt x="10800" y="9000"/>
                    </a:cubicBezTo>
                    <a:cubicBezTo>
                      <a:pt x="11794" y="8999"/>
                      <a:pt x="12599" y="9805"/>
                      <a:pt x="12600" y="10799"/>
                    </a:cubicBezTo>
                    <a:lnTo>
                      <a:pt x="21600" y="10800"/>
                    </a:lnTo>
                    <a:cubicBezTo>
                      <a:pt x="21600" y="4835"/>
                      <a:pt x="16764" y="0"/>
                      <a:pt x="10800" y="0"/>
                    </a:cubicBezTo>
                    <a:cubicBezTo>
                      <a:pt x="4835" y="0"/>
                      <a:pt x="0" y="4835"/>
                      <a:pt x="0" y="10800"/>
                    </a:cubicBez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608311" name="Group 55"/>
            <p:cNvGrpSpPr>
              <a:grpSpLocks/>
            </p:cNvGrpSpPr>
            <p:nvPr/>
          </p:nvGrpSpPr>
          <p:grpSpPr bwMode="auto">
            <a:xfrm>
              <a:off x="1488" y="2688"/>
              <a:ext cx="1968" cy="366"/>
              <a:chOff x="1488" y="2592"/>
              <a:chExt cx="1968" cy="366"/>
            </a:xfrm>
          </p:grpSpPr>
          <p:sp>
            <p:nvSpPr>
              <p:cNvPr id="608312" name="Rectangle 56"/>
              <p:cNvSpPr>
                <a:spLocks noChangeArrowheads="1"/>
              </p:cNvSpPr>
              <p:nvPr/>
            </p:nvSpPr>
            <p:spPr bwMode="auto">
              <a:xfrm>
                <a:off x="1488" y="2592"/>
                <a:ext cx="528"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a:effectLst>
                      <a:outerShdw blurRad="38100" dist="38100" dir="2700000" algn="tl">
                        <a:srgbClr val="C0C0C0"/>
                      </a:outerShdw>
                    </a:effectLst>
                  </a:rPr>
                  <a:t>ATG</a:t>
                </a:r>
              </a:p>
              <a:p>
                <a:r>
                  <a:rPr lang="en-US" sz="1600">
                    <a:effectLst>
                      <a:outerShdw blurRad="38100" dist="38100" dir="2700000" algn="tl">
                        <a:srgbClr val="C0C0C0"/>
                      </a:outerShdw>
                    </a:effectLst>
                  </a:rPr>
                  <a:t>“start”</a:t>
                </a:r>
              </a:p>
            </p:txBody>
          </p:sp>
          <p:sp>
            <p:nvSpPr>
              <p:cNvPr id="608313" name="Rectangle 57"/>
              <p:cNvSpPr>
                <a:spLocks noChangeArrowheads="1"/>
              </p:cNvSpPr>
              <p:nvPr/>
            </p:nvSpPr>
            <p:spPr bwMode="auto">
              <a:xfrm>
                <a:off x="2928" y="2592"/>
                <a:ext cx="528"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a:effectLst>
                      <a:outerShdw blurRad="38100" dist="38100" dir="2700000" algn="tl">
                        <a:srgbClr val="C0C0C0"/>
                      </a:outerShdw>
                    </a:effectLst>
                  </a:rPr>
                  <a:t>“stop” codon</a:t>
                </a:r>
              </a:p>
            </p:txBody>
          </p:sp>
        </p:grpSp>
        <p:grpSp>
          <p:nvGrpSpPr>
            <p:cNvPr id="608314" name="Group 58"/>
            <p:cNvGrpSpPr>
              <a:grpSpLocks/>
            </p:cNvGrpSpPr>
            <p:nvPr/>
          </p:nvGrpSpPr>
          <p:grpSpPr bwMode="auto">
            <a:xfrm>
              <a:off x="2064" y="2592"/>
              <a:ext cx="816" cy="336"/>
              <a:chOff x="2064" y="2496"/>
              <a:chExt cx="816" cy="336"/>
            </a:xfrm>
          </p:grpSpPr>
          <p:sp>
            <p:nvSpPr>
              <p:cNvPr id="608315" name="Line 59"/>
              <p:cNvSpPr>
                <a:spLocks noChangeShapeType="1"/>
              </p:cNvSpPr>
              <p:nvPr/>
            </p:nvSpPr>
            <p:spPr bwMode="auto">
              <a:xfrm>
                <a:off x="2064" y="2496"/>
                <a:ext cx="0" cy="336"/>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608316" name="Text Box 60"/>
              <p:cNvSpPr txBox="1">
                <a:spLocks noChangeArrowheads="1"/>
              </p:cNvSpPr>
              <p:nvPr/>
            </p:nvSpPr>
            <p:spPr bwMode="auto">
              <a:xfrm>
                <a:off x="2208" y="2544"/>
                <a:ext cx="672"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600">
                    <a:effectLst>
                      <a:outerShdw blurRad="38100" dist="38100" dir="2700000" algn="tl">
                        <a:srgbClr val="C0C0C0"/>
                      </a:outerShdw>
                    </a:effectLst>
                  </a:rPr>
                  <a:t>processing</a:t>
                </a:r>
              </a:p>
            </p:txBody>
          </p:sp>
        </p:grpSp>
        <p:grpSp>
          <p:nvGrpSpPr>
            <p:cNvPr id="608317" name="Group 61"/>
            <p:cNvGrpSpPr>
              <a:grpSpLocks/>
            </p:cNvGrpSpPr>
            <p:nvPr/>
          </p:nvGrpSpPr>
          <p:grpSpPr bwMode="auto">
            <a:xfrm>
              <a:off x="1248" y="2214"/>
              <a:ext cx="4320" cy="618"/>
              <a:chOff x="1248" y="2118"/>
              <a:chExt cx="4320" cy="618"/>
            </a:xfrm>
          </p:grpSpPr>
          <p:grpSp>
            <p:nvGrpSpPr>
              <p:cNvPr id="608318" name="Group 62"/>
              <p:cNvGrpSpPr>
                <a:grpSpLocks/>
              </p:cNvGrpSpPr>
              <p:nvPr/>
            </p:nvGrpSpPr>
            <p:grpSpPr bwMode="auto">
              <a:xfrm>
                <a:off x="1248" y="2118"/>
                <a:ext cx="4320" cy="618"/>
                <a:chOff x="1248" y="2118"/>
                <a:chExt cx="4320" cy="618"/>
              </a:xfrm>
            </p:grpSpPr>
            <p:sp>
              <p:nvSpPr>
                <p:cNvPr id="608319" name="Line 63"/>
                <p:cNvSpPr>
                  <a:spLocks noChangeShapeType="1"/>
                </p:cNvSpPr>
                <p:nvPr/>
              </p:nvSpPr>
              <p:spPr bwMode="auto">
                <a:xfrm>
                  <a:off x="1488" y="2262"/>
                  <a:ext cx="259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nvGrpSpPr>
                <p:cNvPr id="608320" name="Group 64"/>
                <p:cNvGrpSpPr>
                  <a:grpSpLocks/>
                </p:cNvGrpSpPr>
                <p:nvPr/>
              </p:nvGrpSpPr>
              <p:grpSpPr bwMode="auto">
                <a:xfrm>
                  <a:off x="1248" y="2118"/>
                  <a:ext cx="4320" cy="618"/>
                  <a:chOff x="1248" y="2118"/>
                  <a:chExt cx="4320" cy="618"/>
                </a:xfrm>
              </p:grpSpPr>
              <p:grpSp>
                <p:nvGrpSpPr>
                  <p:cNvPr id="608321" name="Group 65"/>
                  <p:cNvGrpSpPr>
                    <a:grpSpLocks/>
                  </p:cNvGrpSpPr>
                  <p:nvPr/>
                </p:nvGrpSpPr>
                <p:grpSpPr bwMode="auto">
                  <a:xfrm>
                    <a:off x="1248" y="2118"/>
                    <a:ext cx="4032" cy="250"/>
                    <a:chOff x="1248" y="2118"/>
                    <a:chExt cx="4032" cy="250"/>
                  </a:xfrm>
                </p:grpSpPr>
                <p:sp>
                  <p:nvSpPr>
                    <p:cNvPr id="608322" name="Text Box 66"/>
                    <p:cNvSpPr txBox="1">
                      <a:spLocks noChangeArrowheads="1"/>
                    </p:cNvSpPr>
                    <p:nvPr/>
                  </p:nvSpPr>
                  <p:spPr bwMode="auto">
                    <a:xfrm>
                      <a:off x="1248" y="2118"/>
                      <a:ext cx="28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effectLst/>
                        </a:rPr>
                        <a:t>5’</a:t>
                      </a:r>
                    </a:p>
                  </p:txBody>
                </p:sp>
                <p:sp>
                  <p:nvSpPr>
                    <p:cNvPr id="608323" name="Text Box 67"/>
                    <p:cNvSpPr txBox="1">
                      <a:spLocks noChangeArrowheads="1"/>
                    </p:cNvSpPr>
                    <p:nvPr/>
                  </p:nvSpPr>
                  <p:spPr bwMode="auto">
                    <a:xfrm>
                      <a:off x="4992" y="2118"/>
                      <a:ext cx="28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effectLst/>
                        </a:rPr>
                        <a:t>3’</a:t>
                      </a:r>
                    </a:p>
                  </p:txBody>
                </p:sp>
                <p:sp>
                  <p:nvSpPr>
                    <p:cNvPr id="608324" name="Rectangle 68"/>
                    <p:cNvSpPr>
                      <a:spLocks noChangeArrowheads="1"/>
                    </p:cNvSpPr>
                    <p:nvPr/>
                  </p:nvSpPr>
                  <p:spPr bwMode="auto">
                    <a:xfrm>
                      <a:off x="3600" y="2118"/>
                      <a:ext cx="480" cy="24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08325" name="Rectangle 69"/>
                    <p:cNvSpPr>
                      <a:spLocks noChangeArrowheads="1"/>
                    </p:cNvSpPr>
                    <p:nvPr/>
                  </p:nvSpPr>
                  <p:spPr bwMode="auto">
                    <a:xfrm>
                      <a:off x="1680" y="2118"/>
                      <a:ext cx="480" cy="24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08326" name="Rectangle 70"/>
                    <p:cNvSpPr>
                      <a:spLocks noChangeArrowheads="1"/>
                    </p:cNvSpPr>
                    <p:nvPr/>
                  </p:nvSpPr>
                  <p:spPr bwMode="auto">
                    <a:xfrm>
                      <a:off x="2640" y="2118"/>
                      <a:ext cx="480" cy="24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08327" name="Text Box 71"/>
                    <p:cNvSpPr txBox="1">
                      <a:spLocks noChangeArrowheads="1"/>
                    </p:cNvSpPr>
                    <p:nvPr/>
                  </p:nvSpPr>
                  <p:spPr bwMode="auto">
                    <a:xfrm>
                      <a:off x="1680" y="2156"/>
                      <a:ext cx="48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US" sz="1600" b="1">
                          <a:effectLst>
                            <a:outerShdw blurRad="38100" dist="38100" dir="2700000" algn="tl">
                              <a:srgbClr val="C0C0C0"/>
                            </a:outerShdw>
                          </a:effectLst>
                        </a:rPr>
                        <a:t>e</a:t>
                      </a:r>
                      <a:r>
                        <a:rPr lang="tr-TR" sz="1600" b="1">
                          <a:effectLst>
                            <a:outerShdw blurRad="38100" dist="38100" dir="2700000" algn="tl">
                              <a:srgbClr val="C0C0C0"/>
                            </a:outerShdw>
                          </a:effectLst>
                        </a:rPr>
                        <a:t>ks</a:t>
                      </a:r>
                      <a:r>
                        <a:rPr lang="en-US" sz="1600" b="1">
                          <a:effectLst>
                            <a:outerShdw blurRad="38100" dist="38100" dir="2700000" algn="tl">
                              <a:srgbClr val="C0C0C0"/>
                            </a:outerShdw>
                          </a:effectLst>
                        </a:rPr>
                        <a:t>on1</a:t>
                      </a:r>
                    </a:p>
                  </p:txBody>
                </p:sp>
                <p:sp>
                  <p:nvSpPr>
                    <p:cNvPr id="608328" name="Text Box 72"/>
                    <p:cNvSpPr txBox="1">
                      <a:spLocks noChangeArrowheads="1"/>
                    </p:cNvSpPr>
                    <p:nvPr/>
                  </p:nvSpPr>
                  <p:spPr bwMode="auto">
                    <a:xfrm>
                      <a:off x="2640" y="2156"/>
                      <a:ext cx="48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US" sz="1600" b="1">
                          <a:effectLst>
                            <a:outerShdw blurRad="38100" dist="38100" dir="2700000" algn="tl">
                              <a:srgbClr val="C0C0C0"/>
                            </a:outerShdw>
                          </a:effectLst>
                        </a:rPr>
                        <a:t>e</a:t>
                      </a:r>
                      <a:r>
                        <a:rPr lang="tr-TR" sz="1600" b="1">
                          <a:effectLst>
                            <a:outerShdw blurRad="38100" dist="38100" dir="2700000" algn="tl">
                              <a:srgbClr val="C0C0C0"/>
                            </a:outerShdw>
                          </a:effectLst>
                        </a:rPr>
                        <a:t>ks</a:t>
                      </a:r>
                      <a:r>
                        <a:rPr lang="en-US" sz="1600" b="1">
                          <a:effectLst>
                            <a:outerShdw blurRad="38100" dist="38100" dir="2700000" algn="tl">
                              <a:srgbClr val="C0C0C0"/>
                            </a:outerShdw>
                          </a:effectLst>
                        </a:rPr>
                        <a:t>on2</a:t>
                      </a:r>
                    </a:p>
                  </p:txBody>
                </p:sp>
                <p:sp>
                  <p:nvSpPr>
                    <p:cNvPr id="608329" name="Text Box 73"/>
                    <p:cNvSpPr txBox="1">
                      <a:spLocks noChangeArrowheads="1"/>
                    </p:cNvSpPr>
                    <p:nvPr/>
                  </p:nvSpPr>
                  <p:spPr bwMode="auto">
                    <a:xfrm>
                      <a:off x="3600" y="2156"/>
                      <a:ext cx="48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US" sz="1600" b="1">
                          <a:effectLst>
                            <a:outerShdw blurRad="38100" dist="38100" dir="2700000" algn="tl">
                              <a:srgbClr val="C0C0C0"/>
                            </a:outerShdw>
                          </a:effectLst>
                        </a:rPr>
                        <a:t>e</a:t>
                      </a:r>
                      <a:r>
                        <a:rPr lang="tr-TR" sz="1600" b="1">
                          <a:effectLst>
                            <a:outerShdw blurRad="38100" dist="38100" dir="2700000" algn="tl">
                              <a:srgbClr val="C0C0C0"/>
                            </a:outerShdw>
                          </a:effectLst>
                        </a:rPr>
                        <a:t>ks</a:t>
                      </a:r>
                      <a:r>
                        <a:rPr lang="en-US" sz="1600" b="1">
                          <a:effectLst>
                            <a:outerShdw blurRad="38100" dist="38100" dir="2700000" algn="tl">
                              <a:srgbClr val="C0C0C0"/>
                            </a:outerShdw>
                          </a:effectLst>
                        </a:rPr>
                        <a:t>on3</a:t>
                      </a:r>
                    </a:p>
                  </p:txBody>
                </p:sp>
                <p:sp>
                  <p:nvSpPr>
                    <p:cNvPr id="608330" name="Rectangle 74"/>
                    <p:cNvSpPr>
                      <a:spLocks noChangeArrowheads="1"/>
                    </p:cNvSpPr>
                    <p:nvPr/>
                  </p:nvSpPr>
                  <p:spPr bwMode="auto">
                    <a:xfrm>
                      <a:off x="4080" y="2146"/>
                      <a:ext cx="89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effectLst>
                            <a:outerShdw blurRad="38100" dist="38100" dir="2700000" algn="tl">
                              <a:srgbClr val="C0C0C0"/>
                            </a:outerShdw>
                          </a:effectLst>
                        </a:rPr>
                        <a:t>AAAA…AAA</a:t>
                      </a:r>
                    </a:p>
                  </p:txBody>
                </p:sp>
                <p:sp>
                  <p:nvSpPr>
                    <p:cNvPr id="608331" name="AutoShape 75"/>
                    <p:cNvSpPr>
                      <a:spLocks noChangeArrowheads="1"/>
                    </p:cNvSpPr>
                    <p:nvPr/>
                  </p:nvSpPr>
                  <p:spPr bwMode="auto">
                    <a:xfrm rot="-5400000">
                      <a:off x="1536" y="2118"/>
                      <a:ext cx="192" cy="288"/>
                    </a:xfrm>
                    <a:custGeom>
                      <a:avLst/>
                      <a:gdLst>
                        <a:gd name="G0" fmla="+- 18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800"/>
                        <a:gd name="G18" fmla="*/ 1800 1 2"/>
                        <a:gd name="G19" fmla="+- G18 5400 0"/>
                        <a:gd name="G20" fmla="cos G19 11796480"/>
                        <a:gd name="G21" fmla="sin G19 11796480"/>
                        <a:gd name="G22" fmla="+- G20 10800 0"/>
                        <a:gd name="G23" fmla="+- G21 10800 0"/>
                        <a:gd name="G24" fmla="+- 10800 0 G20"/>
                        <a:gd name="G25" fmla="+- 1800 10800 0"/>
                        <a:gd name="G26" fmla="?: G9 G17 G25"/>
                        <a:gd name="G27" fmla="?: G9 0 21600"/>
                        <a:gd name="G28" fmla="cos 10800 11796480"/>
                        <a:gd name="G29" fmla="sin 10800 11796480"/>
                        <a:gd name="G30" fmla="sin 18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4500 w 21600"/>
                        <a:gd name="T15" fmla="*/ 10800 h 21600"/>
                        <a:gd name="T16" fmla="*/ 10800 w 21600"/>
                        <a:gd name="T17" fmla="*/ 9000 h 21600"/>
                        <a:gd name="T18" fmla="*/ 171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9000" y="10800"/>
                          </a:moveTo>
                          <a:cubicBezTo>
                            <a:pt x="9000" y="9805"/>
                            <a:pt x="9805" y="9000"/>
                            <a:pt x="10800" y="9000"/>
                          </a:cubicBezTo>
                          <a:cubicBezTo>
                            <a:pt x="11794" y="8999"/>
                            <a:pt x="12599" y="9805"/>
                            <a:pt x="12600" y="10799"/>
                          </a:cubicBezTo>
                          <a:lnTo>
                            <a:pt x="21600" y="10800"/>
                          </a:lnTo>
                          <a:cubicBezTo>
                            <a:pt x="21600" y="4835"/>
                            <a:pt x="16764" y="0"/>
                            <a:pt x="10800" y="0"/>
                          </a:cubicBezTo>
                          <a:cubicBezTo>
                            <a:pt x="4835" y="0"/>
                            <a:pt x="0" y="4835"/>
                            <a:pt x="0" y="10800"/>
                          </a:cubicBez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sp>
                <p:nvSpPr>
                  <p:cNvPr id="608332" name="Text Box 76"/>
                  <p:cNvSpPr txBox="1">
                    <a:spLocks noChangeArrowheads="1"/>
                  </p:cNvSpPr>
                  <p:nvPr/>
                </p:nvSpPr>
                <p:spPr bwMode="auto">
                  <a:xfrm>
                    <a:off x="4416" y="2352"/>
                    <a:ext cx="1152"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2000" b="1">
                        <a:solidFill>
                          <a:schemeClr val="tx2"/>
                        </a:solidFill>
                        <a:effectLst>
                          <a:outerShdw blurRad="38100" dist="38100" dir="2700000" algn="tl">
                            <a:srgbClr val="C0C0C0"/>
                          </a:outerShdw>
                        </a:effectLst>
                      </a:rPr>
                      <a:t>prim</a:t>
                    </a:r>
                    <a:r>
                      <a:rPr lang="tr-TR" sz="2000" b="1">
                        <a:solidFill>
                          <a:schemeClr val="tx2"/>
                        </a:solidFill>
                        <a:effectLst>
                          <a:outerShdw blurRad="38100" dist="38100" dir="2700000" algn="tl">
                            <a:srgbClr val="C0C0C0"/>
                          </a:outerShdw>
                        </a:effectLst>
                      </a:rPr>
                      <a:t>e</a:t>
                    </a:r>
                    <a:r>
                      <a:rPr lang="en-US" sz="2000" b="1">
                        <a:solidFill>
                          <a:schemeClr val="tx2"/>
                        </a:solidFill>
                        <a:effectLst>
                          <a:outerShdw blurRad="38100" dist="38100" dir="2700000" algn="tl">
                            <a:srgbClr val="C0C0C0"/>
                          </a:outerShdw>
                        </a:effectLst>
                      </a:rPr>
                      <a:t>r mRNA transcript</a:t>
                    </a:r>
                  </a:p>
                </p:txBody>
              </p:sp>
            </p:grpSp>
          </p:grpSp>
          <p:sp>
            <p:nvSpPr>
              <p:cNvPr id="608333" name="Rectangle 77"/>
              <p:cNvSpPr>
                <a:spLocks noChangeArrowheads="1"/>
              </p:cNvSpPr>
              <p:nvPr/>
            </p:nvSpPr>
            <p:spPr bwMode="auto">
              <a:xfrm>
                <a:off x="2160" y="2118"/>
                <a:ext cx="480" cy="2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08334" name="Rectangle 78"/>
              <p:cNvSpPr>
                <a:spLocks noChangeArrowheads="1"/>
              </p:cNvSpPr>
              <p:nvPr/>
            </p:nvSpPr>
            <p:spPr bwMode="auto">
              <a:xfrm>
                <a:off x="3120" y="2160"/>
                <a:ext cx="480" cy="2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608335" name="Group 79"/>
            <p:cNvGrpSpPr>
              <a:grpSpLocks/>
            </p:cNvGrpSpPr>
            <p:nvPr/>
          </p:nvGrpSpPr>
          <p:grpSpPr bwMode="auto">
            <a:xfrm>
              <a:off x="2016" y="2016"/>
              <a:ext cx="1762" cy="486"/>
              <a:chOff x="2016" y="1920"/>
              <a:chExt cx="1762" cy="486"/>
            </a:xfrm>
          </p:grpSpPr>
          <p:grpSp>
            <p:nvGrpSpPr>
              <p:cNvPr id="608336" name="Group 80"/>
              <p:cNvGrpSpPr>
                <a:grpSpLocks/>
              </p:cNvGrpSpPr>
              <p:nvPr/>
            </p:nvGrpSpPr>
            <p:grpSpPr bwMode="auto">
              <a:xfrm>
                <a:off x="2016" y="1920"/>
                <a:ext cx="802" cy="486"/>
                <a:chOff x="1968" y="2058"/>
                <a:chExt cx="802" cy="486"/>
              </a:xfrm>
            </p:grpSpPr>
            <p:sp>
              <p:nvSpPr>
                <p:cNvPr id="608337" name="AutoShape 81"/>
                <p:cNvSpPr>
                  <a:spLocks noChangeArrowheads="1"/>
                </p:cNvSpPr>
                <p:nvPr/>
              </p:nvSpPr>
              <p:spPr bwMode="auto">
                <a:xfrm>
                  <a:off x="2181" y="2064"/>
                  <a:ext cx="363" cy="480"/>
                </a:xfrm>
                <a:custGeom>
                  <a:avLst/>
                  <a:gdLst>
                    <a:gd name="G0" fmla="+- 6170 0 0"/>
                    <a:gd name="G1" fmla="+- -11135838 0 0"/>
                    <a:gd name="G2" fmla="+- 0 0 -11135838"/>
                    <a:gd name="T0" fmla="*/ 0 256 1"/>
                    <a:gd name="T1" fmla="*/ 180 256 1"/>
                    <a:gd name="G3" fmla="+- -11135838 T0 T1"/>
                    <a:gd name="T2" fmla="*/ 0 256 1"/>
                    <a:gd name="T3" fmla="*/ 90 256 1"/>
                    <a:gd name="G4" fmla="+- -11135838 T2 T3"/>
                    <a:gd name="G5" fmla="*/ G4 2 1"/>
                    <a:gd name="T4" fmla="*/ 90 256 1"/>
                    <a:gd name="T5" fmla="*/ 0 256 1"/>
                    <a:gd name="G6" fmla="+- -11135838 T4 T5"/>
                    <a:gd name="G7" fmla="*/ G6 2 1"/>
                    <a:gd name="G8" fmla="abs -1113583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170"/>
                    <a:gd name="G18" fmla="*/ 6170 1 2"/>
                    <a:gd name="G19" fmla="+- G18 5400 0"/>
                    <a:gd name="G20" fmla="cos G19 -11135838"/>
                    <a:gd name="G21" fmla="sin G19 -11135838"/>
                    <a:gd name="G22" fmla="+- G20 10800 0"/>
                    <a:gd name="G23" fmla="+- G21 10800 0"/>
                    <a:gd name="G24" fmla="+- 10800 0 G20"/>
                    <a:gd name="G25" fmla="+- 6170 10800 0"/>
                    <a:gd name="G26" fmla="?: G9 G17 G25"/>
                    <a:gd name="G27" fmla="?: G9 0 21600"/>
                    <a:gd name="G28" fmla="cos 10800 -11135838"/>
                    <a:gd name="G29" fmla="sin 10800 -11135838"/>
                    <a:gd name="G30" fmla="sin 6170 -11135838"/>
                    <a:gd name="G31" fmla="+- G28 10800 0"/>
                    <a:gd name="G32" fmla="+- G29 10800 0"/>
                    <a:gd name="G33" fmla="+- G30 10800 0"/>
                    <a:gd name="G34" fmla="?: G4 0 G31"/>
                    <a:gd name="G35" fmla="?: -11135838 G34 0"/>
                    <a:gd name="G36" fmla="?: G6 G35 G31"/>
                    <a:gd name="G37" fmla="+- 21600 0 G36"/>
                    <a:gd name="G38" fmla="?: G4 0 G33"/>
                    <a:gd name="G39" fmla="?: -11135838 G38 G32"/>
                    <a:gd name="G40" fmla="?: G6 G39 0"/>
                    <a:gd name="G41" fmla="?: G4 G32 21600"/>
                    <a:gd name="G42" fmla="?: G6 G41 G33"/>
                    <a:gd name="T12" fmla="*/ 10800 w 21600"/>
                    <a:gd name="T13" fmla="*/ 0 h 21600"/>
                    <a:gd name="T14" fmla="*/ 2445 w 21600"/>
                    <a:gd name="T15" fmla="*/ 9314 h 21600"/>
                    <a:gd name="T16" fmla="*/ 10800 w 21600"/>
                    <a:gd name="T17" fmla="*/ 4630 h 21600"/>
                    <a:gd name="T18" fmla="*/ 19155 w 21600"/>
                    <a:gd name="T19" fmla="*/ 9314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725" y="9720"/>
                      </a:moveTo>
                      <a:cubicBezTo>
                        <a:pt x="5248" y="6775"/>
                        <a:pt x="7809" y="4629"/>
                        <a:pt x="10800" y="4630"/>
                      </a:cubicBezTo>
                      <a:cubicBezTo>
                        <a:pt x="13790" y="4630"/>
                        <a:pt x="16351" y="6775"/>
                        <a:pt x="16874" y="9720"/>
                      </a:cubicBezTo>
                      <a:lnTo>
                        <a:pt x="21433" y="8909"/>
                      </a:lnTo>
                      <a:cubicBezTo>
                        <a:pt x="20516" y="3755"/>
                        <a:pt x="16035" y="-1"/>
                        <a:pt x="10799" y="0"/>
                      </a:cubicBezTo>
                      <a:cubicBezTo>
                        <a:pt x="5564" y="0"/>
                        <a:pt x="1083" y="3755"/>
                        <a:pt x="166" y="8909"/>
                      </a:cubicBezTo>
                      <a:close/>
                    </a:path>
                  </a:pathLst>
                </a:cu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08338" name="AutoShape 82"/>
                <p:cNvSpPr>
                  <a:spLocks noChangeArrowheads="1"/>
                </p:cNvSpPr>
                <p:nvPr/>
              </p:nvSpPr>
              <p:spPr bwMode="auto">
                <a:xfrm rot="2568234" flipH="1">
                  <a:off x="2482" y="2058"/>
                  <a:ext cx="288" cy="384"/>
                </a:xfrm>
                <a:custGeom>
                  <a:avLst/>
                  <a:gdLst>
                    <a:gd name="G0" fmla="+- 4949 0 0"/>
                    <a:gd name="G1" fmla="+- 2839138 0 0"/>
                    <a:gd name="G2" fmla="+- 0 0 2839138"/>
                    <a:gd name="T0" fmla="*/ 0 256 1"/>
                    <a:gd name="T1" fmla="*/ 180 256 1"/>
                    <a:gd name="G3" fmla="+- 2839138 T0 T1"/>
                    <a:gd name="T2" fmla="*/ 0 256 1"/>
                    <a:gd name="T3" fmla="*/ 90 256 1"/>
                    <a:gd name="G4" fmla="+- 2839138 T2 T3"/>
                    <a:gd name="G5" fmla="*/ G4 2 1"/>
                    <a:gd name="T4" fmla="*/ 90 256 1"/>
                    <a:gd name="T5" fmla="*/ 0 256 1"/>
                    <a:gd name="G6" fmla="+- 2839138 T4 T5"/>
                    <a:gd name="G7" fmla="*/ G6 2 1"/>
                    <a:gd name="G8" fmla="abs 283913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4949"/>
                    <a:gd name="G18" fmla="*/ 4949 1 2"/>
                    <a:gd name="G19" fmla="+- G18 5400 0"/>
                    <a:gd name="G20" fmla="cos G19 2839138"/>
                    <a:gd name="G21" fmla="sin G19 2839138"/>
                    <a:gd name="G22" fmla="+- G20 10800 0"/>
                    <a:gd name="G23" fmla="+- G21 10800 0"/>
                    <a:gd name="G24" fmla="+- 10800 0 G20"/>
                    <a:gd name="G25" fmla="+- 4949 10800 0"/>
                    <a:gd name="G26" fmla="?: G9 G17 G25"/>
                    <a:gd name="G27" fmla="?: G9 0 21600"/>
                    <a:gd name="G28" fmla="cos 10800 2839138"/>
                    <a:gd name="G29" fmla="sin 10800 2839138"/>
                    <a:gd name="G30" fmla="sin 4949 2839138"/>
                    <a:gd name="G31" fmla="+- G28 10800 0"/>
                    <a:gd name="G32" fmla="+- G29 10800 0"/>
                    <a:gd name="G33" fmla="+- G30 10800 0"/>
                    <a:gd name="G34" fmla="?: G4 0 G31"/>
                    <a:gd name="G35" fmla="?: 2839138 G34 0"/>
                    <a:gd name="G36" fmla="?: G6 G35 G31"/>
                    <a:gd name="G37" fmla="+- 21600 0 G36"/>
                    <a:gd name="G38" fmla="?: G4 0 G33"/>
                    <a:gd name="G39" fmla="?: 2839138 G38 G32"/>
                    <a:gd name="G40" fmla="?: G6 G39 0"/>
                    <a:gd name="G41" fmla="?: G4 G32 21600"/>
                    <a:gd name="G42" fmla="?: G6 G41 G33"/>
                    <a:gd name="T12" fmla="*/ 10800 w 21600"/>
                    <a:gd name="T13" fmla="*/ 21600 h 21600"/>
                    <a:gd name="T14" fmla="*/ 16529 w 21600"/>
                    <a:gd name="T15" fmla="*/ 16203 h 21600"/>
                    <a:gd name="T16" fmla="*/ 10800 w 21600"/>
                    <a:gd name="T17" fmla="*/ 15749 h 21600"/>
                    <a:gd name="T18" fmla="*/ 5071 w 21600"/>
                    <a:gd name="T19" fmla="*/ 16203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4400" y="14195"/>
                      </a:moveTo>
                      <a:cubicBezTo>
                        <a:pt x="13465" y="15186"/>
                        <a:pt x="12162" y="15748"/>
                        <a:pt x="10800" y="15749"/>
                      </a:cubicBezTo>
                      <a:cubicBezTo>
                        <a:pt x="9437" y="15749"/>
                        <a:pt x="8134" y="15186"/>
                        <a:pt x="7199" y="14195"/>
                      </a:cubicBezTo>
                      <a:lnTo>
                        <a:pt x="2942" y="18209"/>
                      </a:lnTo>
                      <a:cubicBezTo>
                        <a:pt x="4983" y="20373"/>
                        <a:pt x="7825" y="21600"/>
                        <a:pt x="10800" y="21600"/>
                      </a:cubicBezTo>
                      <a:cubicBezTo>
                        <a:pt x="13774" y="21599"/>
                        <a:pt x="16616" y="20373"/>
                        <a:pt x="18657" y="18209"/>
                      </a:cubicBezTo>
                      <a:close/>
                    </a:path>
                  </a:pathLst>
                </a:cu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tr-TR">
                    <a:effectLst/>
                    <a:latin typeface="Tahoma" pitchFamily="34" charset="0"/>
                  </a:endParaRPr>
                </a:p>
              </p:txBody>
            </p:sp>
            <p:sp>
              <p:nvSpPr>
                <p:cNvPr id="608339" name="AutoShape 83"/>
                <p:cNvSpPr>
                  <a:spLocks noChangeArrowheads="1"/>
                </p:cNvSpPr>
                <p:nvPr/>
              </p:nvSpPr>
              <p:spPr bwMode="auto">
                <a:xfrm rot="-2568234">
                  <a:off x="1968" y="2064"/>
                  <a:ext cx="288" cy="343"/>
                </a:xfrm>
                <a:custGeom>
                  <a:avLst/>
                  <a:gdLst>
                    <a:gd name="G0" fmla="+- 4949 0 0"/>
                    <a:gd name="G1" fmla="+- 2839138 0 0"/>
                    <a:gd name="G2" fmla="+- 0 0 2839138"/>
                    <a:gd name="T0" fmla="*/ 0 256 1"/>
                    <a:gd name="T1" fmla="*/ 180 256 1"/>
                    <a:gd name="G3" fmla="+- 2839138 T0 T1"/>
                    <a:gd name="T2" fmla="*/ 0 256 1"/>
                    <a:gd name="T3" fmla="*/ 90 256 1"/>
                    <a:gd name="G4" fmla="+- 2839138 T2 T3"/>
                    <a:gd name="G5" fmla="*/ G4 2 1"/>
                    <a:gd name="T4" fmla="*/ 90 256 1"/>
                    <a:gd name="T5" fmla="*/ 0 256 1"/>
                    <a:gd name="G6" fmla="+- 2839138 T4 T5"/>
                    <a:gd name="G7" fmla="*/ G6 2 1"/>
                    <a:gd name="G8" fmla="abs 283913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4949"/>
                    <a:gd name="G18" fmla="*/ 4949 1 2"/>
                    <a:gd name="G19" fmla="+- G18 5400 0"/>
                    <a:gd name="G20" fmla="cos G19 2839138"/>
                    <a:gd name="G21" fmla="sin G19 2839138"/>
                    <a:gd name="G22" fmla="+- G20 10800 0"/>
                    <a:gd name="G23" fmla="+- G21 10800 0"/>
                    <a:gd name="G24" fmla="+- 10800 0 G20"/>
                    <a:gd name="G25" fmla="+- 4949 10800 0"/>
                    <a:gd name="G26" fmla="?: G9 G17 G25"/>
                    <a:gd name="G27" fmla="?: G9 0 21600"/>
                    <a:gd name="G28" fmla="cos 10800 2839138"/>
                    <a:gd name="G29" fmla="sin 10800 2839138"/>
                    <a:gd name="G30" fmla="sin 4949 2839138"/>
                    <a:gd name="G31" fmla="+- G28 10800 0"/>
                    <a:gd name="G32" fmla="+- G29 10800 0"/>
                    <a:gd name="G33" fmla="+- G30 10800 0"/>
                    <a:gd name="G34" fmla="?: G4 0 G31"/>
                    <a:gd name="G35" fmla="?: 2839138 G34 0"/>
                    <a:gd name="G36" fmla="?: G6 G35 G31"/>
                    <a:gd name="G37" fmla="+- 21600 0 G36"/>
                    <a:gd name="G38" fmla="?: G4 0 G33"/>
                    <a:gd name="G39" fmla="?: 2839138 G38 G32"/>
                    <a:gd name="G40" fmla="?: G6 G39 0"/>
                    <a:gd name="G41" fmla="?: G4 G32 21600"/>
                    <a:gd name="G42" fmla="?: G6 G41 G33"/>
                    <a:gd name="T12" fmla="*/ 10800 w 21600"/>
                    <a:gd name="T13" fmla="*/ 21600 h 21600"/>
                    <a:gd name="T14" fmla="*/ 16529 w 21600"/>
                    <a:gd name="T15" fmla="*/ 16203 h 21600"/>
                    <a:gd name="T16" fmla="*/ 10800 w 21600"/>
                    <a:gd name="T17" fmla="*/ 15749 h 21600"/>
                    <a:gd name="T18" fmla="*/ 5071 w 21600"/>
                    <a:gd name="T19" fmla="*/ 16203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4400" y="14195"/>
                      </a:moveTo>
                      <a:cubicBezTo>
                        <a:pt x="13465" y="15186"/>
                        <a:pt x="12162" y="15748"/>
                        <a:pt x="10800" y="15749"/>
                      </a:cubicBezTo>
                      <a:cubicBezTo>
                        <a:pt x="9437" y="15749"/>
                        <a:pt x="8134" y="15186"/>
                        <a:pt x="7199" y="14195"/>
                      </a:cubicBezTo>
                      <a:lnTo>
                        <a:pt x="2942" y="18209"/>
                      </a:lnTo>
                      <a:cubicBezTo>
                        <a:pt x="4983" y="20373"/>
                        <a:pt x="7825" y="21600"/>
                        <a:pt x="10800" y="21600"/>
                      </a:cubicBezTo>
                      <a:cubicBezTo>
                        <a:pt x="13774" y="21599"/>
                        <a:pt x="16616" y="20373"/>
                        <a:pt x="18657" y="18209"/>
                      </a:cubicBezTo>
                      <a:close/>
                    </a:path>
                  </a:pathLst>
                </a:cu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tr-TR">
                    <a:effectLst/>
                    <a:latin typeface="Tahoma" pitchFamily="34" charset="0"/>
                  </a:endParaRPr>
                </a:p>
              </p:txBody>
            </p:sp>
          </p:grpSp>
          <p:grpSp>
            <p:nvGrpSpPr>
              <p:cNvPr id="608340" name="Group 84"/>
              <p:cNvGrpSpPr>
                <a:grpSpLocks/>
              </p:cNvGrpSpPr>
              <p:nvPr/>
            </p:nvGrpSpPr>
            <p:grpSpPr bwMode="auto">
              <a:xfrm>
                <a:off x="2976" y="1920"/>
                <a:ext cx="802" cy="486"/>
                <a:chOff x="1968" y="2058"/>
                <a:chExt cx="802" cy="486"/>
              </a:xfrm>
            </p:grpSpPr>
            <p:sp>
              <p:nvSpPr>
                <p:cNvPr id="608341" name="AutoShape 85"/>
                <p:cNvSpPr>
                  <a:spLocks noChangeArrowheads="1"/>
                </p:cNvSpPr>
                <p:nvPr/>
              </p:nvSpPr>
              <p:spPr bwMode="auto">
                <a:xfrm>
                  <a:off x="2181" y="2064"/>
                  <a:ext cx="363" cy="480"/>
                </a:xfrm>
                <a:custGeom>
                  <a:avLst/>
                  <a:gdLst>
                    <a:gd name="G0" fmla="+- 6170 0 0"/>
                    <a:gd name="G1" fmla="+- -11135838 0 0"/>
                    <a:gd name="G2" fmla="+- 0 0 -11135838"/>
                    <a:gd name="T0" fmla="*/ 0 256 1"/>
                    <a:gd name="T1" fmla="*/ 180 256 1"/>
                    <a:gd name="G3" fmla="+- -11135838 T0 T1"/>
                    <a:gd name="T2" fmla="*/ 0 256 1"/>
                    <a:gd name="T3" fmla="*/ 90 256 1"/>
                    <a:gd name="G4" fmla="+- -11135838 T2 T3"/>
                    <a:gd name="G5" fmla="*/ G4 2 1"/>
                    <a:gd name="T4" fmla="*/ 90 256 1"/>
                    <a:gd name="T5" fmla="*/ 0 256 1"/>
                    <a:gd name="G6" fmla="+- -11135838 T4 T5"/>
                    <a:gd name="G7" fmla="*/ G6 2 1"/>
                    <a:gd name="G8" fmla="abs -1113583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170"/>
                    <a:gd name="G18" fmla="*/ 6170 1 2"/>
                    <a:gd name="G19" fmla="+- G18 5400 0"/>
                    <a:gd name="G20" fmla="cos G19 -11135838"/>
                    <a:gd name="G21" fmla="sin G19 -11135838"/>
                    <a:gd name="G22" fmla="+- G20 10800 0"/>
                    <a:gd name="G23" fmla="+- G21 10800 0"/>
                    <a:gd name="G24" fmla="+- 10800 0 G20"/>
                    <a:gd name="G25" fmla="+- 6170 10800 0"/>
                    <a:gd name="G26" fmla="?: G9 G17 G25"/>
                    <a:gd name="G27" fmla="?: G9 0 21600"/>
                    <a:gd name="G28" fmla="cos 10800 -11135838"/>
                    <a:gd name="G29" fmla="sin 10800 -11135838"/>
                    <a:gd name="G30" fmla="sin 6170 -11135838"/>
                    <a:gd name="G31" fmla="+- G28 10800 0"/>
                    <a:gd name="G32" fmla="+- G29 10800 0"/>
                    <a:gd name="G33" fmla="+- G30 10800 0"/>
                    <a:gd name="G34" fmla="?: G4 0 G31"/>
                    <a:gd name="G35" fmla="?: -11135838 G34 0"/>
                    <a:gd name="G36" fmla="?: G6 G35 G31"/>
                    <a:gd name="G37" fmla="+- 21600 0 G36"/>
                    <a:gd name="G38" fmla="?: G4 0 G33"/>
                    <a:gd name="G39" fmla="?: -11135838 G38 G32"/>
                    <a:gd name="G40" fmla="?: G6 G39 0"/>
                    <a:gd name="G41" fmla="?: G4 G32 21600"/>
                    <a:gd name="G42" fmla="?: G6 G41 G33"/>
                    <a:gd name="T12" fmla="*/ 10800 w 21600"/>
                    <a:gd name="T13" fmla="*/ 0 h 21600"/>
                    <a:gd name="T14" fmla="*/ 2445 w 21600"/>
                    <a:gd name="T15" fmla="*/ 9314 h 21600"/>
                    <a:gd name="T16" fmla="*/ 10800 w 21600"/>
                    <a:gd name="T17" fmla="*/ 4630 h 21600"/>
                    <a:gd name="T18" fmla="*/ 19155 w 21600"/>
                    <a:gd name="T19" fmla="*/ 9314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725" y="9720"/>
                      </a:moveTo>
                      <a:cubicBezTo>
                        <a:pt x="5248" y="6775"/>
                        <a:pt x="7809" y="4629"/>
                        <a:pt x="10800" y="4630"/>
                      </a:cubicBezTo>
                      <a:cubicBezTo>
                        <a:pt x="13790" y="4630"/>
                        <a:pt x="16351" y="6775"/>
                        <a:pt x="16874" y="9720"/>
                      </a:cubicBezTo>
                      <a:lnTo>
                        <a:pt x="21433" y="8909"/>
                      </a:lnTo>
                      <a:cubicBezTo>
                        <a:pt x="20516" y="3755"/>
                        <a:pt x="16035" y="-1"/>
                        <a:pt x="10799" y="0"/>
                      </a:cubicBezTo>
                      <a:cubicBezTo>
                        <a:pt x="5564" y="0"/>
                        <a:pt x="1083" y="3755"/>
                        <a:pt x="166" y="8909"/>
                      </a:cubicBezTo>
                      <a:close/>
                    </a:path>
                  </a:pathLst>
                </a:cu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08342" name="AutoShape 86"/>
                <p:cNvSpPr>
                  <a:spLocks noChangeArrowheads="1"/>
                </p:cNvSpPr>
                <p:nvPr/>
              </p:nvSpPr>
              <p:spPr bwMode="auto">
                <a:xfrm rot="2568234" flipH="1">
                  <a:off x="2482" y="2058"/>
                  <a:ext cx="288" cy="384"/>
                </a:xfrm>
                <a:custGeom>
                  <a:avLst/>
                  <a:gdLst>
                    <a:gd name="G0" fmla="+- 4949 0 0"/>
                    <a:gd name="G1" fmla="+- 2839138 0 0"/>
                    <a:gd name="G2" fmla="+- 0 0 2839138"/>
                    <a:gd name="T0" fmla="*/ 0 256 1"/>
                    <a:gd name="T1" fmla="*/ 180 256 1"/>
                    <a:gd name="G3" fmla="+- 2839138 T0 T1"/>
                    <a:gd name="T2" fmla="*/ 0 256 1"/>
                    <a:gd name="T3" fmla="*/ 90 256 1"/>
                    <a:gd name="G4" fmla="+- 2839138 T2 T3"/>
                    <a:gd name="G5" fmla="*/ G4 2 1"/>
                    <a:gd name="T4" fmla="*/ 90 256 1"/>
                    <a:gd name="T5" fmla="*/ 0 256 1"/>
                    <a:gd name="G6" fmla="+- 2839138 T4 T5"/>
                    <a:gd name="G7" fmla="*/ G6 2 1"/>
                    <a:gd name="G8" fmla="abs 283913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4949"/>
                    <a:gd name="G18" fmla="*/ 4949 1 2"/>
                    <a:gd name="G19" fmla="+- G18 5400 0"/>
                    <a:gd name="G20" fmla="cos G19 2839138"/>
                    <a:gd name="G21" fmla="sin G19 2839138"/>
                    <a:gd name="G22" fmla="+- G20 10800 0"/>
                    <a:gd name="G23" fmla="+- G21 10800 0"/>
                    <a:gd name="G24" fmla="+- 10800 0 G20"/>
                    <a:gd name="G25" fmla="+- 4949 10800 0"/>
                    <a:gd name="G26" fmla="?: G9 G17 G25"/>
                    <a:gd name="G27" fmla="?: G9 0 21600"/>
                    <a:gd name="G28" fmla="cos 10800 2839138"/>
                    <a:gd name="G29" fmla="sin 10800 2839138"/>
                    <a:gd name="G30" fmla="sin 4949 2839138"/>
                    <a:gd name="G31" fmla="+- G28 10800 0"/>
                    <a:gd name="G32" fmla="+- G29 10800 0"/>
                    <a:gd name="G33" fmla="+- G30 10800 0"/>
                    <a:gd name="G34" fmla="?: G4 0 G31"/>
                    <a:gd name="G35" fmla="?: 2839138 G34 0"/>
                    <a:gd name="G36" fmla="?: G6 G35 G31"/>
                    <a:gd name="G37" fmla="+- 21600 0 G36"/>
                    <a:gd name="G38" fmla="?: G4 0 G33"/>
                    <a:gd name="G39" fmla="?: 2839138 G38 G32"/>
                    <a:gd name="G40" fmla="?: G6 G39 0"/>
                    <a:gd name="G41" fmla="?: G4 G32 21600"/>
                    <a:gd name="G42" fmla="?: G6 G41 G33"/>
                    <a:gd name="T12" fmla="*/ 10800 w 21600"/>
                    <a:gd name="T13" fmla="*/ 21600 h 21600"/>
                    <a:gd name="T14" fmla="*/ 16529 w 21600"/>
                    <a:gd name="T15" fmla="*/ 16203 h 21600"/>
                    <a:gd name="T16" fmla="*/ 10800 w 21600"/>
                    <a:gd name="T17" fmla="*/ 15749 h 21600"/>
                    <a:gd name="T18" fmla="*/ 5071 w 21600"/>
                    <a:gd name="T19" fmla="*/ 16203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4400" y="14195"/>
                      </a:moveTo>
                      <a:cubicBezTo>
                        <a:pt x="13465" y="15186"/>
                        <a:pt x="12162" y="15748"/>
                        <a:pt x="10800" y="15749"/>
                      </a:cubicBezTo>
                      <a:cubicBezTo>
                        <a:pt x="9437" y="15749"/>
                        <a:pt x="8134" y="15186"/>
                        <a:pt x="7199" y="14195"/>
                      </a:cubicBezTo>
                      <a:lnTo>
                        <a:pt x="2942" y="18209"/>
                      </a:lnTo>
                      <a:cubicBezTo>
                        <a:pt x="4983" y="20373"/>
                        <a:pt x="7825" y="21600"/>
                        <a:pt x="10800" y="21600"/>
                      </a:cubicBezTo>
                      <a:cubicBezTo>
                        <a:pt x="13774" y="21599"/>
                        <a:pt x="16616" y="20373"/>
                        <a:pt x="18657" y="18209"/>
                      </a:cubicBezTo>
                      <a:close/>
                    </a:path>
                  </a:pathLst>
                </a:cu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tr-TR">
                    <a:effectLst/>
                    <a:latin typeface="Tahoma" pitchFamily="34" charset="0"/>
                  </a:endParaRPr>
                </a:p>
              </p:txBody>
            </p:sp>
            <p:sp>
              <p:nvSpPr>
                <p:cNvPr id="608343" name="AutoShape 87"/>
                <p:cNvSpPr>
                  <a:spLocks noChangeArrowheads="1"/>
                </p:cNvSpPr>
                <p:nvPr/>
              </p:nvSpPr>
              <p:spPr bwMode="auto">
                <a:xfrm rot="-2568234">
                  <a:off x="1968" y="2064"/>
                  <a:ext cx="288" cy="343"/>
                </a:xfrm>
                <a:custGeom>
                  <a:avLst/>
                  <a:gdLst>
                    <a:gd name="G0" fmla="+- 4949 0 0"/>
                    <a:gd name="G1" fmla="+- 2839138 0 0"/>
                    <a:gd name="G2" fmla="+- 0 0 2839138"/>
                    <a:gd name="T0" fmla="*/ 0 256 1"/>
                    <a:gd name="T1" fmla="*/ 180 256 1"/>
                    <a:gd name="G3" fmla="+- 2839138 T0 T1"/>
                    <a:gd name="T2" fmla="*/ 0 256 1"/>
                    <a:gd name="T3" fmla="*/ 90 256 1"/>
                    <a:gd name="G4" fmla="+- 2839138 T2 T3"/>
                    <a:gd name="G5" fmla="*/ G4 2 1"/>
                    <a:gd name="T4" fmla="*/ 90 256 1"/>
                    <a:gd name="T5" fmla="*/ 0 256 1"/>
                    <a:gd name="G6" fmla="+- 2839138 T4 T5"/>
                    <a:gd name="G7" fmla="*/ G6 2 1"/>
                    <a:gd name="G8" fmla="abs 283913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4949"/>
                    <a:gd name="G18" fmla="*/ 4949 1 2"/>
                    <a:gd name="G19" fmla="+- G18 5400 0"/>
                    <a:gd name="G20" fmla="cos G19 2839138"/>
                    <a:gd name="G21" fmla="sin G19 2839138"/>
                    <a:gd name="G22" fmla="+- G20 10800 0"/>
                    <a:gd name="G23" fmla="+- G21 10800 0"/>
                    <a:gd name="G24" fmla="+- 10800 0 G20"/>
                    <a:gd name="G25" fmla="+- 4949 10800 0"/>
                    <a:gd name="G26" fmla="?: G9 G17 G25"/>
                    <a:gd name="G27" fmla="?: G9 0 21600"/>
                    <a:gd name="G28" fmla="cos 10800 2839138"/>
                    <a:gd name="G29" fmla="sin 10800 2839138"/>
                    <a:gd name="G30" fmla="sin 4949 2839138"/>
                    <a:gd name="G31" fmla="+- G28 10800 0"/>
                    <a:gd name="G32" fmla="+- G29 10800 0"/>
                    <a:gd name="G33" fmla="+- G30 10800 0"/>
                    <a:gd name="G34" fmla="?: G4 0 G31"/>
                    <a:gd name="G35" fmla="?: 2839138 G34 0"/>
                    <a:gd name="G36" fmla="?: G6 G35 G31"/>
                    <a:gd name="G37" fmla="+- 21600 0 G36"/>
                    <a:gd name="G38" fmla="?: G4 0 G33"/>
                    <a:gd name="G39" fmla="?: 2839138 G38 G32"/>
                    <a:gd name="G40" fmla="?: G6 G39 0"/>
                    <a:gd name="G41" fmla="?: G4 G32 21600"/>
                    <a:gd name="G42" fmla="?: G6 G41 G33"/>
                    <a:gd name="T12" fmla="*/ 10800 w 21600"/>
                    <a:gd name="T13" fmla="*/ 21600 h 21600"/>
                    <a:gd name="T14" fmla="*/ 16529 w 21600"/>
                    <a:gd name="T15" fmla="*/ 16203 h 21600"/>
                    <a:gd name="T16" fmla="*/ 10800 w 21600"/>
                    <a:gd name="T17" fmla="*/ 15749 h 21600"/>
                    <a:gd name="T18" fmla="*/ 5071 w 21600"/>
                    <a:gd name="T19" fmla="*/ 16203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4400" y="14195"/>
                      </a:moveTo>
                      <a:cubicBezTo>
                        <a:pt x="13465" y="15186"/>
                        <a:pt x="12162" y="15748"/>
                        <a:pt x="10800" y="15749"/>
                      </a:cubicBezTo>
                      <a:cubicBezTo>
                        <a:pt x="9437" y="15749"/>
                        <a:pt x="8134" y="15186"/>
                        <a:pt x="7199" y="14195"/>
                      </a:cubicBezTo>
                      <a:lnTo>
                        <a:pt x="2942" y="18209"/>
                      </a:lnTo>
                      <a:cubicBezTo>
                        <a:pt x="4983" y="20373"/>
                        <a:pt x="7825" y="21600"/>
                        <a:pt x="10800" y="21600"/>
                      </a:cubicBezTo>
                      <a:cubicBezTo>
                        <a:pt x="13774" y="21599"/>
                        <a:pt x="16616" y="20373"/>
                        <a:pt x="18657" y="18209"/>
                      </a:cubicBezTo>
                      <a:close/>
                    </a:path>
                  </a:pathLst>
                </a:cu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tr-TR">
                    <a:effectLst/>
                    <a:latin typeface="Tahoma" pitchFamily="34" charset="0"/>
                  </a:endParaRPr>
                </a:p>
              </p:txBody>
            </p:sp>
          </p:grpSp>
        </p:grpSp>
      </p:grpSp>
      <p:sp>
        <p:nvSpPr>
          <p:cNvPr id="608344" name="Text Box 88"/>
          <p:cNvSpPr txBox="1">
            <a:spLocks noChangeArrowheads="1"/>
          </p:cNvSpPr>
          <p:nvPr/>
        </p:nvSpPr>
        <p:spPr bwMode="auto">
          <a:xfrm>
            <a:off x="1365250" y="1828800"/>
            <a:ext cx="6921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6000">
                <a:solidFill>
                  <a:srgbClr val="FF0000"/>
                </a:solidFill>
                <a:effectLst>
                  <a:outerShdw blurRad="38100" dist="38100" dir="2700000" algn="tl">
                    <a:srgbClr val="C0C0C0"/>
                  </a:outerShdw>
                </a:effectLst>
              </a:rPr>
              <a:t>X</a:t>
            </a:r>
          </a:p>
        </p:txBody>
      </p:sp>
      <p:sp>
        <p:nvSpPr>
          <p:cNvPr id="608345" name="Text Box 89"/>
          <p:cNvSpPr txBox="1">
            <a:spLocks noChangeArrowheads="1"/>
          </p:cNvSpPr>
          <p:nvPr/>
        </p:nvSpPr>
        <p:spPr bwMode="auto">
          <a:xfrm>
            <a:off x="3803650" y="1828800"/>
            <a:ext cx="6921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6000">
                <a:solidFill>
                  <a:srgbClr val="FF0000"/>
                </a:solidFill>
                <a:effectLst>
                  <a:outerShdw blurRad="38100" dist="38100" dir="2700000" algn="tl">
                    <a:srgbClr val="C0C0C0"/>
                  </a:outerShdw>
                </a:effectLst>
              </a:rPr>
              <a:t>X</a:t>
            </a:r>
          </a:p>
        </p:txBody>
      </p:sp>
      <p:sp>
        <p:nvSpPr>
          <p:cNvPr id="608346" name="Text Box 90"/>
          <p:cNvSpPr txBox="1">
            <a:spLocks noChangeArrowheads="1"/>
          </p:cNvSpPr>
          <p:nvPr/>
        </p:nvSpPr>
        <p:spPr bwMode="auto">
          <a:xfrm>
            <a:off x="2203450" y="3200400"/>
            <a:ext cx="6921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6000">
                <a:solidFill>
                  <a:srgbClr val="FF0000"/>
                </a:solidFill>
                <a:effectLst>
                  <a:outerShdw blurRad="38100" dist="38100" dir="2700000" algn="tl">
                    <a:srgbClr val="C0C0C0"/>
                  </a:outerShdw>
                </a:effectLst>
              </a:rPr>
              <a:t>X</a:t>
            </a:r>
          </a:p>
        </p:txBody>
      </p:sp>
      <p:sp>
        <p:nvSpPr>
          <p:cNvPr id="608347" name="Text Box 91"/>
          <p:cNvSpPr txBox="1">
            <a:spLocks noChangeArrowheads="1"/>
          </p:cNvSpPr>
          <p:nvPr/>
        </p:nvSpPr>
        <p:spPr bwMode="auto">
          <a:xfrm>
            <a:off x="6165850" y="3260725"/>
            <a:ext cx="6921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6000">
                <a:solidFill>
                  <a:srgbClr val="FF0000"/>
                </a:solidFill>
                <a:effectLst>
                  <a:outerShdw blurRad="38100" dist="38100" dir="2700000" algn="tl">
                    <a:srgbClr val="C0C0C0"/>
                  </a:outerShdw>
                </a:effectLst>
              </a:rPr>
              <a:t>X</a:t>
            </a:r>
          </a:p>
        </p:txBody>
      </p:sp>
      <p:sp>
        <p:nvSpPr>
          <p:cNvPr id="608348" name="Text Box 92"/>
          <p:cNvSpPr txBox="1">
            <a:spLocks noChangeArrowheads="1"/>
          </p:cNvSpPr>
          <p:nvPr/>
        </p:nvSpPr>
        <p:spPr bwMode="auto">
          <a:xfrm>
            <a:off x="2355850" y="4556125"/>
            <a:ext cx="6921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6000">
                <a:solidFill>
                  <a:srgbClr val="FF0000"/>
                </a:solidFill>
                <a:effectLst>
                  <a:outerShdw blurRad="38100" dist="38100" dir="2700000" algn="tl">
                    <a:srgbClr val="C0C0C0"/>
                  </a:outerShdw>
                </a:effectLst>
              </a:rPr>
              <a:t>X</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8344"/>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608345"/>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608346"/>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608347"/>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6083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8344" grpId="0" autoUpdateAnimBg="0"/>
      <p:bldP spid="608345" grpId="0" autoUpdateAnimBg="0"/>
      <p:bldP spid="608346" grpId="0" autoUpdateAnimBg="0"/>
      <p:bldP spid="608347" grpId="0" autoUpdateAnimBg="0"/>
      <p:bldP spid="608348"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4" name="Rectangle 2"/>
          <p:cNvSpPr>
            <a:spLocks noChangeArrowheads="1"/>
          </p:cNvSpPr>
          <p:nvPr/>
        </p:nvSpPr>
        <p:spPr bwMode="auto">
          <a:xfrm>
            <a:off x="609600" y="533400"/>
            <a:ext cx="7772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r>
              <a:rPr lang="tr-TR" sz="3600">
                <a:solidFill>
                  <a:schemeClr val="tx2"/>
                </a:solidFill>
                <a:effectLst>
                  <a:outerShdw blurRad="38100" dist="38100" dir="2700000" algn="tl">
                    <a:srgbClr val="C0C0C0"/>
                  </a:outerShdw>
                </a:effectLst>
                <a:latin typeface="Tahoma" pitchFamily="34" charset="0"/>
              </a:rPr>
              <a:t>DNA nın kodlama yapmayan bölgelerindeki mutasyon tipleri</a:t>
            </a:r>
            <a:endParaRPr lang="en-US" sz="3600">
              <a:solidFill>
                <a:schemeClr val="tx2"/>
              </a:solidFill>
              <a:effectLst>
                <a:outerShdw blurRad="38100" dist="38100" dir="2700000" algn="tl">
                  <a:srgbClr val="C0C0C0"/>
                </a:outerShdw>
              </a:effectLst>
              <a:latin typeface="Tahoma" pitchFamily="34" charset="0"/>
            </a:endParaRPr>
          </a:p>
        </p:txBody>
      </p:sp>
      <p:sp>
        <p:nvSpPr>
          <p:cNvPr id="612355" name="Rectangle 3" descr="Rectangle: Click to edit Master text styles&#10;Second level&#10;Third level&#10;Fourth level&#10;Fifth level"/>
          <p:cNvSpPr>
            <a:spLocks noChangeArrowheads="1"/>
          </p:cNvSpPr>
          <p:nvPr/>
        </p:nvSpPr>
        <p:spPr bwMode="auto">
          <a:xfrm>
            <a:off x="1524000" y="2286000"/>
            <a:ext cx="58674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a:lnSpc>
                <a:spcPct val="110000"/>
              </a:lnSpc>
              <a:spcBef>
                <a:spcPct val="50000"/>
              </a:spcBef>
              <a:buClr>
                <a:schemeClr val="hlink"/>
              </a:buClr>
              <a:buSzPct val="110000"/>
              <a:buFont typeface="Wingdings" pitchFamily="2" charset="2"/>
              <a:buBlip>
                <a:blip r:embed="rId2"/>
              </a:buBlip>
            </a:pPr>
            <a:r>
              <a:rPr lang="en-US" sz="2800">
                <a:effectLst>
                  <a:outerShdw blurRad="38100" dist="38100" dir="2700000" algn="tl">
                    <a:srgbClr val="C0C0C0"/>
                  </a:outerShdw>
                </a:effectLst>
              </a:rPr>
              <a:t>VNTR - minisatellit</a:t>
            </a:r>
            <a:r>
              <a:rPr lang="tr-TR" sz="2800">
                <a:effectLst>
                  <a:outerShdw blurRad="38100" dist="38100" dir="2700000" algn="tl">
                    <a:srgbClr val="C0C0C0"/>
                  </a:outerShdw>
                </a:effectLst>
              </a:rPr>
              <a:t>ler</a:t>
            </a:r>
            <a:r>
              <a:rPr lang="en-US" sz="2800">
                <a:effectLst>
                  <a:outerShdw blurRad="38100" dist="38100" dir="2700000" algn="tl">
                    <a:srgbClr val="C0C0C0"/>
                  </a:outerShdw>
                </a:effectLst>
              </a:rPr>
              <a:t>-10-100 bp 		</a:t>
            </a:r>
          </a:p>
          <a:p>
            <a:pPr marL="457200" indent="-457200">
              <a:lnSpc>
                <a:spcPct val="110000"/>
              </a:lnSpc>
              <a:spcBef>
                <a:spcPct val="50000"/>
              </a:spcBef>
              <a:buClr>
                <a:schemeClr val="hlink"/>
              </a:buClr>
              <a:buSzPct val="110000"/>
              <a:buFont typeface="Wingdings" pitchFamily="2" charset="2"/>
              <a:buBlip>
                <a:blip r:embed="rId2"/>
              </a:buBlip>
            </a:pPr>
            <a:r>
              <a:rPr lang="en-US" sz="2800">
                <a:effectLst>
                  <a:outerShdw blurRad="38100" dist="38100" dir="2700000" algn="tl">
                    <a:srgbClr val="C0C0C0"/>
                  </a:outerShdw>
                </a:effectLst>
              </a:rPr>
              <a:t>Mi</a:t>
            </a:r>
            <a:r>
              <a:rPr lang="tr-TR" sz="2800">
                <a:effectLst>
                  <a:outerShdw blurRad="38100" dist="38100" dir="2700000" algn="tl">
                    <a:srgbClr val="C0C0C0"/>
                  </a:outerShdw>
                </a:effectLst>
              </a:rPr>
              <a:t>k</a:t>
            </a:r>
            <a:r>
              <a:rPr lang="en-US" sz="2800">
                <a:effectLst>
                  <a:outerShdw blurRad="38100" dist="38100" dir="2700000" algn="tl">
                    <a:srgbClr val="C0C0C0"/>
                  </a:outerShdw>
                </a:effectLst>
              </a:rPr>
              <a:t>rosatellit</a:t>
            </a:r>
            <a:r>
              <a:rPr lang="tr-TR" sz="2800">
                <a:effectLst>
                  <a:outerShdw blurRad="38100" dist="38100" dir="2700000" algn="tl">
                    <a:srgbClr val="C0C0C0"/>
                  </a:outerShdw>
                </a:effectLst>
              </a:rPr>
              <a:t>ler</a:t>
            </a:r>
            <a:r>
              <a:rPr lang="en-US" sz="2800">
                <a:effectLst>
                  <a:outerShdw blurRad="38100" dist="38100" dir="2700000" algn="tl">
                    <a:srgbClr val="C0C0C0"/>
                  </a:outerShdw>
                </a:effectLst>
              </a:rPr>
              <a:t>--2-4 bp</a:t>
            </a:r>
          </a:p>
          <a:p>
            <a:pPr marL="457200" indent="-457200">
              <a:lnSpc>
                <a:spcPct val="110000"/>
              </a:lnSpc>
              <a:spcBef>
                <a:spcPct val="50000"/>
              </a:spcBef>
              <a:buClr>
                <a:schemeClr val="hlink"/>
              </a:buClr>
              <a:buSzPct val="110000"/>
              <a:buFont typeface="Wingdings" pitchFamily="2" charset="2"/>
              <a:buBlip>
                <a:blip r:embed="rId2"/>
              </a:buBlip>
            </a:pPr>
            <a:r>
              <a:rPr lang="en-US" sz="2800">
                <a:effectLst>
                  <a:outerShdw blurRad="38100" dist="38100" dir="2700000" algn="tl">
                    <a:srgbClr val="C0C0C0"/>
                  </a:outerShdw>
                </a:effectLst>
              </a:rPr>
              <a:t>Single NucleotidePolymorphisms (SNP)- 1 bp</a:t>
            </a:r>
          </a:p>
          <a:p>
            <a:pPr marL="457200" indent="-457200">
              <a:lnSpc>
                <a:spcPct val="110000"/>
              </a:lnSpc>
              <a:spcBef>
                <a:spcPct val="50000"/>
              </a:spcBef>
              <a:buClr>
                <a:schemeClr val="hlink"/>
              </a:buClr>
              <a:buSzPct val="110000"/>
              <a:buFont typeface="Wingdings" pitchFamily="2" charset="2"/>
              <a:buBlip>
                <a:blip r:embed="rId2"/>
              </a:buBlip>
            </a:pPr>
            <a:r>
              <a:rPr lang="tr-TR" sz="2800">
                <a:effectLst>
                  <a:outerShdw blurRad="38100" dist="38100" dir="2700000" algn="tl">
                    <a:srgbClr val="C0C0C0"/>
                  </a:outerShdw>
                </a:effectLst>
              </a:rPr>
              <a:t>Nisbi frekansları</a:t>
            </a:r>
            <a:r>
              <a:rPr lang="en-US" sz="2800">
                <a:effectLst>
                  <a:outerShdw blurRad="38100" dist="38100" dir="2700000" algn="tl">
                    <a:srgbClr val="C0C0C0"/>
                  </a:outerShdw>
                </a:effectLst>
              </a:rPr>
              <a:t>: </a:t>
            </a:r>
          </a:p>
          <a:p>
            <a:pPr marL="457200" indent="-457200">
              <a:lnSpc>
                <a:spcPct val="110000"/>
              </a:lnSpc>
              <a:spcBef>
                <a:spcPct val="50000"/>
              </a:spcBef>
              <a:buClr>
                <a:schemeClr val="hlink"/>
              </a:buClr>
              <a:buSzPct val="110000"/>
              <a:buFont typeface="Wingdings" pitchFamily="2" charset="2"/>
              <a:buNone/>
            </a:pPr>
            <a:r>
              <a:rPr lang="en-US" sz="2800">
                <a:effectLst>
                  <a:outerShdw blurRad="38100" dist="38100" dir="2700000" algn="tl">
                    <a:srgbClr val="C0C0C0"/>
                  </a:outerShdw>
                </a:effectLst>
              </a:rPr>
              <a:t>SNPs&gt;mi</a:t>
            </a:r>
            <a:r>
              <a:rPr lang="tr-TR" sz="2800">
                <a:effectLst>
                  <a:outerShdw blurRad="38100" dist="38100" dir="2700000" algn="tl">
                    <a:srgbClr val="C0C0C0"/>
                  </a:outerShdw>
                </a:effectLst>
              </a:rPr>
              <a:t>k</a:t>
            </a:r>
            <a:r>
              <a:rPr lang="en-US" sz="2800">
                <a:effectLst>
                  <a:outerShdw blurRad="38100" dist="38100" dir="2700000" algn="tl">
                    <a:srgbClr val="C0C0C0"/>
                  </a:outerShdw>
                </a:effectLst>
              </a:rPr>
              <a:t>rosatellit</a:t>
            </a:r>
            <a:r>
              <a:rPr lang="tr-TR" sz="2800">
                <a:effectLst>
                  <a:outerShdw blurRad="38100" dist="38100" dir="2700000" algn="tl">
                    <a:srgbClr val="C0C0C0"/>
                  </a:outerShdw>
                </a:effectLst>
              </a:rPr>
              <a:t>ler</a:t>
            </a:r>
            <a:r>
              <a:rPr lang="en-US" sz="2800">
                <a:effectLst>
                  <a:outerShdw blurRad="38100" dist="38100" dir="2700000" algn="tl">
                    <a:srgbClr val="C0C0C0"/>
                  </a:outerShdw>
                </a:effectLst>
              </a:rPr>
              <a:t>&gt;VNTRs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612355">
                                            <p:txEl>
                                              <p:pRg st="0" end="0"/>
                                            </p:txEl>
                                          </p:spTgt>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612355">
                                            <p:txEl>
                                              <p:pRg st="1" end="1"/>
                                            </p:txEl>
                                          </p:spTgt>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612355">
                                            <p:txEl>
                                              <p:pRg st="2" end="2"/>
                                            </p:txEl>
                                          </p:spTgt>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612355">
                                            <p:txEl>
                                              <p:pRg st="3" end="3"/>
                                            </p:txEl>
                                          </p:spTgt>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6123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2355" grpId="0" build="p" autoUpdateAnimBg="0" advAuto="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3378" name="Picture 2" descr="&#10;06_003.jpg                                                     00029DFBMacintosh HD                   BB59E68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7163"/>
            <a:ext cx="9144000" cy="4160837"/>
          </a:xfrm>
          <a:prstGeom prst="rect">
            <a:avLst/>
          </a:prstGeom>
          <a:noFill/>
          <a:extLst>
            <a:ext uri="{909E8E84-426E-40DD-AFC4-6F175D3DCCD1}">
              <a14:hiddenFill xmlns:a14="http://schemas.microsoft.com/office/drawing/2010/main">
                <a:solidFill>
                  <a:srgbClr val="FFFFFF"/>
                </a:solidFill>
              </a14:hiddenFill>
            </a:ext>
          </a:extLst>
        </p:spPr>
      </p:pic>
      <p:sp>
        <p:nvSpPr>
          <p:cNvPr id="613379" name="Text Box 3"/>
          <p:cNvSpPr txBox="1">
            <a:spLocks noChangeArrowheads="1"/>
          </p:cNvSpPr>
          <p:nvPr/>
        </p:nvSpPr>
        <p:spPr bwMode="auto">
          <a:xfrm>
            <a:off x="1406525" y="1363663"/>
            <a:ext cx="538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effectLst>
                  <a:outerShdw blurRad="38100" dist="38100" dir="2700000" algn="tl">
                    <a:srgbClr val="C0C0C0"/>
                  </a:outerShdw>
                </a:effectLst>
              </a:rPr>
              <a:t>BamH I restri</a:t>
            </a:r>
            <a:r>
              <a:rPr lang="tr-TR">
                <a:effectLst>
                  <a:outerShdw blurRad="38100" dist="38100" dir="2700000" algn="tl">
                    <a:srgbClr val="C0C0C0"/>
                  </a:outerShdw>
                </a:effectLst>
              </a:rPr>
              <a:t>ks</a:t>
            </a:r>
            <a:r>
              <a:rPr lang="en-US">
                <a:effectLst>
                  <a:outerShdw blurRad="38100" dist="38100" dir="2700000" algn="tl">
                    <a:srgbClr val="C0C0C0"/>
                  </a:outerShdw>
                </a:effectLst>
              </a:rPr>
              <a:t>i</a:t>
            </a:r>
            <a:r>
              <a:rPr lang="tr-TR">
                <a:effectLst>
                  <a:outerShdw blurRad="38100" dist="38100" dir="2700000" algn="tl">
                    <a:srgbClr val="C0C0C0"/>
                  </a:outerShdw>
                </a:effectLst>
              </a:rPr>
              <a:t>y</a:t>
            </a:r>
            <a:r>
              <a:rPr lang="en-US">
                <a:effectLst>
                  <a:outerShdw blurRad="38100" dist="38100" dir="2700000" algn="tl">
                    <a:srgbClr val="C0C0C0"/>
                  </a:outerShdw>
                </a:effectLst>
              </a:rPr>
              <a:t>on enz</a:t>
            </a:r>
            <a:r>
              <a:rPr lang="tr-TR">
                <a:effectLst>
                  <a:outerShdw blurRad="38100" dist="38100" dir="2700000" algn="tl">
                    <a:srgbClr val="C0C0C0"/>
                  </a:outerShdw>
                </a:effectLst>
              </a:rPr>
              <a:t>i</a:t>
            </a:r>
            <a:r>
              <a:rPr lang="en-US">
                <a:effectLst>
                  <a:outerShdw blurRad="38100" dist="38100" dir="2700000" algn="tl">
                    <a:srgbClr val="C0C0C0"/>
                  </a:outerShdw>
                </a:effectLst>
              </a:rPr>
              <a:t>m</a:t>
            </a:r>
            <a:r>
              <a:rPr lang="tr-TR">
                <a:effectLst>
                  <a:outerShdw blurRad="38100" dist="38100" dir="2700000" algn="tl">
                    <a:srgbClr val="C0C0C0"/>
                  </a:outerShdw>
                </a:effectLst>
              </a:rPr>
              <a:t>i</a:t>
            </a:r>
            <a:r>
              <a:rPr lang="en-US">
                <a:effectLst>
                  <a:outerShdw blurRad="38100" dist="38100" dir="2700000" algn="tl">
                    <a:srgbClr val="C0C0C0"/>
                  </a:outerShdw>
                </a:effectLst>
              </a:rPr>
              <a:t>-- GGATCC</a:t>
            </a:r>
          </a:p>
        </p:txBody>
      </p:sp>
      <p:sp>
        <p:nvSpPr>
          <p:cNvPr id="613380" name="AutoShape 4"/>
          <p:cNvSpPr>
            <a:spLocks noChangeAspect="1" noChangeArrowheads="1"/>
          </p:cNvSpPr>
          <p:nvPr/>
        </p:nvSpPr>
        <p:spPr bwMode="auto">
          <a:xfrm flipH="1">
            <a:off x="6834188" y="2057400"/>
            <a:ext cx="265112" cy="228600"/>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13381" name="AutoShape 5"/>
          <p:cNvSpPr>
            <a:spLocks noChangeAspect="1" noChangeArrowheads="1"/>
          </p:cNvSpPr>
          <p:nvPr/>
        </p:nvSpPr>
        <p:spPr bwMode="auto">
          <a:xfrm rot="10790956" flipH="1">
            <a:off x="5995988" y="1219200"/>
            <a:ext cx="265112" cy="228600"/>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13382" name="Text Box 6"/>
          <p:cNvSpPr txBox="1">
            <a:spLocks noChangeArrowheads="1"/>
          </p:cNvSpPr>
          <p:nvPr/>
        </p:nvSpPr>
        <p:spPr bwMode="auto">
          <a:xfrm>
            <a:off x="5803900" y="1676400"/>
            <a:ext cx="1487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effectLst>
                  <a:outerShdw blurRad="38100" dist="38100" dir="2700000" algn="tl">
                    <a:srgbClr val="C0C0C0"/>
                  </a:outerShdw>
                </a:effectLst>
              </a:rPr>
              <a:t>CCTAGG</a:t>
            </a:r>
          </a:p>
        </p:txBody>
      </p:sp>
      <p:sp>
        <p:nvSpPr>
          <p:cNvPr id="613383" name="Rectangle 7"/>
          <p:cNvSpPr>
            <a:spLocks noChangeArrowheads="1"/>
          </p:cNvSpPr>
          <p:nvPr/>
        </p:nvSpPr>
        <p:spPr bwMode="auto">
          <a:xfrm>
            <a:off x="0" y="4267200"/>
            <a:ext cx="9144000" cy="2133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effectLst>
                  <a:outerShdw blurRad="38100" dist="38100" dir="2700000" algn="tl">
                    <a:srgbClr val="C0C0C0"/>
                  </a:outerShdw>
                </a:effectLst>
              </a:rPr>
              <a:t>RFLP-restriction fragment length polymorphism</a:t>
            </a:r>
          </a:p>
        </p:txBody>
      </p:sp>
      <p:sp>
        <p:nvSpPr>
          <p:cNvPr id="613384" name="Text Box 8"/>
          <p:cNvSpPr txBox="1">
            <a:spLocks noChangeArrowheads="1"/>
          </p:cNvSpPr>
          <p:nvPr/>
        </p:nvSpPr>
        <p:spPr bwMode="auto">
          <a:xfrm>
            <a:off x="1136650" y="44450"/>
            <a:ext cx="1581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a:effectLst>
                  <a:outerShdw blurRad="38100" dist="38100" dir="2700000" algn="tl">
                    <a:srgbClr val="C0C0C0"/>
                  </a:outerShdw>
                </a:effectLst>
              </a:rPr>
              <a:t>RFLPs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2" name="Text Box 2"/>
          <p:cNvSpPr txBox="1">
            <a:spLocks noChangeArrowheads="1"/>
          </p:cNvSpPr>
          <p:nvPr/>
        </p:nvSpPr>
        <p:spPr bwMode="auto">
          <a:xfrm>
            <a:off x="427038" y="77788"/>
            <a:ext cx="701675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50000"/>
              </a:lnSpc>
            </a:pPr>
            <a:r>
              <a:rPr lang="en-US" sz="2800">
                <a:effectLst/>
              </a:rPr>
              <a:t>VNTRs--variable number of tandem repeat </a:t>
            </a:r>
          </a:p>
          <a:p>
            <a:pPr>
              <a:lnSpc>
                <a:spcPct val="150000"/>
              </a:lnSpc>
            </a:pPr>
            <a:r>
              <a:rPr lang="en-US" sz="2800">
                <a:effectLst/>
              </a:rPr>
              <a:t>	pol</a:t>
            </a:r>
            <a:r>
              <a:rPr lang="tr-TR" sz="2800">
                <a:effectLst/>
              </a:rPr>
              <a:t>i</a:t>
            </a:r>
            <a:r>
              <a:rPr lang="en-US" sz="2800">
                <a:effectLst/>
              </a:rPr>
              <a:t>mor</a:t>
            </a:r>
            <a:r>
              <a:rPr lang="tr-TR" sz="2800">
                <a:effectLst/>
              </a:rPr>
              <a:t>f</a:t>
            </a:r>
            <a:r>
              <a:rPr lang="en-US" sz="2800">
                <a:effectLst/>
              </a:rPr>
              <a:t>i</a:t>
            </a:r>
            <a:r>
              <a:rPr lang="tr-TR" sz="2800">
                <a:effectLst/>
              </a:rPr>
              <a:t>z</a:t>
            </a:r>
            <a:r>
              <a:rPr lang="en-US" sz="2800">
                <a:effectLst/>
              </a:rPr>
              <a:t>m</a:t>
            </a:r>
            <a:r>
              <a:rPr lang="tr-TR" sz="2800">
                <a:effectLst/>
              </a:rPr>
              <a:t>ler</a:t>
            </a:r>
            <a:r>
              <a:rPr lang="en-US" sz="2800">
                <a:effectLst/>
              </a:rPr>
              <a:t> RFLP</a:t>
            </a:r>
            <a:r>
              <a:rPr lang="tr-TR" sz="2800">
                <a:effectLst/>
              </a:rPr>
              <a:t>  ile izlenebilirler:</a:t>
            </a:r>
            <a:endParaRPr lang="en-US" sz="2800">
              <a:effectLst/>
            </a:endParaRPr>
          </a:p>
          <a:p>
            <a:pPr>
              <a:lnSpc>
                <a:spcPct val="150000"/>
              </a:lnSpc>
            </a:pPr>
            <a:r>
              <a:rPr lang="en-US" sz="2800">
                <a:effectLst/>
              </a:rPr>
              <a:t>	</a:t>
            </a:r>
          </a:p>
        </p:txBody>
      </p:sp>
      <p:pic>
        <p:nvPicPr>
          <p:cNvPr id="614403" name="Picture 3" descr="TT6-6"/>
          <p:cNvPicPr>
            <a:picLocks noChangeAspect="1" noChangeArrowheads="1"/>
          </p:cNvPicPr>
          <p:nvPr/>
        </p:nvPicPr>
        <p:blipFill>
          <a:blip r:embed="rId2">
            <a:extLst>
              <a:ext uri="{28A0092B-C50C-407E-A947-70E740481C1C}">
                <a14:useLocalDpi xmlns:a14="http://schemas.microsoft.com/office/drawing/2010/main" val="0"/>
              </a:ext>
            </a:extLst>
          </a:blip>
          <a:srcRect t="54610"/>
          <a:stretch>
            <a:fillRect/>
          </a:stretch>
        </p:blipFill>
        <p:spPr bwMode="auto">
          <a:xfrm>
            <a:off x="381000" y="1752600"/>
            <a:ext cx="8763000" cy="507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6144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6" name="Text Box 2"/>
          <p:cNvSpPr txBox="1">
            <a:spLocks noChangeArrowheads="1"/>
          </p:cNvSpPr>
          <p:nvPr/>
        </p:nvSpPr>
        <p:spPr bwMode="auto">
          <a:xfrm>
            <a:off x="517525" y="3781425"/>
            <a:ext cx="71532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effectLst/>
              </a:rPr>
              <a:t>5-10 </a:t>
            </a:r>
            <a:r>
              <a:rPr lang="tr-TR">
                <a:effectLst/>
              </a:rPr>
              <a:t>farklı</a:t>
            </a:r>
            <a:r>
              <a:rPr lang="en-US">
                <a:effectLst/>
              </a:rPr>
              <a:t> VNTR </a:t>
            </a:r>
            <a:r>
              <a:rPr lang="tr-TR">
                <a:effectLst/>
              </a:rPr>
              <a:t>lokusu incelemesi ile  parmakizleri</a:t>
            </a:r>
          </a:p>
          <a:p>
            <a:r>
              <a:rPr lang="tr-TR">
                <a:effectLst/>
              </a:rPr>
              <a:t> oluşturulurlar.</a:t>
            </a:r>
            <a:endParaRPr lang="en-US">
              <a:effectLst/>
            </a:endParaRPr>
          </a:p>
        </p:txBody>
      </p:sp>
      <p:sp>
        <p:nvSpPr>
          <p:cNvPr id="615427" name="Text Box 3"/>
          <p:cNvSpPr txBox="1">
            <a:spLocks noChangeArrowheads="1"/>
          </p:cNvSpPr>
          <p:nvPr/>
        </p:nvSpPr>
        <p:spPr bwMode="auto">
          <a:xfrm>
            <a:off x="381000" y="944563"/>
            <a:ext cx="494506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a:effectLst/>
              </a:rPr>
              <a:t>VNTR’s Geneti</a:t>
            </a:r>
            <a:r>
              <a:rPr lang="tr-TR" sz="3200">
                <a:effectLst/>
              </a:rPr>
              <a:t>k</a:t>
            </a:r>
            <a:r>
              <a:rPr lang="en-US" sz="3200">
                <a:effectLst/>
              </a:rPr>
              <a:t> </a:t>
            </a:r>
            <a:r>
              <a:rPr lang="tr-TR" sz="3200">
                <a:effectLst/>
              </a:rPr>
              <a:t>parmakizi</a:t>
            </a:r>
          </a:p>
          <a:p>
            <a:r>
              <a:rPr lang="tr-TR" sz="3200">
                <a:effectLst/>
              </a:rPr>
              <a:t> oluştururlar.</a:t>
            </a:r>
            <a:endParaRPr lang="en-US" sz="3200">
              <a:effectLst/>
            </a:endParaRPr>
          </a:p>
        </p:txBody>
      </p:sp>
      <p:pic>
        <p:nvPicPr>
          <p:cNvPr id="6154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7088" y="0"/>
            <a:ext cx="2636837" cy="3352800"/>
          </a:xfrm>
          <a:prstGeom prst="rect">
            <a:avLst/>
          </a:prstGeom>
          <a:noFill/>
          <a:extLst>
            <a:ext uri="{909E8E84-426E-40DD-AFC4-6F175D3DCCD1}">
              <a14:hiddenFill xmlns:a14="http://schemas.microsoft.com/office/drawing/2010/main">
                <a:solidFill>
                  <a:srgbClr val="FFFFFF"/>
                </a:solidFill>
              </a14:hiddenFill>
            </a:ext>
          </a:extLst>
        </p:spPr>
      </p:pic>
      <p:sp>
        <p:nvSpPr>
          <p:cNvPr id="615429" name="Rectangle 5"/>
          <p:cNvSpPr>
            <a:spLocks noChangeArrowheads="1"/>
          </p:cNvSpPr>
          <p:nvPr/>
        </p:nvSpPr>
        <p:spPr bwMode="auto">
          <a:xfrm>
            <a:off x="4611688" y="3048000"/>
            <a:ext cx="45323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effectLst/>
                <a:latin typeface="Times New Roman" charset="0"/>
              </a:rPr>
              <a:t>http://darwin.nmsu.edu/~molbio/diabetes/images/fprint_5.gif</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52964" name="Picture 4" descr="&#10;11_001.pdf                                                     00029DFBMacintosh HD                   BB59E68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0"/>
            <a:ext cx="8839200" cy="6897688"/>
          </a:xfrm>
          <a:prstGeom prst="rect">
            <a:avLst/>
          </a:prstGeom>
          <a:noFill/>
          <a:extLst>
            <a:ext uri="{909E8E84-426E-40DD-AFC4-6F175D3DCCD1}">
              <a14:hiddenFill xmlns:a14="http://schemas.microsoft.com/office/drawing/2010/main">
                <a:solidFill>
                  <a:srgbClr val="FFFFFF"/>
                </a:solidFill>
              </a14:hiddenFill>
            </a:ext>
          </a:extLst>
        </p:spPr>
      </p:pic>
      <p:grpSp>
        <p:nvGrpSpPr>
          <p:cNvPr id="552969" name="Group 9"/>
          <p:cNvGrpSpPr>
            <a:grpSpLocks/>
          </p:cNvGrpSpPr>
          <p:nvPr/>
        </p:nvGrpSpPr>
        <p:grpSpPr bwMode="auto">
          <a:xfrm>
            <a:off x="0" y="2590800"/>
            <a:ext cx="2886075" cy="833438"/>
            <a:chOff x="-58" y="1632"/>
            <a:chExt cx="1818" cy="525"/>
          </a:xfrm>
        </p:grpSpPr>
        <p:sp>
          <p:nvSpPr>
            <p:cNvPr id="552965" name="Text Box 5"/>
            <p:cNvSpPr txBox="1">
              <a:spLocks noChangeArrowheads="1"/>
            </p:cNvSpPr>
            <p:nvPr/>
          </p:nvSpPr>
          <p:spPr bwMode="auto">
            <a:xfrm>
              <a:off x="-58" y="1831"/>
              <a:ext cx="1818"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solidFill>
                    <a:srgbClr val="008000"/>
                  </a:solidFill>
                  <a:effectLst>
                    <a:outerShdw blurRad="38100" dist="38100" dir="2700000" algn="tl">
                      <a:srgbClr val="C0C0C0"/>
                    </a:outerShdw>
                  </a:effectLst>
                </a:rPr>
                <a:t>Single nt substitution= unstable</a:t>
              </a:r>
            </a:p>
            <a:p>
              <a:r>
                <a:rPr lang="en-US" sz="1400" b="1">
                  <a:solidFill>
                    <a:srgbClr val="008000"/>
                  </a:solidFill>
                  <a:effectLst>
                    <a:outerShdw blurRad="38100" dist="38100" dir="2700000" algn="tl">
                      <a:srgbClr val="C0C0C0"/>
                    </a:outerShdw>
                  </a:effectLst>
                </a:rPr>
                <a:t>Hb-AD- precip, hemolysis</a:t>
              </a:r>
            </a:p>
          </p:txBody>
        </p:sp>
        <p:sp>
          <p:nvSpPr>
            <p:cNvPr id="552968" name="Line 8"/>
            <p:cNvSpPr>
              <a:spLocks noChangeShapeType="1"/>
            </p:cNvSpPr>
            <p:nvPr/>
          </p:nvSpPr>
          <p:spPr bwMode="auto">
            <a:xfrm flipV="1">
              <a:off x="1152" y="1632"/>
              <a:ext cx="528" cy="240"/>
            </a:xfrm>
            <a:prstGeom prst="line">
              <a:avLst/>
            </a:prstGeom>
            <a:noFill/>
            <a:ln w="952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552974" name="Group 14"/>
          <p:cNvGrpSpPr>
            <a:grpSpLocks/>
          </p:cNvGrpSpPr>
          <p:nvPr/>
        </p:nvGrpSpPr>
        <p:grpSpPr bwMode="auto">
          <a:xfrm>
            <a:off x="60325" y="3276600"/>
            <a:ext cx="3284538" cy="757238"/>
            <a:chOff x="38" y="2064"/>
            <a:chExt cx="2069" cy="477"/>
          </a:xfrm>
        </p:grpSpPr>
        <p:sp>
          <p:nvSpPr>
            <p:cNvPr id="552966" name="Text Box 6"/>
            <p:cNvSpPr txBox="1">
              <a:spLocks noChangeArrowheads="1"/>
            </p:cNvSpPr>
            <p:nvPr/>
          </p:nvSpPr>
          <p:spPr bwMode="auto">
            <a:xfrm>
              <a:off x="38" y="2215"/>
              <a:ext cx="2069"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solidFill>
                    <a:srgbClr val="008000"/>
                  </a:solidFill>
                  <a:effectLst>
                    <a:outerShdw blurRad="38100" dist="38100" dir="2700000" algn="tl">
                      <a:srgbClr val="C0C0C0"/>
                    </a:outerShdw>
                  </a:effectLst>
                  <a:latin typeface="Symbol" pitchFamily="18" charset="2"/>
                </a:rPr>
                <a:t>b</a:t>
              </a:r>
              <a:r>
                <a:rPr lang="en-US" sz="1400" b="1">
                  <a:solidFill>
                    <a:srgbClr val="008000"/>
                  </a:solidFill>
                  <a:effectLst>
                    <a:outerShdw blurRad="38100" dist="38100" dir="2700000" algn="tl">
                      <a:srgbClr val="C0C0C0"/>
                    </a:outerShdw>
                  </a:effectLst>
                </a:rPr>
                <a:t> globin mutation that results in loss</a:t>
              </a:r>
            </a:p>
            <a:p>
              <a:r>
                <a:rPr lang="en-US" sz="1400" b="1">
                  <a:solidFill>
                    <a:srgbClr val="008000"/>
                  </a:solidFill>
                  <a:effectLst>
                    <a:outerShdw blurRad="38100" dist="38100" dir="2700000" algn="tl">
                      <a:srgbClr val="C0C0C0"/>
                    </a:outerShdw>
                  </a:effectLst>
                </a:rPr>
                <a:t>of b chain expression</a:t>
              </a:r>
            </a:p>
          </p:txBody>
        </p:sp>
        <p:sp>
          <p:nvSpPr>
            <p:cNvPr id="552970" name="Line 10"/>
            <p:cNvSpPr>
              <a:spLocks noChangeShapeType="1"/>
            </p:cNvSpPr>
            <p:nvPr/>
          </p:nvSpPr>
          <p:spPr bwMode="auto">
            <a:xfrm flipV="1">
              <a:off x="1056" y="2064"/>
              <a:ext cx="528" cy="144"/>
            </a:xfrm>
            <a:prstGeom prst="line">
              <a:avLst/>
            </a:prstGeom>
            <a:noFill/>
            <a:ln w="952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552973" name="Group 13"/>
          <p:cNvGrpSpPr>
            <a:grpSpLocks/>
          </p:cNvGrpSpPr>
          <p:nvPr/>
        </p:nvGrpSpPr>
        <p:grpSpPr bwMode="auto">
          <a:xfrm>
            <a:off x="0" y="3962400"/>
            <a:ext cx="2525713" cy="974725"/>
            <a:chOff x="0" y="2496"/>
            <a:chExt cx="1591" cy="614"/>
          </a:xfrm>
        </p:grpSpPr>
        <p:sp>
          <p:nvSpPr>
            <p:cNvPr id="552967" name="Text Box 7"/>
            <p:cNvSpPr txBox="1">
              <a:spLocks noChangeArrowheads="1"/>
            </p:cNvSpPr>
            <p:nvPr/>
          </p:nvSpPr>
          <p:spPr bwMode="auto">
            <a:xfrm>
              <a:off x="0" y="2784"/>
              <a:ext cx="1591"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solidFill>
                    <a:srgbClr val="008000"/>
                  </a:solidFill>
                  <a:effectLst>
                    <a:outerShdw blurRad="38100" dist="38100" dir="2700000" algn="tl">
                      <a:srgbClr val="C0C0C0"/>
                    </a:outerShdw>
                  </a:effectLst>
                </a:rPr>
                <a:t>Mut locks Hb in its high/low</a:t>
              </a:r>
            </a:p>
            <a:p>
              <a:r>
                <a:rPr lang="en-US" sz="1400" b="1">
                  <a:solidFill>
                    <a:srgbClr val="008000"/>
                  </a:solidFill>
                  <a:effectLst>
                    <a:outerShdw blurRad="38100" dist="38100" dir="2700000" algn="tl">
                      <a:srgbClr val="C0C0C0"/>
                    </a:outerShdw>
                  </a:effectLst>
                </a:rPr>
                <a:t>Oxygen affinity state</a:t>
              </a:r>
            </a:p>
          </p:txBody>
        </p:sp>
        <p:sp>
          <p:nvSpPr>
            <p:cNvPr id="552971" name="Line 11"/>
            <p:cNvSpPr>
              <a:spLocks noChangeShapeType="1"/>
            </p:cNvSpPr>
            <p:nvPr/>
          </p:nvSpPr>
          <p:spPr bwMode="auto">
            <a:xfrm rot="20927021" flipV="1">
              <a:off x="960" y="2496"/>
              <a:ext cx="528" cy="144"/>
            </a:xfrm>
            <a:prstGeom prst="line">
              <a:avLst/>
            </a:prstGeom>
            <a:noFill/>
            <a:ln w="952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552979" name="Group 19"/>
          <p:cNvGrpSpPr>
            <a:grpSpLocks/>
          </p:cNvGrpSpPr>
          <p:nvPr/>
        </p:nvGrpSpPr>
        <p:grpSpPr bwMode="auto">
          <a:xfrm>
            <a:off x="100013" y="4724400"/>
            <a:ext cx="2033587" cy="838200"/>
            <a:chOff x="63" y="2976"/>
            <a:chExt cx="1281" cy="528"/>
          </a:xfrm>
        </p:grpSpPr>
        <p:sp>
          <p:nvSpPr>
            <p:cNvPr id="552975" name="Text Box 15"/>
            <p:cNvSpPr txBox="1">
              <a:spLocks noChangeArrowheads="1"/>
            </p:cNvSpPr>
            <p:nvPr/>
          </p:nvSpPr>
          <p:spPr bwMode="auto">
            <a:xfrm>
              <a:off x="63" y="3178"/>
              <a:ext cx="1137"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solidFill>
                    <a:srgbClr val="008000"/>
                  </a:solidFill>
                  <a:effectLst>
                    <a:outerShdw blurRad="38100" dist="38100" dir="2700000" algn="tl">
                      <a:srgbClr val="C0C0C0"/>
                    </a:outerShdw>
                  </a:effectLst>
                </a:rPr>
                <a:t>Deoxygenated HbS</a:t>
              </a:r>
            </a:p>
            <a:p>
              <a:r>
                <a:rPr lang="en-US" sz="1400" b="1">
                  <a:solidFill>
                    <a:srgbClr val="008000"/>
                  </a:solidFill>
                  <a:effectLst>
                    <a:outerShdw blurRad="38100" dist="38100" dir="2700000" algn="tl">
                      <a:srgbClr val="C0C0C0"/>
                    </a:outerShdw>
                  </a:effectLst>
                </a:rPr>
                <a:t>polymerizes</a:t>
              </a:r>
            </a:p>
          </p:txBody>
        </p:sp>
        <p:sp>
          <p:nvSpPr>
            <p:cNvPr id="552978" name="Line 18"/>
            <p:cNvSpPr>
              <a:spLocks noChangeShapeType="1"/>
            </p:cNvSpPr>
            <p:nvPr/>
          </p:nvSpPr>
          <p:spPr bwMode="auto">
            <a:xfrm flipV="1">
              <a:off x="672" y="2976"/>
              <a:ext cx="672" cy="240"/>
            </a:xfrm>
            <a:prstGeom prst="line">
              <a:avLst/>
            </a:prstGeom>
            <a:noFill/>
            <a:ln w="952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552981" name="Group 21"/>
          <p:cNvGrpSpPr>
            <a:grpSpLocks/>
          </p:cNvGrpSpPr>
          <p:nvPr/>
        </p:nvGrpSpPr>
        <p:grpSpPr bwMode="auto">
          <a:xfrm>
            <a:off x="6324600" y="3124200"/>
            <a:ext cx="2819400" cy="898525"/>
            <a:chOff x="3984" y="1968"/>
            <a:chExt cx="1776" cy="566"/>
          </a:xfrm>
        </p:grpSpPr>
        <p:sp>
          <p:nvSpPr>
            <p:cNvPr id="552977" name="Text Box 17"/>
            <p:cNvSpPr txBox="1">
              <a:spLocks noChangeArrowheads="1"/>
            </p:cNvSpPr>
            <p:nvPr/>
          </p:nvSpPr>
          <p:spPr bwMode="auto">
            <a:xfrm>
              <a:off x="4565" y="2208"/>
              <a:ext cx="1195" cy="32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solidFill>
                    <a:srgbClr val="008000"/>
                  </a:solidFill>
                  <a:effectLst>
                    <a:outerShdw blurRad="38100" dist="38100" dir="2700000" algn="tl">
                      <a:srgbClr val="C0C0C0"/>
                    </a:outerShdw>
                  </a:effectLst>
                </a:rPr>
                <a:t>Deletion of </a:t>
              </a:r>
              <a:r>
                <a:rPr lang="en-US" sz="1400" b="1">
                  <a:solidFill>
                    <a:srgbClr val="008000"/>
                  </a:solidFill>
                  <a:effectLst>
                    <a:outerShdw blurRad="38100" dist="38100" dir="2700000" algn="tl">
                      <a:srgbClr val="C0C0C0"/>
                    </a:outerShdw>
                  </a:effectLst>
                  <a:latin typeface="Symbol" pitchFamily="18" charset="2"/>
                </a:rPr>
                <a:t>a</a:t>
              </a:r>
              <a:r>
                <a:rPr lang="en-US" sz="1400" b="1">
                  <a:solidFill>
                    <a:srgbClr val="008000"/>
                  </a:solidFill>
                  <a:effectLst>
                    <a:outerShdw blurRad="38100" dist="38100" dir="2700000" algn="tl">
                      <a:srgbClr val="C0C0C0"/>
                    </a:outerShdw>
                  </a:effectLst>
                </a:rPr>
                <a:t> globin </a:t>
              </a:r>
            </a:p>
            <a:p>
              <a:r>
                <a:rPr lang="en-US" sz="1400" b="1">
                  <a:solidFill>
                    <a:srgbClr val="008000"/>
                  </a:solidFill>
                  <a:effectLst>
                    <a:outerShdw blurRad="38100" dist="38100" dir="2700000" algn="tl">
                      <a:srgbClr val="C0C0C0"/>
                    </a:outerShdw>
                  </a:effectLst>
                </a:rPr>
                <a:t>genes</a:t>
              </a:r>
            </a:p>
          </p:txBody>
        </p:sp>
        <p:sp>
          <p:nvSpPr>
            <p:cNvPr id="552980" name="Line 20"/>
            <p:cNvSpPr>
              <a:spLocks noChangeShapeType="1"/>
            </p:cNvSpPr>
            <p:nvPr/>
          </p:nvSpPr>
          <p:spPr bwMode="auto">
            <a:xfrm flipH="1" flipV="1">
              <a:off x="3984" y="1968"/>
              <a:ext cx="624" cy="288"/>
            </a:xfrm>
            <a:prstGeom prst="line">
              <a:avLst/>
            </a:prstGeom>
            <a:noFill/>
            <a:ln w="952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552984" name="Group 24"/>
          <p:cNvGrpSpPr>
            <a:grpSpLocks/>
          </p:cNvGrpSpPr>
          <p:nvPr/>
        </p:nvGrpSpPr>
        <p:grpSpPr bwMode="auto">
          <a:xfrm>
            <a:off x="7162800" y="4876800"/>
            <a:ext cx="1828800" cy="849313"/>
            <a:chOff x="4512" y="3072"/>
            <a:chExt cx="1152" cy="535"/>
          </a:xfrm>
        </p:grpSpPr>
        <p:sp>
          <p:nvSpPr>
            <p:cNvPr id="552976" name="Text Box 16"/>
            <p:cNvSpPr txBox="1">
              <a:spLocks noChangeArrowheads="1"/>
            </p:cNvSpPr>
            <p:nvPr/>
          </p:nvSpPr>
          <p:spPr bwMode="auto">
            <a:xfrm>
              <a:off x="4656" y="3281"/>
              <a:ext cx="1008"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solidFill>
                    <a:srgbClr val="008000"/>
                  </a:solidFill>
                  <a:effectLst>
                    <a:outerShdw blurRad="38100" dist="38100" dir="2700000" algn="tl">
                      <a:srgbClr val="C0C0C0"/>
                    </a:outerShdw>
                  </a:effectLst>
                </a:rPr>
                <a:t>Deletion of </a:t>
              </a:r>
              <a:r>
                <a:rPr lang="en-US" sz="1400" b="1">
                  <a:solidFill>
                    <a:srgbClr val="008000"/>
                  </a:solidFill>
                  <a:effectLst>
                    <a:outerShdw blurRad="38100" dist="38100" dir="2700000" algn="tl">
                      <a:srgbClr val="C0C0C0"/>
                    </a:outerShdw>
                  </a:effectLst>
                  <a:latin typeface="Symbol" pitchFamily="18" charset="2"/>
                </a:rPr>
                <a:t>b</a:t>
              </a:r>
              <a:r>
                <a:rPr lang="en-US" sz="1400" b="1">
                  <a:solidFill>
                    <a:srgbClr val="008000"/>
                  </a:solidFill>
                  <a:effectLst>
                    <a:outerShdw blurRad="38100" dist="38100" dir="2700000" algn="tl">
                      <a:srgbClr val="C0C0C0"/>
                    </a:outerShdw>
                  </a:effectLst>
                </a:rPr>
                <a:t>, </a:t>
              </a:r>
            </a:p>
            <a:p>
              <a:r>
                <a:rPr lang="en-US" sz="1400" b="1">
                  <a:solidFill>
                    <a:srgbClr val="008000"/>
                  </a:solidFill>
                  <a:effectLst>
                    <a:outerShdw blurRad="38100" dist="38100" dir="2700000" algn="tl">
                      <a:srgbClr val="C0C0C0"/>
                    </a:outerShdw>
                  </a:effectLst>
                </a:rPr>
                <a:t>upregulation of </a:t>
              </a:r>
              <a:r>
                <a:rPr lang="en-US" sz="1400" b="1">
                  <a:solidFill>
                    <a:srgbClr val="008000"/>
                  </a:solidFill>
                  <a:effectLst>
                    <a:outerShdw blurRad="38100" dist="38100" dir="2700000" algn="tl">
                      <a:srgbClr val="C0C0C0"/>
                    </a:outerShdw>
                  </a:effectLst>
                  <a:latin typeface="Symbol" pitchFamily="18" charset="2"/>
                </a:rPr>
                <a:t>g</a:t>
              </a:r>
              <a:endParaRPr lang="en-US" sz="1400" b="1">
                <a:solidFill>
                  <a:srgbClr val="008000"/>
                </a:solidFill>
                <a:effectLst>
                  <a:outerShdw blurRad="38100" dist="38100" dir="2700000" algn="tl">
                    <a:srgbClr val="C0C0C0"/>
                  </a:outerShdw>
                </a:effectLst>
              </a:endParaRPr>
            </a:p>
          </p:txBody>
        </p:sp>
        <p:sp>
          <p:nvSpPr>
            <p:cNvPr id="552982" name="Line 22"/>
            <p:cNvSpPr>
              <a:spLocks noChangeShapeType="1"/>
            </p:cNvSpPr>
            <p:nvPr/>
          </p:nvSpPr>
          <p:spPr bwMode="auto">
            <a:xfrm flipH="1" flipV="1">
              <a:off x="4512" y="3072"/>
              <a:ext cx="240" cy="240"/>
            </a:xfrm>
            <a:prstGeom prst="line">
              <a:avLst/>
            </a:prstGeom>
            <a:noFill/>
            <a:ln w="952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5296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55297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55297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55297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55298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5529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0" name="Rectangle 2"/>
          <p:cNvSpPr>
            <a:spLocks noChangeArrowheads="1"/>
          </p:cNvSpPr>
          <p:nvPr/>
        </p:nvSpPr>
        <p:spPr bwMode="auto">
          <a:xfrm>
            <a:off x="609600" y="3048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r>
              <a:rPr lang="en-US" sz="4400">
                <a:solidFill>
                  <a:schemeClr val="tx2"/>
                </a:solidFill>
                <a:effectLst>
                  <a:outerShdw blurRad="38100" dist="38100" dir="2700000" algn="tl">
                    <a:srgbClr val="C0C0C0"/>
                  </a:outerShdw>
                </a:effectLst>
                <a:latin typeface="Tahoma" pitchFamily="34" charset="0"/>
              </a:rPr>
              <a:t>VNTR</a:t>
            </a:r>
          </a:p>
        </p:txBody>
      </p:sp>
      <p:pic>
        <p:nvPicPr>
          <p:cNvPr id="616451" name="Picture 3" descr="TT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0"/>
            <a:ext cx="6781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6164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4" name="Rectangle 2"/>
          <p:cNvSpPr>
            <a:spLocks noChangeArrowheads="1"/>
          </p:cNvSpPr>
          <p:nvPr/>
        </p:nvSpPr>
        <p:spPr bwMode="auto">
          <a:xfrm>
            <a:off x="685800" y="381000"/>
            <a:ext cx="8077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r>
              <a:rPr lang="en-US" sz="4300">
                <a:solidFill>
                  <a:schemeClr val="tx2"/>
                </a:solidFill>
                <a:effectLst>
                  <a:outerShdw blurRad="38100" dist="38100" dir="2700000" algn="tl">
                    <a:srgbClr val="C0C0C0"/>
                  </a:outerShdw>
                </a:effectLst>
                <a:latin typeface="Tahoma" pitchFamily="34" charset="0"/>
              </a:rPr>
              <a:t>Mi</a:t>
            </a:r>
            <a:r>
              <a:rPr lang="tr-TR" sz="4300">
                <a:solidFill>
                  <a:schemeClr val="tx2"/>
                </a:solidFill>
                <a:effectLst>
                  <a:outerShdw blurRad="38100" dist="38100" dir="2700000" algn="tl">
                    <a:srgbClr val="C0C0C0"/>
                  </a:outerShdw>
                </a:effectLst>
                <a:latin typeface="Tahoma" pitchFamily="34" charset="0"/>
              </a:rPr>
              <a:t>k</a:t>
            </a:r>
            <a:r>
              <a:rPr lang="en-US" sz="4300">
                <a:solidFill>
                  <a:schemeClr val="tx2"/>
                </a:solidFill>
                <a:effectLst>
                  <a:outerShdw blurRad="38100" dist="38100" dir="2700000" algn="tl">
                    <a:srgbClr val="C0C0C0"/>
                  </a:outerShdw>
                </a:effectLst>
                <a:latin typeface="Tahoma" pitchFamily="34" charset="0"/>
              </a:rPr>
              <a:t>rosatellit</a:t>
            </a:r>
            <a:r>
              <a:rPr lang="tr-TR" sz="4300">
                <a:solidFill>
                  <a:schemeClr val="tx2"/>
                </a:solidFill>
                <a:effectLst>
                  <a:outerShdw blurRad="38100" dist="38100" dir="2700000" algn="tl">
                    <a:srgbClr val="C0C0C0"/>
                  </a:outerShdw>
                </a:effectLst>
                <a:latin typeface="Tahoma" pitchFamily="34" charset="0"/>
              </a:rPr>
              <a:t>ler</a:t>
            </a:r>
            <a:endParaRPr lang="en-US" sz="4300">
              <a:solidFill>
                <a:schemeClr val="tx2"/>
              </a:solidFill>
              <a:effectLst>
                <a:outerShdw blurRad="38100" dist="38100" dir="2700000" algn="tl">
                  <a:srgbClr val="C0C0C0"/>
                </a:outerShdw>
              </a:effectLst>
              <a:latin typeface="Tahoma" pitchFamily="34" charset="0"/>
            </a:endParaRPr>
          </a:p>
        </p:txBody>
      </p:sp>
      <p:sp>
        <p:nvSpPr>
          <p:cNvPr id="617475" name="Rectangle 3" descr="Rectangle: Click to edit Master text styles&#10;Second level&#10;Third level&#10;Fourth level&#10;Fifth level"/>
          <p:cNvSpPr>
            <a:spLocks noChangeArrowheads="1"/>
          </p:cNvSpPr>
          <p:nvPr/>
        </p:nvSpPr>
        <p:spPr bwMode="auto">
          <a:xfrm>
            <a:off x="762000" y="1676400"/>
            <a:ext cx="77724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110000"/>
              </a:lnSpc>
              <a:spcBef>
                <a:spcPct val="50000"/>
              </a:spcBef>
              <a:buClr>
                <a:schemeClr val="hlink"/>
              </a:buClr>
              <a:buSzPct val="110000"/>
              <a:buFont typeface="Wingdings" pitchFamily="2" charset="2"/>
              <a:buBlip>
                <a:blip r:embed="rId2"/>
              </a:buBlip>
            </a:pPr>
            <a:r>
              <a:rPr lang="en-US" sz="2800">
                <a:effectLst>
                  <a:outerShdw blurRad="38100" dist="38100" dir="2700000" algn="tl">
                    <a:srgbClr val="C0C0C0"/>
                  </a:outerShdw>
                </a:effectLst>
              </a:rPr>
              <a:t>VNTRs</a:t>
            </a:r>
            <a:r>
              <a:rPr lang="tr-TR" sz="2800">
                <a:effectLst>
                  <a:outerShdw blurRad="38100" dist="38100" dir="2700000" algn="tl">
                    <a:srgbClr val="C0C0C0"/>
                  </a:outerShdw>
                </a:effectLst>
              </a:rPr>
              <a:t> lere göre daha sık ve polimorfik </a:t>
            </a:r>
            <a:endParaRPr lang="en-US" sz="2800">
              <a:effectLst>
                <a:outerShdw blurRad="38100" dist="38100" dir="2700000" algn="tl">
                  <a:srgbClr val="C0C0C0"/>
                </a:outerShdw>
              </a:effectLst>
            </a:endParaRPr>
          </a:p>
          <a:p>
            <a:pPr marL="342900" indent="-342900">
              <a:lnSpc>
                <a:spcPct val="110000"/>
              </a:lnSpc>
              <a:spcBef>
                <a:spcPct val="50000"/>
              </a:spcBef>
              <a:buClr>
                <a:schemeClr val="hlink"/>
              </a:buClr>
              <a:buSzPct val="110000"/>
              <a:buFont typeface="Wingdings" pitchFamily="2" charset="2"/>
              <a:buBlip>
                <a:blip r:embed="rId2"/>
              </a:buBlip>
            </a:pPr>
            <a:r>
              <a:rPr lang="en-US" sz="2800">
                <a:effectLst>
                  <a:outerShdw blurRad="38100" dist="38100" dir="2700000" algn="tl">
                    <a:srgbClr val="C0C0C0"/>
                  </a:outerShdw>
                </a:effectLst>
              </a:rPr>
              <a:t>2, 3, 4 nu</a:t>
            </a:r>
            <a:r>
              <a:rPr lang="tr-TR" sz="2800">
                <a:effectLst>
                  <a:outerShdw blurRad="38100" dist="38100" dir="2700000" algn="tl">
                    <a:srgbClr val="C0C0C0"/>
                  </a:outerShdw>
                </a:effectLst>
              </a:rPr>
              <a:t>k</a:t>
            </a:r>
            <a:r>
              <a:rPr lang="en-US" sz="2800">
                <a:effectLst>
                  <a:outerShdw blurRad="38100" dist="38100" dir="2700000" algn="tl">
                    <a:srgbClr val="C0C0C0"/>
                  </a:outerShdw>
                </a:effectLst>
              </a:rPr>
              <a:t>leotid</a:t>
            </a:r>
            <a:r>
              <a:rPr lang="tr-TR" sz="2800">
                <a:effectLst>
                  <a:outerShdw blurRad="38100" dist="38100" dir="2700000" algn="tl">
                    <a:srgbClr val="C0C0C0"/>
                  </a:outerShdw>
                </a:effectLst>
              </a:rPr>
              <a:t> tekrarı</a:t>
            </a:r>
            <a:r>
              <a:rPr lang="en-US" sz="2800">
                <a:effectLst>
                  <a:outerShdw blurRad="38100" dist="38100" dir="2700000" algn="tl">
                    <a:srgbClr val="C0C0C0"/>
                  </a:outerShdw>
                </a:effectLst>
              </a:rPr>
              <a:t>: </a:t>
            </a:r>
            <a:r>
              <a:rPr lang="en-US" sz="2000">
                <a:effectLst>
                  <a:outerShdw blurRad="38100" dist="38100" dir="2700000" algn="tl">
                    <a:srgbClr val="C0C0C0"/>
                  </a:outerShdw>
                </a:effectLst>
              </a:rPr>
              <a:t>TGTGTG</a:t>
            </a:r>
          </a:p>
          <a:p>
            <a:pPr marL="342900" indent="-342900">
              <a:lnSpc>
                <a:spcPct val="110000"/>
              </a:lnSpc>
              <a:spcBef>
                <a:spcPct val="50000"/>
              </a:spcBef>
              <a:buClr>
                <a:schemeClr val="hlink"/>
              </a:buClr>
              <a:buSzPct val="110000"/>
              <a:buFont typeface="Wingdings" pitchFamily="2" charset="2"/>
              <a:buNone/>
            </a:pPr>
            <a:r>
              <a:rPr lang="en-US" sz="2000">
                <a:effectLst>
                  <a:outerShdw blurRad="38100" dist="38100" dir="2700000" algn="tl">
                    <a:srgbClr val="C0C0C0"/>
                  </a:outerShdw>
                </a:effectLst>
              </a:rPr>
              <a:t>    CAACAACAA or AAATAAATAAAT</a:t>
            </a:r>
            <a:endParaRPr lang="en-US" sz="2800">
              <a:effectLst>
                <a:outerShdw blurRad="38100" dist="38100" dir="2700000" algn="tl">
                  <a:srgbClr val="C0C0C0"/>
                </a:outerShdw>
              </a:effectLst>
            </a:endParaRPr>
          </a:p>
          <a:p>
            <a:pPr marL="342900" indent="-342900">
              <a:lnSpc>
                <a:spcPct val="110000"/>
              </a:lnSpc>
              <a:spcBef>
                <a:spcPct val="50000"/>
              </a:spcBef>
              <a:buClr>
                <a:schemeClr val="hlink"/>
              </a:buClr>
              <a:buSzPct val="110000"/>
              <a:buFont typeface="Wingdings" pitchFamily="2" charset="2"/>
              <a:buBlip>
                <a:blip r:embed="rId2"/>
              </a:buBlip>
            </a:pPr>
            <a:r>
              <a:rPr lang="tr-TR" sz="2800">
                <a:effectLst>
                  <a:outerShdw blurRad="38100" dist="38100" dir="2700000" algn="tl">
                    <a:srgbClr val="C0C0C0"/>
                  </a:outerShdw>
                </a:effectLst>
              </a:rPr>
              <a:t>Çok alleli</a:t>
            </a:r>
            <a:r>
              <a:rPr lang="en-US" sz="2800">
                <a:effectLst>
                  <a:outerShdw blurRad="38100" dist="38100" dir="2700000" algn="tl">
                    <a:srgbClr val="C0C0C0"/>
                  </a:outerShdw>
                </a:effectLst>
              </a:rPr>
              <a:t> (heteroz</a:t>
            </a:r>
            <a:r>
              <a:rPr lang="tr-TR" sz="2800">
                <a:effectLst>
                  <a:outerShdw blurRad="38100" dist="38100" dir="2700000" algn="tl">
                    <a:srgbClr val="C0C0C0"/>
                  </a:outerShdw>
                </a:effectLst>
              </a:rPr>
              <a:t>i</a:t>
            </a:r>
            <a:r>
              <a:rPr lang="en-US" sz="2800">
                <a:effectLst>
                  <a:outerShdw blurRad="38100" dist="38100" dir="2700000" algn="tl">
                    <a:srgbClr val="C0C0C0"/>
                  </a:outerShdw>
                </a:effectLst>
              </a:rPr>
              <a:t>go</a:t>
            </a:r>
            <a:r>
              <a:rPr lang="tr-TR" sz="2800">
                <a:effectLst>
                  <a:outerShdw blurRad="38100" dist="38100" dir="2700000" algn="tl">
                    <a:srgbClr val="C0C0C0"/>
                  </a:outerShdw>
                </a:effectLst>
              </a:rPr>
              <a:t>tluk</a:t>
            </a:r>
            <a:r>
              <a:rPr lang="en-US" sz="2800">
                <a:effectLst>
                  <a:outerShdw blurRad="38100" dist="38100" dir="2700000" algn="tl">
                    <a:srgbClr val="C0C0C0"/>
                  </a:outerShdw>
                </a:effectLst>
              </a:rPr>
              <a:t> freq-70%)</a:t>
            </a:r>
          </a:p>
          <a:p>
            <a:pPr marL="742950" lvl="1" indent="-285750">
              <a:lnSpc>
                <a:spcPct val="110000"/>
              </a:lnSpc>
              <a:spcBef>
                <a:spcPct val="50000"/>
              </a:spcBef>
              <a:buClr>
                <a:schemeClr val="tx1"/>
              </a:buClr>
              <a:buSzPct val="60000"/>
              <a:buFont typeface="Wingdings" pitchFamily="2" charset="2"/>
              <a:buChar char="n"/>
            </a:pPr>
            <a:r>
              <a:rPr lang="tr-TR" sz="2800">
                <a:effectLst>
                  <a:outerShdw blurRad="38100" dist="38100" dir="2700000" algn="tl">
                    <a:srgbClr val="C0C0C0"/>
                  </a:outerShdw>
                </a:effectLst>
              </a:rPr>
              <a:t>Örn.</a:t>
            </a:r>
            <a:r>
              <a:rPr lang="en-US" sz="2800">
                <a:effectLst>
                  <a:outerShdw blurRad="38100" dist="38100" dir="2700000" algn="tl">
                    <a:srgbClr val="C0C0C0"/>
                  </a:outerShdw>
                </a:effectLst>
              </a:rPr>
              <a:t> 10-30 AC dinu</a:t>
            </a:r>
            <a:r>
              <a:rPr lang="tr-TR" sz="2800">
                <a:effectLst>
                  <a:outerShdw blurRad="38100" dist="38100" dir="2700000" algn="tl">
                    <a:srgbClr val="C0C0C0"/>
                  </a:outerShdw>
                </a:effectLst>
              </a:rPr>
              <a:t>k</a:t>
            </a:r>
            <a:r>
              <a:rPr lang="en-US" sz="2800">
                <a:effectLst>
                  <a:outerShdw blurRad="38100" dist="38100" dir="2700000" algn="tl">
                    <a:srgbClr val="C0C0C0"/>
                  </a:outerShdw>
                </a:effectLst>
              </a:rPr>
              <a:t>leot </a:t>
            </a:r>
            <a:r>
              <a:rPr lang="tr-TR" sz="2800">
                <a:effectLst>
                  <a:outerShdw blurRad="38100" dist="38100" dir="2700000" algn="tl">
                    <a:srgbClr val="C0C0C0"/>
                  </a:outerShdw>
                </a:effectLst>
              </a:rPr>
              <a:t>tekrarı</a:t>
            </a:r>
            <a:endParaRPr lang="en-US" sz="2800">
              <a:effectLst>
                <a:outerShdw blurRad="38100" dist="38100" dir="2700000" algn="tl">
                  <a:srgbClr val="C0C0C0"/>
                </a:outerShdw>
              </a:effectLst>
            </a:endParaRPr>
          </a:p>
          <a:p>
            <a:pPr marL="342900" indent="-342900">
              <a:lnSpc>
                <a:spcPct val="110000"/>
              </a:lnSpc>
              <a:spcBef>
                <a:spcPct val="50000"/>
              </a:spcBef>
              <a:buClr>
                <a:schemeClr val="hlink"/>
              </a:buClr>
              <a:buSzPct val="110000"/>
              <a:buFont typeface="Wingdings" pitchFamily="2" charset="2"/>
              <a:buBlip>
                <a:blip r:embed="rId2"/>
              </a:buBlip>
            </a:pPr>
            <a:r>
              <a:rPr lang="en-US" sz="2800">
                <a:solidFill>
                  <a:schemeClr val="hlink"/>
                </a:solidFill>
                <a:effectLst>
                  <a:outerShdw blurRad="38100" dist="38100" dir="2700000" algn="tl">
                    <a:srgbClr val="C0C0C0"/>
                  </a:outerShdw>
                </a:effectLst>
              </a:rPr>
              <a:t>PCR </a:t>
            </a:r>
            <a:r>
              <a:rPr lang="tr-TR" sz="2800">
                <a:solidFill>
                  <a:schemeClr val="hlink"/>
                </a:solidFill>
                <a:effectLst>
                  <a:outerShdw blurRad="38100" dist="38100" dir="2700000" algn="tl">
                    <a:srgbClr val="C0C0C0"/>
                  </a:outerShdw>
                </a:effectLst>
              </a:rPr>
              <a:t>ile izlenebilirler</a:t>
            </a:r>
            <a:endParaRPr lang="en-US" sz="2800">
              <a:solidFill>
                <a:schemeClr val="hlink"/>
              </a:solidFill>
              <a:effectLst>
                <a:outerShdw blurRad="38100" dist="38100" dir="2700000" algn="tl">
                  <a:srgbClr val="C0C0C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617475">
                                            <p:txEl>
                                              <p:pRg st="0" end="0"/>
                                            </p:txEl>
                                          </p:spTgt>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617475">
                                            <p:txEl>
                                              <p:pRg st="1" end="1"/>
                                            </p:txEl>
                                          </p:spTgt>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617475">
                                            <p:txEl>
                                              <p:pRg st="2" end="2"/>
                                            </p:txEl>
                                          </p:spTgt>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617475">
                                            <p:txEl>
                                              <p:pRg st="3" end="3"/>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499"/>
                                          </p:stCondLst>
                                        </p:cTn>
                                        <p:tgtEl>
                                          <p:spTgt spid="617475">
                                            <p:txEl>
                                              <p:pRg st="4" end="4"/>
                                            </p:txEl>
                                          </p:spTgt>
                                        </p:tgtEl>
                                        <p:attrNameLst>
                                          <p:attrName>style.visibility</p:attrName>
                                        </p:attrNameLst>
                                      </p:cBhvr>
                                      <p:to>
                                        <p:strVal val="visible"/>
                                      </p:to>
                                    </p:set>
                                  </p:childTnLst>
                                </p:cTn>
                              </p:par>
                            </p:childTnLst>
                          </p:cTn>
                        </p:par>
                        <p:par>
                          <p:cTn id="18" fill="hold" nodeType="afterGroup">
                            <p:stCondLst>
                              <p:cond delay="2000"/>
                            </p:stCondLst>
                            <p:childTnLst>
                              <p:par>
                                <p:cTn id="19" presetID="1" presetClass="entr" presetSubtype="0" fill="hold" grpId="0" nodeType="afterEffect">
                                  <p:stCondLst>
                                    <p:cond delay="0"/>
                                  </p:stCondLst>
                                  <p:childTnLst>
                                    <p:set>
                                      <p:cBhvr>
                                        <p:cTn id="20" dur="1" fill="hold">
                                          <p:stCondLst>
                                            <p:cond delay="499"/>
                                          </p:stCondLst>
                                        </p:cTn>
                                        <p:tgtEl>
                                          <p:spTgt spid="6174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475" grpId="0" build="p" autoUpdateAnimBg="0" advAuto="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ChangeArrowheads="1"/>
          </p:cNvSpPr>
          <p:nvPr/>
        </p:nvSpPr>
        <p:spPr bwMode="auto">
          <a:xfrm>
            <a:off x="609600" y="381000"/>
            <a:ext cx="7772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r>
              <a:rPr lang="en-US" sz="4400">
                <a:solidFill>
                  <a:schemeClr val="tx2"/>
                </a:solidFill>
                <a:effectLst>
                  <a:outerShdw blurRad="38100" dist="38100" dir="2700000" algn="tl">
                    <a:srgbClr val="C0C0C0"/>
                  </a:outerShdw>
                </a:effectLst>
                <a:latin typeface="Tahoma" pitchFamily="34" charset="0"/>
              </a:rPr>
              <a:t>Mi</a:t>
            </a:r>
            <a:r>
              <a:rPr lang="tr-TR" sz="4400">
                <a:solidFill>
                  <a:schemeClr val="tx2"/>
                </a:solidFill>
                <a:effectLst>
                  <a:outerShdw blurRad="38100" dist="38100" dir="2700000" algn="tl">
                    <a:srgbClr val="C0C0C0"/>
                  </a:outerShdw>
                </a:effectLst>
                <a:latin typeface="Tahoma" pitchFamily="34" charset="0"/>
              </a:rPr>
              <a:t>k</a:t>
            </a:r>
            <a:r>
              <a:rPr lang="en-US" sz="4400">
                <a:solidFill>
                  <a:schemeClr val="tx2"/>
                </a:solidFill>
                <a:effectLst>
                  <a:outerShdw blurRad="38100" dist="38100" dir="2700000" algn="tl">
                    <a:srgbClr val="C0C0C0"/>
                  </a:outerShdw>
                </a:effectLst>
                <a:latin typeface="Tahoma" pitchFamily="34" charset="0"/>
              </a:rPr>
              <a:t>rosatellit</a:t>
            </a:r>
            <a:r>
              <a:rPr lang="tr-TR" sz="4400">
                <a:solidFill>
                  <a:schemeClr val="tx2"/>
                </a:solidFill>
                <a:effectLst>
                  <a:outerShdw blurRad="38100" dist="38100" dir="2700000" algn="tl">
                    <a:srgbClr val="C0C0C0"/>
                  </a:outerShdw>
                </a:effectLst>
                <a:latin typeface="Tahoma" pitchFamily="34" charset="0"/>
              </a:rPr>
              <a:t>ler</a:t>
            </a:r>
            <a:endParaRPr lang="en-US" sz="4400">
              <a:solidFill>
                <a:schemeClr val="tx2"/>
              </a:solidFill>
              <a:effectLst>
                <a:outerShdw blurRad="38100" dist="38100" dir="2700000" algn="tl">
                  <a:srgbClr val="C0C0C0"/>
                </a:outerShdw>
              </a:effectLst>
              <a:latin typeface="Tahoma" pitchFamily="34" charset="0"/>
            </a:endParaRPr>
          </a:p>
        </p:txBody>
      </p:sp>
      <p:grpSp>
        <p:nvGrpSpPr>
          <p:cNvPr id="618499" name="Group 3"/>
          <p:cNvGrpSpPr>
            <a:grpSpLocks/>
          </p:cNvGrpSpPr>
          <p:nvPr/>
        </p:nvGrpSpPr>
        <p:grpSpPr bwMode="auto">
          <a:xfrm>
            <a:off x="1066800" y="3352800"/>
            <a:ext cx="7239000" cy="533400"/>
            <a:chOff x="672" y="2112"/>
            <a:chExt cx="4560" cy="336"/>
          </a:xfrm>
        </p:grpSpPr>
        <p:sp>
          <p:nvSpPr>
            <p:cNvPr id="618500" name="Line 4"/>
            <p:cNvSpPr>
              <a:spLocks noChangeShapeType="1"/>
            </p:cNvSpPr>
            <p:nvPr/>
          </p:nvSpPr>
          <p:spPr bwMode="auto">
            <a:xfrm>
              <a:off x="672" y="2112"/>
              <a:ext cx="240" cy="0"/>
            </a:xfrm>
            <a:prstGeom prst="line">
              <a:avLst/>
            </a:prstGeom>
            <a:noFill/>
            <a:ln w="57150">
              <a:solidFill>
                <a:srgbClr val="CC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618501" name="Line 5"/>
            <p:cNvSpPr>
              <a:spLocks noChangeShapeType="1"/>
            </p:cNvSpPr>
            <p:nvPr/>
          </p:nvSpPr>
          <p:spPr bwMode="auto">
            <a:xfrm>
              <a:off x="1968" y="2208"/>
              <a:ext cx="240" cy="0"/>
            </a:xfrm>
            <a:prstGeom prst="line">
              <a:avLst/>
            </a:prstGeom>
            <a:noFill/>
            <a:ln w="57150">
              <a:solidFill>
                <a:srgbClr val="CC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618502" name="Line 6"/>
            <p:cNvSpPr>
              <a:spLocks noChangeShapeType="1"/>
            </p:cNvSpPr>
            <p:nvPr/>
          </p:nvSpPr>
          <p:spPr bwMode="auto">
            <a:xfrm>
              <a:off x="3312" y="2112"/>
              <a:ext cx="240" cy="0"/>
            </a:xfrm>
            <a:prstGeom prst="line">
              <a:avLst/>
            </a:prstGeom>
            <a:noFill/>
            <a:ln w="57150">
              <a:solidFill>
                <a:srgbClr val="CC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618503" name="Line 7"/>
            <p:cNvSpPr>
              <a:spLocks noChangeShapeType="1"/>
            </p:cNvSpPr>
            <p:nvPr/>
          </p:nvSpPr>
          <p:spPr bwMode="auto">
            <a:xfrm>
              <a:off x="4992" y="2208"/>
              <a:ext cx="240" cy="0"/>
            </a:xfrm>
            <a:prstGeom prst="line">
              <a:avLst/>
            </a:prstGeom>
            <a:noFill/>
            <a:ln w="57150">
              <a:solidFill>
                <a:srgbClr val="CC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618504" name="Text Box 8"/>
            <p:cNvSpPr txBox="1">
              <a:spLocks noChangeArrowheads="1"/>
            </p:cNvSpPr>
            <p:nvPr/>
          </p:nvSpPr>
          <p:spPr bwMode="auto">
            <a:xfrm>
              <a:off x="1886" y="2198"/>
              <a:ext cx="10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effectLst>
                    <a:outerShdw blurRad="38100" dist="38100" dir="2700000" algn="tl">
                      <a:srgbClr val="C0C0C0"/>
                    </a:outerShdw>
                  </a:effectLst>
                </a:rPr>
                <a:t>PCR primers</a:t>
              </a:r>
            </a:p>
          </p:txBody>
        </p:sp>
      </p:grpSp>
      <p:grpSp>
        <p:nvGrpSpPr>
          <p:cNvPr id="618505" name="Group 9"/>
          <p:cNvGrpSpPr>
            <a:grpSpLocks/>
          </p:cNvGrpSpPr>
          <p:nvPr/>
        </p:nvGrpSpPr>
        <p:grpSpPr bwMode="auto">
          <a:xfrm>
            <a:off x="495300" y="1409700"/>
            <a:ext cx="8191500" cy="1181100"/>
            <a:chOff x="312" y="888"/>
            <a:chExt cx="5160" cy="744"/>
          </a:xfrm>
        </p:grpSpPr>
        <p:sp>
          <p:nvSpPr>
            <p:cNvPr id="618506" name="Line 10"/>
            <p:cNvSpPr>
              <a:spLocks noChangeShapeType="1"/>
            </p:cNvSpPr>
            <p:nvPr/>
          </p:nvSpPr>
          <p:spPr bwMode="auto">
            <a:xfrm>
              <a:off x="528" y="1296"/>
              <a:ext cx="201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grpSp>
          <p:nvGrpSpPr>
            <p:cNvPr id="618507" name="Group 11"/>
            <p:cNvGrpSpPr>
              <a:grpSpLocks/>
            </p:cNvGrpSpPr>
            <p:nvPr/>
          </p:nvGrpSpPr>
          <p:grpSpPr bwMode="auto">
            <a:xfrm>
              <a:off x="1056" y="1248"/>
              <a:ext cx="288" cy="96"/>
              <a:chOff x="1056" y="1536"/>
              <a:chExt cx="432" cy="96"/>
            </a:xfrm>
          </p:grpSpPr>
          <p:sp>
            <p:nvSpPr>
              <p:cNvPr id="618508" name="AutoShape 12"/>
              <p:cNvSpPr>
                <a:spLocks noChangeArrowheads="1"/>
              </p:cNvSpPr>
              <p:nvPr/>
            </p:nvSpPr>
            <p:spPr bwMode="auto">
              <a:xfrm flipH="1">
                <a:off x="1344" y="1536"/>
                <a:ext cx="144" cy="96"/>
              </a:xfrm>
              <a:prstGeom prst="leftArrow">
                <a:avLst>
                  <a:gd name="adj1" fmla="val 50000"/>
                  <a:gd name="adj2" fmla="val 3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18509" name="AutoShape 13"/>
              <p:cNvSpPr>
                <a:spLocks noChangeArrowheads="1"/>
              </p:cNvSpPr>
              <p:nvPr/>
            </p:nvSpPr>
            <p:spPr bwMode="auto">
              <a:xfrm flipH="1">
                <a:off x="1200" y="1536"/>
                <a:ext cx="144" cy="96"/>
              </a:xfrm>
              <a:prstGeom prst="leftArrow">
                <a:avLst>
                  <a:gd name="adj1" fmla="val 50000"/>
                  <a:gd name="adj2" fmla="val 3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18510" name="AutoShape 14"/>
              <p:cNvSpPr>
                <a:spLocks noChangeArrowheads="1"/>
              </p:cNvSpPr>
              <p:nvPr/>
            </p:nvSpPr>
            <p:spPr bwMode="auto">
              <a:xfrm flipH="1">
                <a:off x="1056" y="1536"/>
                <a:ext cx="144" cy="96"/>
              </a:xfrm>
              <a:prstGeom prst="leftArrow">
                <a:avLst>
                  <a:gd name="adj1" fmla="val 50000"/>
                  <a:gd name="adj2" fmla="val 3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618511" name="Group 15"/>
            <p:cNvGrpSpPr>
              <a:grpSpLocks/>
            </p:cNvGrpSpPr>
            <p:nvPr/>
          </p:nvGrpSpPr>
          <p:grpSpPr bwMode="auto">
            <a:xfrm>
              <a:off x="1344" y="1248"/>
              <a:ext cx="288" cy="96"/>
              <a:chOff x="1056" y="1536"/>
              <a:chExt cx="432" cy="96"/>
            </a:xfrm>
          </p:grpSpPr>
          <p:sp>
            <p:nvSpPr>
              <p:cNvPr id="618512" name="AutoShape 16"/>
              <p:cNvSpPr>
                <a:spLocks noChangeArrowheads="1"/>
              </p:cNvSpPr>
              <p:nvPr/>
            </p:nvSpPr>
            <p:spPr bwMode="auto">
              <a:xfrm flipH="1">
                <a:off x="1344" y="1536"/>
                <a:ext cx="144" cy="96"/>
              </a:xfrm>
              <a:prstGeom prst="leftArrow">
                <a:avLst>
                  <a:gd name="adj1" fmla="val 50000"/>
                  <a:gd name="adj2" fmla="val 3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18513" name="AutoShape 17"/>
              <p:cNvSpPr>
                <a:spLocks noChangeArrowheads="1"/>
              </p:cNvSpPr>
              <p:nvPr/>
            </p:nvSpPr>
            <p:spPr bwMode="auto">
              <a:xfrm flipH="1">
                <a:off x="1200" y="1536"/>
                <a:ext cx="144" cy="96"/>
              </a:xfrm>
              <a:prstGeom prst="leftArrow">
                <a:avLst>
                  <a:gd name="adj1" fmla="val 50000"/>
                  <a:gd name="adj2" fmla="val 3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18514" name="AutoShape 18"/>
              <p:cNvSpPr>
                <a:spLocks noChangeArrowheads="1"/>
              </p:cNvSpPr>
              <p:nvPr/>
            </p:nvSpPr>
            <p:spPr bwMode="auto">
              <a:xfrm flipH="1">
                <a:off x="1056" y="1536"/>
                <a:ext cx="144" cy="96"/>
              </a:xfrm>
              <a:prstGeom prst="leftArrow">
                <a:avLst>
                  <a:gd name="adj1" fmla="val 50000"/>
                  <a:gd name="adj2" fmla="val 3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sp>
          <p:nvSpPr>
            <p:cNvPr id="618515" name="AutoShape 19"/>
            <p:cNvSpPr>
              <a:spLocks noChangeArrowheads="1"/>
            </p:cNvSpPr>
            <p:nvPr/>
          </p:nvSpPr>
          <p:spPr bwMode="auto">
            <a:xfrm flipH="1">
              <a:off x="1728" y="1248"/>
              <a:ext cx="96" cy="96"/>
            </a:xfrm>
            <a:prstGeom prst="lef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18516" name="AutoShape 20"/>
            <p:cNvSpPr>
              <a:spLocks noChangeArrowheads="1"/>
            </p:cNvSpPr>
            <p:nvPr/>
          </p:nvSpPr>
          <p:spPr bwMode="auto">
            <a:xfrm flipH="1">
              <a:off x="1632" y="1248"/>
              <a:ext cx="96" cy="96"/>
            </a:xfrm>
            <a:prstGeom prst="lef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18517" name="Line 21"/>
            <p:cNvSpPr>
              <a:spLocks noChangeShapeType="1"/>
            </p:cNvSpPr>
            <p:nvPr/>
          </p:nvSpPr>
          <p:spPr bwMode="auto">
            <a:xfrm>
              <a:off x="3216" y="1296"/>
              <a:ext cx="206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grpSp>
          <p:nvGrpSpPr>
            <p:cNvPr id="618518" name="Group 22"/>
            <p:cNvGrpSpPr>
              <a:grpSpLocks/>
            </p:cNvGrpSpPr>
            <p:nvPr/>
          </p:nvGrpSpPr>
          <p:grpSpPr bwMode="auto">
            <a:xfrm>
              <a:off x="3696" y="1248"/>
              <a:ext cx="288" cy="96"/>
              <a:chOff x="1056" y="1536"/>
              <a:chExt cx="432" cy="96"/>
            </a:xfrm>
          </p:grpSpPr>
          <p:sp>
            <p:nvSpPr>
              <p:cNvPr id="618519" name="AutoShape 23"/>
              <p:cNvSpPr>
                <a:spLocks noChangeArrowheads="1"/>
              </p:cNvSpPr>
              <p:nvPr/>
            </p:nvSpPr>
            <p:spPr bwMode="auto">
              <a:xfrm flipH="1">
                <a:off x="1344" y="1536"/>
                <a:ext cx="144" cy="96"/>
              </a:xfrm>
              <a:prstGeom prst="leftArrow">
                <a:avLst>
                  <a:gd name="adj1" fmla="val 50000"/>
                  <a:gd name="adj2" fmla="val 3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18520" name="AutoShape 24"/>
              <p:cNvSpPr>
                <a:spLocks noChangeArrowheads="1"/>
              </p:cNvSpPr>
              <p:nvPr/>
            </p:nvSpPr>
            <p:spPr bwMode="auto">
              <a:xfrm flipH="1">
                <a:off x="1200" y="1536"/>
                <a:ext cx="144" cy="96"/>
              </a:xfrm>
              <a:prstGeom prst="leftArrow">
                <a:avLst>
                  <a:gd name="adj1" fmla="val 50000"/>
                  <a:gd name="adj2" fmla="val 3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18521" name="AutoShape 25"/>
              <p:cNvSpPr>
                <a:spLocks noChangeArrowheads="1"/>
              </p:cNvSpPr>
              <p:nvPr/>
            </p:nvSpPr>
            <p:spPr bwMode="auto">
              <a:xfrm flipH="1">
                <a:off x="1056" y="1536"/>
                <a:ext cx="144" cy="96"/>
              </a:xfrm>
              <a:prstGeom prst="leftArrow">
                <a:avLst>
                  <a:gd name="adj1" fmla="val 50000"/>
                  <a:gd name="adj2" fmla="val 3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618522" name="Group 26"/>
            <p:cNvGrpSpPr>
              <a:grpSpLocks/>
            </p:cNvGrpSpPr>
            <p:nvPr/>
          </p:nvGrpSpPr>
          <p:grpSpPr bwMode="auto">
            <a:xfrm>
              <a:off x="3984" y="1248"/>
              <a:ext cx="288" cy="96"/>
              <a:chOff x="1056" y="1536"/>
              <a:chExt cx="432" cy="96"/>
            </a:xfrm>
          </p:grpSpPr>
          <p:sp>
            <p:nvSpPr>
              <p:cNvPr id="618523" name="AutoShape 27"/>
              <p:cNvSpPr>
                <a:spLocks noChangeArrowheads="1"/>
              </p:cNvSpPr>
              <p:nvPr/>
            </p:nvSpPr>
            <p:spPr bwMode="auto">
              <a:xfrm flipH="1">
                <a:off x="1344" y="1536"/>
                <a:ext cx="144" cy="96"/>
              </a:xfrm>
              <a:prstGeom prst="leftArrow">
                <a:avLst>
                  <a:gd name="adj1" fmla="val 50000"/>
                  <a:gd name="adj2" fmla="val 3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18524" name="AutoShape 28"/>
              <p:cNvSpPr>
                <a:spLocks noChangeArrowheads="1"/>
              </p:cNvSpPr>
              <p:nvPr/>
            </p:nvSpPr>
            <p:spPr bwMode="auto">
              <a:xfrm flipH="1">
                <a:off x="1200" y="1536"/>
                <a:ext cx="144" cy="96"/>
              </a:xfrm>
              <a:prstGeom prst="leftArrow">
                <a:avLst>
                  <a:gd name="adj1" fmla="val 50000"/>
                  <a:gd name="adj2" fmla="val 3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18525" name="AutoShape 29"/>
              <p:cNvSpPr>
                <a:spLocks noChangeArrowheads="1"/>
              </p:cNvSpPr>
              <p:nvPr/>
            </p:nvSpPr>
            <p:spPr bwMode="auto">
              <a:xfrm flipH="1">
                <a:off x="1056" y="1536"/>
                <a:ext cx="144" cy="96"/>
              </a:xfrm>
              <a:prstGeom prst="leftArrow">
                <a:avLst>
                  <a:gd name="adj1" fmla="val 50000"/>
                  <a:gd name="adj2" fmla="val 3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618526" name="Group 30"/>
            <p:cNvGrpSpPr>
              <a:grpSpLocks/>
            </p:cNvGrpSpPr>
            <p:nvPr/>
          </p:nvGrpSpPr>
          <p:grpSpPr bwMode="auto">
            <a:xfrm>
              <a:off x="4272" y="1248"/>
              <a:ext cx="288" cy="96"/>
              <a:chOff x="1056" y="1536"/>
              <a:chExt cx="432" cy="96"/>
            </a:xfrm>
          </p:grpSpPr>
          <p:sp>
            <p:nvSpPr>
              <p:cNvPr id="618527" name="AutoShape 31"/>
              <p:cNvSpPr>
                <a:spLocks noChangeArrowheads="1"/>
              </p:cNvSpPr>
              <p:nvPr/>
            </p:nvSpPr>
            <p:spPr bwMode="auto">
              <a:xfrm flipH="1">
                <a:off x="1344" y="1536"/>
                <a:ext cx="144" cy="96"/>
              </a:xfrm>
              <a:prstGeom prst="leftArrow">
                <a:avLst>
                  <a:gd name="adj1" fmla="val 50000"/>
                  <a:gd name="adj2" fmla="val 3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18528" name="AutoShape 32"/>
              <p:cNvSpPr>
                <a:spLocks noChangeArrowheads="1"/>
              </p:cNvSpPr>
              <p:nvPr/>
            </p:nvSpPr>
            <p:spPr bwMode="auto">
              <a:xfrm flipH="1">
                <a:off x="1200" y="1536"/>
                <a:ext cx="144" cy="96"/>
              </a:xfrm>
              <a:prstGeom prst="leftArrow">
                <a:avLst>
                  <a:gd name="adj1" fmla="val 50000"/>
                  <a:gd name="adj2" fmla="val 3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18529" name="AutoShape 33"/>
              <p:cNvSpPr>
                <a:spLocks noChangeArrowheads="1"/>
              </p:cNvSpPr>
              <p:nvPr/>
            </p:nvSpPr>
            <p:spPr bwMode="auto">
              <a:xfrm flipH="1">
                <a:off x="1056" y="1536"/>
                <a:ext cx="144" cy="96"/>
              </a:xfrm>
              <a:prstGeom prst="leftArrow">
                <a:avLst>
                  <a:gd name="adj1" fmla="val 50000"/>
                  <a:gd name="adj2" fmla="val 3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618530" name="Group 34"/>
            <p:cNvGrpSpPr>
              <a:grpSpLocks/>
            </p:cNvGrpSpPr>
            <p:nvPr/>
          </p:nvGrpSpPr>
          <p:grpSpPr bwMode="auto">
            <a:xfrm>
              <a:off x="4560" y="1248"/>
              <a:ext cx="288" cy="96"/>
              <a:chOff x="1056" y="1536"/>
              <a:chExt cx="432" cy="96"/>
            </a:xfrm>
          </p:grpSpPr>
          <p:sp>
            <p:nvSpPr>
              <p:cNvPr id="618531" name="AutoShape 35"/>
              <p:cNvSpPr>
                <a:spLocks noChangeArrowheads="1"/>
              </p:cNvSpPr>
              <p:nvPr/>
            </p:nvSpPr>
            <p:spPr bwMode="auto">
              <a:xfrm flipH="1">
                <a:off x="1344" y="1536"/>
                <a:ext cx="144" cy="96"/>
              </a:xfrm>
              <a:prstGeom prst="leftArrow">
                <a:avLst>
                  <a:gd name="adj1" fmla="val 50000"/>
                  <a:gd name="adj2" fmla="val 3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18532" name="AutoShape 36"/>
              <p:cNvSpPr>
                <a:spLocks noChangeArrowheads="1"/>
              </p:cNvSpPr>
              <p:nvPr/>
            </p:nvSpPr>
            <p:spPr bwMode="auto">
              <a:xfrm flipH="1">
                <a:off x="1200" y="1536"/>
                <a:ext cx="144" cy="96"/>
              </a:xfrm>
              <a:prstGeom prst="leftArrow">
                <a:avLst>
                  <a:gd name="adj1" fmla="val 50000"/>
                  <a:gd name="adj2" fmla="val 3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18533" name="AutoShape 37"/>
              <p:cNvSpPr>
                <a:spLocks noChangeArrowheads="1"/>
              </p:cNvSpPr>
              <p:nvPr/>
            </p:nvSpPr>
            <p:spPr bwMode="auto">
              <a:xfrm flipH="1">
                <a:off x="1056" y="1536"/>
                <a:ext cx="144" cy="96"/>
              </a:xfrm>
              <a:prstGeom prst="leftArrow">
                <a:avLst>
                  <a:gd name="adj1" fmla="val 50000"/>
                  <a:gd name="adj2" fmla="val 3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sp>
          <p:nvSpPr>
            <p:cNvPr id="618534" name="Text Box 38"/>
            <p:cNvSpPr txBox="1">
              <a:spLocks noChangeArrowheads="1"/>
            </p:cNvSpPr>
            <p:nvPr/>
          </p:nvSpPr>
          <p:spPr bwMode="auto">
            <a:xfrm>
              <a:off x="638" y="1382"/>
              <a:ext cx="119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effectLst>
                    <a:outerShdw blurRad="38100" dist="38100" dir="2700000" algn="tl">
                      <a:srgbClr val="C0C0C0"/>
                    </a:outerShdw>
                  </a:effectLst>
                </a:rPr>
                <a:t>Allel 1 – 8 “CA”</a:t>
              </a:r>
            </a:p>
          </p:txBody>
        </p:sp>
        <p:sp>
          <p:nvSpPr>
            <p:cNvPr id="618535" name="Text Box 39"/>
            <p:cNvSpPr txBox="1">
              <a:spLocks noChangeArrowheads="1"/>
            </p:cNvSpPr>
            <p:nvPr/>
          </p:nvSpPr>
          <p:spPr bwMode="auto">
            <a:xfrm>
              <a:off x="3264" y="1382"/>
              <a:ext cx="128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effectLst>
                    <a:outerShdw blurRad="38100" dist="38100" dir="2700000" algn="tl">
                      <a:srgbClr val="C0C0C0"/>
                    </a:outerShdw>
                  </a:effectLst>
                </a:rPr>
                <a:t>Allel 2 – 12 “CA”</a:t>
              </a:r>
            </a:p>
          </p:txBody>
        </p:sp>
        <p:sp>
          <p:nvSpPr>
            <p:cNvPr id="618536" name="Freeform 40"/>
            <p:cNvSpPr>
              <a:spLocks/>
            </p:cNvSpPr>
            <p:nvPr/>
          </p:nvSpPr>
          <p:spPr bwMode="auto">
            <a:xfrm>
              <a:off x="312" y="928"/>
              <a:ext cx="241" cy="368"/>
            </a:xfrm>
            <a:custGeom>
              <a:avLst/>
              <a:gdLst>
                <a:gd name="T0" fmla="*/ 512 w 512"/>
                <a:gd name="T1" fmla="*/ 368 h 368"/>
                <a:gd name="T2" fmla="*/ 416 w 512"/>
                <a:gd name="T3" fmla="*/ 360 h 368"/>
                <a:gd name="T4" fmla="*/ 384 w 512"/>
                <a:gd name="T5" fmla="*/ 304 h 368"/>
                <a:gd name="T6" fmla="*/ 288 w 512"/>
                <a:gd name="T7" fmla="*/ 280 h 368"/>
                <a:gd name="T8" fmla="*/ 184 w 512"/>
                <a:gd name="T9" fmla="*/ 200 h 368"/>
                <a:gd name="T10" fmla="*/ 144 w 512"/>
                <a:gd name="T11" fmla="*/ 144 h 368"/>
                <a:gd name="T12" fmla="*/ 88 w 512"/>
                <a:gd name="T13" fmla="*/ 128 h 368"/>
                <a:gd name="T14" fmla="*/ 0 w 512"/>
                <a:gd name="T15" fmla="*/ 0 h 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2" h="368">
                  <a:moveTo>
                    <a:pt x="512" y="368"/>
                  </a:moveTo>
                  <a:cubicBezTo>
                    <a:pt x="480" y="365"/>
                    <a:pt x="447" y="368"/>
                    <a:pt x="416" y="360"/>
                  </a:cubicBezTo>
                  <a:cubicBezTo>
                    <a:pt x="381" y="351"/>
                    <a:pt x="398" y="325"/>
                    <a:pt x="384" y="304"/>
                  </a:cubicBezTo>
                  <a:cubicBezTo>
                    <a:pt x="366" y="278"/>
                    <a:pt x="303" y="282"/>
                    <a:pt x="288" y="280"/>
                  </a:cubicBezTo>
                  <a:cubicBezTo>
                    <a:pt x="252" y="256"/>
                    <a:pt x="213" y="233"/>
                    <a:pt x="184" y="200"/>
                  </a:cubicBezTo>
                  <a:cubicBezTo>
                    <a:pt x="169" y="183"/>
                    <a:pt x="164" y="155"/>
                    <a:pt x="144" y="144"/>
                  </a:cubicBezTo>
                  <a:cubicBezTo>
                    <a:pt x="127" y="135"/>
                    <a:pt x="107" y="133"/>
                    <a:pt x="88" y="128"/>
                  </a:cubicBezTo>
                  <a:cubicBezTo>
                    <a:pt x="81" y="79"/>
                    <a:pt x="66" y="0"/>
                    <a:pt x="0" y="0"/>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618537" name="Freeform 41"/>
            <p:cNvSpPr>
              <a:spLocks/>
            </p:cNvSpPr>
            <p:nvPr/>
          </p:nvSpPr>
          <p:spPr bwMode="auto">
            <a:xfrm>
              <a:off x="2544" y="888"/>
              <a:ext cx="180" cy="408"/>
            </a:xfrm>
            <a:custGeom>
              <a:avLst/>
              <a:gdLst>
                <a:gd name="T0" fmla="*/ 0 w 382"/>
                <a:gd name="T1" fmla="*/ 408 h 408"/>
                <a:gd name="T2" fmla="*/ 104 w 382"/>
                <a:gd name="T3" fmla="*/ 344 h 408"/>
                <a:gd name="T4" fmla="*/ 312 w 382"/>
                <a:gd name="T5" fmla="*/ 224 h 408"/>
                <a:gd name="T6" fmla="*/ 376 w 382"/>
                <a:gd name="T7" fmla="*/ 0 h 408"/>
              </a:gdLst>
              <a:ahLst/>
              <a:cxnLst>
                <a:cxn ang="0">
                  <a:pos x="T0" y="T1"/>
                </a:cxn>
                <a:cxn ang="0">
                  <a:pos x="T2" y="T3"/>
                </a:cxn>
                <a:cxn ang="0">
                  <a:pos x="T4" y="T5"/>
                </a:cxn>
                <a:cxn ang="0">
                  <a:pos x="T6" y="T7"/>
                </a:cxn>
              </a:cxnLst>
              <a:rect l="0" t="0" r="r" b="b"/>
              <a:pathLst>
                <a:path w="382" h="408">
                  <a:moveTo>
                    <a:pt x="0" y="408"/>
                  </a:moveTo>
                  <a:cubicBezTo>
                    <a:pt x="59" y="400"/>
                    <a:pt x="72" y="392"/>
                    <a:pt x="104" y="344"/>
                  </a:cubicBezTo>
                  <a:cubicBezTo>
                    <a:pt x="128" y="248"/>
                    <a:pt x="225" y="234"/>
                    <a:pt x="312" y="224"/>
                  </a:cubicBezTo>
                  <a:cubicBezTo>
                    <a:pt x="382" y="154"/>
                    <a:pt x="376" y="92"/>
                    <a:pt x="376" y="0"/>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618538" name="Freeform 42"/>
            <p:cNvSpPr>
              <a:spLocks/>
            </p:cNvSpPr>
            <p:nvPr/>
          </p:nvSpPr>
          <p:spPr bwMode="auto">
            <a:xfrm>
              <a:off x="2975" y="928"/>
              <a:ext cx="241" cy="368"/>
            </a:xfrm>
            <a:custGeom>
              <a:avLst/>
              <a:gdLst>
                <a:gd name="T0" fmla="*/ 512 w 512"/>
                <a:gd name="T1" fmla="*/ 368 h 368"/>
                <a:gd name="T2" fmla="*/ 416 w 512"/>
                <a:gd name="T3" fmla="*/ 360 h 368"/>
                <a:gd name="T4" fmla="*/ 384 w 512"/>
                <a:gd name="T5" fmla="*/ 304 h 368"/>
                <a:gd name="T6" fmla="*/ 288 w 512"/>
                <a:gd name="T7" fmla="*/ 280 h 368"/>
                <a:gd name="T8" fmla="*/ 184 w 512"/>
                <a:gd name="T9" fmla="*/ 200 h 368"/>
                <a:gd name="T10" fmla="*/ 144 w 512"/>
                <a:gd name="T11" fmla="*/ 144 h 368"/>
                <a:gd name="T12" fmla="*/ 88 w 512"/>
                <a:gd name="T13" fmla="*/ 128 h 368"/>
                <a:gd name="T14" fmla="*/ 0 w 512"/>
                <a:gd name="T15" fmla="*/ 0 h 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2" h="368">
                  <a:moveTo>
                    <a:pt x="512" y="368"/>
                  </a:moveTo>
                  <a:cubicBezTo>
                    <a:pt x="480" y="365"/>
                    <a:pt x="447" y="368"/>
                    <a:pt x="416" y="360"/>
                  </a:cubicBezTo>
                  <a:cubicBezTo>
                    <a:pt x="381" y="351"/>
                    <a:pt x="398" y="325"/>
                    <a:pt x="384" y="304"/>
                  </a:cubicBezTo>
                  <a:cubicBezTo>
                    <a:pt x="366" y="278"/>
                    <a:pt x="303" y="282"/>
                    <a:pt x="288" y="280"/>
                  </a:cubicBezTo>
                  <a:cubicBezTo>
                    <a:pt x="252" y="256"/>
                    <a:pt x="213" y="233"/>
                    <a:pt x="184" y="200"/>
                  </a:cubicBezTo>
                  <a:cubicBezTo>
                    <a:pt x="169" y="183"/>
                    <a:pt x="164" y="155"/>
                    <a:pt x="144" y="144"/>
                  </a:cubicBezTo>
                  <a:cubicBezTo>
                    <a:pt x="127" y="135"/>
                    <a:pt x="107" y="133"/>
                    <a:pt x="88" y="128"/>
                  </a:cubicBezTo>
                  <a:cubicBezTo>
                    <a:pt x="81" y="79"/>
                    <a:pt x="66" y="0"/>
                    <a:pt x="0" y="0"/>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618539" name="Freeform 43"/>
            <p:cNvSpPr>
              <a:spLocks/>
            </p:cNvSpPr>
            <p:nvPr/>
          </p:nvSpPr>
          <p:spPr bwMode="auto">
            <a:xfrm>
              <a:off x="5292" y="888"/>
              <a:ext cx="180" cy="408"/>
            </a:xfrm>
            <a:custGeom>
              <a:avLst/>
              <a:gdLst>
                <a:gd name="T0" fmla="*/ 0 w 382"/>
                <a:gd name="T1" fmla="*/ 408 h 408"/>
                <a:gd name="T2" fmla="*/ 104 w 382"/>
                <a:gd name="T3" fmla="*/ 344 h 408"/>
                <a:gd name="T4" fmla="*/ 312 w 382"/>
                <a:gd name="T5" fmla="*/ 224 h 408"/>
                <a:gd name="T6" fmla="*/ 376 w 382"/>
                <a:gd name="T7" fmla="*/ 0 h 408"/>
              </a:gdLst>
              <a:ahLst/>
              <a:cxnLst>
                <a:cxn ang="0">
                  <a:pos x="T0" y="T1"/>
                </a:cxn>
                <a:cxn ang="0">
                  <a:pos x="T2" y="T3"/>
                </a:cxn>
                <a:cxn ang="0">
                  <a:pos x="T4" y="T5"/>
                </a:cxn>
                <a:cxn ang="0">
                  <a:pos x="T6" y="T7"/>
                </a:cxn>
              </a:cxnLst>
              <a:rect l="0" t="0" r="r" b="b"/>
              <a:pathLst>
                <a:path w="382" h="408">
                  <a:moveTo>
                    <a:pt x="0" y="408"/>
                  </a:moveTo>
                  <a:cubicBezTo>
                    <a:pt x="59" y="400"/>
                    <a:pt x="72" y="392"/>
                    <a:pt x="104" y="344"/>
                  </a:cubicBezTo>
                  <a:cubicBezTo>
                    <a:pt x="128" y="248"/>
                    <a:pt x="225" y="234"/>
                    <a:pt x="312" y="224"/>
                  </a:cubicBezTo>
                  <a:cubicBezTo>
                    <a:pt x="382" y="154"/>
                    <a:pt x="376" y="92"/>
                    <a:pt x="376" y="0"/>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grpSp>
      <p:grpSp>
        <p:nvGrpSpPr>
          <p:cNvPr id="618540" name="Group 44"/>
          <p:cNvGrpSpPr>
            <a:grpSpLocks/>
          </p:cNvGrpSpPr>
          <p:nvPr/>
        </p:nvGrpSpPr>
        <p:grpSpPr bwMode="auto">
          <a:xfrm>
            <a:off x="457200" y="2781300"/>
            <a:ext cx="8191500" cy="723900"/>
            <a:chOff x="288" y="1752"/>
            <a:chExt cx="5160" cy="456"/>
          </a:xfrm>
        </p:grpSpPr>
        <p:sp>
          <p:nvSpPr>
            <p:cNvPr id="618541" name="Line 45"/>
            <p:cNvSpPr>
              <a:spLocks noChangeShapeType="1"/>
            </p:cNvSpPr>
            <p:nvPr/>
          </p:nvSpPr>
          <p:spPr bwMode="auto">
            <a:xfrm>
              <a:off x="528" y="2160"/>
              <a:ext cx="201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grpSp>
          <p:nvGrpSpPr>
            <p:cNvPr id="618542" name="Group 46"/>
            <p:cNvGrpSpPr>
              <a:grpSpLocks/>
            </p:cNvGrpSpPr>
            <p:nvPr/>
          </p:nvGrpSpPr>
          <p:grpSpPr bwMode="auto">
            <a:xfrm>
              <a:off x="1056" y="2112"/>
              <a:ext cx="288" cy="96"/>
              <a:chOff x="1056" y="1536"/>
              <a:chExt cx="432" cy="96"/>
            </a:xfrm>
          </p:grpSpPr>
          <p:sp>
            <p:nvSpPr>
              <p:cNvPr id="618543" name="AutoShape 47"/>
              <p:cNvSpPr>
                <a:spLocks noChangeArrowheads="1"/>
              </p:cNvSpPr>
              <p:nvPr/>
            </p:nvSpPr>
            <p:spPr bwMode="auto">
              <a:xfrm flipH="1">
                <a:off x="1344" y="1536"/>
                <a:ext cx="144" cy="96"/>
              </a:xfrm>
              <a:prstGeom prst="leftArrow">
                <a:avLst>
                  <a:gd name="adj1" fmla="val 50000"/>
                  <a:gd name="adj2" fmla="val 3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18544" name="AutoShape 48"/>
              <p:cNvSpPr>
                <a:spLocks noChangeArrowheads="1"/>
              </p:cNvSpPr>
              <p:nvPr/>
            </p:nvSpPr>
            <p:spPr bwMode="auto">
              <a:xfrm flipH="1">
                <a:off x="1200" y="1536"/>
                <a:ext cx="144" cy="96"/>
              </a:xfrm>
              <a:prstGeom prst="leftArrow">
                <a:avLst>
                  <a:gd name="adj1" fmla="val 50000"/>
                  <a:gd name="adj2" fmla="val 3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18545" name="AutoShape 49"/>
              <p:cNvSpPr>
                <a:spLocks noChangeArrowheads="1"/>
              </p:cNvSpPr>
              <p:nvPr/>
            </p:nvSpPr>
            <p:spPr bwMode="auto">
              <a:xfrm flipH="1">
                <a:off x="1056" y="1536"/>
                <a:ext cx="144" cy="96"/>
              </a:xfrm>
              <a:prstGeom prst="leftArrow">
                <a:avLst>
                  <a:gd name="adj1" fmla="val 50000"/>
                  <a:gd name="adj2" fmla="val 3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618546" name="Group 50"/>
            <p:cNvGrpSpPr>
              <a:grpSpLocks/>
            </p:cNvGrpSpPr>
            <p:nvPr/>
          </p:nvGrpSpPr>
          <p:grpSpPr bwMode="auto">
            <a:xfrm>
              <a:off x="1344" y="2112"/>
              <a:ext cx="288" cy="96"/>
              <a:chOff x="1056" y="1536"/>
              <a:chExt cx="432" cy="96"/>
            </a:xfrm>
          </p:grpSpPr>
          <p:sp>
            <p:nvSpPr>
              <p:cNvPr id="618547" name="AutoShape 51"/>
              <p:cNvSpPr>
                <a:spLocks noChangeArrowheads="1"/>
              </p:cNvSpPr>
              <p:nvPr/>
            </p:nvSpPr>
            <p:spPr bwMode="auto">
              <a:xfrm flipH="1">
                <a:off x="1344" y="1536"/>
                <a:ext cx="144" cy="96"/>
              </a:xfrm>
              <a:prstGeom prst="leftArrow">
                <a:avLst>
                  <a:gd name="adj1" fmla="val 50000"/>
                  <a:gd name="adj2" fmla="val 3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18548" name="AutoShape 52"/>
              <p:cNvSpPr>
                <a:spLocks noChangeArrowheads="1"/>
              </p:cNvSpPr>
              <p:nvPr/>
            </p:nvSpPr>
            <p:spPr bwMode="auto">
              <a:xfrm flipH="1">
                <a:off x="1200" y="1536"/>
                <a:ext cx="144" cy="96"/>
              </a:xfrm>
              <a:prstGeom prst="leftArrow">
                <a:avLst>
                  <a:gd name="adj1" fmla="val 50000"/>
                  <a:gd name="adj2" fmla="val 3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18549" name="AutoShape 53"/>
              <p:cNvSpPr>
                <a:spLocks noChangeArrowheads="1"/>
              </p:cNvSpPr>
              <p:nvPr/>
            </p:nvSpPr>
            <p:spPr bwMode="auto">
              <a:xfrm flipH="1">
                <a:off x="1056" y="1536"/>
                <a:ext cx="144" cy="96"/>
              </a:xfrm>
              <a:prstGeom prst="leftArrow">
                <a:avLst>
                  <a:gd name="adj1" fmla="val 50000"/>
                  <a:gd name="adj2" fmla="val 3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sp>
          <p:nvSpPr>
            <p:cNvPr id="618550" name="AutoShape 54"/>
            <p:cNvSpPr>
              <a:spLocks noChangeArrowheads="1"/>
            </p:cNvSpPr>
            <p:nvPr/>
          </p:nvSpPr>
          <p:spPr bwMode="auto">
            <a:xfrm flipH="1">
              <a:off x="1728" y="2112"/>
              <a:ext cx="96" cy="96"/>
            </a:xfrm>
            <a:prstGeom prst="lef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18551" name="AutoShape 55"/>
            <p:cNvSpPr>
              <a:spLocks noChangeArrowheads="1"/>
            </p:cNvSpPr>
            <p:nvPr/>
          </p:nvSpPr>
          <p:spPr bwMode="auto">
            <a:xfrm flipH="1">
              <a:off x="1632" y="2112"/>
              <a:ext cx="96" cy="96"/>
            </a:xfrm>
            <a:prstGeom prst="lef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18552" name="Line 56"/>
            <p:cNvSpPr>
              <a:spLocks noChangeShapeType="1"/>
            </p:cNvSpPr>
            <p:nvPr/>
          </p:nvSpPr>
          <p:spPr bwMode="auto">
            <a:xfrm>
              <a:off x="3216" y="2160"/>
              <a:ext cx="206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grpSp>
          <p:nvGrpSpPr>
            <p:cNvPr id="618553" name="Group 57"/>
            <p:cNvGrpSpPr>
              <a:grpSpLocks/>
            </p:cNvGrpSpPr>
            <p:nvPr/>
          </p:nvGrpSpPr>
          <p:grpSpPr bwMode="auto">
            <a:xfrm>
              <a:off x="3696" y="2112"/>
              <a:ext cx="288" cy="96"/>
              <a:chOff x="1056" y="1536"/>
              <a:chExt cx="432" cy="96"/>
            </a:xfrm>
          </p:grpSpPr>
          <p:sp>
            <p:nvSpPr>
              <p:cNvPr id="618554" name="AutoShape 58"/>
              <p:cNvSpPr>
                <a:spLocks noChangeArrowheads="1"/>
              </p:cNvSpPr>
              <p:nvPr/>
            </p:nvSpPr>
            <p:spPr bwMode="auto">
              <a:xfrm flipH="1">
                <a:off x="1344" y="1536"/>
                <a:ext cx="144" cy="96"/>
              </a:xfrm>
              <a:prstGeom prst="leftArrow">
                <a:avLst>
                  <a:gd name="adj1" fmla="val 50000"/>
                  <a:gd name="adj2" fmla="val 3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18555" name="AutoShape 59"/>
              <p:cNvSpPr>
                <a:spLocks noChangeArrowheads="1"/>
              </p:cNvSpPr>
              <p:nvPr/>
            </p:nvSpPr>
            <p:spPr bwMode="auto">
              <a:xfrm flipH="1">
                <a:off x="1200" y="1536"/>
                <a:ext cx="144" cy="96"/>
              </a:xfrm>
              <a:prstGeom prst="leftArrow">
                <a:avLst>
                  <a:gd name="adj1" fmla="val 50000"/>
                  <a:gd name="adj2" fmla="val 3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18556" name="AutoShape 60"/>
              <p:cNvSpPr>
                <a:spLocks noChangeArrowheads="1"/>
              </p:cNvSpPr>
              <p:nvPr/>
            </p:nvSpPr>
            <p:spPr bwMode="auto">
              <a:xfrm flipH="1">
                <a:off x="1056" y="1536"/>
                <a:ext cx="144" cy="96"/>
              </a:xfrm>
              <a:prstGeom prst="leftArrow">
                <a:avLst>
                  <a:gd name="adj1" fmla="val 50000"/>
                  <a:gd name="adj2" fmla="val 3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618557" name="Group 61"/>
            <p:cNvGrpSpPr>
              <a:grpSpLocks/>
            </p:cNvGrpSpPr>
            <p:nvPr/>
          </p:nvGrpSpPr>
          <p:grpSpPr bwMode="auto">
            <a:xfrm>
              <a:off x="3984" y="2112"/>
              <a:ext cx="288" cy="96"/>
              <a:chOff x="1056" y="1536"/>
              <a:chExt cx="432" cy="96"/>
            </a:xfrm>
          </p:grpSpPr>
          <p:sp>
            <p:nvSpPr>
              <p:cNvPr id="618558" name="AutoShape 62"/>
              <p:cNvSpPr>
                <a:spLocks noChangeArrowheads="1"/>
              </p:cNvSpPr>
              <p:nvPr/>
            </p:nvSpPr>
            <p:spPr bwMode="auto">
              <a:xfrm flipH="1">
                <a:off x="1344" y="1536"/>
                <a:ext cx="144" cy="96"/>
              </a:xfrm>
              <a:prstGeom prst="leftArrow">
                <a:avLst>
                  <a:gd name="adj1" fmla="val 50000"/>
                  <a:gd name="adj2" fmla="val 3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18559" name="AutoShape 63"/>
              <p:cNvSpPr>
                <a:spLocks noChangeArrowheads="1"/>
              </p:cNvSpPr>
              <p:nvPr/>
            </p:nvSpPr>
            <p:spPr bwMode="auto">
              <a:xfrm flipH="1">
                <a:off x="1200" y="1536"/>
                <a:ext cx="144" cy="96"/>
              </a:xfrm>
              <a:prstGeom prst="leftArrow">
                <a:avLst>
                  <a:gd name="adj1" fmla="val 50000"/>
                  <a:gd name="adj2" fmla="val 3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18560" name="AutoShape 64"/>
              <p:cNvSpPr>
                <a:spLocks noChangeArrowheads="1"/>
              </p:cNvSpPr>
              <p:nvPr/>
            </p:nvSpPr>
            <p:spPr bwMode="auto">
              <a:xfrm flipH="1">
                <a:off x="1056" y="1536"/>
                <a:ext cx="144" cy="96"/>
              </a:xfrm>
              <a:prstGeom prst="leftArrow">
                <a:avLst>
                  <a:gd name="adj1" fmla="val 50000"/>
                  <a:gd name="adj2" fmla="val 3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618561" name="Group 65"/>
            <p:cNvGrpSpPr>
              <a:grpSpLocks/>
            </p:cNvGrpSpPr>
            <p:nvPr/>
          </p:nvGrpSpPr>
          <p:grpSpPr bwMode="auto">
            <a:xfrm>
              <a:off x="4272" y="2112"/>
              <a:ext cx="288" cy="96"/>
              <a:chOff x="1056" y="1536"/>
              <a:chExt cx="432" cy="96"/>
            </a:xfrm>
          </p:grpSpPr>
          <p:sp>
            <p:nvSpPr>
              <p:cNvPr id="618562" name="AutoShape 66"/>
              <p:cNvSpPr>
                <a:spLocks noChangeArrowheads="1"/>
              </p:cNvSpPr>
              <p:nvPr/>
            </p:nvSpPr>
            <p:spPr bwMode="auto">
              <a:xfrm flipH="1">
                <a:off x="1344" y="1536"/>
                <a:ext cx="144" cy="96"/>
              </a:xfrm>
              <a:prstGeom prst="leftArrow">
                <a:avLst>
                  <a:gd name="adj1" fmla="val 50000"/>
                  <a:gd name="adj2" fmla="val 3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18563" name="AutoShape 67"/>
              <p:cNvSpPr>
                <a:spLocks noChangeArrowheads="1"/>
              </p:cNvSpPr>
              <p:nvPr/>
            </p:nvSpPr>
            <p:spPr bwMode="auto">
              <a:xfrm flipH="1">
                <a:off x="1200" y="1536"/>
                <a:ext cx="144" cy="96"/>
              </a:xfrm>
              <a:prstGeom prst="leftArrow">
                <a:avLst>
                  <a:gd name="adj1" fmla="val 50000"/>
                  <a:gd name="adj2" fmla="val 3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18564" name="AutoShape 68"/>
              <p:cNvSpPr>
                <a:spLocks noChangeArrowheads="1"/>
              </p:cNvSpPr>
              <p:nvPr/>
            </p:nvSpPr>
            <p:spPr bwMode="auto">
              <a:xfrm flipH="1">
                <a:off x="1056" y="1536"/>
                <a:ext cx="144" cy="96"/>
              </a:xfrm>
              <a:prstGeom prst="leftArrow">
                <a:avLst>
                  <a:gd name="adj1" fmla="val 50000"/>
                  <a:gd name="adj2" fmla="val 3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618565" name="Group 69"/>
            <p:cNvGrpSpPr>
              <a:grpSpLocks/>
            </p:cNvGrpSpPr>
            <p:nvPr/>
          </p:nvGrpSpPr>
          <p:grpSpPr bwMode="auto">
            <a:xfrm>
              <a:off x="4560" y="2112"/>
              <a:ext cx="288" cy="96"/>
              <a:chOff x="1056" y="1536"/>
              <a:chExt cx="432" cy="96"/>
            </a:xfrm>
          </p:grpSpPr>
          <p:sp>
            <p:nvSpPr>
              <p:cNvPr id="618566" name="AutoShape 70"/>
              <p:cNvSpPr>
                <a:spLocks noChangeArrowheads="1"/>
              </p:cNvSpPr>
              <p:nvPr/>
            </p:nvSpPr>
            <p:spPr bwMode="auto">
              <a:xfrm flipH="1">
                <a:off x="1344" y="1536"/>
                <a:ext cx="144" cy="96"/>
              </a:xfrm>
              <a:prstGeom prst="leftArrow">
                <a:avLst>
                  <a:gd name="adj1" fmla="val 50000"/>
                  <a:gd name="adj2" fmla="val 3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18567" name="AutoShape 71"/>
              <p:cNvSpPr>
                <a:spLocks noChangeArrowheads="1"/>
              </p:cNvSpPr>
              <p:nvPr/>
            </p:nvSpPr>
            <p:spPr bwMode="auto">
              <a:xfrm flipH="1">
                <a:off x="1200" y="1536"/>
                <a:ext cx="144" cy="96"/>
              </a:xfrm>
              <a:prstGeom prst="leftArrow">
                <a:avLst>
                  <a:gd name="adj1" fmla="val 50000"/>
                  <a:gd name="adj2" fmla="val 3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18568" name="AutoShape 72"/>
              <p:cNvSpPr>
                <a:spLocks noChangeArrowheads="1"/>
              </p:cNvSpPr>
              <p:nvPr/>
            </p:nvSpPr>
            <p:spPr bwMode="auto">
              <a:xfrm flipH="1">
                <a:off x="1056" y="1536"/>
                <a:ext cx="144" cy="96"/>
              </a:xfrm>
              <a:prstGeom prst="leftArrow">
                <a:avLst>
                  <a:gd name="adj1" fmla="val 50000"/>
                  <a:gd name="adj2" fmla="val 3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sp>
          <p:nvSpPr>
            <p:cNvPr id="618569" name="Freeform 73"/>
            <p:cNvSpPr>
              <a:spLocks/>
            </p:cNvSpPr>
            <p:nvPr/>
          </p:nvSpPr>
          <p:spPr bwMode="auto">
            <a:xfrm>
              <a:off x="288" y="1792"/>
              <a:ext cx="241" cy="368"/>
            </a:xfrm>
            <a:custGeom>
              <a:avLst/>
              <a:gdLst>
                <a:gd name="T0" fmla="*/ 512 w 512"/>
                <a:gd name="T1" fmla="*/ 368 h 368"/>
                <a:gd name="T2" fmla="*/ 416 w 512"/>
                <a:gd name="T3" fmla="*/ 360 h 368"/>
                <a:gd name="T4" fmla="*/ 384 w 512"/>
                <a:gd name="T5" fmla="*/ 304 h 368"/>
                <a:gd name="T6" fmla="*/ 288 w 512"/>
                <a:gd name="T7" fmla="*/ 280 h 368"/>
                <a:gd name="T8" fmla="*/ 184 w 512"/>
                <a:gd name="T9" fmla="*/ 200 h 368"/>
                <a:gd name="T10" fmla="*/ 144 w 512"/>
                <a:gd name="T11" fmla="*/ 144 h 368"/>
                <a:gd name="T12" fmla="*/ 88 w 512"/>
                <a:gd name="T13" fmla="*/ 128 h 368"/>
                <a:gd name="T14" fmla="*/ 0 w 512"/>
                <a:gd name="T15" fmla="*/ 0 h 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2" h="368">
                  <a:moveTo>
                    <a:pt x="512" y="368"/>
                  </a:moveTo>
                  <a:cubicBezTo>
                    <a:pt x="480" y="365"/>
                    <a:pt x="447" y="368"/>
                    <a:pt x="416" y="360"/>
                  </a:cubicBezTo>
                  <a:cubicBezTo>
                    <a:pt x="381" y="351"/>
                    <a:pt x="398" y="325"/>
                    <a:pt x="384" y="304"/>
                  </a:cubicBezTo>
                  <a:cubicBezTo>
                    <a:pt x="366" y="278"/>
                    <a:pt x="303" y="282"/>
                    <a:pt x="288" y="280"/>
                  </a:cubicBezTo>
                  <a:cubicBezTo>
                    <a:pt x="252" y="256"/>
                    <a:pt x="213" y="233"/>
                    <a:pt x="184" y="200"/>
                  </a:cubicBezTo>
                  <a:cubicBezTo>
                    <a:pt x="169" y="183"/>
                    <a:pt x="164" y="155"/>
                    <a:pt x="144" y="144"/>
                  </a:cubicBezTo>
                  <a:cubicBezTo>
                    <a:pt x="127" y="135"/>
                    <a:pt x="107" y="133"/>
                    <a:pt x="88" y="128"/>
                  </a:cubicBezTo>
                  <a:cubicBezTo>
                    <a:pt x="81" y="79"/>
                    <a:pt x="66" y="0"/>
                    <a:pt x="0" y="0"/>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618570" name="Freeform 74"/>
            <p:cNvSpPr>
              <a:spLocks/>
            </p:cNvSpPr>
            <p:nvPr/>
          </p:nvSpPr>
          <p:spPr bwMode="auto">
            <a:xfrm>
              <a:off x="2520" y="1752"/>
              <a:ext cx="180" cy="408"/>
            </a:xfrm>
            <a:custGeom>
              <a:avLst/>
              <a:gdLst>
                <a:gd name="T0" fmla="*/ 0 w 382"/>
                <a:gd name="T1" fmla="*/ 408 h 408"/>
                <a:gd name="T2" fmla="*/ 104 w 382"/>
                <a:gd name="T3" fmla="*/ 344 h 408"/>
                <a:gd name="T4" fmla="*/ 312 w 382"/>
                <a:gd name="T5" fmla="*/ 224 h 408"/>
                <a:gd name="T6" fmla="*/ 376 w 382"/>
                <a:gd name="T7" fmla="*/ 0 h 408"/>
              </a:gdLst>
              <a:ahLst/>
              <a:cxnLst>
                <a:cxn ang="0">
                  <a:pos x="T0" y="T1"/>
                </a:cxn>
                <a:cxn ang="0">
                  <a:pos x="T2" y="T3"/>
                </a:cxn>
                <a:cxn ang="0">
                  <a:pos x="T4" y="T5"/>
                </a:cxn>
                <a:cxn ang="0">
                  <a:pos x="T6" y="T7"/>
                </a:cxn>
              </a:cxnLst>
              <a:rect l="0" t="0" r="r" b="b"/>
              <a:pathLst>
                <a:path w="382" h="408">
                  <a:moveTo>
                    <a:pt x="0" y="408"/>
                  </a:moveTo>
                  <a:cubicBezTo>
                    <a:pt x="59" y="400"/>
                    <a:pt x="72" y="392"/>
                    <a:pt x="104" y="344"/>
                  </a:cubicBezTo>
                  <a:cubicBezTo>
                    <a:pt x="128" y="248"/>
                    <a:pt x="225" y="234"/>
                    <a:pt x="312" y="224"/>
                  </a:cubicBezTo>
                  <a:cubicBezTo>
                    <a:pt x="382" y="154"/>
                    <a:pt x="376" y="92"/>
                    <a:pt x="376" y="0"/>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618571" name="Freeform 75"/>
            <p:cNvSpPr>
              <a:spLocks/>
            </p:cNvSpPr>
            <p:nvPr/>
          </p:nvSpPr>
          <p:spPr bwMode="auto">
            <a:xfrm>
              <a:off x="2975" y="1792"/>
              <a:ext cx="241" cy="368"/>
            </a:xfrm>
            <a:custGeom>
              <a:avLst/>
              <a:gdLst>
                <a:gd name="T0" fmla="*/ 512 w 512"/>
                <a:gd name="T1" fmla="*/ 368 h 368"/>
                <a:gd name="T2" fmla="*/ 416 w 512"/>
                <a:gd name="T3" fmla="*/ 360 h 368"/>
                <a:gd name="T4" fmla="*/ 384 w 512"/>
                <a:gd name="T5" fmla="*/ 304 h 368"/>
                <a:gd name="T6" fmla="*/ 288 w 512"/>
                <a:gd name="T7" fmla="*/ 280 h 368"/>
                <a:gd name="T8" fmla="*/ 184 w 512"/>
                <a:gd name="T9" fmla="*/ 200 h 368"/>
                <a:gd name="T10" fmla="*/ 144 w 512"/>
                <a:gd name="T11" fmla="*/ 144 h 368"/>
                <a:gd name="T12" fmla="*/ 88 w 512"/>
                <a:gd name="T13" fmla="*/ 128 h 368"/>
                <a:gd name="T14" fmla="*/ 0 w 512"/>
                <a:gd name="T15" fmla="*/ 0 h 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2" h="368">
                  <a:moveTo>
                    <a:pt x="512" y="368"/>
                  </a:moveTo>
                  <a:cubicBezTo>
                    <a:pt x="480" y="365"/>
                    <a:pt x="447" y="368"/>
                    <a:pt x="416" y="360"/>
                  </a:cubicBezTo>
                  <a:cubicBezTo>
                    <a:pt x="381" y="351"/>
                    <a:pt x="398" y="325"/>
                    <a:pt x="384" y="304"/>
                  </a:cubicBezTo>
                  <a:cubicBezTo>
                    <a:pt x="366" y="278"/>
                    <a:pt x="303" y="282"/>
                    <a:pt x="288" y="280"/>
                  </a:cubicBezTo>
                  <a:cubicBezTo>
                    <a:pt x="252" y="256"/>
                    <a:pt x="213" y="233"/>
                    <a:pt x="184" y="200"/>
                  </a:cubicBezTo>
                  <a:cubicBezTo>
                    <a:pt x="169" y="183"/>
                    <a:pt x="164" y="155"/>
                    <a:pt x="144" y="144"/>
                  </a:cubicBezTo>
                  <a:cubicBezTo>
                    <a:pt x="127" y="135"/>
                    <a:pt x="107" y="133"/>
                    <a:pt x="88" y="128"/>
                  </a:cubicBezTo>
                  <a:cubicBezTo>
                    <a:pt x="81" y="79"/>
                    <a:pt x="66" y="0"/>
                    <a:pt x="0" y="0"/>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618572" name="Freeform 76"/>
            <p:cNvSpPr>
              <a:spLocks/>
            </p:cNvSpPr>
            <p:nvPr/>
          </p:nvSpPr>
          <p:spPr bwMode="auto">
            <a:xfrm>
              <a:off x="5268" y="1752"/>
              <a:ext cx="180" cy="408"/>
            </a:xfrm>
            <a:custGeom>
              <a:avLst/>
              <a:gdLst>
                <a:gd name="T0" fmla="*/ 0 w 382"/>
                <a:gd name="T1" fmla="*/ 408 h 408"/>
                <a:gd name="T2" fmla="*/ 104 w 382"/>
                <a:gd name="T3" fmla="*/ 344 h 408"/>
                <a:gd name="T4" fmla="*/ 312 w 382"/>
                <a:gd name="T5" fmla="*/ 224 h 408"/>
                <a:gd name="T6" fmla="*/ 376 w 382"/>
                <a:gd name="T7" fmla="*/ 0 h 408"/>
              </a:gdLst>
              <a:ahLst/>
              <a:cxnLst>
                <a:cxn ang="0">
                  <a:pos x="T0" y="T1"/>
                </a:cxn>
                <a:cxn ang="0">
                  <a:pos x="T2" y="T3"/>
                </a:cxn>
                <a:cxn ang="0">
                  <a:pos x="T4" y="T5"/>
                </a:cxn>
                <a:cxn ang="0">
                  <a:pos x="T6" y="T7"/>
                </a:cxn>
              </a:cxnLst>
              <a:rect l="0" t="0" r="r" b="b"/>
              <a:pathLst>
                <a:path w="382" h="408">
                  <a:moveTo>
                    <a:pt x="0" y="408"/>
                  </a:moveTo>
                  <a:cubicBezTo>
                    <a:pt x="59" y="400"/>
                    <a:pt x="72" y="392"/>
                    <a:pt x="104" y="344"/>
                  </a:cubicBezTo>
                  <a:cubicBezTo>
                    <a:pt x="128" y="248"/>
                    <a:pt x="225" y="234"/>
                    <a:pt x="312" y="224"/>
                  </a:cubicBezTo>
                  <a:cubicBezTo>
                    <a:pt x="382" y="154"/>
                    <a:pt x="376" y="92"/>
                    <a:pt x="376" y="0"/>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grpSp>
      <p:grpSp>
        <p:nvGrpSpPr>
          <p:cNvPr id="618573" name="Group 77"/>
          <p:cNvGrpSpPr>
            <a:grpSpLocks/>
          </p:cNvGrpSpPr>
          <p:nvPr/>
        </p:nvGrpSpPr>
        <p:grpSpPr bwMode="auto">
          <a:xfrm>
            <a:off x="533400" y="3886200"/>
            <a:ext cx="7924800" cy="2286000"/>
            <a:chOff x="432" y="2448"/>
            <a:chExt cx="4992" cy="1440"/>
          </a:xfrm>
        </p:grpSpPr>
        <p:sp>
          <p:nvSpPr>
            <p:cNvPr id="618574" name="Text Box 78"/>
            <p:cNvSpPr txBox="1">
              <a:spLocks noChangeArrowheads="1"/>
            </p:cNvSpPr>
            <p:nvPr/>
          </p:nvSpPr>
          <p:spPr bwMode="auto">
            <a:xfrm>
              <a:off x="2262" y="2966"/>
              <a:ext cx="109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tr-TR" sz="2000">
                  <a:effectLst>
                    <a:outerShdw blurRad="38100" dist="38100" dir="2700000" algn="tl">
                      <a:srgbClr val="C0C0C0"/>
                    </a:outerShdw>
                  </a:effectLst>
                </a:rPr>
                <a:t>      </a:t>
              </a:r>
              <a:r>
                <a:rPr lang="en-US" sz="2000">
                  <a:effectLst>
                    <a:outerShdw blurRad="38100" dist="38100" dir="2700000" algn="tl">
                      <a:srgbClr val="C0C0C0"/>
                    </a:outerShdw>
                  </a:effectLst>
                </a:rPr>
                <a:t>PCR</a:t>
              </a:r>
            </a:p>
          </p:txBody>
        </p:sp>
        <p:grpSp>
          <p:nvGrpSpPr>
            <p:cNvPr id="618575" name="Group 79"/>
            <p:cNvGrpSpPr>
              <a:grpSpLocks/>
            </p:cNvGrpSpPr>
            <p:nvPr/>
          </p:nvGrpSpPr>
          <p:grpSpPr bwMode="auto">
            <a:xfrm>
              <a:off x="432" y="2650"/>
              <a:ext cx="1632" cy="1238"/>
              <a:chOff x="576" y="2842"/>
              <a:chExt cx="1632" cy="1238"/>
            </a:xfrm>
          </p:grpSpPr>
          <p:grpSp>
            <p:nvGrpSpPr>
              <p:cNvPr id="618576" name="Group 80"/>
              <p:cNvGrpSpPr>
                <a:grpSpLocks/>
              </p:cNvGrpSpPr>
              <p:nvPr/>
            </p:nvGrpSpPr>
            <p:grpSpPr bwMode="auto">
              <a:xfrm>
                <a:off x="720" y="2842"/>
                <a:ext cx="1488" cy="960"/>
                <a:chOff x="672" y="2842"/>
                <a:chExt cx="1536" cy="960"/>
              </a:xfrm>
            </p:grpSpPr>
            <p:sp>
              <p:nvSpPr>
                <p:cNvPr id="618577" name="Line 81"/>
                <p:cNvSpPr>
                  <a:spLocks noChangeShapeType="1"/>
                </p:cNvSpPr>
                <p:nvPr/>
              </p:nvSpPr>
              <p:spPr bwMode="auto">
                <a:xfrm>
                  <a:off x="672" y="2842"/>
                  <a:ext cx="153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618578" name="Line 82"/>
                <p:cNvSpPr>
                  <a:spLocks noChangeShapeType="1"/>
                </p:cNvSpPr>
                <p:nvPr/>
              </p:nvSpPr>
              <p:spPr bwMode="auto">
                <a:xfrm>
                  <a:off x="672" y="2938"/>
                  <a:ext cx="153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618579" name="Line 83"/>
                <p:cNvSpPr>
                  <a:spLocks noChangeShapeType="1"/>
                </p:cNvSpPr>
                <p:nvPr/>
              </p:nvSpPr>
              <p:spPr bwMode="auto">
                <a:xfrm>
                  <a:off x="672" y="3034"/>
                  <a:ext cx="153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618580" name="Line 84"/>
                <p:cNvSpPr>
                  <a:spLocks noChangeShapeType="1"/>
                </p:cNvSpPr>
                <p:nvPr/>
              </p:nvSpPr>
              <p:spPr bwMode="auto">
                <a:xfrm>
                  <a:off x="672" y="3130"/>
                  <a:ext cx="153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618581" name="Line 85"/>
                <p:cNvSpPr>
                  <a:spLocks noChangeShapeType="1"/>
                </p:cNvSpPr>
                <p:nvPr/>
              </p:nvSpPr>
              <p:spPr bwMode="auto">
                <a:xfrm>
                  <a:off x="672" y="3226"/>
                  <a:ext cx="153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618582" name="Line 86"/>
                <p:cNvSpPr>
                  <a:spLocks noChangeShapeType="1"/>
                </p:cNvSpPr>
                <p:nvPr/>
              </p:nvSpPr>
              <p:spPr bwMode="auto">
                <a:xfrm>
                  <a:off x="672" y="3322"/>
                  <a:ext cx="153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618583" name="Line 87"/>
                <p:cNvSpPr>
                  <a:spLocks noChangeShapeType="1"/>
                </p:cNvSpPr>
                <p:nvPr/>
              </p:nvSpPr>
              <p:spPr bwMode="auto">
                <a:xfrm>
                  <a:off x="672" y="3418"/>
                  <a:ext cx="153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618584" name="Line 88"/>
                <p:cNvSpPr>
                  <a:spLocks noChangeShapeType="1"/>
                </p:cNvSpPr>
                <p:nvPr/>
              </p:nvSpPr>
              <p:spPr bwMode="auto">
                <a:xfrm>
                  <a:off x="672" y="3514"/>
                  <a:ext cx="153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618585" name="Line 89"/>
                <p:cNvSpPr>
                  <a:spLocks noChangeShapeType="1"/>
                </p:cNvSpPr>
                <p:nvPr/>
              </p:nvSpPr>
              <p:spPr bwMode="auto">
                <a:xfrm>
                  <a:off x="672" y="3610"/>
                  <a:ext cx="153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618586" name="Line 90"/>
                <p:cNvSpPr>
                  <a:spLocks noChangeShapeType="1"/>
                </p:cNvSpPr>
                <p:nvPr/>
              </p:nvSpPr>
              <p:spPr bwMode="auto">
                <a:xfrm>
                  <a:off x="672" y="3706"/>
                  <a:ext cx="153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618587" name="Line 91"/>
                <p:cNvSpPr>
                  <a:spLocks noChangeShapeType="1"/>
                </p:cNvSpPr>
                <p:nvPr/>
              </p:nvSpPr>
              <p:spPr bwMode="auto">
                <a:xfrm>
                  <a:off x="672" y="3802"/>
                  <a:ext cx="153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grpSp>
          <p:sp>
            <p:nvSpPr>
              <p:cNvPr id="618588" name="Text Box 92"/>
              <p:cNvSpPr txBox="1">
                <a:spLocks noChangeArrowheads="1"/>
              </p:cNvSpPr>
              <p:nvPr/>
            </p:nvSpPr>
            <p:spPr bwMode="auto">
              <a:xfrm>
                <a:off x="576" y="3830"/>
                <a:ext cx="95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effectLst>
                      <a:outerShdw blurRad="38100" dist="38100" dir="2700000" algn="tl">
                        <a:srgbClr val="C0C0C0"/>
                      </a:outerShdw>
                    </a:effectLst>
                  </a:rPr>
                  <a:t>40 basepair</a:t>
                </a:r>
              </a:p>
            </p:txBody>
          </p:sp>
        </p:grpSp>
        <p:grpSp>
          <p:nvGrpSpPr>
            <p:cNvPr id="618589" name="Group 93"/>
            <p:cNvGrpSpPr>
              <a:grpSpLocks/>
            </p:cNvGrpSpPr>
            <p:nvPr/>
          </p:nvGrpSpPr>
          <p:grpSpPr bwMode="auto">
            <a:xfrm>
              <a:off x="3504" y="2650"/>
              <a:ext cx="1920" cy="1238"/>
              <a:chOff x="3312" y="2842"/>
              <a:chExt cx="1920" cy="1238"/>
            </a:xfrm>
          </p:grpSpPr>
          <p:sp>
            <p:nvSpPr>
              <p:cNvPr id="618590" name="Line 94"/>
              <p:cNvSpPr>
                <a:spLocks noChangeShapeType="1"/>
              </p:cNvSpPr>
              <p:nvPr/>
            </p:nvSpPr>
            <p:spPr bwMode="auto">
              <a:xfrm>
                <a:off x="3312" y="2842"/>
                <a:ext cx="192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618591" name="Line 95"/>
              <p:cNvSpPr>
                <a:spLocks noChangeShapeType="1"/>
              </p:cNvSpPr>
              <p:nvPr/>
            </p:nvSpPr>
            <p:spPr bwMode="auto">
              <a:xfrm>
                <a:off x="3312" y="2938"/>
                <a:ext cx="192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618592" name="Line 96"/>
              <p:cNvSpPr>
                <a:spLocks noChangeShapeType="1"/>
              </p:cNvSpPr>
              <p:nvPr/>
            </p:nvSpPr>
            <p:spPr bwMode="auto">
              <a:xfrm>
                <a:off x="3312" y="3034"/>
                <a:ext cx="192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618593" name="Line 97"/>
              <p:cNvSpPr>
                <a:spLocks noChangeShapeType="1"/>
              </p:cNvSpPr>
              <p:nvPr/>
            </p:nvSpPr>
            <p:spPr bwMode="auto">
              <a:xfrm>
                <a:off x="3312" y="3130"/>
                <a:ext cx="192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618594" name="Line 98"/>
              <p:cNvSpPr>
                <a:spLocks noChangeShapeType="1"/>
              </p:cNvSpPr>
              <p:nvPr/>
            </p:nvSpPr>
            <p:spPr bwMode="auto">
              <a:xfrm>
                <a:off x="3312" y="3226"/>
                <a:ext cx="192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618595" name="Line 99"/>
              <p:cNvSpPr>
                <a:spLocks noChangeShapeType="1"/>
              </p:cNvSpPr>
              <p:nvPr/>
            </p:nvSpPr>
            <p:spPr bwMode="auto">
              <a:xfrm>
                <a:off x="3312" y="3322"/>
                <a:ext cx="192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618596" name="Line 100"/>
              <p:cNvSpPr>
                <a:spLocks noChangeShapeType="1"/>
              </p:cNvSpPr>
              <p:nvPr/>
            </p:nvSpPr>
            <p:spPr bwMode="auto">
              <a:xfrm>
                <a:off x="3312" y="3418"/>
                <a:ext cx="192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618597" name="Line 101"/>
              <p:cNvSpPr>
                <a:spLocks noChangeShapeType="1"/>
              </p:cNvSpPr>
              <p:nvPr/>
            </p:nvSpPr>
            <p:spPr bwMode="auto">
              <a:xfrm>
                <a:off x="3312" y="3514"/>
                <a:ext cx="192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618598" name="Line 102"/>
              <p:cNvSpPr>
                <a:spLocks noChangeShapeType="1"/>
              </p:cNvSpPr>
              <p:nvPr/>
            </p:nvSpPr>
            <p:spPr bwMode="auto">
              <a:xfrm>
                <a:off x="3312" y="3610"/>
                <a:ext cx="192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618599" name="Line 103"/>
              <p:cNvSpPr>
                <a:spLocks noChangeShapeType="1"/>
              </p:cNvSpPr>
              <p:nvPr/>
            </p:nvSpPr>
            <p:spPr bwMode="auto">
              <a:xfrm>
                <a:off x="3312" y="3706"/>
                <a:ext cx="192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618600" name="Line 104"/>
              <p:cNvSpPr>
                <a:spLocks noChangeShapeType="1"/>
              </p:cNvSpPr>
              <p:nvPr/>
            </p:nvSpPr>
            <p:spPr bwMode="auto">
              <a:xfrm>
                <a:off x="3312" y="3802"/>
                <a:ext cx="192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618601" name="Text Box 105"/>
              <p:cNvSpPr txBox="1">
                <a:spLocks noChangeArrowheads="1"/>
              </p:cNvSpPr>
              <p:nvPr/>
            </p:nvSpPr>
            <p:spPr bwMode="auto">
              <a:xfrm>
                <a:off x="3430" y="3830"/>
                <a:ext cx="95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effectLst>
                      <a:outerShdw blurRad="38100" dist="38100" dir="2700000" algn="tl">
                        <a:srgbClr val="C0C0C0"/>
                      </a:outerShdw>
                    </a:effectLst>
                  </a:rPr>
                  <a:t>48 basepair</a:t>
                </a:r>
              </a:p>
            </p:txBody>
          </p:sp>
        </p:grpSp>
        <p:sp>
          <p:nvSpPr>
            <p:cNvPr id="618602" name="Line 106"/>
            <p:cNvSpPr>
              <a:spLocks noChangeShapeType="1"/>
            </p:cNvSpPr>
            <p:nvPr/>
          </p:nvSpPr>
          <p:spPr bwMode="auto">
            <a:xfrm>
              <a:off x="2784" y="2448"/>
              <a:ext cx="0"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grpSp>
      <p:grpSp>
        <p:nvGrpSpPr>
          <p:cNvPr id="618603" name="Group 107"/>
          <p:cNvGrpSpPr>
            <a:grpSpLocks/>
          </p:cNvGrpSpPr>
          <p:nvPr/>
        </p:nvGrpSpPr>
        <p:grpSpPr bwMode="auto">
          <a:xfrm>
            <a:off x="2667000" y="5638800"/>
            <a:ext cx="2605088" cy="1066800"/>
            <a:chOff x="1680" y="3552"/>
            <a:chExt cx="1641" cy="672"/>
          </a:xfrm>
        </p:grpSpPr>
        <p:sp>
          <p:nvSpPr>
            <p:cNvPr id="618604" name="Text Box 108"/>
            <p:cNvSpPr txBox="1">
              <a:spLocks noChangeArrowheads="1"/>
            </p:cNvSpPr>
            <p:nvPr/>
          </p:nvSpPr>
          <p:spPr bwMode="auto">
            <a:xfrm>
              <a:off x="1680" y="3974"/>
              <a:ext cx="164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sz="2000">
                  <a:effectLst>
                    <a:outerShdw blurRad="38100" dist="38100" dir="2700000" algn="tl">
                      <a:srgbClr val="C0C0C0"/>
                    </a:outerShdw>
                  </a:effectLst>
                </a:rPr>
                <a:t>          </a:t>
              </a:r>
              <a:r>
                <a:rPr lang="en-US" sz="2000">
                  <a:effectLst>
                    <a:outerShdw blurRad="38100" dist="38100" dir="2700000" algn="tl">
                      <a:srgbClr val="C0C0C0"/>
                    </a:outerShdw>
                  </a:effectLst>
                </a:rPr>
                <a:t>electrophoresis</a:t>
              </a:r>
            </a:p>
          </p:txBody>
        </p:sp>
        <p:sp>
          <p:nvSpPr>
            <p:cNvPr id="618605" name="Line 109"/>
            <p:cNvSpPr>
              <a:spLocks noChangeShapeType="1"/>
            </p:cNvSpPr>
            <p:nvPr/>
          </p:nvSpPr>
          <p:spPr bwMode="auto">
            <a:xfrm>
              <a:off x="2784" y="3552"/>
              <a:ext cx="0"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61850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618540"/>
                                        </p:tgtEl>
                                        <p:attrNameLst>
                                          <p:attrName>style.visibility</p:attrName>
                                        </p:attrNameLst>
                                      </p:cBhvr>
                                      <p:to>
                                        <p:strVal val="visible"/>
                                      </p:to>
                                    </p:set>
                                  </p:childTnLst>
                                </p:cTn>
                              </p:par>
                            </p:childTnLst>
                          </p:cTn>
                        </p:par>
                        <p:par>
                          <p:cTn id="11" fill="hold" nodeType="afterGroup">
                            <p:stCondLst>
                              <p:cond delay="500"/>
                            </p:stCondLst>
                            <p:childTnLst>
                              <p:par>
                                <p:cTn id="12" presetID="1" presetClass="entr" presetSubtype="0" fill="hold" nodeType="afterEffect">
                                  <p:stCondLst>
                                    <p:cond delay="0"/>
                                  </p:stCondLst>
                                  <p:childTnLst>
                                    <p:set>
                                      <p:cBhvr>
                                        <p:cTn id="13" dur="1" fill="hold">
                                          <p:stCondLst>
                                            <p:cond delay="499"/>
                                          </p:stCondLst>
                                        </p:cTn>
                                        <p:tgtEl>
                                          <p:spTgt spid="618499"/>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499"/>
                                          </p:stCondLst>
                                        </p:cTn>
                                        <p:tgtEl>
                                          <p:spTgt spid="618573"/>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499"/>
                                          </p:stCondLst>
                                        </p:cTn>
                                        <p:tgtEl>
                                          <p:spTgt spid="6186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Rectangle 2"/>
          <p:cNvSpPr>
            <a:spLocks noChangeArrowheads="1"/>
          </p:cNvSpPr>
          <p:nvPr/>
        </p:nvSpPr>
        <p:spPr bwMode="auto">
          <a:xfrm>
            <a:off x="228600" y="228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r>
              <a:rPr lang="en-US" sz="4300">
                <a:solidFill>
                  <a:schemeClr val="tx2"/>
                </a:solidFill>
                <a:effectLst>
                  <a:outerShdw blurRad="38100" dist="38100" dir="2700000" algn="tl">
                    <a:srgbClr val="C0C0C0"/>
                  </a:outerShdw>
                </a:effectLst>
                <a:latin typeface="Tahoma" pitchFamily="34" charset="0"/>
              </a:rPr>
              <a:t>Mi</a:t>
            </a:r>
            <a:r>
              <a:rPr lang="tr-TR" sz="4300">
                <a:solidFill>
                  <a:schemeClr val="tx2"/>
                </a:solidFill>
                <a:effectLst>
                  <a:outerShdw blurRad="38100" dist="38100" dir="2700000" algn="tl">
                    <a:srgbClr val="C0C0C0"/>
                  </a:outerShdw>
                </a:effectLst>
                <a:latin typeface="Tahoma" pitchFamily="34" charset="0"/>
              </a:rPr>
              <a:t>k</a:t>
            </a:r>
            <a:r>
              <a:rPr lang="en-US" sz="4300">
                <a:solidFill>
                  <a:schemeClr val="tx2"/>
                </a:solidFill>
                <a:effectLst>
                  <a:outerShdw blurRad="38100" dist="38100" dir="2700000" algn="tl">
                    <a:srgbClr val="C0C0C0"/>
                  </a:outerShdw>
                </a:effectLst>
                <a:latin typeface="Tahoma" pitchFamily="34" charset="0"/>
              </a:rPr>
              <a:t>rosatellit</a:t>
            </a:r>
            <a:r>
              <a:rPr lang="tr-TR" sz="4300">
                <a:solidFill>
                  <a:schemeClr val="tx2"/>
                </a:solidFill>
                <a:effectLst>
                  <a:outerShdw blurRad="38100" dist="38100" dir="2700000" algn="tl">
                    <a:srgbClr val="C0C0C0"/>
                  </a:outerShdw>
                </a:effectLst>
                <a:latin typeface="Tahoma" pitchFamily="34" charset="0"/>
              </a:rPr>
              <a:t>ler</a:t>
            </a:r>
            <a:endParaRPr lang="en-US" sz="4300">
              <a:solidFill>
                <a:schemeClr val="tx2"/>
              </a:solidFill>
              <a:effectLst>
                <a:outerShdw blurRad="38100" dist="38100" dir="2700000" algn="tl">
                  <a:srgbClr val="C0C0C0"/>
                </a:outerShdw>
              </a:effectLst>
              <a:latin typeface="Tahoma" pitchFamily="34" charset="0"/>
            </a:endParaRPr>
          </a:p>
        </p:txBody>
      </p:sp>
      <p:pic>
        <p:nvPicPr>
          <p:cNvPr id="619523" name="Picture 3" descr="TT6-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533400"/>
            <a:ext cx="478155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9524" name="Text Box 4"/>
          <p:cNvSpPr txBox="1">
            <a:spLocks noChangeArrowheads="1"/>
          </p:cNvSpPr>
          <p:nvPr/>
        </p:nvSpPr>
        <p:spPr bwMode="auto">
          <a:xfrm>
            <a:off x="838200" y="1868488"/>
            <a:ext cx="2835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tr-TR">
                <a:effectLst>
                  <a:outerShdw blurRad="38100" dist="38100" dir="2700000" algn="tl">
                    <a:srgbClr val="C0C0C0"/>
                  </a:outerShdw>
                </a:effectLst>
              </a:rPr>
              <a:t>Aile çalışması</a:t>
            </a:r>
            <a:endParaRPr lang="en-US">
              <a:effectLst>
                <a:outerShdw blurRad="38100" dist="38100" dir="2700000" algn="tl">
                  <a:srgbClr val="C0C0C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619524"/>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6195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9524"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4642" name="Group 2"/>
          <p:cNvGrpSpPr>
            <a:grpSpLocks/>
          </p:cNvGrpSpPr>
          <p:nvPr/>
        </p:nvGrpSpPr>
        <p:grpSpPr bwMode="auto">
          <a:xfrm>
            <a:off x="228600" y="1219200"/>
            <a:ext cx="8763000" cy="3733800"/>
            <a:chOff x="118" y="2952"/>
            <a:chExt cx="4712" cy="1277"/>
          </a:xfrm>
        </p:grpSpPr>
        <p:pic>
          <p:nvPicPr>
            <p:cNvPr id="624643" name="Picture 3" descr="C:\My Documents\My Pictures\Ge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 y="2969"/>
              <a:ext cx="2729" cy="1229"/>
            </a:xfrm>
            <a:prstGeom prst="rect">
              <a:avLst/>
            </a:prstGeom>
            <a:noFill/>
            <a:ln w="508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624644" name="Picture 4" descr="&#10;Picture 15                                                     00000002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7" y="2952"/>
              <a:ext cx="2693" cy="1277"/>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6246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p:cNvSpPr>
            <a:spLocks noChangeArrowheads="1"/>
          </p:cNvSpPr>
          <p:nvPr/>
        </p:nvSpPr>
        <p:spPr bwMode="auto">
          <a:xfrm>
            <a:off x="609600" y="685800"/>
            <a:ext cx="7772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r>
              <a:rPr lang="tr-TR" sz="4400">
                <a:solidFill>
                  <a:schemeClr val="tx2"/>
                </a:solidFill>
                <a:effectLst>
                  <a:outerShdw blurRad="38100" dist="38100" dir="2700000" algn="tl">
                    <a:srgbClr val="C0C0C0"/>
                  </a:outerShdw>
                </a:effectLst>
                <a:latin typeface="Tahoma" pitchFamily="34" charset="0"/>
              </a:rPr>
              <a:t>M</a:t>
            </a:r>
            <a:r>
              <a:rPr lang="en-US" sz="4400">
                <a:solidFill>
                  <a:schemeClr val="tx2"/>
                </a:solidFill>
                <a:effectLst>
                  <a:outerShdw blurRad="38100" dist="38100" dir="2700000" algn="tl">
                    <a:srgbClr val="C0C0C0"/>
                  </a:outerShdw>
                </a:effectLst>
                <a:latin typeface="Tahoma" pitchFamily="34" charset="0"/>
              </a:rPr>
              <a:t>i</a:t>
            </a:r>
            <a:r>
              <a:rPr lang="tr-TR" sz="4400">
                <a:solidFill>
                  <a:schemeClr val="tx2"/>
                </a:solidFill>
                <a:effectLst>
                  <a:outerShdw blurRad="38100" dist="38100" dir="2700000" algn="tl">
                    <a:srgbClr val="C0C0C0"/>
                  </a:outerShdw>
                </a:effectLst>
                <a:latin typeface="Tahoma" pitchFamily="34" charset="0"/>
              </a:rPr>
              <a:t>k</a:t>
            </a:r>
            <a:r>
              <a:rPr lang="en-US" sz="4400">
                <a:solidFill>
                  <a:schemeClr val="tx2"/>
                </a:solidFill>
                <a:effectLst>
                  <a:outerShdw blurRad="38100" dist="38100" dir="2700000" algn="tl">
                    <a:srgbClr val="C0C0C0"/>
                  </a:outerShdw>
                </a:effectLst>
                <a:latin typeface="Tahoma" pitchFamily="34" charset="0"/>
              </a:rPr>
              <a:t>rosatellit</a:t>
            </a:r>
            <a:r>
              <a:rPr lang="tr-TR" sz="4400">
                <a:solidFill>
                  <a:schemeClr val="tx2"/>
                </a:solidFill>
                <a:effectLst>
                  <a:outerShdw blurRad="38100" dist="38100" dir="2700000" algn="tl">
                    <a:srgbClr val="C0C0C0"/>
                  </a:outerShdw>
                </a:effectLst>
                <a:latin typeface="Tahoma" pitchFamily="34" charset="0"/>
              </a:rPr>
              <a:t>ler</a:t>
            </a:r>
            <a:r>
              <a:rPr lang="en-US" sz="4400">
                <a:solidFill>
                  <a:schemeClr val="tx2"/>
                </a:solidFill>
                <a:effectLst>
                  <a:outerShdw blurRad="38100" dist="38100" dir="2700000" algn="tl">
                    <a:srgbClr val="C0C0C0"/>
                  </a:outerShdw>
                </a:effectLst>
                <a:latin typeface="Tahoma" pitchFamily="34" charset="0"/>
              </a:rPr>
              <a:t> </a:t>
            </a:r>
            <a:r>
              <a:rPr lang="tr-TR" sz="4400">
                <a:solidFill>
                  <a:schemeClr val="tx2"/>
                </a:solidFill>
                <a:effectLst>
                  <a:outerShdw blurRad="38100" dist="38100" dir="2700000" algn="tl">
                    <a:srgbClr val="C0C0C0"/>
                  </a:outerShdw>
                </a:effectLst>
                <a:latin typeface="Tahoma" pitchFamily="34" charset="0"/>
              </a:rPr>
              <a:t>tanıda kullanım</a:t>
            </a:r>
            <a:endParaRPr lang="en-US" sz="4400">
              <a:solidFill>
                <a:schemeClr val="tx2"/>
              </a:solidFill>
              <a:effectLst>
                <a:outerShdw blurRad="38100" dist="38100" dir="2700000" algn="tl">
                  <a:srgbClr val="C0C0C0"/>
                </a:outerShdw>
              </a:effectLst>
              <a:latin typeface="Tahoma" pitchFamily="34" charset="0"/>
            </a:endParaRPr>
          </a:p>
        </p:txBody>
      </p:sp>
      <p:sp>
        <p:nvSpPr>
          <p:cNvPr id="620547" name="Rectangle 3" descr="Rectangle: Click to edit Master text styles&#10;Second level&#10;Third level&#10;Fourth level&#10;Fifth level"/>
          <p:cNvSpPr>
            <a:spLocks noChangeArrowheads="1"/>
          </p:cNvSpPr>
          <p:nvPr/>
        </p:nvSpPr>
        <p:spPr bwMode="auto">
          <a:xfrm>
            <a:off x="685800" y="1600200"/>
            <a:ext cx="32766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a:lnSpc>
                <a:spcPct val="110000"/>
              </a:lnSpc>
              <a:spcBef>
                <a:spcPct val="50000"/>
              </a:spcBef>
              <a:buClr>
                <a:schemeClr val="hlink"/>
              </a:buClr>
              <a:buSzPct val="110000"/>
              <a:buFont typeface="Wingdings" pitchFamily="2" charset="2"/>
              <a:buBlip>
                <a:blip r:embed="rId2"/>
              </a:buBlip>
            </a:pPr>
            <a:r>
              <a:rPr lang="tr-TR">
                <a:effectLst/>
              </a:rPr>
              <a:t>Hangi çoçuk bu ebevenlere ait değil?</a:t>
            </a:r>
            <a:endParaRPr lang="en-US">
              <a:effectLst/>
            </a:endParaRPr>
          </a:p>
        </p:txBody>
      </p:sp>
      <p:pic>
        <p:nvPicPr>
          <p:cNvPr id="620548" name="Picture 4" descr="Genotype 16s212"/>
          <p:cNvPicPr>
            <a:picLocks noChangeAspect="1" noChangeArrowheads="1"/>
          </p:cNvPicPr>
          <p:nvPr/>
        </p:nvPicPr>
        <p:blipFill>
          <a:blip r:embed="rId3">
            <a:extLst>
              <a:ext uri="{28A0092B-C50C-407E-A947-70E740481C1C}">
                <a14:useLocalDpi xmlns:a14="http://schemas.microsoft.com/office/drawing/2010/main" val="0"/>
              </a:ext>
            </a:extLst>
          </a:blip>
          <a:srcRect b="4225"/>
          <a:stretch>
            <a:fillRect/>
          </a:stretch>
        </p:blipFill>
        <p:spPr bwMode="auto">
          <a:xfrm>
            <a:off x="4133850" y="1524000"/>
            <a:ext cx="4621213" cy="5181600"/>
          </a:xfrm>
          <a:prstGeom prst="rect">
            <a:avLst/>
          </a:prstGeom>
          <a:noFill/>
          <a:extLst>
            <a:ext uri="{909E8E84-426E-40DD-AFC4-6F175D3DCCD1}">
              <a14:hiddenFill xmlns:a14="http://schemas.microsoft.com/office/drawing/2010/main">
                <a:solidFill>
                  <a:srgbClr val="FFFFFF"/>
                </a:solidFill>
              </a14:hiddenFill>
            </a:ext>
          </a:extLst>
        </p:spPr>
      </p:pic>
      <p:sp>
        <p:nvSpPr>
          <p:cNvPr id="620549" name="Line 5"/>
          <p:cNvSpPr>
            <a:spLocks noChangeShapeType="1"/>
          </p:cNvSpPr>
          <p:nvPr/>
        </p:nvSpPr>
        <p:spPr bwMode="auto">
          <a:xfrm>
            <a:off x="3505200" y="4572000"/>
            <a:ext cx="990600" cy="0"/>
          </a:xfrm>
          <a:prstGeom prst="line">
            <a:avLst/>
          </a:prstGeom>
          <a:noFill/>
          <a:ln w="38100">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62054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20547">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205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0547" grpId="0" build="p" autoUpdateAnimBg="0"/>
      <p:bldP spid="62054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70" name="Rectangle 2"/>
          <p:cNvSpPr>
            <a:spLocks noChangeArrowheads="1"/>
          </p:cNvSpPr>
          <p:nvPr/>
        </p:nvSpPr>
        <p:spPr bwMode="auto">
          <a:xfrm>
            <a:off x="685800" y="381000"/>
            <a:ext cx="8077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r>
              <a:rPr lang="en-US" sz="4300">
                <a:solidFill>
                  <a:schemeClr val="tx2"/>
                </a:solidFill>
                <a:effectLst>
                  <a:outerShdw blurRad="38100" dist="38100" dir="2700000" algn="tl">
                    <a:srgbClr val="C0C0C0"/>
                  </a:outerShdw>
                </a:effectLst>
                <a:latin typeface="Tahoma" pitchFamily="34" charset="0"/>
              </a:rPr>
              <a:t>SNP</a:t>
            </a:r>
          </a:p>
        </p:txBody>
      </p:sp>
      <p:sp>
        <p:nvSpPr>
          <p:cNvPr id="621571" name="Rectangle 3" descr="Rectangle: Click to edit Master text styles&#10;Second level&#10;Third level&#10;Fourth level&#10;Fifth level"/>
          <p:cNvSpPr>
            <a:spLocks noChangeArrowheads="1"/>
          </p:cNvSpPr>
          <p:nvPr/>
        </p:nvSpPr>
        <p:spPr bwMode="auto">
          <a:xfrm>
            <a:off x="762000" y="1676400"/>
            <a:ext cx="77724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110000"/>
              </a:lnSpc>
              <a:spcBef>
                <a:spcPct val="50000"/>
              </a:spcBef>
              <a:buClr>
                <a:schemeClr val="hlink"/>
              </a:buClr>
              <a:buSzPct val="110000"/>
              <a:buFont typeface="Wingdings" pitchFamily="2" charset="2"/>
              <a:buBlip>
                <a:blip r:embed="rId2"/>
              </a:buBlip>
            </a:pPr>
            <a:r>
              <a:rPr lang="en-US">
                <a:effectLst/>
              </a:rPr>
              <a:t>Single Nucleotide Polymorphism</a:t>
            </a:r>
          </a:p>
          <a:p>
            <a:pPr marL="342900" indent="-342900">
              <a:lnSpc>
                <a:spcPct val="110000"/>
              </a:lnSpc>
              <a:spcBef>
                <a:spcPct val="50000"/>
              </a:spcBef>
              <a:buClr>
                <a:schemeClr val="hlink"/>
              </a:buClr>
              <a:buSzPct val="110000"/>
              <a:buFont typeface="Wingdings" pitchFamily="2" charset="2"/>
              <a:buBlip>
                <a:blip r:embed="rId2"/>
              </a:buBlip>
            </a:pPr>
            <a:r>
              <a:rPr lang="tr-TR">
                <a:effectLst/>
              </a:rPr>
              <a:t>Tek baz değişimi</a:t>
            </a:r>
            <a:endParaRPr lang="en-US">
              <a:effectLst/>
            </a:endParaRPr>
          </a:p>
          <a:p>
            <a:pPr marL="342900" indent="-342900">
              <a:lnSpc>
                <a:spcPct val="110000"/>
              </a:lnSpc>
              <a:spcBef>
                <a:spcPct val="50000"/>
              </a:spcBef>
              <a:buClr>
                <a:schemeClr val="hlink"/>
              </a:buClr>
              <a:buSzPct val="110000"/>
              <a:buFont typeface="Wingdings" pitchFamily="2" charset="2"/>
              <a:buBlip>
                <a:blip r:embed="rId2"/>
              </a:buBlip>
            </a:pPr>
            <a:r>
              <a:rPr lang="en-US">
                <a:effectLst/>
              </a:rPr>
              <a:t>1 </a:t>
            </a:r>
            <a:r>
              <a:rPr lang="tr-TR">
                <a:effectLst/>
              </a:rPr>
              <a:t>/</a:t>
            </a:r>
            <a:r>
              <a:rPr lang="en-US">
                <a:effectLst/>
              </a:rPr>
              <a:t> 1000 bp</a:t>
            </a:r>
          </a:p>
          <a:p>
            <a:pPr marL="342900" indent="-342900">
              <a:lnSpc>
                <a:spcPct val="110000"/>
              </a:lnSpc>
              <a:spcBef>
                <a:spcPct val="50000"/>
              </a:spcBef>
              <a:buClr>
                <a:schemeClr val="hlink"/>
              </a:buClr>
              <a:buSzPct val="110000"/>
              <a:buFont typeface="Wingdings" pitchFamily="2" charset="2"/>
              <a:buBlip>
                <a:blip r:embed="rId2"/>
              </a:buBlip>
            </a:pPr>
            <a:r>
              <a:rPr lang="tr-TR">
                <a:effectLst/>
              </a:rPr>
              <a:t>PCR ile tanımlanabilir</a:t>
            </a:r>
            <a:endParaRPr lang="en-US">
              <a:effectLst/>
            </a:endParaRPr>
          </a:p>
          <a:p>
            <a:pPr marL="342900" indent="-342900">
              <a:lnSpc>
                <a:spcPct val="110000"/>
              </a:lnSpc>
              <a:spcBef>
                <a:spcPct val="50000"/>
              </a:spcBef>
              <a:buClr>
                <a:schemeClr val="hlink"/>
              </a:buClr>
              <a:buSzPct val="110000"/>
              <a:buFont typeface="Wingdings" pitchFamily="2" charset="2"/>
              <a:buBlip>
                <a:blip r:embed="rId2"/>
              </a:buBlip>
            </a:pPr>
            <a:endParaRPr lang="en-US">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621571">
                                            <p:txEl>
                                              <p:pRg st="0" end="0"/>
                                            </p:txEl>
                                          </p:spTgt>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621571">
                                            <p:txEl>
                                              <p:pRg st="1" end="1"/>
                                            </p:txEl>
                                          </p:spTgt>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621571">
                                            <p:txEl>
                                              <p:pRg st="2" end="2"/>
                                            </p:txEl>
                                          </p:spTgt>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6215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1571" grpId="0" build="p" autoUpdateAnimBg="0" advAuto="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Rectangle 2"/>
          <p:cNvSpPr>
            <a:spLocks noChangeArrowheads="1"/>
          </p:cNvSpPr>
          <p:nvPr/>
        </p:nvSpPr>
        <p:spPr bwMode="auto">
          <a:xfrm>
            <a:off x="685800" y="381000"/>
            <a:ext cx="8077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r>
              <a:rPr lang="en-US" sz="4300">
                <a:solidFill>
                  <a:schemeClr val="tx2"/>
                </a:solidFill>
                <a:effectLst>
                  <a:outerShdw blurRad="38100" dist="38100" dir="2700000" algn="tl">
                    <a:srgbClr val="C0C0C0"/>
                  </a:outerShdw>
                </a:effectLst>
                <a:latin typeface="Tahoma" pitchFamily="34" charset="0"/>
              </a:rPr>
              <a:t>DNA pol</a:t>
            </a:r>
            <a:r>
              <a:rPr lang="tr-TR" sz="4300">
                <a:solidFill>
                  <a:schemeClr val="tx2"/>
                </a:solidFill>
                <a:effectLst>
                  <a:outerShdw blurRad="38100" dist="38100" dir="2700000" algn="tl">
                    <a:srgbClr val="C0C0C0"/>
                  </a:outerShdw>
                </a:effectLst>
                <a:latin typeface="Tahoma" pitchFamily="34" charset="0"/>
              </a:rPr>
              <a:t>i</a:t>
            </a:r>
            <a:r>
              <a:rPr lang="en-US" sz="4300">
                <a:solidFill>
                  <a:schemeClr val="tx2"/>
                </a:solidFill>
                <a:effectLst>
                  <a:outerShdw blurRad="38100" dist="38100" dir="2700000" algn="tl">
                    <a:srgbClr val="C0C0C0"/>
                  </a:outerShdw>
                </a:effectLst>
                <a:latin typeface="Tahoma" pitchFamily="34" charset="0"/>
              </a:rPr>
              <a:t>mor</a:t>
            </a:r>
            <a:r>
              <a:rPr lang="tr-TR" sz="4300">
                <a:solidFill>
                  <a:schemeClr val="tx2"/>
                </a:solidFill>
                <a:effectLst>
                  <a:outerShdw blurRad="38100" dist="38100" dir="2700000" algn="tl">
                    <a:srgbClr val="C0C0C0"/>
                  </a:outerShdw>
                </a:effectLst>
                <a:latin typeface="Tahoma" pitchFamily="34" charset="0"/>
              </a:rPr>
              <a:t>f</a:t>
            </a:r>
            <a:r>
              <a:rPr lang="en-US" sz="4300">
                <a:solidFill>
                  <a:schemeClr val="tx2"/>
                </a:solidFill>
                <a:effectLst>
                  <a:outerShdw blurRad="38100" dist="38100" dir="2700000" algn="tl">
                    <a:srgbClr val="C0C0C0"/>
                  </a:outerShdw>
                </a:effectLst>
                <a:latin typeface="Tahoma" pitchFamily="34" charset="0"/>
              </a:rPr>
              <a:t>i</a:t>
            </a:r>
            <a:r>
              <a:rPr lang="tr-TR" sz="4300">
                <a:solidFill>
                  <a:schemeClr val="tx2"/>
                </a:solidFill>
                <a:effectLst>
                  <a:outerShdw blurRad="38100" dist="38100" dir="2700000" algn="tl">
                    <a:srgbClr val="C0C0C0"/>
                  </a:outerShdw>
                </a:effectLst>
                <a:latin typeface="Tahoma" pitchFamily="34" charset="0"/>
              </a:rPr>
              <a:t>z</a:t>
            </a:r>
            <a:r>
              <a:rPr lang="en-US" sz="4300">
                <a:solidFill>
                  <a:schemeClr val="tx2"/>
                </a:solidFill>
                <a:effectLst>
                  <a:outerShdw blurRad="38100" dist="38100" dir="2700000" algn="tl">
                    <a:srgbClr val="C0C0C0"/>
                  </a:outerShdw>
                </a:effectLst>
                <a:latin typeface="Tahoma" pitchFamily="34" charset="0"/>
              </a:rPr>
              <a:t>m</a:t>
            </a:r>
            <a:r>
              <a:rPr lang="tr-TR" sz="4300">
                <a:solidFill>
                  <a:schemeClr val="tx2"/>
                </a:solidFill>
                <a:effectLst>
                  <a:outerShdw blurRad="38100" dist="38100" dir="2700000" algn="tl">
                    <a:srgbClr val="C0C0C0"/>
                  </a:outerShdw>
                </a:effectLst>
                <a:latin typeface="Tahoma" pitchFamily="34" charset="0"/>
              </a:rPr>
              <a:t>leri:</a:t>
            </a:r>
            <a:endParaRPr lang="en-US" sz="4300">
              <a:solidFill>
                <a:schemeClr val="tx2"/>
              </a:solidFill>
              <a:effectLst>
                <a:outerShdw blurRad="38100" dist="38100" dir="2700000" algn="tl">
                  <a:srgbClr val="C0C0C0"/>
                </a:outerShdw>
              </a:effectLst>
              <a:latin typeface="Tahoma" pitchFamily="34" charset="0"/>
            </a:endParaRPr>
          </a:p>
        </p:txBody>
      </p:sp>
      <p:sp>
        <p:nvSpPr>
          <p:cNvPr id="622595" name="Rectangle 3" descr="Rectangle: Click to edit Master text styles&#10;Second level&#10;Third level&#10;Fourth level&#10;Fifth level"/>
          <p:cNvSpPr>
            <a:spLocks noChangeArrowheads="1"/>
          </p:cNvSpPr>
          <p:nvPr/>
        </p:nvSpPr>
        <p:spPr bwMode="auto">
          <a:xfrm>
            <a:off x="609600" y="1676400"/>
            <a:ext cx="77724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342900">
              <a:lnSpc>
                <a:spcPct val="110000"/>
              </a:lnSpc>
              <a:spcBef>
                <a:spcPct val="75000"/>
              </a:spcBef>
              <a:buClr>
                <a:schemeClr val="hlink"/>
              </a:buClr>
              <a:buSzPct val="110000"/>
              <a:buFont typeface="Wingdings" pitchFamily="2" charset="2"/>
              <a:buBlip>
                <a:blip r:embed="rId2"/>
              </a:buBlip>
            </a:pPr>
            <a:r>
              <a:rPr lang="tr-TR">
                <a:effectLst/>
              </a:rPr>
              <a:t>Bağlantı</a:t>
            </a:r>
            <a:endParaRPr lang="en-US">
              <a:effectLst/>
            </a:endParaRPr>
          </a:p>
          <a:p>
            <a:pPr marL="457200" indent="-342900">
              <a:lnSpc>
                <a:spcPct val="110000"/>
              </a:lnSpc>
              <a:spcBef>
                <a:spcPct val="75000"/>
              </a:spcBef>
              <a:buClr>
                <a:schemeClr val="hlink"/>
              </a:buClr>
              <a:buSzPct val="110000"/>
              <a:buFont typeface="Wingdings" pitchFamily="2" charset="2"/>
              <a:buBlip>
                <a:blip r:embed="rId2"/>
              </a:buBlip>
            </a:pPr>
            <a:r>
              <a:rPr lang="en-US">
                <a:effectLst/>
              </a:rPr>
              <a:t>DNA muta</a:t>
            </a:r>
            <a:r>
              <a:rPr lang="tr-TR">
                <a:effectLst/>
              </a:rPr>
              <a:t>syonları</a:t>
            </a:r>
            <a:endParaRPr lang="en-US">
              <a:effectLst/>
            </a:endParaRPr>
          </a:p>
          <a:p>
            <a:pPr marL="457200" indent="-342900">
              <a:lnSpc>
                <a:spcPct val="110000"/>
              </a:lnSpc>
              <a:spcBef>
                <a:spcPct val="75000"/>
              </a:spcBef>
              <a:buClr>
                <a:schemeClr val="hlink"/>
              </a:buClr>
              <a:buSzPct val="110000"/>
              <a:buFont typeface="Wingdings" pitchFamily="2" charset="2"/>
              <a:buBlip>
                <a:blip r:embed="rId2"/>
              </a:buBlip>
            </a:pPr>
            <a:r>
              <a:rPr lang="tr-TR">
                <a:effectLst/>
              </a:rPr>
              <a:t>Analık-babalık tanısı</a:t>
            </a:r>
            <a:endParaRPr lang="en-US">
              <a:effectLst/>
            </a:endParaRPr>
          </a:p>
          <a:p>
            <a:pPr marL="457200" indent="-342900">
              <a:lnSpc>
                <a:spcPct val="110000"/>
              </a:lnSpc>
              <a:spcBef>
                <a:spcPct val="75000"/>
              </a:spcBef>
              <a:buClr>
                <a:schemeClr val="hlink"/>
              </a:buClr>
              <a:buSzPct val="110000"/>
              <a:buFont typeface="Wingdings" pitchFamily="2" charset="2"/>
              <a:buBlip>
                <a:blip r:embed="rId2"/>
              </a:buBlip>
            </a:pPr>
            <a:r>
              <a:rPr lang="tr-TR">
                <a:effectLst/>
              </a:rPr>
              <a:t>Adli tıp</a:t>
            </a:r>
            <a:endParaRPr lang="en-US">
              <a:effectLst/>
            </a:endParaRPr>
          </a:p>
          <a:p>
            <a:pPr marL="457200" indent="-342900">
              <a:lnSpc>
                <a:spcPct val="110000"/>
              </a:lnSpc>
              <a:spcBef>
                <a:spcPct val="75000"/>
              </a:spcBef>
              <a:buClr>
                <a:schemeClr val="hlink"/>
              </a:buClr>
              <a:buSzPct val="110000"/>
              <a:buFont typeface="Wingdings" pitchFamily="2" charset="2"/>
              <a:buBlip>
                <a:blip r:embed="rId2"/>
              </a:buBlip>
            </a:pPr>
            <a:r>
              <a:rPr lang="en-US">
                <a:effectLst/>
              </a:rPr>
              <a:t>DNA instabilit</a:t>
            </a:r>
            <a:r>
              <a:rPr lang="tr-TR">
                <a:effectLst/>
              </a:rPr>
              <a:t>esi</a:t>
            </a:r>
            <a:endParaRPr lang="en-US">
              <a:effectLst/>
            </a:endParaRPr>
          </a:p>
          <a:p>
            <a:pPr marL="457200" indent="-342900">
              <a:lnSpc>
                <a:spcPct val="110000"/>
              </a:lnSpc>
              <a:spcBef>
                <a:spcPct val="75000"/>
              </a:spcBef>
              <a:buClr>
                <a:schemeClr val="hlink"/>
              </a:buClr>
              <a:buSzPct val="110000"/>
              <a:buFont typeface="Wingdings" pitchFamily="2" charset="2"/>
              <a:buBlip>
                <a:blip r:embed="rId2"/>
              </a:buBlip>
            </a:pPr>
            <a:r>
              <a:rPr lang="en-US">
                <a:effectLst/>
              </a:rPr>
              <a:t>Re</a:t>
            </a:r>
            <a:r>
              <a:rPr lang="tr-TR">
                <a:effectLst/>
              </a:rPr>
              <a:t>k</a:t>
            </a:r>
            <a:r>
              <a:rPr lang="en-US">
                <a:effectLst/>
              </a:rPr>
              <a:t>ombina</a:t>
            </a:r>
            <a:r>
              <a:rPr lang="tr-TR">
                <a:effectLst/>
              </a:rPr>
              <a:t>syon oluşumu sıklığı  gibi çalışmalarda kullanılırlar.</a:t>
            </a:r>
            <a:endParaRPr lang="en-US">
              <a:effectLst/>
            </a:endParaRPr>
          </a:p>
          <a:p>
            <a:pPr marL="457200" indent="-342900">
              <a:lnSpc>
                <a:spcPct val="110000"/>
              </a:lnSpc>
              <a:spcBef>
                <a:spcPct val="75000"/>
              </a:spcBef>
              <a:buClr>
                <a:schemeClr val="hlink"/>
              </a:buClr>
              <a:buSzPct val="110000"/>
              <a:buFont typeface="Wingdings" pitchFamily="2" charset="2"/>
              <a:buBlip>
                <a:blip r:embed="rId2"/>
              </a:buBlip>
            </a:pPr>
            <a:endParaRPr lang="en-US">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622595">
                                            <p:txEl>
                                              <p:pRg st="0" end="0"/>
                                            </p:txEl>
                                          </p:spTgt>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622595">
                                            <p:txEl>
                                              <p:pRg st="1" end="1"/>
                                            </p:txEl>
                                          </p:spTgt>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622595">
                                            <p:txEl>
                                              <p:pRg st="2" end="2"/>
                                            </p:txEl>
                                          </p:spTgt>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622595">
                                            <p:txEl>
                                              <p:pRg st="3" end="3"/>
                                            </p:txEl>
                                          </p:spTgt>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622595">
                                            <p:txEl>
                                              <p:pRg st="4" end="4"/>
                                            </p:txEl>
                                          </p:spTgt>
                                        </p:tgtEl>
                                        <p:attrNameLst>
                                          <p:attrName>style.visibility</p:attrName>
                                        </p:attrNameLst>
                                      </p:cBhvr>
                                      <p:to>
                                        <p:strVal val="visible"/>
                                      </p:to>
                                    </p:set>
                                  </p:childTnLst>
                                </p:cTn>
                              </p:par>
                            </p:childTnLst>
                          </p:cTn>
                        </p:par>
                        <p:par>
                          <p:cTn id="19" fill="hold" nodeType="afterGroup">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6225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2595" grpId="0" build="p" autoUpdateAnimBg="0" advAuto="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9282" name="Picture 2" descr="Slide9"/>
          <p:cNvPicPr>
            <a:picLocks noChangeAspect="1" noChangeArrowheads="1"/>
          </p:cNvPicPr>
          <p:nvPr/>
        </p:nvPicPr>
        <p:blipFill>
          <a:blip r:embed="rId2">
            <a:extLst>
              <a:ext uri="{28A0092B-C50C-407E-A947-70E740481C1C}">
                <a14:useLocalDpi xmlns:a14="http://schemas.microsoft.com/office/drawing/2010/main" val="0"/>
              </a:ext>
            </a:extLst>
          </a:blip>
          <a:srcRect l="10001" t="20370" r="12222" b="24815"/>
          <a:stretch>
            <a:fillRect/>
          </a:stretch>
        </p:blipFill>
        <p:spPr bwMode="auto">
          <a:xfrm>
            <a:off x="0" y="685800"/>
            <a:ext cx="8915400" cy="5486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7" name="Rectangle 3"/>
          <p:cNvSpPr>
            <a:spLocks noChangeArrowheads="1"/>
          </p:cNvSpPr>
          <p:nvPr/>
        </p:nvSpPr>
        <p:spPr bwMode="auto">
          <a:xfrm>
            <a:off x="0" y="2286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600" b="1">
                <a:effectLst/>
                <a:latin typeface="Times New Roman" charset="0"/>
              </a:rPr>
              <a:t>Hemoglobin Mutants: Missense, Nonsense, and Frameshift</a:t>
            </a:r>
          </a:p>
          <a:p>
            <a:pPr eaLnBrk="0" hangingPunct="0"/>
            <a:endParaRPr lang="en-US">
              <a:effectLst/>
              <a:latin typeface="Times New Roman" charset="0"/>
            </a:endParaRPr>
          </a:p>
        </p:txBody>
      </p:sp>
      <p:pic>
        <p:nvPicPr>
          <p:cNvPr id="630789" name="Picture 5" descr="http://www.people.virginia.edu/~rjh9u/gif/hbmu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14400"/>
            <a:ext cx="8382000" cy="5486400"/>
          </a:xfrm>
          <a:prstGeom prst="rect">
            <a:avLst/>
          </a:prstGeom>
          <a:noFill/>
          <a:extLst>
            <a:ext uri="{909E8E84-426E-40DD-AFC4-6F175D3DCCD1}">
              <a14:hiddenFill xmlns:a14="http://schemas.microsoft.com/office/drawing/2010/main">
                <a:solidFill>
                  <a:srgbClr val="FFFFFF"/>
                </a:solidFill>
              </a14:hiddenFill>
            </a:ext>
          </a:extLst>
        </p:spPr>
      </p:pic>
      <p:pic>
        <p:nvPicPr>
          <p:cNvPr id="630790" name="Picture 6" descr="http://www.people.virginia.edu/~rjh9u/gif/blank.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33363"/>
            <a:ext cx="274638" cy="160337"/>
          </a:xfrm>
          <a:prstGeom prst="rect">
            <a:avLst/>
          </a:prstGeom>
          <a:noFill/>
          <a:extLst>
            <a:ext uri="{909E8E84-426E-40DD-AFC4-6F175D3DCCD1}">
              <a14:hiddenFill xmlns:a14="http://schemas.microsoft.com/office/drawing/2010/main">
                <a:solidFill>
                  <a:srgbClr val="FFFFFF"/>
                </a:solidFill>
              </a14:hiddenFill>
            </a:ext>
          </a:extLst>
        </p:spPr>
      </p:pic>
      <p:pic>
        <p:nvPicPr>
          <p:cNvPr id="630791" name="Picture 7" descr="http://www.people.virginia.edu/~rjh9u/gif/blank.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7475" y="3478213"/>
            <a:ext cx="274637" cy="160337"/>
          </a:xfrm>
          <a:prstGeom prst="rect">
            <a:avLst/>
          </a:prstGeom>
          <a:noFill/>
          <a:extLst>
            <a:ext uri="{909E8E84-426E-40DD-AFC4-6F175D3DCCD1}">
              <a14:hiddenFill xmlns:a14="http://schemas.microsoft.com/office/drawing/2010/main">
                <a:solidFill>
                  <a:srgbClr val="FFFFFF"/>
                </a:solidFill>
              </a14:hiddenFill>
            </a:ext>
          </a:extLst>
        </p:spPr>
      </p:pic>
      <p:pic>
        <p:nvPicPr>
          <p:cNvPr id="630792" name="Picture 8" descr="http://www.people.virginia.edu/~rjh9u/gif/blank.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3488" y="3843338"/>
            <a:ext cx="274638" cy="1603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2789" name="Rectangle 5"/>
          <p:cNvSpPr>
            <a:spLocks noChangeArrowheads="1"/>
          </p:cNvSpPr>
          <p:nvPr/>
        </p:nvSpPr>
        <p:spPr bwMode="auto">
          <a:xfrm>
            <a:off x="295275" y="1435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502798" name="Rectangle 14"/>
          <p:cNvSpPr>
            <a:spLocks noChangeArrowheads="1"/>
          </p:cNvSpPr>
          <p:nvPr/>
        </p:nvSpPr>
        <p:spPr bwMode="auto">
          <a:xfrm>
            <a:off x="609600" y="3048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r>
              <a:rPr lang="en-US" sz="4400">
                <a:solidFill>
                  <a:schemeClr val="tx2"/>
                </a:solidFill>
                <a:effectLst>
                  <a:outerShdw blurRad="38100" dist="38100" dir="2700000" algn="tl">
                    <a:srgbClr val="C0C0C0"/>
                  </a:outerShdw>
                </a:effectLst>
                <a:latin typeface="Tahoma" pitchFamily="34" charset="0"/>
              </a:rPr>
              <a:t>Hemoglobin A </a:t>
            </a:r>
            <a:r>
              <a:rPr lang="tr-TR" sz="4400">
                <a:solidFill>
                  <a:schemeClr val="tx2"/>
                </a:solidFill>
                <a:effectLst>
                  <a:outerShdw blurRad="38100" dist="38100" dir="2700000" algn="tl">
                    <a:srgbClr val="C0C0C0"/>
                  </a:outerShdw>
                </a:effectLst>
                <a:latin typeface="Tahoma" pitchFamily="34" charset="0"/>
              </a:rPr>
              <a:t>yapısı</a:t>
            </a:r>
            <a:r>
              <a:rPr lang="en-US" sz="4400">
                <a:solidFill>
                  <a:schemeClr val="tx2"/>
                </a:solidFill>
                <a:effectLst>
                  <a:outerShdw blurRad="38100" dist="38100" dir="2700000" algn="tl">
                    <a:srgbClr val="C0C0C0"/>
                  </a:outerShdw>
                </a:effectLst>
                <a:latin typeface="Tahoma" pitchFamily="34" charset="0"/>
              </a:rPr>
              <a:t>  </a:t>
            </a:r>
            <a:r>
              <a:rPr lang="en-US" sz="4400">
                <a:solidFill>
                  <a:schemeClr val="tx2"/>
                </a:solidFill>
                <a:effectLst>
                  <a:outerShdw blurRad="38100" dist="38100" dir="2700000" algn="tl">
                    <a:srgbClr val="C0C0C0"/>
                  </a:outerShdw>
                </a:effectLst>
                <a:latin typeface="Symbol" pitchFamily="18" charset="2"/>
              </a:rPr>
              <a:t>a</a:t>
            </a:r>
            <a:r>
              <a:rPr lang="en-US" sz="4400" baseline="-25000">
                <a:solidFill>
                  <a:schemeClr val="tx2"/>
                </a:solidFill>
                <a:effectLst>
                  <a:outerShdw blurRad="38100" dist="38100" dir="2700000" algn="tl">
                    <a:srgbClr val="C0C0C0"/>
                  </a:outerShdw>
                </a:effectLst>
                <a:latin typeface="Tahoma" pitchFamily="34" charset="0"/>
              </a:rPr>
              <a:t>2</a:t>
            </a:r>
            <a:r>
              <a:rPr lang="en-US" sz="4400">
                <a:solidFill>
                  <a:schemeClr val="tx2"/>
                </a:solidFill>
                <a:effectLst>
                  <a:outerShdw blurRad="38100" dist="38100" dir="2700000" algn="tl">
                    <a:srgbClr val="C0C0C0"/>
                  </a:outerShdw>
                </a:effectLst>
                <a:latin typeface="Symbol" pitchFamily="18" charset="2"/>
              </a:rPr>
              <a:t>B</a:t>
            </a:r>
            <a:r>
              <a:rPr lang="en-US" sz="4400" baseline="-25000">
                <a:solidFill>
                  <a:schemeClr val="tx2"/>
                </a:solidFill>
                <a:effectLst>
                  <a:outerShdw blurRad="38100" dist="38100" dir="2700000" algn="tl">
                    <a:srgbClr val="C0C0C0"/>
                  </a:outerShdw>
                </a:effectLst>
                <a:latin typeface="Tahoma" pitchFamily="34" charset="0"/>
              </a:rPr>
              <a:t>2</a:t>
            </a:r>
            <a:endParaRPr lang="en-US" sz="4400">
              <a:solidFill>
                <a:schemeClr val="tx2"/>
              </a:solidFill>
              <a:effectLst>
                <a:outerShdw blurRad="38100" dist="38100" dir="2700000" algn="tl">
                  <a:srgbClr val="C0C0C0"/>
                </a:outerShdw>
              </a:effectLst>
              <a:latin typeface="Tahoma" pitchFamily="34" charset="0"/>
            </a:endParaRPr>
          </a:p>
        </p:txBody>
      </p:sp>
      <p:sp>
        <p:nvSpPr>
          <p:cNvPr id="502807" name="Text Box 23"/>
          <p:cNvSpPr txBox="1">
            <a:spLocks noChangeArrowheads="1"/>
          </p:cNvSpPr>
          <p:nvPr/>
        </p:nvSpPr>
        <p:spPr bwMode="auto">
          <a:xfrm>
            <a:off x="152400" y="6400800"/>
            <a:ext cx="41259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effectLst/>
                <a:latin typeface="Times New Roman" charset="0"/>
              </a:rPr>
              <a:t>http://www.chem.purdue.edu/chm333/hemoglobin.JPG</a:t>
            </a:r>
          </a:p>
        </p:txBody>
      </p:sp>
      <p:pic>
        <p:nvPicPr>
          <p:cNvPr id="502808" name="Picture 24" descr="hemoglobin 2.JPG                                               00029DFBMacintosh HD                   BB59E68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600200"/>
            <a:ext cx="4732338" cy="4670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83" name="Picture 3" descr="http://www.wardelab.com/Images/14-3_fig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8600"/>
            <a:ext cx="8305800" cy="609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330" name="Rectangle 2"/>
          <p:cNvSpPr>
            <a:spLocks noChangeArrowheads="1"/>
          </p:cNvSpPr>
          <p:nvPr/>
        </p:nvSpPr>
        <p:spPr bwMode="auto">
          <a:xfrm>
            <a:off x="685800" y="609600"/>
            <a:ext cx="7696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en-US" altLang="en-US" sz="4400">
                <a:solidFill>
                  <a:schemeClr val="tx2"/>
                </a:solidFill>
                <a:effectLst/>
                <a:latin typeface="Tahoma" pitchFamily="34" charset="0"/>
              </a:rPr>
              <a:t>F</a:t>
            </a:r>
            <a:r>
              <a:rPr lang="tr-TR" altLang="en-US" sz="4400">
                <a:solidFill>
                  <a:schemeClr val="tx2"/>
                </a:solidFill>
                <a:effectLst/>
                <a:latin typeface="Tahoma" pitchFamily="34" charset="0"/>
              </a:rPr>
              <a:t>ü</a:t>
            </a:r>
            <a:r>
              <a:rPr lang="en-US" altLang="en-US" sz="4400">
                <a:solidFill>
                  <a:schemeClr val="tx2"/>
                </a:solidFill>
                <a:effectLst/>
                <a:latin typeface="Tahoma" pitchFamily="34" charset="0"/>
              </a:rPr>
              <a:t>s</a:t>
            </a:r>
            <a:r>
              <a:rPr lang="tr-TR" altLang="en-US" sz="4400">
                <a:solidFill>
                  <a:schemeClr val="tx2"/>
                </a:solidFill>
                <a:effectLst/>
                <a:latin typeface="Tahoma" pitchFamily="34" charset="0"/>
              </a:rPr>
              <a:t>yon</a:t>
            </a:r>
            <a:r>
              <a:rPr lang="en-US" altLang="en-US" sz="4400">
                <a:solidFill>
                  <a:schemeClr val="tx2"/>
                </a:solidFill>
                <a:effectLst/>
                <a:latin typeface="Tahoma" pitchFamily="34" charset="0"/>
              </a:rPr>
              <a:t> pol</a:t>
            </a:r>
            <a:r>
              <a:rPr lang="tr-TR" altLang="en-US" sz="4400">
                <a:solidFill>
                  <a:schemeClr val="tx2"/>
                </a:solidFill>
                <a:effectLst/>
                <a:latin typeface="Tahoma" pitchFamily="34" charset="0"/>
              </a:rPr>
              <a:t>i</a:t>
            </a:r>
            <a:r>
              <a:rPr lang="en-US" altLang="en-US" sz="4400">
                <a:solidFill>
                  <a:schemeClr val="tx2"/>
                </a:solidFill>
                <a:effectLst/>
                <a:latin typeface="Tahoma" pitchFamily="34" charset="0"/>
              </a:rPr>
              <a:t>mor</a:t>
            </a:r>
            <a:r>
              <a:rPr lang="tr-TR" altLang="en-US" sz="4400">
                <a:solidFill>
                  <a:schemeClr val="tx2"/>
                </a:solidFill>
                <a:effectLst/>
                <a:latin typeface="Tahoma" pitchFamily="34" charset="0"/>
              </a:rPr>
              <a:t>fizmleri</a:t>
            </a:r>
            <a:r>
              <a:rPr lang="en-US" altLang="en-US" sz="4400">
                <a:solidFill>
                  <a:schemeClr val="tx2"/>
                </a:solidFill>
                <a:effectLst/>
                <a:latin typeface="Tahoma" pitchFamily="34" charset="0"/>
              </a:rPr>
              <a:t/>
            </a:r>
            <a:br>
              <a:rPr lang="en-US" altLang="en-US" sz="4400">
                <a:solidFill>
                  <a:schemeClr val="tx2"/>
                </a:solidFill>
                <a:effectLst/>
                <a:latin typeface="Tahoma" pitchFamily="34" charset="0"/>
              </a:rPr>
            </a:br>
            <a:endParaRPr lang="en-CA" altLang="en-US" sz="4400">
              <a:solidFill>
                <a:schemeClr val="tx2"/>
              </a:solidFill>
              <a:effectLst/>
              <a:latin typeface="Tahoma" pitchFamily="34" charset="0"/>
            </a:endParaRPr>
          </a:p>
        </p:txBody>
      </p:sp>
      <p:sp>
        <p:nvSpPr>
          <p:cNvPr id="611331" name="Rectangle 3"/>
          <p:cNvSpPr>
            <a:spLocks noChangeArrowheads="1"/>
          </p:cNvSpPr>
          <p:nvPr/>
        </p:nvSpPr>
        <p:spPr bwMode="auto">
          <a:xfrm>
            <a:off x="685800" y="990600"/>
            <a:ext cx="77724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hlink"/>
              </a:buClr>
              <a:buSzPct val="110000"/>
              <a:buFont typeface="Wingdings" pitchFamily="2" charset="2"/>
              <a:buBlip>
                <a:blip r:embed="rId2"/>
              </a:buBlip>
            </a:pPr>
            <a:r>
              <a:rPr lang="tr-TR" altLang="en-US" sz="3200" u="sng">
                <a:effectLst/>
                <a:latin typeface="Tahoma" pitchFamily="34" charset="0"/>
              </a:rPr>
              <a:t>Homolog olmayan </a:t>
            </a:r>
            <a:r>
              <a:rPr lang="en-US" altLang="en-US" sz="3200" u="sng">
                <a:effectLst/>
                <a:latin typeface="Tahoma" pitchFamily="34" charset="0"/>
              </a:rPr>
              <a:t>k</a:t>
            </a:r>
            <a:r>
              <a:rPr lang="tr-TR" altLang="en-US" sz="3200" u="sng">
                <a:effectLst/>
                <a:latin typeface="Tahoma" pitchFamily="34" charset="0"/>
              </a:rPr>
              <a:t>rossing -overler</a:t>
            </a:r>
            <a:endParaRPr lang="en-CA" altLang="en-US" sz="3200" u="sng">
              <a:effectLst/>
              <a:latin typeface="Tahoma" pitchFamily="34" charset="0"/>
            </a:endParaRPr>
          </a:p>
          <a:p>
            <a:pPr marL="742950" lvl="1" indent="-285750">
              <a:spcBef>
                <a:spcPct val="20000"/>
              </a:spcBef>
              <a:buClr>
                <a:schemeClr val="tx1"/>
              </a:buClr>
              <a:buSzPct val="60000"/>
              <a:buFont typeface="Wingdings" pitchFamily="2" charset="2"/>
              <a:buChar char="n"/>
            </a:pPr>
            <a:r>
              <a:rPr lang="en-CA" altLang="en-US" u="sng">
                <a:effectLst/>
                <a:latin typeface="Tahoma" pitchFamily="34" charset="0"/>
              </a:rPr>
              <a:t>……..</a:t>
            </a:r>
            <a:r>
              <a:rPr lang="en-CA" altLang="en-US">
                <a:effectLst/>
                <a:latin typeface="Tahoma" pitchFamily="34" charset="0"/>
              </a:rPr>
              <a:t>    </a:t>
            </a:r>
            <a:r>
              <a:rPr lang="en-CA" altLang="en-US" u="sng">
                <a:solidFill>
                  <a:srgbClr val="33CC33"/>
                </a:solidFill>
                <a:effectLst/>
                <a:latin typeface="Tahoma" pitchFamily="34" charset="0"/>
              </a:rPr>
              <a:t>……..</a:t>
            </a:r>
            <a:r>
              <a:rPr lang="en-CA" altLang="en-US">
                <a:solidFill>
                  <a:srgbClr val="CC3300"/>
                </a:solidFill>
                <a:effectLst/>
                <a:latin typeface="Tahoma" pitchFamily="34" charset="0"/>
              </a:rPr>
              <a:t> </a:t>
            </a:r>
            <a:r>
              <a:rPr lang="en-CA" altLang="en-US">
                <a:effectLst/>
                <a:latin typeface="Tahoma" pitchFamily="34" charset="0"/>
              </a:rPr>
              <a:t>   </a:t>
            </a:r>
            <a:r>
              <a:rPr lang="en-CA" altLang="en-US" u="sng">
                <a:solidFill>
                  <a:srgbClr val="CC9900"/>
                </a:solidFill>
                <a:effectLst/>
                <a:latin typeface="Tahoma" pitchFamily="34" charset="0"/>
              </a:rPr>
              <a:t>……..</a:t>
            </a:r>
            <a:r>
              <a:rPr lang="en-CA" altLang="en-US">
                <a:solidFill>
                  <a:srgbClr val="CC9900"/>
                </a:solidFill>
                <a:effectLst/>
                <a:latin typeface="Tahoma" pitchFamily="34" charset="0"/>
              </a:rPr>
              <a:t> </a:t>
            </a:r>
            <a:r>
              <a:rPr lang="en-CA" altLang="en-US">
                <a:effectLst/>
                <a:latin typeface="Tahoma" pitchFamily="34" charset="0"/>
              </a:rPr>
              <a:t>   </a:t>
            </a:r>
            <a:r>
              <a:rPr lang="en-CA" altLang="en-US" u="sng">
                <a:solidFill>
                  <a:schemeClr val="accent1"/>
                </a:solidFill>
                <a:effectLst/>
                <a:latin typeface="Tahoma" pitchFamily="34" charset="0"/>
              </a:rPr>
              <a:t>…..…</a:t>
            </a:r>
            <a:r>
              <a:rPr lang="en-CA" altLang="en-US">
                <a:effectLst/>
                <a:latin typeface="Tahoma" pitchFamily="34" charset="0"/>
              </a:rPr>
              <a:t>    </a:t>
            </a:r>
            <a:r>
              <a:rPr lang="en-CA" altLang="en-US" u="sng">
                <a:solidFill>
                  <a:schemeClr val="hlink"/>
                </a:solidFill>
                <a:effectLst/>
                <a:latin typeface="Tahoma" pitchFamily="34" charset="0"/>
              </a:rPr>
              <a:t>…..…</a:t>
            </a:r>
            <a:endParaRPr lang="en-CA" altLang="en-US" u="sng">
              <a:effectLst/>
              <a:latin typeface="Tahoma" pitchFamily="34" charset="0"/>
            </a:endParaRPr>
          </a:p>
          <a:p>
            <a:pPr marL="742950" lvl="1" indent="-285750">
              <a:spcBef>
                <a:spcPct val="20000"/>
              </a:spcBef>
              <a:buClr>
                <a:schemeClr val="tx1"/>
              </a:buClr>
              <a:buSzPct val="60000"/>
              <a:buFont typeface="Symbol" pitchFamily="18" charset="2"/>
              <a:buNone/>
            </a:pPr>
            <a:r>
              <a:rPr lang="en-CA" altLang="en-US">
                <a:effectLst/>
                <a:latin typeface="Symbol" pitchFamily="18" charset="2"/>
              </a:rPr>
              <a:t>	    e 	  g1	     g2 	       d 	         b</a:t>
            </a:r>
          </a:p>
          <a:p>
            <a:pPr marL="742950" lvl="1" indent="-285750">
              <a:spcBef>
                <a:spcPct val="20000"/>
              </a:spcBef>
              <a:buClr>
                <a:schemeClr val="tx1"/>
              </a:buClr>
              <a:buSzPct val="60000"/>
              <a:buFont typeface="Symbol" pitchFamily="18" charset="2"/>
              <a:buNone/>
            </a:pPr>
            <a:r>
              <a:rPr lang="en-CA" altLang="en-US">
                <a:effectLst/>
                <a:latin typeface="Symbol" pitchFamily="18" charset="2"/>
              </a:rPr>
              <a:t>    </a:t>
            </a:r>
            <a:r>
              <a:rPr lang="en-CA" altLang="en-US" u="sng">
                <a:effectLst/>
                <a:latin typeface="Tahoma" pitchFamily="34" charset="0"/>
              </a:rPr>
              <a:t>……..</a:t>
            </a:r>
            <a:r>
              <a:rPr lang="en-CA" altLang="en-US">
                <a:effectLst/>
                <a:latin typeface="Tahoma" pitchFamily="34" charset="0"/>
              </a:rPr>
              <a:t> </a:t>
            </a:r>
            <a:r>
              <a:rPr lang="en-CA" altLang="en-US" u="sng">
                <a:solidFill>
                  <a:srgbClr val="33CC33"/>
                </a:solidFill>
                <a:effectLst/>
                <a:latin typeface="Tahoma" pitchFamily="34" charset="0"/>
              </a:rPr>
              <a:t>……..	</a:t>
            </a:r>
            <a:r>
              <a:rPr lang="en-CA" altLang="en-US">
                <a:solidFill>
                  <a:srgbClr val="800000"/>
                </a:solidFill>
                <a:effectLst/>
                <a:latin typeface="Tahoma" pitchFamily="34" charset="0"/>
              </a:rPr>
              <a:t> </a:t>
            </a:r>
            <a:r>
              <a:rPr lang="en-CA" altLang="en-US" u="sng">
                <a:solidFill>
                  <a:srgbClr val="CC9900"/>
                </a:solidFill>
                <a:effectLst/>
                <a:latin typeface="Tahoma" pitchFamily="34" charset="0"/>
              </a:rPr>
              <a:t>……..</a:t>
            </a:r>
            <a:r>
              <a:rPr lang="en-CA" altLang="en-US">
                <a:solidFill>
                  <a:srgbClr val="CC9900"/>
                </a:solidFill>
                <a:effectLst/>
                <a:latin typeface="Tahoma" pitchFamily="34" charset="0"/>
              </a:rPr>
              <a:t> </a:t>
            </a:r>
            <a:r>
              <a:rPr lang="en-CA" altLang="en-US">
                <a:effectLst/>
                <a:latin typeface="Tahoma" pitchFamily="34" charset="0"/>
              </a:rPr>
              <a:t>   </a:t>
            </a:r>
            <a:r>
              <a:rPr lang="en-CA" altLang="en-US" u="sng">
                <a:solidFill>
                  <a:schemeClr val="accent1"/>
                </a:solidFill>
                <a:effectLst/>
                <a:latin typeface="Tahoma" pitchFamily="34" charset="0"/>
              </a:rPr>
              <a:t>…..…</a:t>
            </a:r>
            <a:r>
              <a:rPr lang="en-CA" altLang="en-US">
                <a:effectLst/>
                <a:latin typeface="Tahoma" pitchFamily="34" charset="0"/>
              </a:rPr>
              <a:t>    </a:t>
            </a:r>
            <a:r>
              <a:rPr lang="en-CA" altLang="en-US" u="sng">
                <a:solidFill>
                  <a:schemeClr val="hlink"/>
                </a:solidFill>
                <a:effectLst/>
                <a:latin typeface="Tahoma" pitchFamily="34" charset="0"/>
              </a:rPr>
              <a:t>…..…</a:t>
            </a:r>
            <a:endParaRPr lang="en-CA" altLang="en-US" u="sng">
              <a:effectLst/>
              <a:latin typeface="Tahoma" pitchFamily="34" charset="0"/>
            </a:endParaRPr>
          </a:p>
          <a:p>
            <a:pPr marL="742950" lvl="1" indent="-285750">
              <a:spcBef>
                <a:spcPct val="20000"/>
              </a:spcBef>
              <a:buClr>
                <a:schemeClr val="tx1"/>
              </a:buClr>
              <a:buSzPct val="60000"/>
              <a:buFont typeface="Symbol" pitchFamily="18" charset="2"/>
              <a:buNone/>
            </a:pPr>
            <a:r>
              <a:rPr lang="en-CA" altLang="en-US">
                <a:effectLst/>
                <a:latin typeface="Symbol" pitchFamily="18" charset="2"/>
              </a:rPr>
              <a:t>	    e 	  g1	     g2 	       d 	         b</a:t>
            </a:r>
            <a:endParaRPr lang="en-CA" altLang="en-US" sz="2800">
              <a:effectLst/>
              <a:latin typeface="Symbol" pitchFamily="18" charset="2"/>
            </a:endParaRPr>
          </a:p>
          <a:p>
            <a:pPr marL="742950" lvl="1" indent="-285750">
              <a:spcBef>
                <a:spcPct val="20000"/>
              </a:spcBef>
              <a:buClr>
                <a:schemeClr val="tx1"/>
              </a:buClr>
              <a:buSzPct val="60000"/>
              <a:buFont typeface="Symbol" pitchFamily="18" charset="2"/>
              <a:buNone/>
            </a:pPr>
            <a:r>
              <a:rPr lang="tr-TR" altLang="en-US" sz="2800">
                <a:effectLst/>
                <a:latin typeface="Tahoma" pitchFamily="34" charset="0"/>
              </a:rPr>
              <a:t>ürün</a:t>
            </a:r>
            <a:endParaRPr lang="en-CA" altLang="en-US" sz="2800">
              <a:effectLst/>
              <a:latin typeface="Tahoma" pitchFamily="34" charset="0"/>
            </a:endParaRPr>
          </a:p>
          <a:p>
            <a:pPr marL="742950" lvl="1" indent="-285750">
              <a:spcBef>
                <a:spcPct val="20000"/>
              </a:spcBef>
              <a:buClr>
                <a:schemeClr val="tx1"/>
              </a:buClr>
              <a:buSzPct val="60000"/>
              <a:buFont typeface="Symbol" pitchFamily="18" charset="2"/>
              <a:buNone/>
            </a:pPr>
            <a:r>
              <a:rPr lang="en-CA" altLang="en-US" sz="2800">
                <a:effectLst/>
                <a:latin typeface="Tahoma" pitchFamily="34" charset="0"/>
              </a:rPr>
              <a:t>	    </a:t>
            </a:r>
            <a:r>
              <a:rPr lang="en-CA" altLang="en-US" u="sng">
                <a:solidFill>
                  <a:schemeClr val="accent1"/>
                </a:solidFill>
                <a:effectLst/>
                <a:latin typeface="Tahoma" pitchFamily="34" charset="0"/>
              </a:rPr>
              <a:t>…..</a:t>
            </a:r>
            <a:r>
              <a:rPr lang="en-CA" altLang="en-US" u="sng">
                <a:solidFill>
                  <a:schemeClr val="hlink"/>
                </a:solidFill>
                <a:effectLst/>
                <a:latin typeface="Tahoma" pitchFamily="34" charset="0"/>
              </a:rPr>
              <a:t>..…</a:t>
            </a:r>
            <a:r>
              <a:rPr lang="en-CA" altLang="en-US">
                <a:solidFill>
                  <a:schemeClr val="hlink"/>
                </a:solidFill>
                <a:effectLst/>
                <a:latin typeface="Tahoma" pitchFamily="34" charset="0"/>
              </a:rPr>
              <a:t>   </a:t>
            </a:r>
            <a:r>
              <a:rPr lang="en-CA" altLang="en-US">
                <a:effectLst/>
                <a:latin typeface="Tahoma" pitchFamily="34" charset="0"/>
              </a:rPr>
              <a:t>Lepore</a:t>
            </a:r>
            <a:r>
              <a:rPr lang="en-CA" altLang="en-US" u="sng">
                <a:solidFill>
                  <a:schemeClr val="hlink"/>
                </a:solidFill>
                <a:effectLst/>
                <a:latin typeface="Tahoma" pitchFamily="34" charset="0"/>
              </a:rPr>
              <a:t>	 ….</a:t>
            </a:r>
            <a:r>
              <a:rPr lang="en-CA" altLang="en-US" u="sng">
                <a:solidFill>
                  <a:schemeClr val="accent1"/>
                </a:solidFill>
                <a:effectLst/>
                <a:latin typeface="Tahoma" pitchFamily="34" charset="0"/>
              </a:rPr>
              <a:t>..…</a:t>
            </a:r>
            <a:r>
              <a:rPr lang="en-CA" altLang="en-US">
                <a:solidFill>
                  <a:schemeClr val="accent1"/>
                </a:solidFill>
                <a:effectLst/>
                <a:latin typeface="Tahoma" pitchFamily="34" charset="0"/>
              </a:rPr>
              <a:t>   </a:t>
            </a:r>
            <a:r>
              <a:rPr lang="en-CA" altLang="en-US">
                <a:effectLst/>
                <a:latin typeface="Tahoma" pitchFamily="34" charset="0"/>
              </a:rPr>
              <a:t>anti-Lepore</a:t>
            </a:r>
            <a:r>
              <a:rPr lang="en-CA" altLang="en-US">
                <a:effectLst/>
                <a:latin typeface="Symbol" pitchFamily="18" charset="2"/>
              </a:rPr>
              <a:t> </a:t>
            </a:r>
          </a:p>
          <a:p>
            <a:pPr marL="742950" lvl="1" indent="-285750">
              <a:spcBef>
                <a:spcPct val="20000"/>
              </a:spcBef>
              <a:buClr>
                <a:schemeClr val="tx1"/>
              </a:buClr>
              <a:buSzPct val="60000"/>
              <a:buFont typeface="Symbol" pitchFamily="18" charset="2"/>
              <a:buNone/>
            </a:pPr>
            <a:r>
              <a:rPr lang="en-CA" altLang="en-US">
                <a:effectLst/>
                <a:latin typeface="Symbol" pitchFamily="18" charset="2"/>
              </a:rPr>
              <a:t>		    d - b        		  b - d</a:t>
            </a:r>
            <a:endParaRPr lang="en-CA" altLang="en-US" sz="2800">
              <a:effectLst/>
              <a:latin typeface="Symbol" pitchFamily="18" charset="2"/>
            </a:endParaRPr>
          </a:p>
          <a:p>
            <a:pPr marL="742950" lvl="1" indent="-285750">
              <a:spcBef>
                <a:spcPct val="20000"/>
              </a:spcBef>
              <a:buClr>
                <a:schemeClr val="tx1"/>
              </a:buClr>
              <a:buSzPct val="60000"/>
              <a:buFont typeface="Symbol" pitchFamily="18" charset="2"/>
              <a:buNone/>
            </a:pPr>
            <a:r>
              <a:rPr lang="en-CA" altLang="en-US" sz="2800">
                <a:effectLst/>
                <a:latin typeface="Symbol" pitchFamily="18" charset="2"/>
              </a:rPr>
              <a:t>       </a:t>
            </a:r>
            <a:r>
              <a:rPr lang="en-CA" altLang="en-US" u="sng">
                <a:solidFill>
                  <a:srgbClr val="33CC33"/>
                </a:solidFill>
                <a:effectLst/>
                <a:latin typeface="Tahoma" pitchFamily="34" charset="0"/>
              </a:rPr>
              <a:t>…..</a:t>
            </a:r>
            <a:r>
              <a:rPr lang="en-CA" altLang="en-US" u="sng">
                <a:solidFill>
                  <a:schemeClr val="hlink"/>
                </a:solidFill>
                <a:effectLst/>
                <a:latin typeface="Tahoma" pitchFamily="34" charset="0"/>
              </a:rPr>
              <a:t>..…</a:t>
            </a:r>
            <a:r>
              <a:rPr lang="en-CA" altLang="en-US">
                <a:solidFill>
                  <a:schemeClr val="hlink"/>
                </a:solidFill>
                <a:effectLst/>
                <a:latin typeface="Tahoma" pitchFamily="34" charset="0"/>
              </a:rPr>
              <a:t>  </a:t>
            </a:r>
            <a:r>
              <a:rPr lang="en-CA" altLang="en-US" u="sng">
                <a:effectLst/>
                <a:latin typeface="Tahoma" pitchFamily="34" charset="0"/>
              </a:rPr>
              <a:t>Kenya</a:t>
            </a:r>
            <a:r>
              <a:rPr lang="en-CA" altLang="en-US" u="sng">
                <a:solidFill>
                  <a:schemeClr val="hlink"/>
                </a:solidFill>
                <a:effectLst/>
                <a:latin typeface="Tahoma" pitchFamily="34" charset="0"/>
              </a:rPr>
              <a:t>	 …..</a:t>
            </a:r>
            <a:r>
              <a:rPr lang="en-CA" altLang="en-US" u="sng">
                <a:solidFill>
                  <a:srgbClr val="CC9900"/>
                </a:solidFill>
                <a:effectLst/>
                <a:latin typeface="Tahoma" pitchFamily="34" charset="0"/>
              </a:rPr>
              <a:t> …</a:t>
            </a:r>
            <a:r>
              <a:rPr lang="en-CA" altLang="en-US">
                <a:solidFill>
                  <a:srgbClr val="CC9900"/>
                </a:solidFill>
                <a:effectLst/>
                <a:latin typeface="Tahoma" pitchFamily="34" charset="0"/>
              </a:rPr>
              <a:t>   </a:t>
            </a:r>
            <a:r>
              <a:rPr lang="tr-TR" altLang="en-US">
                <a:effectLst/>
                <a:latin typeface="Tahoma" pitchFamily="34" charset="0"/>
              </a:rPr>
              <a:t>ölür</a:t>
            </a:r>
            <a:endParaRPr lang="en-CA" altLang="en-US">
              <a:effectLst/>
              <a:latin typeface="Tahoma" pitchFamily="34" charset="0"/>
            </a:endParaRPr>
          </a:p>
          <a:p>
            <a:pPr marL="742950" lvl="1" indent="-285750">
              <a:spcBef>
                <a:spcPct val="20000"/>
              </a:spcBef>
              <a:buClr>
                <a:schemeClr val="tx1"/>
              </a:buClr>
              <a:buSzPct val="60000"/>
              <a:buFont typeface="Symbol" pitchFamily="18" charset="2"/>
              <a:buNone/>
            </a:pPr>
            <a:r>
              <a:rPr lang="en-CA" altLang="en-US">
                <a:effectLst/>
                <a:latin typeface="Symbol" pitchFamily="18" charset="2"/>
              </a:rPr>
              <a:t>	     g1 - b		  b - g2</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7298" name="Text Box 2"/>
          <p:cNvSpPr txBox="1">
            <a:spLocks noChangeArrowheads="1"/>
          </p:cNvSpPr>
          <p:nvPr/>
        </p:nvSpPr>
        <p:spPr bwMode="auto">
          <a:xfrm>
            <a:off x="2330450" y="809625"/>
            <a:ext cx="46545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b="1">
                <a:effectLst>
                  <a:outerShdw blurRad="38100" dist="38100" dir="2700000" algn="tl">
                    <a:srgbClr val="C0C0C0"/>
                  </a:outerShdw>
                </a:effectLst>
              </a:rPr>
              <a:t>Alpha-Thalassemi</a:t>
            </a:r>
            <a:r>
              <a:rPr lang="tr-TR" sz="3600" b="1">
                <a:effectLst>
                  <a:outerShdw blurRad="38100" dist="38100" dir="2700000" algn="tl">
                    <a:srgbClr val="C0C0C0"/>
                  </a:outerShdw>
                </a:effectLst>
              </a:rPr>
              <a:t>ler</a:t>
            </a:r>
            <a:endParaRPr lang="en-US" sz="3600" b="1">
              <a:effectLst>
                <a:outerShdw blurRad="38100" dist="38100" dir="2700000" algn="tl">
                  <a:srgbClr val="C0C0C0"/>
                </a:outerShdw>
              </a:effectLst>
            </a:endParaRPr>
          </a:p>
          <a:p>
            <a:endParaRPr lang="en-US" sz="3600" b="1">
              <a:effectLst>
                <a:outerShdw blurRad="38100" dist="38100" dir="2700000" algn="tl">
                  <a:srgbClr val="C0C0C0"/>
                </a:outerShdw>
              </a:effectLst>
            </a:endParaRPr>
          </a:p>
        </p:txBody>
      </p:sp>
      <p:sp>
        <p:nvSpPr>
          <p:cNvPr id="567303" name="Text Box 7"/>
          <p:cNvSpPr txBox="1">
            <a:spLocks noChangeArrowheads="1"/>
          </p:cNvSpPr>
          <p:nvPr/>
        </p:nvSpPr>
        <p:spPr bwMode="auto">
          <a:xfrm>
            <a:off x="1485900" y="2000250"/>
            <a:ext cx="4310063"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Times" pitchFamily="18" charset="0"/>
              <a:buChar char="•"/>
            </a:pPr>
            <a:r>
              <a:rPr lang="en-US">
                <a:effectLst/>
                <a:latin typeface="Times New Roman" charset="0"/>
              </a:rPr>
              <a:t>beta thalassemi</a:t>
            </a:r>
            <a:r>
              <a:rPr lang="tr-TR">
                <a:effectLst/>
                <a:latin typeface="Times New Roman" charset="0"/>
              </a:rPr>
              <a:t>lerden daha sık</a:t>
            </a:r>
            <a:endParaRPr lang="en-US">
              <a:effectLst/>
              <a:latin typeface="Times New Roman" charset="0"/>
            </a:endParaRPr>
          </a:p>
          <a:p>
            <a:pPr>
              <a:buFont typeface="Times" pitchFamily="18" charset="0"/>
              <a:buNone/>
            </a:pPr>
            <a:endParaRPr lang="en-US">
              <a:effectLst/>
              <a:latin typeface="Times New Roman" charset="0"/>
            </a:endParaRPr>
          </a:p>
          <a:p>
            <a:pPr>
              <a:buFont typeface="Times" pitchFamily="18" charset="0"/>
              <a:buChar char="•"/>
            </a:pPr>
            <a:r>
              <a:rPr lang="en-US">
                <a:effectLst/>
                <a:latin typeface="Times New Roman" charset="0"/>
              </a:rPr>
              <a:t>alpha globin </a:t>
            </a:r>
            <a:r>
              <a:rPr lang="tr-TR">
                <a:effectLst/>
                <a:latin typeface="Times New Roman" charset="0"/>
              </a:rPr>
              <a:t>kusur</a:t>
            </a:r>
          </a:p>
          <a:p>
            <a:pPr>
              <a:buFont typeface="Times" pitchFamily="18" charset="0"/>
              <a:buChar char="•"/>
            </a:pPr>
            <a:endParaRPr lang="en-US">
              <a:effectLst/>
              <a:latin typeface="Times New Roman" charset="0"/>
            </a:endParaRPr>
          </a:p>
          <a:p>
            <a:pPr>
              <a:buFont typeface="Times" pitchFamily="18" charset="0"/>
              <a:buChar char="•"/>
            </a:pPr>
            <a:r>
              <a:rPr lang="en-US">
                <a:effectLst/>
                <a:latin typeface="Times New Roman" charset="0"/>
              </a:rPr>
              <a:t>alpha gen dele</a:t>
            </a:r>
            <a:r>
              <a:rPr lang="tr-TR">
                <a:effectLst/>
                <a:latin typeface="Times New Roman" charset="0"/>
              </a:rPr>
              <a:t>syonları</a:t>
            </a:r>
            <a:r>
              <a:rPr lang="en-US">
                <a:effectLst/>
                <a:latin typeface="Times New Roman" charset="0"/>
              </a:rPr>
              <a:t> </a:t>
            </a:r>
            <a:r>
              <a:rPr lang="en-US">
                <a:effectLst/>
                <a:latin typeface="Symbol" pitchFamily="18" charset="2"/>
              </a:rPr>
              <a:t>a</a:t>
            </a:r>
            <a:r>
              <a:rPr lang="en-US">
                <a:effectLst/>
                <a:latin typeface="Times New Roman" charset="0"/>
              </a:rPr>
              <a:t>1 </a:t>
            </a:r>
            <a:r>
              <a:rPr lang="tr-TR">
                <a:effectLst/>
                <a:latin typeface="Times New Roman" charset="0"/>
              </a:rPr>
              <a:t>ve</a:t>
            </a:r>
            <a:r>
              <a:rPr lang="en-US">
                <a:effectLst/>
                <a:latin typeface="Times New Roman" charset="0"/>
              </a:rPr>
              <a:t> </a:t>
            </a:r>
            <a:r>
              <a:rPr lang="en-US">
                <a:effectLst/>
                <a:latin typeface="Symbol" pitchFamily="18" charset="2"/>
              </a:rPr>
              <a:t>a</a:t>
            </a:r>
            <a:r>
              <a:rPr lang="en-US">
                <a:effectLst/>
                <a:latin typeface="Times New Roman" charset="0"/>
              </a:rPr>
              <a:t>2 </a:t>
            </a:r>
          </a:p>
          <a:p>
            <a:pPr>
              <a:buFont typeface="Times" pitchFamily="18" charset="0"/>
              <a:buNone/>
            </a:pPr>
            <a:r>
              <a:rPr lang="en-US">
                <a:effectLst/>
                <a:latin typeface="Times New Roman" charset="0"/>
              </a:rPr>
              <a:t>     </a:t>
            </a:r>
            <a:r>
              <a:rPr lang="tr-TR">
                <a:effectLst/>
                <a:latin typeface="Times New Roman" charset="0"/>
              </a:rPr>
              <a:t>1-4 gen olabilir.</a:t>
            </a:r>
            <a:endParaRPr lang="en-US">
              <a:effectLst/>
              <a:latin typeface="Times New Roman" charset="0"/>
            </a:endParaRPr>
          </a:p>
        </p:txBody>
      </p:sp>
      <p:pic>
        <p:nvPicPr>
          <p:cNvPr id="567305" name="Picture 9" descr="Fig 11-4"/>
          <p:cNvPicPr>
            <a:picLocks noChangeAspect="1" noChangeArrowheads="1"/>
          </p:cNvPicPr>
          <p:nvPr/>
        </p:nvPicPr>
        <p:blipFill>
          <a:blip r:embed="rId3">
            <a:extLst>
              <a:ext uri="{28A0092B-C50C-407E-A947-70E740481C1C}">
                <a14:useLocalDpi xmlns:a14="http://schemas.microsoft.com/office/drawing/2010/main" val="0"/>
              </a:ext>
            </a:extLst>
          </a:blip>
          <a:srcRect l="1563" t="3827" r="2344" b="1781"/>
          <a:stretch>
            <a:fillRect/>
          </a:stretch>
        </p:blipFill>
        <p:spPr bwMode="auto">
          <a:xfrm>
            <a:off x="0" y="0"/>
            <a:ext cx="2362200" cy="15986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8802" name="Text Box 2"/>
          <p:cNvSpPr txBox="1">
            <a:spLocks noChangeArrowheads="1"/>
          </p:cNvSpPr>
          <p:nvPr/>
        </p:nvSpPr>
        <p:spPr bwMode="auto">
          <a:xfrm>
            <a:off x="2330450" y="257175"/>
            <a:ext cx="46545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b="1">
                <a:effectLst>
                  <a:outerShdw blurRad="38100" dist="38100" dir="2700000" algn="tl">
                    <a:srgbClr val="C0C0C0"/>
                  </a:outerShdw>
                </a:effectLst>
              </a:rPr>
              <a:t>Alpha-Thalassemi</a:t>
            </a:r>
            <a:r>
              <a:rPr lang="tr-TR" sz="3600" b="1">
                <a:effectLst>
                  <a:outerShdw blurRad="38100" dist="38100" dir="2700000" algn="tl">
                    <a:srgbClr val="C0C0C0"/>
                  </a:outerShdw>
                </a:effectLst>
              </a:rPr>
              <a:t>ler</a:t>
            </a:r>
            <a:endParaRPr lang="en-US" sz="3600" b="1">
              <a:effectLst>
                <a:outerShdw blurRad="38100" dist="38100" dir="2700000" algn="tl">
                  <a:srgbClr val="C0C0C0"/>
                </a:outerShdw>
              </a:effectLst>
            </a:endParaRPr>
          </a:p>
          <a:p>
            <a:endParaRPr lang="en-US" sz="3600" b="1">
              <a:effectLst>
                <a:outerShdw blurRad="38100" dist="38100" dir="2700000" algn="tl">
                  <a:srgbClr val="C0C0C0"/>
                </a:outerShdw>
              </a:effectLst>
            </a:endParaRPr>
          </a:p>
        </p:txBody>
      </p:sp>
      <p:sp>
        <p:nvSpPr>
          <p:cNvPr id="588803" name="Rectangle 3"/>
          <p:cNvSpPr>
            <a:spLocks noChangeArrowheads="1"/>
          </p:cNvSpPr>
          <p:nvPr/>
        </p:nvSpPr>
        <p:spPr bwMode="auto">
          <a:xfrm>
            <a:off x="1143000" y="838200"/>
            <a:ext cx="7086600" cy="1828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pic>
        <p:nvPicPr>
          <p:cNvPr id="588804" name="Picture 4" descr="&#10;11_011.pdf                                                     00029DFBMacintosh HD                   BB59E68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044575"/>
            <a:ext cx="8439150" cy="4365625"/>
          </a:xfrm>
          <a:prstGeom prst="rect">
            <a:avLst/>
          </a:prstGeom>
          <a:noFill/>
          <a:extLst>
            <a:ext uri="{909E8E84-426E-40DD-AFC4-6F175D3DCCD1}">
              <a14:hiddenFill xmlns:a14="http://schemas.microsoft.com/office/drawing/2010/main">
                <a:solidFill>
                  <a:srgbClr val="FFFFFF"/>
                </a:solidFill>
              </a14:hiddenFill>
            </a:ext>
          </a:extLst>
        </p:spPr>
      </p:pic>
      <p:sp>
        <p:nvSpPr>
          <p:cNvPr id="588805" name="Rectangle 5"/>
          <p:cNvSpPr>
            <a:spLocks noChangeArrowheads="1"/>
          </p:cNvSpPr>
          <p:nvPr/>
        </p:nvSpPr>
        <p:spPr bwMode="auto">
          <a:xfrm>
            <a:off x="304800" y="4038600"/>
            <a:ext cx="8610600" cy="2133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69347" name="Picture 3" descr="&#10;11_011.pdf                                                     00029DFBMacintosh HD                   BB59E68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428750"/>
            <a:ext cx="8439150" cy="4365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71395" name="Picture 3" descr="C:\My Documents\Hemoglobinopathies\Fig 11-2.jpg"/>
          <p:cNvPicPr>
            <a:picLocks noChangeAspect="1" noChangeArrowheads="1"/>
          </p:cNvPicPr>
          <p:nvPr/>
        </p:nvPicPr>
        <p:blipFill>
          <a:blip r:embed="rId4">
            <a:extLst>
              <a:ext uri="{28A0092B-C50C-407E-A947-70E740481C1C}">
                <a14:useLocalDpi xmlns:a14="http://schemas.microsoft.com/office/drawing/2010/main" val="0"/>
              </a:ext>
            </a:extLst>
          </a:blip>
          <a:srcRect l="2609" t="2132" r="35072" b="82993"/>
          <a:stretch>
            <a:fillRect/>
          </a:stretch>
        </p:blipFill>
        <p:spPr bwMode="auto">
          <a:xfrm>
            <a:off x="2119313" y="1690688"/>
            <a:ext cx="6000750" cy="1027112"/>
          </a:xfrm>
          <a:prstGeom prst="rect">
            <a:avLst/>
          </a:prstGeom>
          <a:noFill/>
          <a:extLst>
            <a:ext uri="{909E8E84-426E-40DD-AFC4-6F175D3DCCD1}">
              <a14:hiddenFill xmlns:a14="http://schemas.microsoft.com/office/drawing/2010/main">
                <a:solidFill>
                  <a:srgbClr val="FFFFFF"/>
                </a:solidFill>
              </a14:hiddenFill>
            </a:ext>
          </a:extLst>
        </p:spPr>
      </p:pic>
      <p:sp>
        <p:nvSpPr>
          <p:cNvPr id="571396" name="Text Box 4"/>
          <p:cNvSpPr txBox="1">
            <a:spLocks noChangeArrowheads="1"/>
          </p:cNvSpPr>
          <p:nvPr/>
        </p:nvSpPr>
        <p:spPr bwMode="auto">
          <a:xfrm>
            <a:off x="762000" y="1944688"/>
            <a:ext cx="1300163"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b="1">
                <a:effectLst/>
                <a:latin typeface="Comic Sans MS" pitchFamily="66" charset="0"/>
              </a:rPr>
              <a:t>chr. 16</a:t>
            </a:r>
          </a:p>
        </p:txBody>
      </p:sp>
      <p:sp>
        <p:nvSpPr>
          <p:cNvPr id="571397" name="AutoShape 5"/>
          <p:cNvSpPr>
            <a:spLocks noChangeArrowheads="1"/>
          </p:cNvSpPr>
          <p:nvPr/>
        </p:nvSpPr>
        <p:spPr bwMode="auto">
          <a:xfrm>
            <a:off x="963613" y="4330700"/>
            <a:ext cx="461962" cy="647700"/>
          </a:xfrm>
          <a:prstGeom prst="downArrow">
            <a:avLst>
              <a:gd name="adj1" fmla="val 50000"/>
              <a:gd name="adj2" fmla="val 35052"/>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71398" name="Text Box 6"/>
          <p:cNvSpPr txBox="1">
            <a:spLocks noChangeArrowheads="1"/>
          </p:cNvSpPr>
          <p:nvPr/>
        </p:nvSpPr>
        <p:spPr bwMode="auto">
          <a:xfrm>
            <a:off x="390525" y="5424488"/>
            <a:ext cx="167640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2000" b="1">
                <a:effectLst/>
                <a:latin typeface="Comic Sans MS" pitchFamily="66" charset="0"/>
              </a:rPr>
              <a:t>normal hemoglobin</a:t>
            </a:r>
          </a:p>
        </p:txBody>
      </p:sp>
      <p:grpSp>
        <p:nvGrpSpPr>
          <p:cNvPr id="571399" name="Group 7"/>
          <p:cNvGrpSpPr>
            <a:grpSpLocks/>
          </p:cNvGrpSpPr>
          <p:nvPr/>
        </p:nvGrpSpPr>
        <p:grpSpPr bwMode="auto">
          <a:xfrm>
            <a:off x="452438" y="2852738"/>
            <a:ext cx="8274050" cy="1176337"/>
            <a:chOff x="321" y="1698"/>
            <a:chExt cx="5863" cy="741"/>
          </a:xfrm>
        </p:grpSpPr>
        <p:grpSp>
          <p:nvGrpSpPr>
            <p:cNvPr id="571400" name="Group 8"/>
            <p:cNvGrpSpPr>
              <a:grpSpLocks/>
            </p:cNvGrpSpPr>
            <p:nvPr/>
          </p:nvGrpSpPr>
          <p:grpSpPr bwMode="auto">
            <a:xfrm>
              <a:off x="321" y="1698"/>
              <a:ext cx="5863" cy="670"/>
              <a:chOff x="312" y="1844"/>
              <a:chExt cx="5863" cy="670"/>
            </a:xfrm>
          </p:grpSpPr>
          <p:grpSp>
            <p:nvGrpSpPr>
              <p:cNvPr id="571401" name="Group 9"/>
              <p:cNvGrpSpPr>
                <a:grpSpLocks/>
              </p:cNvGrpSpPr>
              <p:nvPr/>
            </p:nvGrpSpPr>
            <p:grpSpPr bwMode="auto">
              <a:xfrm>
                <a:off x="312" y="1844"/>
                <a:ext cx="1024" cy="670"/>
                <a:chOff x="1021" y="1107"/>
                <a:chExt cx="1024" cy="670"/>
              </a:xfrm>
            </p:grpSpPr>
            <p:sp>
              <p:nvSpPr>
                <p:cNvPr id="571402" name="Line 10"/>
                <p:cNvSpPr>
                  <a:spLocks noChangeShapeType="1"/>
                </p:cNvSpPr>
                <p:nvPr/>
              </p:nvSpPr>
              <p:spPr bwMode="auto">
                <a:xfrm>
                  <a:off x="1024" y="1439"/>
                  <a:ext cx="1021"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71403" name="Rectangle 11"/>
                <p:cNvSpPr>
                  <a:spLocks noChangeArrowheads="1"/>
                </p:cNvSpPr>
                <p:nvPr/>
              </p:nvSpPr>
              <p:spPr bwMode="auto">
                <a:xfrm>
                  <a:off x="1190" y="1348"/>
                  <a:ext cx="280" cy="189"/>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71404" name="Rectangle 12"/>
                <p:cNvSpPr>
                  <a:spLocks noChangeArrowheads="1"/>
                </p:cNvSpPr>
                <p:nvPr/>
              </p:nvSpPr>
              <p:spPr bwMode="auto">
                <a:xfrm>
                  <a:off x="1630" y="1345"/>
                  <a:ext cx="279" cy="19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71405" name="Text Box 13"/>
                <p:cNvSpPr txBox="1">
                  <a:spLocks noChangeArrowheads="1"/>
                </p:cNvSpPr>
                <p:nvPr/>
              </p:nvSpPr>
              <p:spPr bwMode="auto">
                <a:xfrm>
                  <a:off x="1150" y="1110"/>
                  <a:ext cx="355"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2000" b="1">
                      <a:solidFill>
                        <a:srgbClr val="FF0000"/>
                      </a:solidFill>
                      <a:effectLst/>
                      <a:latin typeface="Symbol" pitchFamily="18" charset="2"/>
                    </a:rPr>
                    <a:t>a</a:t>
                  </a:r>
                  <a:r>
                    <a:rPr lang="en-US" sz="2000" b="1">
                      <a:solidFill>
                        <a:srgbClr val="FF0000"/>
                      </a:solidFill>
                      <a:effectLst/>
                      <a:latin typeface="Comic Sans MS" pitchFamily="66" charset="0"/>
                    </a:rPr>
                    <a:t>2</a:t>
                  </a:r>
                </a:p>
              </p:txBody>
            </p:sp>
            <p:sp>
              <p:nvSpPr>
                <p:cNvPr id="571406" name="Text Box 14"/>
                <p:cNvSpPr txBox="1">
                  <a:spLocks noChangeArrowheads="1"/>
                </p:cNvSpPr>
                <p:nvPr/>
              </p:nvSpPr>
              <p:spPr bwMode="auto">
                <a:xfrm>
                  <a:off x="1594" y="1107"/>
                  <a:ext cx="354"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2000" b="1">
                      <a:solidFill>
                        <a:srgbClr val="FF0000"/>
                      </a:solidFill>
                      <a:effectLst/>
                      <a:latin typeface="Symbol" pitchFamily="18" charset="2"/>
                    </a:rPr>
                    <a:t>a</a:t>
                  </a:r>
                  <a:r>
                    <a:rPr lang="en-US" sz="2000" b="1">
                      <a:solidFill>
                        <a:srgbClr val="FF0000"/>
                      </a:solidFill>
                      <a:effectLst/>
                      <a:latin typeface="Comic Sans MS" pitchFamily="66" charset="0"/>
                    </a:rPr>
                    <a:t>1</a:t>
                  </a:r>
                </a:p>
              </p:txBody>
            </p:sp>
            <p:sp>
              <p:nvSpPr>
                <p:cNvPr id="571407" name="Line 15"/>
                <p:cNvSpPr>
                  <a:spLocks noChangeShapeType="1"/>
                </p:cNvSpPr>
                <p:nvPr/>
              </p:nvSpPr>
              <p:spPr bwMode="auto">
                <a:xfrm>
                  <a:off x="1021" y="1679"/>
                  <a:ext cx="1021"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71408" name="Rectangle 16"/>
                <p:cNvSpPr>
                  <a:spLocks noChangeArrowheads="1"/>
                </p:cNvSpPr>
                <p:nvPr/>
              </p:nvSpPr>
              <p:spPr bwMode="auto">
                <a:xfrm>
                  <a:off x="1187" y="1588"/>
                  <a:ext cx="280" cy="189"/>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71409" name="Rectangle 17"/>
                <p:cNvSpPr>
                  <a:spLocks noChangeArrowheads="1"/>
                </p:cNvSpPr>
                <p:nvPr/>
              </p:nvSpPr>
              <p:spPr bwMode="auto">
                <a:xfrm>
                  <a:off x="1627" y="1585"/>
                  <a:ext cx="279" cy="19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71410" name="Text Box 18"/>
                <p:cNvSpPr txBox="1">
                  <a:spLocks noChangeArrowheads="1"/>
                </p:cNvSpPr>
                <p:nvPr/>
              </p:nvSpPr>
              <p:spPr bwMode="auto">
                <a:xfrm>
                  <a:off x="1266" y="1350"/>
                  <a:ext cx="116"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tr-TR" sz="2000" b="1">
                    <a:solidFill>
                      <a:srgbClr val="FF0000"/>
                    </a:solidFill>
                    <a:effectLst/>
                    <a:latin typeface="Comic Sans MS" pitchFamily="66" charset="0"/>
                  </a:endParaRPr>
                </a:p>
              </p:txBody>
            </p:sp>
            <p:sp>
              <p:nvSpPr>
                <p:cNvPr id="571411" name="Text Box 19"/>
                <p:cNvSpPr txBox="1">
                  <a:spLocks noChangeArrowheads="1"/>
                </p:cNvSpPr>
                <p:nvPr/>
              </p:nvSpPr>
              <p:spPr bwMode="auto">
                <a:xfrm>
                  <a:off x="1709" y="1347"/>
                  <a:ext cx="116"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tr-TR" sz="2000" b="1">
                    <a:solidFill>
                      <a:srgbClr val="FF0000"/>
                    </a:solidFill>
                    <a:effectLst/>
                    <a:latin typeface="Comic Sans MS" pitchFamily="66" charset="0"/>
                  </a:endParaRPr>
                </a:p>
              </p:txBody>
            </p:sp>
          </p:grpSp>
          <p:grpSp>
            <p:nvGrpSpPr>
              <p:cNvPr id="571412" name="Group 20"/>
              <p:cNvGrpSpPr>
                <a:grpSpLocks/>
              </p:cNvGrpSpPr>
              <p:nvPr/>
            </p:nvGrpSpPr>
            <p:grpSpPr bwMode="auto">
              <a:xfrm>
                <a:off x="1521" y="1844"/>
                <a:ext cx="1024" cy="670"/>
                <a:chOff x="1021" y="1107"/>
                <a:chExt cx="1024" cy="670"/>
              </a:xfrm>
            </p:grpSpPr>
            <p:sp>
              <p:nvSpPr>
                <p:cNvPr id="571413" name="Line 21"/>
                <p:cNvSpPr>
                  <a:spLocks noChangeShapeType="1"/>
                </p:cNvSpPr>
                <p:nvPr/>
              </p:nvSpPr>
              <p:spPr bwMode="auto">
                <a:xfrm>
                  <a:off x="1024" y="1439"/>
                  <a:ext cx="1021"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71414" name="Rectangle 22"/>
                <p:cNvSpPr>
                  <a:spLocks noChangeArrowheads="1"/>
                </p:cNvSpPr>
                <p:nvPr/>
              </p:nvSpPr>
              <p:spPr bwMode="auto">
                <a:xfrm>
                  <a:off x="1190" y="1348"/>
                  <a:ext cx="280" cy="189"/>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71415" name="Rectangle 23"/>
                <p:cNvSpPr>
                  <a:spLocks noChangeArrowheads="1"/>
                </p:cNvSpPr>
                <p:nvPr/>
              </p:nvSpPr>
              <p:spPr bwMode="auto">
                <a:xfrm>
                  <a:off x="1630" y="1345"/>
                  <a:ext cx="279" cy="19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71416" name="Text Box 24"/>
                <p:cNvSpPr txBox="1">
                  <a:spLocks noChangeArrowheads="1"/>
                </p:cNvSpPr>
                <p:nvPr/>
              </p:nvSpPr>
              <p:spPr bwMode="auto">
                <a:xfrm>
                  <a:off x="1152" y="1110"/>
                  <a:ext cx="354"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2000" b="1">
                      <a:solidFill>
                        <a:srgbClr val="FF0000"/>
                      </a:solidFill>
                      <a:effectLst/>
                      <a:latin typeface="Symbol" pitchFamily="18" charset="2"/>
                    </a:rPr>
                    <a:t>a</a:t>
                  </a:r>
                  <a:r>
                    <a:rPr lang="en-US" sz="2000" b="1">
                      <a:solidFill>
                        <a:srgbClr val="FF0000"/>
                      </a:solidFill>
                      <a:effectLst/>
                      <a:latin typeface="Comic Sans MS" pitchFamily="66" charset="0"/>
                    </a:rPr>
                    <a:t>2</a:t>
                  </a:r>
                </a:p>
              </p:txBody>
            </p:sp>
            <p:sp>
              <p:nvSpPr>
                <p:cNvPr id="571417" name="Text Box 25"/>
                <p:cNvSpPr txBox="1">
                  <a:spLocks noChangeArrowheads="1"/>
                </p:cNvSpPr>
                <p:nvPr/>
              </p:nvSpPr>
              <p:spPr bwMode="auto">
                <a:xfrm>
                  <a:off x="1594" y="1107"/>
                  <a:ext cx="354"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2000" b="1">
                      <a:solidFill>
                        <a:srgbClr val="FF0000"/>
                      </a:solidFill>
                      <a:effectLst/>
                      <a:latin typeface="Symbol" pitchFamily="18" charset="2"/>
                    </a:rPr>
                    <a:t>a</a:t>
                  </a:r>
                  <a:r>
                    <a:rPr lang="en-US" sz="2000" b="1">
                      <a:solidFill>
                        <a:srgbClr val="FF0000"/>
                      </a:solidFill>
                      <a:effectLst/>
                      <a:latin typeface="Comic Sans MS" pitchFamily="66" charset="0"/>
                    </a:rPr>
                    <a:t>1</a:t>
                  </a:r>
                </a:p>
              </p:txBody>
            </p:sp>
            <p:sp>
              <p:nvSpPr>
                <p:cNvPr id="571418" name="Line 26"/>
                <p:cNvSpPr>
                  <a:spLocks noChangeShapeType="1"/>
                </p:cNvSpPr>
                <p:nvPr/>
              </p:nvSpPr>
              <p:spPr bwMode="auto">
                <a:xfrm>
                  <a:off x="1021" y="1679"/>
                  <a:ext cx="1021"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71419" name="Rectangle 27"/>
                <p:cNvSpPr>
                  <a:spLocks noChangeArrowheads="1"/>
                </p:cNvSpPr>
                <p:nvPr/>
              </p:nvSpPr>
              <p:spPr bwMode="auto">
                <a:xfrm>
                  <a:off x="1187" y="1588"/>
                  <a:ext cx="280" cy="189"/>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71420" name="Rectangle 28"/>
                <p:cNvSpPr>
                  <a:spLocks noChangeArrowheads="1"/>
                </p:cNvSpPr>
                <p:nvPr/>
              </p:nvSpPr>
              <p:spPr bwMode="auto">
                <a:xfrm>
                  <a:off x="1627" y="1585"/>
                  <a:ext cx="279" cy="19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71421" name="Text Box 29"/>
                <p:cNvSpPr txBox="1">
                  <a:spLocks noChangeArrowheads="1"/>
                </p:cNvSpPr>
                <p:nvPr/>
              </p:nvSpPr>
              <p:spPr bwMode="auto">
                <a:xfrm>
                  <a:off x="1148" y="1350"/>
                  <a:ext cx="355"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2000" b="1">
                      <a:solidFill>
                        <a:srgbClr val="FF0000"/>
                      </a:solidFill>
                      <a:effectLst/>
                      <a:latin typeface="Symbol" pitchFamily="18" charset="2"/>
                    </a:rPr>
                    <a:t>a</a:t>
                  </a:r>
                  <a:r>
                    <a:rPr lang="en-US" sz="2000" b="1">
                      <a:solidFill>
                        <a:srgbClr val="FF0000"/>
                      </a:solidFill>
                      <a:effectLst/>
                      <a:latin typeface="Comic Sans MS" pitchFamily="66" charset="0"/>
                    </a:rPr>
                    <a:t>2</a:t>
                  </a:r>
                </a:p>
              </p:txBody>
            </p:sp>
            <p:sp>
              <p:nvSpPr>
                <p:cNvPr id="571422" name="Text Box 30"/>
                <p:cNvSpPr txBox="1">
                  <a:spLocks noChangeArrowheads="1"/>
                </p:cNvSpPr>
                <p:nvPr/>
              </p:nvSpPr>
              <p:spPr bwMode="auto">
                <a:xfrm>
                  <a:off x="1709" y="1347"/>
                  <a:ext cx="116"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tr-TR" sz="2000" b="1">
                    <a:solidFill>
                      <a:srgbClr val="FF0000"/>
                    </a:solidFill>
                    <a:effectLst/>
                    <a:latin typeface="Comic Sans MS" pitchFamily="66" charset="0"/>
                  </a:endParaRPr>
                </a:p>
              </p:txBody>
            </p:sp>
          </p:grpSp>
          <p:grpSp>
            <p:nvGrpSpPr>
              <p:cNvPr id="571423" name="Group 31"/>
              <p:cNvGrpSpPr>
                <a:grpSpLocks/>
              </p:cNvGrpSpPr>
              <p:nvPr/>
            </p:nvGrpSpPr>
            <p:grpSpPr bwMode="auto">
              <a:xfrm>
                <a:off x="2731" y="1844"/>
                <a:ext cx="1024" cy="670"/>
                <a:chOff x="1021" y="1107"/>
                <a:chExt cx="1024" cy="670"/>
              </a:xfrm>
            </p:grpSpPr>
            <p:sp>
              <p:nvSpPr>
                <p:cNvPr id="571424" name="Line 32"/>
                <p:cNvSpPr>
                  <a:spLocks noChangeShapeType="1"/>
                </p:cNvSpPr>
                <p:nvPr/>
              </p:nvSpPr>
              <p:spPr bwMode="auto">
                <a:xfrm>
                  <a:off x="1024" y="1439"/>
                  <a:ext cx="1021"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71425" name="Rectangle 33"/>
                <p:cNvSpPr>
                  <a:spLocks noChangeArrowheads="1"/>
                </p:cNvSpPr>
                <p:nvPr/>
              </p:nvSpPr>
              <p:spPr bwMode="auto">
                <a:xfrm>
                  <a:off x="1190" y="1348"/>
                  <a:ext cx="280" cy="189"/>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71426" name="Rectangle 34"/>
                <p:cNvSpPr>
                  <a:spLocks noChangeArrowheads="1"/>
                </p:cNvSpPr>
                <p:nvPr/>
              </p:nvSpPr>
              <p:spPr bwMode="auto">
                <a:xfrm>
                  <a:off x="1630" y="1345"/>
                  <a:ext cx="279" cy="19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71427" name="Text Box 35"/>
                <p:cNvSpPr txBox="1">
                  <a:spLocks noChangeArrowheads="1"/>
                </p:cNvSpPr>
                <p:nvPr/>
              </p:nvSpPr>
              <p:spPr bwMode="auto">
                <a:xfrm>
                  <a:off x="1151" y="1110"/>
                  <a:ext cx="354"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2000" b="1">
                      <a:solidFill>
                        <a:srgbClr val="FF0000"/>
                      </a:solidFill>
                      <a:effectLst/>
                      <a:latin typeface="Symbol" pitchFamily="18" charset="2"/>
                    </a:rPr>
                    <a:t>a</a:t>
                  </a:r>
                  <a:r>
                    <a:rPr lang="en-US" sz="2000" b="1">
                      <a:solidFill>
                        <a:srgbClr val="FF0000"/>
                      </a:solidFill>
                      <a:effectLst/>
                      <a:latin typeface="Comic Sans MS" pitchFamily="66" charset="0"/>
                    </a:rPr>
                    <a:t>2</a:t>
                  </a:r>
                </a:p>
              </p:txBody>
            </p:sp>
            <p:sp>
              <p:nvSpPr>
                <p:cNvPr id="571428" name="Text Box 36"/>
                <p:cNvSpPr txBox="1">
                  <a:spLocks noChangeArrowheads="1"/>
                </p:cNvSpPr>
                <p:nvPr/>
              </p:nvSpPr>
              <p:spPr bwMode="auto">
                <a:xfrm>
                  <a:off x="1594" y="1107"/>
                  <a:ext cx="355"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2000" b="1">
                      <a:solidFill>
                        <a:srgbClr val="FF0000"/>
                      </a:solidFill>
                      <a:effectLst/>
                      <a:latin typeface="Symbol" pitchFamily="18" charset="2"/>
                    </a:rPr>
                    <a:t>a</a:t>
                  </a:r>
                  <a:r>
                    <a:rPr lang="en-US" sz="2000" b="1">
                      <a:solidFill>
                        <a:srgbClr val="FF0000"/>
                      </a:solidFill>
                      <a:effectLst/>
                      <a:latin typeface="Comic Sans MS" pitchFamily="66" charset="0"/>
                    </a:rPr>
                    <a:t>1</a:t>
                  </a:r>
                </a:p>
              </p:txBody>
            </p:sp>
            <p:sp>
              <p:nvSpPr>
                <p:cNvPr id="571429" name="Line 37"/>
                <p:cNvSpPr>
                  <a:spLocks noChangeShapeType="1"/>
                </p:cNvSpPr>
                <p:nvPr/>
              </p:nvSpPr>
              <p:spPr bwMode="auto">
                <a:xfrm>
                  <a:off x="1021" y="1679"/>
                  <a:ext cx="1021"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71430" name="Rectangle 38"/>
                <p:cNvSpPr>
                  <a:spLocks noChangeArrowheads="1"/>
                </p:cNvSpPr>
                <p:nvPr/>
              </p:nvSpPr>
              <p:spPr bwMode="auto">
                <a:xfrm>
                  <a:off x="1187" y="1588"/>
                  <a:ext cx="280" cy="189"/>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71431" name="Rectangle 39"/>
                <p:cNvSpPr>
                  <a:spLocks noChangeArrowheads="1"/>
                </p:cNvSpPr>
                <p:nvPr/>
              </p:nvSpPr>
              <p:spPr bwMode="auto">
                <a:xfrm>
                  <a:off x="1627" y="1585"/>
                  <a:ext cx="279" cy="19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71432" name="Text Box 40"/>
                <p:cNvSpPr txBox="1">
                  <a:spLocks noChangeArrowheads="1"/>
                </p:cNvSpPr>
                <p:nvPr/>
              </p:nvSpPr>
              <p:spPr bwMode="auto">
                <a:xfrm>
                  <a:off x="1148" y="1350"/>
                  <a:ext cx="354"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2000" b="1">
                      <a:solidFill>
                        <a:srgbClr val="FF0000"/>
                      </a:solidFill>
                      <a:effectLst/>
                      <a:latin typeface="Symbol" pitchFamily="18" charset="2"/>
                    </a:rPr>
                    <a:t>a</a:t>
                  </a:r>
                  <a:r>
                    <a:rPr lang="en-US" sz="2000" b="1">
                      <a:solidFill>
                        <a:srgbClr val="FF0000"/>
                      </a:solidFill>
                      <a:effectLst/>
                      <a:latin typeface="Comic Sans MS" pitchFamily="66" charset="0"/>
                    </a:rPr>
                    <a:t>2</a:t>
                  </a:r>
                </a:p>
              </p:txBody>
            </p:sp>
            <p:sp>
              <p:nvSpPr>
                <p:cNvPr id="571433" name="Text Box 41"/>
                <p:cNvSpPr txBox="1">
                  <a:spLocks noChangeArrowheads="1"/>
                </p:cNvSpPr>
                <p:nvPr/>
              </p:nvSpPr>
              <p:spPr bwMode="auto">
                <a:xfrm>
                  <a:off x="1591" y="1347"/>
                  <a:ext cx="354"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2000" b="1">
                      <a:solidFill>
                        <a:srgbClr val="FF0000"/>
                      </a:solidFill>
                      <a:effectLst/>
                      <a:latin typeface="Symbol" pitchFamily="18" charset="2"/>
                    </a:rPr>
                    <a:t>a</a:t>
                  </a:r>
                  <a:r>
                    <a:rPr lang="en-US" sz="2000" b="1">
                      <a:solidFill>
                        <a:srgbClr val="FF0000"/>
                      </a:solidFill>
                      <a:effectLst/>
                      <a:latin typeface="Comic Sans MS" pitchFamily="66" charset="0"/>
                    </a:rPr>
                    <a:t>1</a:t>
                  </a:r>
                </a:p>
              </p:txBody>
            </p:sp>
          </p:grpSp>
          <p:grpSp>
            <p:nvGrpSpPr>
              <p:cNvPr id="571434" name="Group 42"/>
              <p:cNvGrpSpPr>
                <a:grpSpLocks/>
              </p:cNvGrpSpPr>
              <p:nvPr/>
            </p:nvGrpSpPr>
            <p:grpSpPr bwMode="auto">
              <a:xfrm>
                <a:off x="3941" y="1844"/>
                <a:ext cx="1024" cy="670"/>
                <a:chOff x="1021" y="1107"/>
                <a:chExt cx="1024" cy="670"/>
              </a:xfrm>
            </p:grpSpPr>
            <p:sp>
              <p:nvSpPr>
                <p:cNvPr id="571435" name="Line 43"/>
                <p:cNvSpPr>
                  <a:spLocks noChangeShapeType="1"/>
                </p:cNvSpPr>
                <p:nvPr/>
              </p:nvSpPr>
              <p:spPr bwMode="auto">
                <a:xfrm>
                  <a:off x="1024" y="1439"/>
                  <a:ext cx="1021"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71436" name="Rectangle 44"/>
                <p:cNvSpPr>
                  <a:spLocks noChangeArrowheads="1"/>
                </p:cNvSpPr>
                <p:nvPr/>
              </p:nvSpPr>
              <p:spPr bwMode="auto">
                <a:xfrm>
                  <a:off x="1190" y="1348"/>
                  <a:ext cx="280" cy="189"/>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71437" name="Rectangle 45"/>
                <p:cNvSpPr>
                  <a:spLocks noChangeArrowheads="1"/>
                </p:cNvSpPr>
                <p:nvPr/>
              </p:nvSpPr>
              <p:spPr bwMode="auto">
                <a:xfrm>
                  <a:off x="1630" y="1345"/>
                  <a:ext cx="279" cy="19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71438" name="Text Box 46"/>
                <p:cNvSpPr txBox="1">
                  <a:spLocks noChangeArrowheads="1"/>
                </p:cNvSpPr>
                <p:nvPr/>
              </p:nvSpPr>
              <p:spPr bwMode="auto">
                <a:xfrm>
                  <a:off x="1150" y="1110"/>
                  <a:ext cx="355"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2000" b="1">
                      <a:solidFill>
                        <a:srgbClr val="FF0000"/>
                      </a:solidFill>
                      <a:effectLst/>
                      <a:latin typeface="Symbol" pitchFamily="18" charset="2"/>
                    </a:rPr>
                    <a:t>a</a:t>
                  </a:r>
                  <a:r>
                    <a:rPr lang="en-US" sz="2000" b="1">
                      <a:solidFill>
                        <a:srgbClr val="FF0000"/>
                      </a:solidFill>
                      <a:effectLst/>
                      <a:latin typeface="Comic Sans MS" pitchFamily="66" charset="0"/>
                    </a:rPr>
                    <a:t>2</a:t>
                  </a:r>
                </a:p>
              </p:txBody>
            </p:sp>
            <p:sp>
              <p:nvSpPr>
                <p:cNvPr id="571439" name="Text Box 47"/>
                <p:cNvSpPr txBox="1">
                  <a:spLocks noChangeArrowheads="1"/>
                </p:cNvSpPr>
                <p:nvPr/>
              </p:nvSpPr>
              <p:spPr bwMode="auto">
                <a:xfrm>
                  <a:off x="1594" y="1107"/>
                  <a:ext cx="354"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2000" b="1">
                      <a:solidFill>
                        <a:srgbClr val="FF0000"/>
                      </a:solidFill>
                      <a:effectLst/>
                      <a:latin typeface="Symbol" pitchFamily="18" charset="2"/>
                    </a:rPr>
                    <a:t>a</a:t>
                  </a:r>
                  <a:r>
                    <a:rPr lang="en-US" sz="2000" b="1">
                      <a:solidFill>
                        <a:srgbClr val="FF0000"/>
                      </a:solidFill>
                      <a:effectLst/>
                      <a:latin typeface="Comic Sans MS" pitchFamily="66" charset="0"/>
                    </a:rPr>
                    <a:t>1</a:t>
                  </a:r>
                </a:p>
              </p:txBody>
            </p:sp>
            <p:sp>
              <p:nvSpPr>
                <p:cNvPr id="571440" name="Line 48"/>
                <p:cNvSpPr>
                  <a:spLocks noChangeShapeType="1"/>
                </p:cNvSpPr>
                <p:nvPr/>
              </p:nvSpPr>
              <p:spPr bwMode="auto">
                <a:xfrm>
                  <a:off x="1021" y="1679"/>
                  <a:ext cx="1021"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71441" name="Rectangle 49"/>
                <p:cNvSpPr>
                  <a:spLocks noChangeArrowheads="1"/>
                </p:cNvSpPr>
                <p:nvPr/>
              </p:nvSpPr>
              <p:spPr bwMode="auto">
                <a:xfrm>
                  <a:off x="1187" y="1588"/>
                  <a:ext cx="280" cy="189"/>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71442" name="Rectangle 50"/>
                <p:cNvSpPr>
                  <a:spLocks noChangeArrowheads="1"/>
                </p:cNvSpPr>
                <p:nvPr/>
              </p:nvSpPr>
              <p:spPr bwMode="auto">
                <a:xfrm>
                  <a:off x="1627" y="1585"/>
                  <a:ext cx="279" cy="19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71443" name="Text Box 51"/>
                <p:cNvSpPr txBox="1">
                  <a:spLocks noChangeArrowheads="1"/>
                </p:cNvSpPr>
                <p:nvPr/>
              </p:nvSpPr>
              <p:spPr bwMode="auto">
                <a:xfrm>
                  <a:off x="1148" y="1350"/>
                  <a:ext cx="354"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2000" b="1">
                      <a:solidFill>
                        <a:srgbClr val="FF0000"/>
                      </a:solidFill>
                      <a:effectLst/>
                      <a:latin typeface="Symbol" pitchFamily="18" charset="2"/>
                    </a:rPr>
                    <a:t>a</a:t>
                  </a:r>
                  <a:r>
                    <a:rPr lang="en-US" sz="2000" b="1">
                      <a:solidFill>
                        <a:srgbClr val="FF0000"/>
                      </a:solidFill>
                      <a:effectLst/>
                      <a:latin typeface="Comic Sans MS" pitchFamily="66" charset="0"/>
                    </a:rPr>
                    <a:t>2</a:t>
                  </a:r>
                </a:p>
              </p:txBody>
            </p:sp>
            <p:sp>
              <p:nvSpPr>
                <p:cNvPr id="571444" name="Text Box 52"/>
                <p:cNvSpPr txBox="1">
                  <a:spLocks noChangeArrowheads="1"/>
                </p:cNvSpPr>
                <p:nvPr/>
              </p:nvSpPr>
              <p:spPr bwMode="auto">
                <a:xfrm>
                  <a:off x="1590" y="1347"/>
                  <a:ext cx="354"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2000" b="1">
                      <a:solidFill>
                        <a:srgbClr val="FF0000"/>
                      </a:solidFill>
                      <a:effectLst/>
                      <a:latin typeface="Symbol" pitchFamily="18" charset="2"/>
                    </a:rPr>
                    <a:t>a</a:t>
                  </a:r>
                  <a:r>
                    <a:rPr lang="en-US" sz="2000" b="1">
                      <a:solidFill>
                        <a:srgbClr val="FF0000"/>
                      </a:solidFill>
                      <a:effectLst/>
                      <a:latin typeface="Comic Sans MS" pitchFamily="66" charset="0"/>
                    </a:rPr>
                    <a:t>1</a:t>
                  </a:r>
                </a:p>
              </p:txBody>
            </p:sp>
          </p:grpSp>
          <p:grpSp>
            <p:nvGrpSpPr>
              <p:cNvPr id="571445" name="Group 53"/>
              <p:cNvGrpSpPr>
                <a:grpSpLocks/>
              </p:cNvGrpSpPr>
              <p:nvPr/>
            </p:nvGrpSpPr>
            <p:grpSpPr bwMode="auto">
              <a:xfrm>
                <a:off x="5151" y="1844"/>
                <a:ext cx="1024" cy="670"/>
                <a:chOff x="1021" y="1107"/>
                <a:chExt cx="1024" cy="670"/>
              </a:xfrm>
            </p:grpSpPr>
            <p:sp>
              <p:nvSpPr>
                <p:cNvPr id="571446" name="Line 54"/>
                <p:cNvSpPr>
                  <a:spLocks noChangeShapeType="1"/>
                </p:cNvSpPr>
                <p:nvPr/>
              </p:nvSpPr>
              <p:spPr bwMode="auto">
                <a:xfrm>
                  <a:off x="1024" y="1439"/>
                  <a:ext cx="1021"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71447" name="Rectangle 55"/>
                <p:cNvSpPr>
                  <a:spLocks noChangeArrowheads="1"/>
                </p:cNvSpPr>
                <p:nvPr/>
              </p:nvSpPr>
              <p:spPr bwMode="auto">
                <a:xfrm>
                  <a:off x="1190" y="1348"/>
                  <a:ext cx="280" cy="189"/>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71448" name="Rectangle 56"/>
                <p:cNvSpPr>
                  <a:spLocks noChangeArrowheads="1"/>
                </p:cNvSpPr>
                <p:nvPr/>
              </p:nvSpPr>
              <p:spPr bwMode="auto">
                <a:xfrm>
                  <a:off x="1630" y="1345"/>
                  <a:ext cx="279" cy="19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71449" name="Text Box 57"/>
                <p:cNvSpPr txBox="1">
                  <a:spLocks noChangeArrowheads="1"/>
                </p:cNvSpPr>
                <p:nvPr/>
              </p:nvSpPr>
              <p:spPr bwMode="auto">
                <a:xfrm>
                  <a:off x="1152" y="1110"/>
                  <a:ext cx="354"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2000" b="1">
                      <a:solidFill>
                        <a:srgbClr val="FF0000"/>
                      </a:solidFill>
                      <a:effectLst/>
                      <a:latin typeface="Symbol" pitchFamily="18" charset="2"/>
                    </a:rPr>
                    <a:t>a</a:t>
                  </a:r>
                  <a:r>
                    <a:rPr lang="en-US" sz="2000" b="1">
                      <a:solidFill>
                        <a:srgbClr val="FF0000"/>
                      </a:solidFill>
                      <a:effectLst/>
                      <a:latin typeface="Comic Sans MS" pitchFamily="66" charset="0"/>
                    </a:rPr>
                    <a:t>2</a:t>
                  </a:r>
                </a:p>
              </p:txBody>
            </p:sp>
            <p:sp>
              <p:nvSpPr>
                <p:cNvPr id="571450" name="Text Box 58"/>
                <p:cNvSpPr txBox="1">
                  <a:spLocks noChangeArrowheads="1"/>
                </p:cNvSpPr>
                <p:nvPr/>
              </p:nvSpPr>
              <p:spPr bwMode="auto">
                <a:xfrm>
                  <a:off x="1594" y="1107"/>
                  <a:ext cx="354"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2000" b="1">
                      <a:solidFill>
                        <a:srgbClr val="FF0000"/>
                      </a:solidFill>
                      <a:effectLst/>
                      <a:latin typeface="Symbol" pitchFamily="18" charset="2"/>
                    </a:rPr>
                    <a:t>a</a:t>
                  </a:r>
                  <a:r>
                    <a:rPr lang="en-US" sz="2000" b="1">
                      <a:solidFill>
                        <a:srgbClr val="FF0000"/>
                      </a:solidFill>
                      <a:effectLst/>
                      <a:latin typeface="Comic Sans MS" pitchFamily="66" charset="0"/>
                    </a:rPr>
                    <a:t>1</a:t>
                  </a:r>
                </a:p>
              </p:txBody>
            </p:sp>
            <p:sp>
              <p:nvSpPr>
                <p:cNvPr id="571451" name="Line 59"/>
                <p:cNvSpPr>
                  <a:spLocks noChangeShapeType="1"/>
                </p:cNvSpPr>
                <p:nvPr/>
              </p:nvSpPr>
              <p:spPr bwMode="auto">
                <a:xfrm>
                  <a:off x="1021" y="1679"/>
                  <a:ext cx="1021"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71452" name="Rectangle 60"/>
                <p:cNvSpPr>
                  <a:spLocks noChangeArrowheads="1"/>
                </p:cNvSpPr>
                <p:nvPr/>
              </p:nvSpPr>
              <p:spPr bwMode="auto">
                <a:xfrm>
                  <a:off x="1187" y="1588"/>
                  <a:ext cx="280" cy="189"/>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71453" name="Rectangle 61"/>
                <p:cNvSpPr>
                  <a:spLocks noChangeArrowheads="1"/>
                </p:cNvSpPr>
                <p:nvPr/>
              </p:nvSpPr>
              <p:spPr bwMode="auto">
                <a:xfrm>
                  <a:off x="1627" y="1585"/>
                  <a:ext cx="279" cy="19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71454" name="Text Box 62"/>
                <p:cNvSpPr txBox="1">
                  <a:spLocks noChangeArrowheads="1"/>
                </p:cNvSpPr>
                <p:nvPr/>
              </p:nvSpPr>
              <p:spPr bwMode="auto">
                <a:xfrm>
                  <a:off x="1148" y="1350"/>
                  <a:ext cx="355"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2000" b="1">
                      <a:solidFill>
                        <a:srgbClr val="FF0000"/>
                      </a:solidFill>
                      <a:effectLst/>
                      <a:latin typeface="Symbol" pitchFamily="18" charset="2"/>
                    </a:rPr>
                    <a:t>a</a:t>
                  </a:r>
                  <a:r>
                    <a:rPr lang="en-US" sz="2000" b="1">
                      <a:solidFill>
                        <a:srgbClr val="FF0000"/>
                      </a:solidFill>
                      <a:effectLst/>
                      <a:latin typeface="Comic Sans MS" pitchFamily="66" charset="0"/>
                    </a:rPr>
                    <a:t>2</a:t>
                  </a:r>
                </a:p>
              </p:txBody>
            </p:sp>
            <p:sp>
              <p:nvSpPr>
                <p:cNvPr id="571455" name="Text Box 63"/>
                <p:cNvSpPr txBox="1">
                  <a:spLocks noChangeArrowheads="1"/>
                </p:cNvSpPr>
                <p:nvPr/>
              </p:nvSpPr>
              <p:spPr bwMode="auto">
                <a:xfrm>
                  <a:off x="1592" y="1347"/>
                  <a:ext cx="354"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2000" b="1">
                      <a:solidFill>
                        <a:srgbClr val="FF0000"/>
                      </a:solidFill>
                      <a:effectLst/>
                      <a:latin typeface="Symbol" pitchFamily="18" charset="2"/>
                    </a:rPr>
                    <a:t>a</a:t>
                  </a:r>
                  <a:r>
                    <a:rPr lang="en-US" sz="2000" b="1">
                      <a:solidFill>
                        <a:srgbClr val="FF0000"/>
                      </a:solidFill>
                      <a:effectLst/>
                      <a:latin typeface="Comic Sans MS" pitchFamily="66" charset="0"/>
                    </a:rPr>
                    <a:t>1</a:t>
                  </a:r>
                </a:p>
              </p:txBody>
            </p:sp>
          </p:grpSp>
        </p:grpSp>
        <p:grpSp>
          <p:nvGrpSpPr>
            <p:cNvPr id="571456" name="Group 64"/>
            <p:cNvGrpSpPr>
              <a:grpSpLocks/>
            </p:cNvGrpSpPr>
            <p:nvPr/>
          </p:nvGrpSpPr>
          <p:grpSpPr bwMode="auto">
            <a:xfrm>
              <a:off x="1808" y="1876"/>
              <a:ext cx="64" cy="309"/>
              <a:chOff x="3335" y="3386"/>
              <a:chExt cx="64" cy="309"/>
            </a:xfrm>
          </p:grpSpPr>
          <p:sp>
            <p:nvSpPr>
              <p:cNvPr id="571457" name="Rectangle 65"/>
              <p:cNvSpPr>
                <a:spLocks noChangeArrowheads="1"/>
              </p:cNvSpPr>
              <p:nvPr/>
            </p:nvSpPr>
            <p:spPr bwMode="auto">
              <a:xfrm rot="3229048">
                <a:off x="3212" y="3509"/>
                <a:ext cx="309" cy="64"/>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71458" name="Rectangle 66"/>
              <p:cNvSpPr>
                <a:spLocks noChangeArrowheads="1"/>
              </p:cNvSpPr>
              <p:nvPr/>
            </p:nvSpPr>
            <p:spPr bwMode="auto">
              <a:xfrm rot="18370952" flipH="1">
                <a:off x="3212" y="3509"/>
                <a:ext cx="309" cy="64"/>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571459" name="Group 67"/>
            <p:cNvGrpSpPr>
              <a:grpSpLocks/>
            </p:cNvGrpSpPr>
            <p:nvPr/>
          </p:nvGrpSpPr>
          <p:grpSpPr bwMode="auto">
            <a:xfrm>
              <a:off x="3459" y="1891"/>
              <a:ext cx="64" cy="309"/>
              <a:chOff x="3335" y="3386"/>
              <a:chExt cx="64" cy="309"/>
            </a:xfrm>
          </p:grpSpPr>
          <p:sp>
            <p:nvSpPr>
              <p:cNvPr id="571460" name="Rectangle 68"/>
              <p:cNvSpPr>
                <a:spLocks noChangeArrowheads="1"/>
              </p:cNvSpPr>
              <p:nvPr/>
            </p:nvSpPr>
            <p:spPr bwMode="auto">
              <a:xfrm rot="3229048">
                <a:off x="3212" y="3509"/>
                <a:ext cx="309" cy="64"/>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71461" name="Rectangle 69"/>
              <p:cNvSpPr>
                <a:spLocks noChangeArrowheads="1"/>
              </p:cNvSpPr>
              <p:nvPr/>
            </p:nvSpPr>
            <p:spPr bwMode="auto">
              <a:xfrm rot="18370952" flipH="1">
                <a:off x="3212" y="3509"/>
                <a:ext cx="309" cy="64"/>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571462" name="Group 70"/>
            <p:cNvGrpSpPr>
              <a:grpSpLocks/>
            </p:cNvGrpSpPr>
            <p:nvPr/>
          </p:nvGrpSpPr>
          <p:grpSpPr bwMode="auto">
            <a:xfrm>
              <a:off x="3027" y="1878"/>
              <a:ext cx="64" cy="309"/>
              <a:chOff x="3335" y="3386"/>
              <a:chExt cx="64" cy="309"/>
            </a:xfrm>
          </p:grpSpPr>
          <p:sp>
            <p:nvSpPr>
              <p:cNvPr id="571463" name="Rectangle 71"/>
              <p:cNvSpPr>
                <a:spLocks noChangeArrowheads="1"/>
              </p:cNvSpPr>
              <p:nvPr/>
            </p:nvSpPr>
            <p:spPr bwMode="auto">
              <a:xfrm rot="3229048">
                <a:off x="3212" y="3509"/>
                <a:ext cx="309" cy="64"/>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71464" name="Rectangle 72"/>
              <p:cNvSpPr>
                <a:spLocks noChangeArrowheads="1"/>
              </p:cNvSpPr>
              <p:nvPr/>
            </p:nvSpPr>
            <p:spPr bwMode="auto">
              <a:xfrm rot="18370952" flipH="1">
                <a:off x="3212" y="3509"/>
                <a:ext cx="309" cy="64"/>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571465" name="Group 73"/>
            <p:cNvGrpSpPr>
              <a:grpSpLocks/>
            </p:cNvGrpSpPr>
            <p:nvPr/>
          </p:nvGrpSpPr>
          <p:grpSpPr bwMode="auto">
            <a:xfrm>
              <a:off x="4669" y="1874"/>
              <a:ext cx="64" cy="309"/>
              <a:chOff x="3335" y="3386"/>
              <a:chExt cx="64" cy="309"/>
            </a:xfrm>
          </p:grpSpPr>
          <p:sp>
            <p:nvSpPr>
              <p:cNvPr id="571466" name="Rectangle 74"/>
              <p:cNvSpPr>
                <a:spLocks noChangeArrowheads="1"/>
              </p:cNvSpPr>
              <p:nvPr/>
            </p:nvSpPr>
            <p:spPr bwMode="auto">
              <a:xfrm rot="3229048">
                <a:off x="3212" y="3509"/>
                <a:ext cx="309" cy="64"/>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71467" name="Rectangle 75"/>
              <p:cNvSpPr>
                <a:spLocks noChangeArrowheads="1"/>
              </p:cNvSpPr>
              <p:nvPr/>
            </p:nvSpPr>
            <p:spPr bwMode="auto">
              <a:xfrm rot="18370952" flipH="1">
                <a:off x="3212" y="3509"/>
                <a:ext cx="309" cy="64"/>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571468" name="Group 76"/>
            <p:cNvGrpSpPr>
              <a:grpSpLocks/>
            </p:cNvGrpSpPr>
            <p:nvPr/>
          </p:nvGrpSpPr>
          <p:grpSpPr bwMode="auto">
            <a:xfrm>
              <a:off x="4219" y="1888"/>
              <a:ext cx="64" cy="309"/>
              <a:chOff x="3335" y="3386"/>
              <a:chExt cx="64" cy="309"/>
            </a:xfrm>
          </p:grpSpPr>
          <p:sp>
            <p:nvSpPr>
              <p:cNvPr id="571469" name="Rectangle 77"/>
              <p:cNvSpPr>
                <a:spLocks noChangeArrowheads="1"/>
              </p:cNvSpPr>
              <p:nvPr/>
            </p:nvSpPr>
            <p:spPr bwMode="auto">
              <a:xfrm rot="3229048">
                <a:off x="3212" y="3509"/>
                <a:ext cx="309" cy="64"/>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71470" name="Rectangle 78"/>
              <p:cNvSpPr>
                <a:spLocks noChangeArrowheads="1"/>
              </p:cNvSpPr>
              <p:nvPr/>
            </p:nvSpPr>
            <p:spPr bwMode="auto">
              <a:xfrm rot="18370952" flipH="1">
                <a:off x="3212" y="3509"/>
                <a:ext cx="309" cy="64"/>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571471" name="Group 79"/>
            <p:cNvGrpSpPr>
              <a:grpSpLocks/>
            </p:cNvGrpSpPr>
            <p:nvPr/>
          </p:nvGrpSpPr>
          <p:grpSpPr bwMode="auto">
            <a:xfrm>
              <a:off x="5428" y="1889"/>
              <a:ext cx="64" cy="309"/>
              <a:chOff x="3335" y="3386"/>
              <a:chExt cx="64" cy="309"/>
            </a:xfrm>
          </p:grpSpPr>
          <p:sp>
            <p:nvSpPr>
              <p:cNvPr id="571472" name="Rectangle 80"/>
              <p:cNvSpPr>
                <a:spLocks noChangeArrowheads="1"/>
              </p:cNvSpPr>
              <p:nvPr/>
            </p:nvSpPr>
            <p:spPr bwMode="auto">
              <a:xfrm rot="3229048">
                <a:off x="3212" y="3509"/>
                <a:ext cx="309" cy="64"/>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71473" name="Rectangle 81"/>
              <p:cNvSpPr>
                <a:spLocks noChangeArrowheads="1"/>
              </p:cNvSpPr>
              <p:nvPr/>
            </p:nvSpPr>
            <p:spPr bwMode="auto">
              <a:xfrm rot="18370952" flipH="1">
                <a:off x="3212" y="3509"/>
                <a:ext cx="309" cy="64"/>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571474" name="Group 82"/>
            <p:cNvGrpSpPr>
              <a:grpSpLocks/>
            </p:cNvGrpSpPr>
            <p:nvPr/>
          </p:nvGrpSpPr>
          <p:grpSpPr bwMode="auto">
            <a:xfrm>
              <a:off x="4224" y="2130"/>
              <a:ext cx="64" cy="309"/>
              <a:chOff x="3335" y="3386"/>
              <a:chExt cx="64" cy="309"/>
            </a:xfrm>
          </p:grpSpPr>
          <p:sp>
            <p:nvSpPr>
              <p:cNvPr id="571475" name="Rectangle 83"/>
              <p:cNvSpPr>
                <a:spLocks noChangeArrowheads="1"/>
              </p:cNvSpPr>
              <p:nvPr/>
            </p:nvSpPr>
            <p:spPr bwMode="auto">
              <a:xfrm rot="3229048">
                <a:off x="3212" y="3509"/>
                <a:ext cx="309" cy="64"/>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71476" name="Rectangle 84"/>
              <p:cNvSpPr>
                <a:spLocks noChangeArrowheads="1"/>
              </p:cNvSpPr>
              <p:nvPr/>
            </p:nvSpPr>
            <p:spPr bwMode="auto">
              <a:xfrm rot="18370952" flipH="1">
                <a:off x="3212" y="3509"/>
                <a:ext cx="309" cy="64"/>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571477" name="Group 85"/>
            <p:cNvGrpSpPr>
              <a:grpSpLocks/>
            </p:cNvGrpSpPr>
            <p:nvPr/>
          </p:nvGrpSpPr>
          <p:grpSpPr bwMode="auto">
            <a:xfrm>
              <a:off x="5433" y="2113"/>
              <a:ext cx="64" cy="309"/>
              <a:chOff x="3335" y="3386"/>
              <a:chExt cx="64" cy="309"/>
            </a:xfrm>
          </p:grpSpPr>
          <p:sp>
            <p:nvSpPr>
              <p:cNvPr id="571478" name="Rectangle 86"/>
              <p:cNvSpPr>
                <a:spLocks noChangeArrowheads="1"/>
              </p:cNvSpPr>
              <p:nvPr/>
            </p:nvSpPr>
            <p:spPr bwMode="auto">
              <a:xfrm rot="3229048">
                <a:off x="3212" y="3509"/>
                <a:ext cx="309" cy="64"/>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71479" name="Rectangle 87"/>
              <p:cNvSpPr>
                <a:spLocks noChangeArrowheads="1"/>
              </p:cNvSpPr>
              <p:nvPr/>
            </p:nvSpPr>
            <p:spPr bwMode="auto">
              <a:xfrm rot="18370952" flipH="1">
                <a:off x="3212" y="3509"/>
                <a:ext cx="309" cy="64"/>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571480" name="Group 88"/>
            <p:cNvGrpSpPr>
              <a:grpSpLocks/>
            </p:cNvGrpSpPr>
            <p:nvPr/>
          </p:nvGrpSpPr>
          <p:grpSpPr bwMode="auto">
            <a:xfrm>
              <a:off x="5875" y="2126"/>
              <a:ext cx="64" cy="309"/>
              <a:chOff x="3335" y="3386"/>
              <a:chExt cx="64" cy="309"/>
            </a:xfrm>
          </p:grpSpPr>
          <p:sp>
            <p:nvSpPr>
              <p:cNvPr id="571481" name="Rectangle 89"/>
              <p:cNvSpPr>
                <a:spLocks noChangeArrowheads="1"/>
              </p:cNvSpPr>
              <p:nvPr/>
            </p:nvSpPr>
            <p:spPr bwMode="auto">
              <a:xfrm rot="3229048">
                <a:off x="3212" y="3509"/>
                <a:ext cx="309" cy="64"/>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71482" name="Rectangle 90"/>
              <p:cNvSpPr>
                <a:spLocks noChangeArrowheads="1"/>
              </p:cNvSpPr>
              <p:nvPr/>
            </p:nvSpPr>
            <p:spPr bwMode="auto">
              <a:xfrm rot="18370952" flipH="1">
                <a:off x="3212" y="3509"/>
                <a:ext cx="309" cy="64"/>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571483" name="Group 91"/>
            <p:cNvGrpSpPr>
              <a:grpSpLocks/>
            </p:cNvGrpSpPr>
            <p:nvPr/>
          </p:nvGrpSpPr>
          <p:grpSpPr bwMode="auto">
            <a:xfrm>
              <a:off x="5871" y="1886"/>
              <a:ext cx="64" cy="309"/>
              <a:chOff x="3335" y="3386"/>
              <a:chExt cx="64" cy="309"/>
            </a:xfrm>
          </p:grpSpPr>
          <p:sp>
            <p:nvSpPr>
              <p:cNvPr id="571484" name="Rectangle 92"/>
              <p:cNvSpPr>
                <a:spLocks noChangeArrowheads="1"/>
              </p:cNvSpPr>
              <p:nvPr/>
            </p:nvSpPr>
            <p:spPr bwMode="auto">
              <a:xfrm rot="3229048">
                <a:off x="3212" y="3509"/>
                <a:ext cx="309" cy="64"/>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71485" name="Rectangle 93"/>
              <p:cNvSpPr>
                <a:spLocks noChangeArrowheads="1"/>
              </p:cNvSpPr>
              <p:nvPr/>
            </p:nvSpPr>
            <p:spPr bwMode="auto">
              <a:xfrm rot="18370952" flipH="1">
                <a:off x="3212" y="3509"/>
                <a:ext cx="309" cy="64"/>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sp>
        <p:nvSpPr>
          <p:cNvPr id="571486" name="Text Box 94"/>
          <p:cNvSpPr txBox="1">
            <a:spLocks noChangeArrowheads="1"/>
          </p:cNvSpPr>
          <p:nvPr/>
        </p:nvSpPr>
        <p:spPr bwMode="auto">
          <a:xfrm>
            <a:off x="3775075" y="5340350"/>
            <a:ext cx="1676400" cy="1069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tr-TR" sz="1600" b="1">
                <a:effectLst/>
                <a:latin typeface="Comic Sans MS" pitchFamily="66" charset="0"/>
              </a:rPr>
              <a:t>orta</a:t>
            </a:r>
            <a:endParaRPr lang="en-US" sz="1600" b="1">
              <a:effectLst/>
              <a:latin typeface="Comic Sans MS" pitchFamily="66" charset="0"/>
            </a:endParaRPr>
          </a:p>
          <a:p>
            <a:pPr algn="ctr"/>
            <a:r>
              <a:rPr lang="en-US" sz="1600" b="1">
                <a:effectLst/>
                <a:latin typeface="Comic Sans MS" pitchFamily="66" charset="0"/>
              </a:rPr>
              <a:t>microcytic anemi</a:t>
            </a:r>
          </a:p>
          <a:p>
            <a:pPr algn="ctr"/>
            <a:endParaRPr lang="en-US" sz="1600" b="1">
              <a:effectLst/>
              <a:latin typeface="Comic Sans MS" pitchFamily="66" charset="0"/>
            </a:endParaRPr>
          </a:p>
        </p:txBody>
      </p:sp>
      <p:sp>
        <p:nvSpPr>
          <p:cNvPr id="571487" name="Text Box 95"/>
          <p:cNvSpPr txBox="1">
            <a:spLocks noChangeArrowheads="1"/>
          </p:cNvSpPr>
          <p:nvPr/>
        </p:nvSpPr>
        <p:spPr bwMode="auto">
          <a:xfrm>
            <a:off x="1973263" y="5476875"/>
            <a:ext cx="1906587"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tr-TR" sz="2000" b="1">
                <a:effectLst/>
                <a:latin typeface="Comic Sans MS" pitchFamily="66" charset="0"/>
              </a:rPr>
              <a:t>taşıyıcı</a:t>
            </a:r>
            <a:endParaRPr lang="en-US" sz="2000" b="1">
              <a:effectLst/>
              <a:latin typeface="Comic Sans MS" pitchFamily="66" charset="0"/>
            </a:endParaRPr>
          </a:p>
          <a:p>
            <a:pPr algn="ctr"/>
            <a:endParaRPr lang="en-US" sz="2000" b="1">
              <a:effectLst/>
              <a:latin typeface="Comic Sans MS" pitchFamily="66" charset="0"/>
            </a:endParaRPr>
          </a:p>
        </p:txBody>
      </p:sp>
      <p:sp>
        <p:nvSpPr>
          <p:cNvPr id="571488" name="Text Box 96"/>
          <p:cNvSpPr txBox="1">
            <a:spLocks noChangeArrowheads="1"/>
          </p:cNvSpPr>
          <p:nvPr/>
        </p:nvSpPr>
        <p:spPr bwMode="auto">
          <a:xfrm>
            <a:off x="5227638" y="5064125"/>
            <a:ext cx="2254250" cy="161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tr-TR" sz="2000" b="1">
                <a:effectLst/>
                <a:latin typeface="Comic Sans MS" pitchFamily="66" charset="0"/>
              </a:rPr>
              <a:t>ağır</a:t>
            </a:r>
            <a:endParaRPr lang="en-US" sz="2000" b="1">
              <a:effectLst/>
              <a:latin typeface="Comic Sans MS" pitchFamily="66" charset="0"/>
            </a:endParaRPr>
          </a:p>
          <a:p>
            <a:pPr algn="ctr"/>
            <a:r>
              <a:rPr lang="en-US" sz="2000" b="1">
                <a:effectLst/>
                <a:latin typeface="Comic Sans MS" pitchFamily="66" charset="0"/>
              </a:rPr>
              <a:t>hemol</a:t>
            </a:r>
            <a:r>
              <a:rPr lang="tr-TR" sz="2000" b="1">
                <a:effectLst/>
                <a:latin typeface="Comic Sans MS" pitchFamily="66" charset="0"/>
              </a:rPr>
              <a:t>i</a:t>
            </a:r>
            <a:r>
              <a:rPr lang="en-US" sz="2000" b="1">
                <a:effectLst/>
                <a:latin typeface="Comic Sans MS" pitchFamily="66" charset="0"/>
              </a:rPr>
              <a:t>ti</a:t>
            </a:r>
            <a:r>
              <a:rPr lang="tr-TR" sz="2000" b="1">
                <a:effectLst/>
                <a:latin typeface="Comic Sans MS" pitchFamily="66" charset="0"/>
              </a:rPr>
              <a:t>k</a:t>
            </a:r>
            <a:r>
              <a:rPr lang="en-US" sz="2000" b="1">
                <a:effectLst/>
                <a:latin typeface="Comic Sans MS" pitchFamily="66" charset="0"/>
              </a:rPr>
              <a:t> anemi</a:t>
            </a:r>
          </a:p>
          <a:p>
            <a:pPr algn="ctr"/>
            <a:r>
              <a:rPr lang="en-US" sz="2000" b="1">
                <a:effectLst/>
                <a:latin typeface="Comic Sans MS" pitchFamily="66" charset="0"/>
              </a:rPr>
              <a:t>Hb H (</a:t>
            </a:r>
            <a:r>
              <a:rPr lang="en-US" sz="2000" b="1">
                <a:effectLst/>
                <a:latin typeface="Symbol" pitchFamily="18" charset="2"/>
              </a:rPr>
              <a:t>b</a:t>
            </a:r>
            <a:r>
              <a:rPr lang="en-US" sz="2000" b="1" baseline="-25000">
                <a:effectLst/>
                <a:latin typeface="Comic Sans MS" pitchFamily="66" charset="0"/>
              </a:rPr>
              <a:t>4</a:t>
            </a:r>
            <a:r>
              <a:rPr lang="en-US" sz="2000" b="1">
                <a:effectLst/>
                <a:latin typeface="Comic Sans MS" pitchFamily="66" charset="0"/>
              </a:rPr>
              <a:t>)</a:t>
            </a:r>
          </a:p>
          <a:p>
            <a:pPr algn="ctr"/>
            <a:r>
              <a:rPr lang="en-US" sz="2000" b="1">
                <a:effectLst/>
                <a:latin typeface="Comic Sans MS" pitchFamily="66" charset="0"/>
              </a:rPr>
              <a:t>clinically</a:t>
            </a:r>
          </a:p>
          <a:p>
            <a:pPr algn="ctr"/>
            <a:r>
              <a:rPr lang="en-US" sz="2000" b="1">
                <a:effectLst/>
                <a:latin typeface="Comic Sans MS" pitchFamily="66" charset="0"/>
              </a:rPr>
              <a:t>severe </a:t>
            </a:r>
          </a:p>
        </p:txBody>
      </p:sp>
      <p:sp>
        <p:nvSpPr>
          <p:cNvPr id="571489" name="Text Box 97"/>
          <p:cNvSpPr txBox="1">
            <a:spLocks noChangeArrowheads="1"/>
          </p:cNvSpPr>
          <p:nvPr/>
        </p:nvSpPr>
        <p:spPr bwMode="auto">
          <a:xfrm>
            <a:off x="7040563" y="5737225"/>
            <a:ext cx="2252662"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2000" b="1">
                <a:effectLst/>
                <a:latin typeface="Comic Sans MS" pitchFamily="66" charset="0"/>
              </a:rPr>
              <a:t>Hb Barts (</a:t>
            </a:r>
            <a:r>
              <a:rPr lang="en-US" sz="2000" b="1">
                <a:effectLst/>
                <a:latin typeface="Symbol" pitchFamily="18" charset="2"/>
              </a:rPr>
              <a:t>g</a:t>
            </a:r>
            <a:r>
              <a:rPr lang="en-US" sz="2000" b="1" baseline="-25000">
                <a:effectLst/>
                <a:latin typeface="Comic Sans MS" pitchFamily="66" charset="0"/>
              </a:rPr>
              <a:t>4</a:t>
            </a:r>
            <a:r>
              <a:rPr lang="en-US" sz="2000" b="1">
                <a:effectLst/>
                <a:latin typeface="Comic Sans MS" pitchFamily="66" charset="0"/>
              </a:rPr>
              <a:t>)</a:t>
            </a:r>
          </a:p>
          <a:p>
            <a:pPr algn="ctr"/>
            <a:r>
              <a:rPr lang="en-US" sz="2000" b="1">
                <a:effectLst/>
                <a:latin typeface="Comic Sans MS" pitchFamily="66" charset="0"/>
              </a:rPr>
              <a:t>hydrops fetalis </a:t>
            </a:r>
          </a:p>
        </p:txBody>
      </p:sp>
      <p:sp>
        <p:nvSpPr>
          <p:cNvPr id="571490" name="Text Box 98"/>
          <p:cNvSpPr txBox="1">
            <a:spLocks noChangeArrowheads="1"/>
          </p:cNvSpPr>
          <p:nvPr/>
        </p:nvSpPr>
        <p:spPr bwMode="auto">
          <a:xfrm>
            <a:off x="0" y="77788"/>
            <a:ext cx="919162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600" b="1">
                <a:effectLst/>
                <a:latin typeface="Symbol" pitchFamily="18" charset="2"/>
              </a:rPr>
              <a:t>a</a:t>
            </a:r>
            <a:r>
              <a:rPr lang="en-US" sz="3600" b="1">
                <a:effectLst/>
              </a:rPr>
              <a:t> thalassemi</a:t>
            </a:r>
            <a:r>
              <a:rPr lang="tr-TR" sz="3600" b="1">
                <a:effectLst/>
              </a:rPr>
              <a:t>ler</a:t>
            </a:r>
            <a:r>
              <a:rPr lang="en-US" sz="3600" b="1">
                <a:effectLst/>
              </a:rPr>
              <a:t>: </a:t>
            </a:r>
          </a:p>
          <a:p>
            <a:pPr algn="ctr">
              <a:buFont typeface="Times" pitchFamily="18" charset="0"/>
              <a:buChar char="•"/>
            </a:pPr>
            <a:r>
              <a:rPr lang="en-US" sz="3600" b="1">
                <a:effectLst/>
              </a:rPr>
              <a:t>Dele</a:t>
            </a:r>
            <a:r>
              <a:rPr lang="tr-TR" sz="3600" b="1">
                <a:effectLst/>
              </a:rPr>
              <a:t>sy</a:t>
            </a:r>
            <a:r>
              <a:rPr lang="en-US" sz="3600" b="1">
                <a:effectLst/>
              </a:rPr>
              <a:t>on</a:t>
            </a:r>
            <a:r>
              <a:rPr lang="tr-TR" sz="3600" b="1">
                <a:effectLst/>
              </a:rPr>
              <a:t>lar sonucu oluşur.</a:t>
            </a:r>
            <a:r>
              <a:rPr lang="en-US" sz="3600" b="1">
                <a:effectLst/>
              </a:rPr>
              <a:t> </a:t>
            </a:r>
          </a:p>
        </p:txBody>
      </p:sp>
      <p:sp>
        <p:nvSpPr>
          <p:cNvPr id="571491" name="AutoShape 99"/>
          <p:cNvSpPr>
            <a:spLocks noChangeArrowheads="1"/>
          </p:cNvSpPr>
          <p:nvPr/>
        </p:nvSpPr>
        <p:spPr bwMode="auto">
          <a:xfrm>
            <a:off x="2686050" y="4330700"/>
            <a:ext cx="460375" cy="647700"/>
          </a:xfrm>
          <a:prstGeom prst="downArrow">
            <a:avLst>
              <a:gd name="adj1" fmla="val 50000"/>
              <a:gd name="adj2" fmla="val 35172"/>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71492" name="AutoShape 100"/>
          <p:cNvSpPr>
            <a:spLocks noChangeArrowheads="1"/>
          </p:cNvSpPr>
          <p:nvPr/>
        </p:nvSpPr>
        <p:spPr bwMode="auto">
          <a:xfrm>
            <a:off x="4368800" y="4330700"/>
            <a:ext cx="461963" cy="647700"/>
          </a:xfrm>
          <a:prstGeom prst="downArrow">
            <a:avLst>
              <a:gd name="adj1" fmla="val 50000"/>
              <a:gd name="adj2" fmla="val 35052"/>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71493" name="AutoShape 101"/>
          <p:cNvSpPr>
            <a:spLocks noChangeArrowheads="1"/>
          </p:cNvSpPr>
          <p:nvPr/>
        </p:nvSpPr>
        <p:spPr bwMode="auto">
          <a:xfrm>
            <a:off x="6091238" y="4330700"/>
            <a:ext cx="461962" cy="647700"/>
          </a:xfrm>
          <a:prstGeom prst="downArrow">
            <a:avLst>
              <a:gd name="adj1" fmla="val 50000"/>
              <a:gd name="adj2" fmla="val 35052"/>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71494" name="AutoShape 102"/>
          <p:cNvSpPr>
            <a:spLocks noChangeArrowheads="1"/>
          </p:cNvSpPr>
          <p:nvPr/>
        </p:nvSpPr>
        <p:spPr bwMode="auto">
          <a:xfrm>
            <a:off x="7777163" y="4330700"/>
            <a:ext cx="460375" cy="647700"/>
          </a:xfrm>
          <a:prstGeom prst="downArrow">
            <a:avLst>
              <a:gd name="adj1" fmla="val 50000"/>
              <a:gd name="adj2" fmla="val 35172"/>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nvGrpSpPr>
          <p:cNvPr id="571497" name="Group 105"/>
          <p:cNvGrpSpPr>
            <a:grpSpLocks/>
          </p:cNvGrpSpPr>
          <p:nvPr/>
        </p:nvGrpSpPr>
        <p:grpSpPr bwMode="auto">
          <a:xfrm>
            <a:off x="5486400" y="2590800"/>
            <a:ext cx="3429000" cy="2209800"/>
            <a:chOff x="3456" y="1632"/>
            <a:chExt cx="2160" cy="1392"/>
          </a:xfrm>
        </p:grpSpPr>
        <p:sp>
          <p:nvSpPr>
            <p:cNvPr id="571495" name="Oval 103"/>
            <p:cNvSpPr>
              <a:spLocks noChangeArrowheads="1"/>
            </p:cNvSpPr>
            <p:nvPr/>
          </p:nvSpPr>
          <p:spPr bwMode="auto">
            <a:xfrm>
              <a:off x="3456" y="1632"/>
              <a:ext cx="2160" cy="1392"/>
            </a:xfrm>
            <a:prstGeom prst="ellipse">
              <a:avLst/>
            </a:prstGeom>
            <a:noFill/>
            <a:ln w="2857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71496" name="Text Box 104"/>
            <p:cNvSpPr txBox="1">
              <a:spLocks noChangeArrowheads="1"/>
            </p:cNvSpPr>
            <p:nvPr/>
          </p:nvSpPr>
          <p:spPr bwMode="auto">
            <a:xfrm>
              <a:off x="3686" y="2425"/>
              <a:ext cx="169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008000"/>
                  </a:solidFill>
                  <a:effectLst>
                    <a:outerShdw blurRad="38100" dist="38100" dir="2700000" algn="tl">
                      <a:srgbClr val="C0C0C0"/>
                    </a:outerShdw>
                  </a:effectLst>
                </a:rPr>
                <a:t>Neither release O</a:t>
              </a:r>
              <a:r>
                <a:rPr lang="en-US" baseline="-25000">
                  <a:solidFill>
                    <a:srgbClr val="008000"/>
                  </a:solidFill>
                  <a:effectLst>
                    <a:outerShdw blurRad="38100" dist="38100" dir="2700000" algn="tl">
                      <a:srgbClr val="C0C0C0"/>
                    </a:outerShdw>
                  </a:effectLst>
                </a:rPr>
                <a:t>2</a:t>
              </a:r>
              <a:endParaRPr lang="en-US">
                <a:solidFill>
                  <a:srgbClr val="008000"/>
                </a:solidFill>
                <a:effectLst>
                  <a:outerShdw blurRad="38100" dist="38100" dir="2700000" algn="tl">
                    <a:srgbClr val="C0C0C0"/>
                  </a:outerShdw>
                </a:effectLst>
              </a:endParaRPr>
            </a:p>
          </p:txBody>
        </p:sp>
      </p:grpSp>
      <p:sp>
        <p:nvSpPr>
          <p:cNvPr id="571498" name="Text Box 106"/>
          <p:cNvSpPr txBox="1">
            <a:spLocks noChangeArrowheads="1"/>
          </p:cNvSpPr>
          <p:nvPr/>
        </p:nvSpPr>
        <p:spPr bwMode="auto">
          <a:xfrm>
            <a:off x="3675063" y="6492875"/>
            <a:ext cx="20558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effectLst>
                  <a:outerShdw blurRad="38100" dist="38100" dir="2700000" algn="tl">
                    <a:srgbClr val="C0C0C0"/>
                  </a:outerShdw>
                </a:effectLst>
                <a:latin typeface="Symbol" pitchFamily="18" charset="2"/>
              </a:rPr>
              <a:t>a</a:t>
            </a:r>
            <a:r>
              <a:rPr lang="en-US" sz="1800">
                <a:effectLst>
                  <a:outerShdw blurRad="38100" dist="38100" dir="2700000" algn="tl">
                    <a:srgbClr val="C0C0C0"/>
                  </a:outerShdw>
                </a:effectLst>
              </a:rPr>
              <a:t> thalassemia trait</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714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0945" name="Text Box 97"/>
          <p:cNvSpPr txBox="1">
            <a:spLocks noChangeArrowheads="1"/>
          </p:cNvSpPr>
          <p:nvPr/>
        </p:nvSpPr>
        <p:spPr bwMode="auto">
          <a:xfrm>
            <a:off x="0" y="77788"/>
            <a:ext cx="919162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4000" b="1">
                <a:solidFill>
                  <a:srgbClr val="FF0000"/>
                </a:solidFill>
                <a:effectLst/>
                <a:latin typeface="Comic Sans MS" pitchFamily="66" charset="0"/>
              </a:rPr>
              <a:t>Hydrops fetalis </a:t>
            </a:r>
            <a:r>
              <a:rPr lang="tr-TR" sz="4000" b="1">
                <a:solidFill>
                  <a:srgbClr val="FF0000"/>
                </a:solidFill>
                <a:effectLst/>
                <a:latin typeface="Comic Sans MS" pitchFamily="66" charset="0"/>
              </a:rPr>
              <a:t>veya</a:t>
            </a:r>
            <a:r>
              <a:rPr lang="en-US" sz="4000" b="1">
                <a:solidFill>
                  <a:srgbClr val="FF0000"/>
                </a:solidFill>
                <a:effectLst/>
                <a:latin typeface="Comic Sans MS" pitchFamily="66" charset="0"/>
              </a:rPr>
              <a:t> homoz</a:t>
            </a:r>
            <a:r>
              <a:rPr lang="tr-TR" sz="4000" b="1">
                <a:solidFill>
                  <a:srgbClr val="FF0000"/>
                </a:solidFill>
                <a:effectLst/>
                <a:latin typeface="Comic Sans MS" pitchFamily="66" charset="0"/>
              </a:rPr>
              <a:t>i</a:t>
            </a:r>
            <a:r>
              <a:rPr lang="en-US" sz="4000" b="1">
                <a:solidFill>
                  <a:srgbClr val="FF0000"/>
                </a:solidFill>
                <a:effectLst/>
                <a:latin typeface="Comic Sans MS" pitchFamily="66" charset="0"/>
              </a:rPr>
              <a:t>go</a:t>
            </a:r>
            <a:r>
              <a:rPr lang="tr-TR" sz="4000" b="1">
                <a:solidFill>
                  <a:srgbClr val="FF0000"/>
                </a:solidFill>
                <a:effectLst/>
                <a:latin typeface="Comic Sans MS" pitchFamily="66" charset="0"/>
              </a:rPr>
              <a:t>t</a:t>
            </a:r>
            <a:r>
              <a:rPr lang="en-US" sz="4000" b="1">
                <a:solidFill>
                  <a:srgbClr val="FF0000"/>
                </a:solidFill>
                <a:effectLst/>
                <a:latin typeface="Comic Sans MS" pitchFamily="66" charset="0"/>
              </a:rPr>
              <a:t> </a:t>
            </a:r>
            <a:endParaRPr lang="tr-TR" sz="4000" b="1">
              <a:solidFill>
                <a:srgbClr val="FF0000"/>
              </a:solidFill>
              <a:effectLst/>
              <a:latin typeface="Comic Sans MS" pitchFamily="66" charset="0"/>
            </a:endParaRPr>
          </a:p>
          <a:p>
            <a:pPr algn="ctr"/>
            <a:r>
              <a:rPr lang="en-US" sz="4000" b="1">
                <a:solidFill>
                  <a:srgbClr val="FF0000"/>
                </a:solidFill>
                <a:effectLst/>
                <a:latin typeface="Symbol" pitchFamily="18" charset="2"/>
              </a:rPr>
              <a:t>a</a:t>
            </a:r>
            <a:r>
              <a:rPr lang="en-US" sz="4000" b="1">
                <a:solidFill>
                  <a:srgbClr val="FF0000"/>
                </a:solidFill>
                <a:effectLst/>
                <a:latin typeface="Comic Sans MS" pitchFamily="66" charset="0"/>
              </a:rPr>
              <a:t>-Thalassemia </a:t>
            </a:r>
          </a:p>
        </p:txBody>
      </p:sp>
      <p:pic>
        <p:nvPicPr>
          <p:cNvPr id="590951" name="Picture 103" descr="3-21-207-2412-0203-01-0010.jpg                                 00029DFBMacintosh HD                   BB59E68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447800"/>
            <a:ext cx="2517775" cy="3987800"/>
          </a:xfrm>
          <a:prstGeom prst="rect">
            <a:avLst/>
          </a:prstGeom>
          <a:noFill/>
          <a:extLst>
            <a:ext uri="{909E8E84-426E-40DD-AFC4-6F175D3DCCD1}">
              <a14:hiddenFill xmlns:a14="http://schemas.microsoft.com/office/drawing/2010/main">
                <a:solidFill>
                  <a:srgbClr val="FFFFFF"/>
                </a:solidFill>
              </a14:hiddenFill>
            </a:ext>
          </a:extLst>
        </p:spPr>
      </p:pic>
      <p:sp>
        <p:nvSpPr>
          <p:cNvPr id="590952" name="Rectangle 104"/>
          <p:cNvSpPr>
            <a:spLocks noChangeArrowheads="1"/>
          </p:cNvSpPr>
          <p:nvPr/>
        </p:nvSpPr>
        <p:spPr bwMode="auto">
          <a:xfrm>
            <a:off x="228600" y="6065838"/>
            <a:ext cx="72882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effectLst/>
                <a:latin typeface="Times New Roman" charset="0"/>
              </a:rPr>
              <a:t>http://www.ramacme.org/program-exam/3-21-207-2412-0203-01/3-21-207-2412-0203-01-0010.jpg</a:t>
            </a:r>
          </a:p>
        </p:txBody>
      </p:sp>
    </p:spTree>
  </p:cSld>
  <p:clrMapOvr>
    <a:overrideClrMapping bg1="lt1" tx1="dk1" bg2="lt2" tx2="dk2" accent1="accent1" accent2="accent2" accent3="accent3" accent4="accent4" accent5="accent5" accent6="accent6" hlink="hlink" folHlink="folHlink"/>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42" name="Text Box 2"/>
          <p:cNvSpPr txBox="1">
            <a:spLocks noChangeArrowheads="1"/>
          </p:cNvSpPr>
          <p:nvPr/>
        </p:nvSpPr>
        <p:spPr bwMode="auto">
          <a:xfrm>
            <a:off x="-671513" y="0"/>
            <a:ext cx="10340976"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4000" b="1">
                <a:solidFill>
                  <a:srgbClr val="FF0000"/>
                </a:solidFill>
                <a:effectLst/>
                <a:latin typeface="Symbol" pitchFamily="18" charset="2"/>
              </a:rPr>
              <a:t>b </a:t>
            </a:r>
            <a:r>
              <a:rPr lang="en-US" sz="4000" b="1">
                <a:solidFill>
                  <a:srgbClr val="FF0000"/>
                </a:solidFill>
                <a:effectLst/>
                <a:latin typeface="Comic Sans MS" pitchFamily="66" charset="0"/>
              </a:rPr>
              <a:t>thalassemi</a:t>
            </a:r>
            <a:r>
              <a:rPr lang="tr-TR" sz="4000" b="1">
                <a:solidFill>
                  <a:srgbClr val="FF0000"/>
                </a:solidFill>
                <a:effectLst/>
                <a:latin typeface="Comic Sans MS" pitchFamily="66" charset="0"/>
              </a:rPr>
              <a:t>ler</a:t>
            </a:r>
            <a:r>
              <a:rPr lang="en-US" sz="4000" b="1">
                <a:solidFill>
                  <a:srgbClr val="FF0000"/>
                </a:solidFill>
                <a:effectLst/>
                <a:latin typeface="Comic Sans MS" pitchFamily="66" charset="0"/>
              </a:rPr>
              <a:t>: </a:t>
            </a:r>
          </a:p>
          <a:p>
            <a:pPr algn="ctr"/>
            <a:endParaRPr lang="en-US" sz="4000" b="1">
              <a:solidFill>
                <a:srgbClr val="FF0000"/>
              </a:solidFill>
              <a:effectLst/>
              <a:latin typeface="Comic Sans MS" pitchFamily="66" charset="0"/>
            </a:endParaRPr>
          </a:p>
        </p:txBody>
      </p:sp>
      <p:grpSp>
        <p:nvGrpSpPr>
          <p:cNvPr id="573443" name="Group 3"/>
          <p:cNvGrpSpPr>
            <a:grpSpLocks/>
          </p:cNvGrpSpPr>
          <p:nvPr/>
        </p:nvGrpSpPr>
        <p:grpSpPr bwMode="auto">
          <a:xfrm>
            <a:off x="1390650" y="1452563"/>
            <a:ext cx="7032625" cy="1273175"/>
            <a:chOff x="566" y="540"/>
            <a:chExt cx="4430" cy="802"/>
          </a:xfrm>
        </p:grpSpPr>
        <p:pic>
          <p:nvPicPr>
            <p:cNvPr id="573444" name="Picture 4" descr="C:\My Documents\Hemoglobinopathies\Fig 11-2.jpg"/>
            <p:cNvPicPr>
              <a:picLocks noChangeAspect="1" noChangeArrowheads="1"/>
            </p:cNvPicPr>
            <p:nvPr/>
          </p:nvPicPr>
          <p:blipFill>
            <a:blip r:embed="rId3">
              <a:extLst>
                <a:ext uri="{28A0092B-C50C-407E-A947-70E740481C1C}">
                  <a14:useLocalDpi xmlns:a14="http://schemas.microsoft.com/office/drawing/2010/main" val="0"/>
                </a:ext>
              </a:extLst>
            </a:blip>
            <a:srcRect l="4498" t="20787" r="18777" b="66541"/>
            <a:stretch>
              <a:fillRect/>
            </a:stretch>
          </p:blipFill>
          <p:spPr bwMode="auto">
            <a:xfrm>
              <a:off x="570" y="540"/>
              <a:ext cx="4426" cy="466"/>
            </a:xfrm>
            <a:prstGeom prst="rect">
              <a:avLst/>
            </a:prstGeom>
            <a:noFill/>
            <a:extLst>
              <a:ext uri="{909E8E84-426E-40DD-AFC4-6F175D3DCCD1}">
                <a14:hiddenFill xmlns:a14="http://schemas.microsoft.com/office/drawing/2010/main">
                  <a:solidFill>
                    <a:srgbClr val="FFFFFF"/>
                  </a:solidFill>
                </a14:hiddenFill>
              </a:ext>
            </a:extLst>
          </p:spPr>
        </p:pic>
        <p:pic>
          <p:nvPicPr>
            <p:cNvPr id="573445" name="Picture 5" descr="C:\My Documents\Hemoglobinopathies\Fig 11-2.jpg"/>
            <p:cNvPicPr>
              <a:picLocks noChangeAspect="1" noChangeArrowheads="1"/>
            </p:cNvPicPr>
            <p:nvPr/>
          </p:nvPicPr>
          <p:blipFill>
            <a:blip r:embed="rId3">
              <a:extLst>
                <a:ext uri="{28A0092B-C50C-407E-A947-70E740481C1C}">
                  <a14:useLocalDpi xmlns:a14="http://schemas.microsoft.com/office/drawing/2010/main" val="0"/>
                </a:ext>
              </a:extLst>
            </a:blip>
            <a:srcRect l="4517" t="82437" r="18776" b="8615"/>
            <a:stretch>
              <a:fillRect/>
            </a:stretch>
          </p:blipFill>
          <p:spPr bwMode="auto">
            <a:xfrm>
              <a:off x="566" y="1013"/>
              <a:ext cx="4425" cy="329"/>
            </a:xfrm>
            <a:prstGeom prst="rect">
              <a:avLst/>
            </a:prstGeom>
            <a:noFill/>
            <a:extLst>
              <a:ext uri="{909E8E84-426E-40DD-AFC4-6F175D3DCCD1}">
                <a14:hiddenFill xmlns:a14="http://schemas.microsoft.com/office/drawing/2010/main">
                  <a:solidFill>
                    <a:srgbClr val="FFFFFF"/>
                  </a:solidFill>
                </a14:hiddenFill>
              </a:ext>
            </a:extLst>
          </p:spPr>
        </p:pic>
      </p:grpSp>
      <p:sp>
        <p:nvSpPr>
          <p:cNvPr id="573446" name="Text Box 6"/>
          <p:cNvSpPr txBox="1">
            <a:spLocks noChangeArrowheads="1"/>
          </p:cNvSpPr>
          <p:nvPr/>
        </p:nvSpPr>
        <p:spPr bwMode="auto">
          <a:xfrm>
            <a:off x="84138" y="1600200"/>
            <a:ext cx="1130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tr-TR" b="1">
                <a:effectLst/>
                <a:latin typeface="Comic Sans MS" pitchFamily="66" charset="0"/>
              </a:rPr>
              <a:t>k</a:t>
            </a:r>
            <a:r>
              <a:rPr lang="en-US" b="1">
                <a:effectLst/>
                <a:latin typeface="Comic Sans MS" pitchFamily="66" charset="0"/>
              </a:rPr>
              <a:t>r. 11</a:t>
            </a:r>
          </a:p>
        </p:txBody>
      </p:sp>
      <p:sp>
        <p:nvSpPr>
          <p:cNvPr id="573469" name="Text Box 29"/>
          <p:cNvSpPr txBox="1">
            <a:spLocks noChangeArrowheads="1"/>
          </p:cNvSpPr>
          <p:nvPr/>
        </p:nvSpPr>
        <p:spPr bwMode="auto">
          <a:xfrm>
            <a:off x="381000" y="3263900"/>
            <a:ext cx="387985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Times" pitchFamily="18" charset="0"/>
              <a:buChar char="•"/>
            </a:pPr>
            <a:r>
              <a:rPr lang="en-US">
                <a:effectLst>
                  <a:outerShdw blurRad="38100" dist="38100" dir="2700000" algn="tl">
                    <a:srgbClr val="C0C0C0"/>
                  </a:outerShdw>
                </a:effectLst>
              </a:rPr>
              <a:t>  2 beta gen</a:t>
            </a:r>
            <a:r>
              <a:rPr lang="tr-TR">
                <a:effectLst>
                  <a:outerShdw blurRad="38100" dist="38100" dir="2700000" algn="tl">
                    <a:srgbClr val="C0C0C0"/>
                  </a:outerShdw>
                </a:effectLst>
              </a:rPr>
              <a:t>i var</a:t>
            </a:r>
            <a:endParaRPr lang="en-US">
              <a:effectLst>
                <a:outerShdw blurRad="38100" dist="38100" dir="2700000" algn="tl">
                  <a:srgbClr val="C0C0C0"/>
                </a:outerShdw>
              </a:effectLst>
            </a:endParaRPr>
          </a:p>
          <a:p>
            <a:pPr>
              <a:buFont typeface="Times" pitchFamily="18" charset="0"/>
              <a:buNone/>
            </a:pPr>
            <a:endParaRPr lang="en-US">
              <a:effectLst>
                <a:outerShdw blurRad="38100" dist="38100" dir="2700000" algn="tl">
                  <a:srgbClr val="C0C0C0"/>
                </a:outerShdw>
              </a:effectLst>
            </a:endParaRPr>
          </a:p>
          <a:p>
            <a:pPr>
              <a:buFont typeface="Times" pitchFamily="18" charset="0"/>
              <a:buChar char="•"/>
            </a:pPr>
            <a:r>
              <a:rPr lang="en-US">
                <a:effectLst/>
                <a:latin typeface="Times New Roman" charset="0"/>
              </a:rPr>
              <a:t>beta globin </a:t>
            </a:r>
            <a:r>
              <a:rPr lang="tr-TR">
                <a:effectLst/>
                <a:latin typeface="Times New Roman" charset="0"/>
              </a:rPr>
              <a:t>zincirinde azalma</a:t>
            </a:r>
            <a:endParaRPr lang="en-US">
              <a:effectLst/>
              <a:latin typeface="Times New Roman" charset="0"/>
            </a:endParaRPr>
          </a:p>
          <a:p>
            <a:pPr>
              <a:buFont typeface="Times" pitchFamily="18" charset="0"/>
              <a:buChar char="•"/>
            </a:pPr>
            <a:endParaRPr lang="en-US">
              <a:effectLst>
                <a:outerShdw blurRad="38100" dist="38100" dir="2700000" algn="tl">
                  <a:srgbClr val="C0C0C0"/>
                </a:outerShdw>
              </a:effectLst>
            </a:endParaRPr>
          </a:p>
          <a:p>
            <a:endParaRPr lang="en-US">
              <a:effectLst>
                <a:outerShdw blurRad="38100" dist="38100" dir="2700000" algn="tl">
                  <a:srgbClr val="C0C0C0"/>
                </a:outerShdw>
              </a:effectLst>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22" name="Text Box 2"/>
          <p:cNvSpPr txBox="1">
            <a:spLocks noChangeArrowheads="1"/>
          </p:cNvSpPr>
          <p:nvPr/>
        </p:nvSpPr>
        <p:spPr bwMode="auto">
          <a:xfrm>
            <a:off x="-671513" y="0"/>
            <a:ext cx="10340976"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4000" b="1">
                <a:solidFill>
                  <a:srgbClr val="FF0000"/>
                </a:solidFill>
                <a:effectLst/>
                <a:latin typeface="Symbol" pitchFamily="18" charset="2"/>
              </a:rPr>
              <a:t>b </a:t>
            </a:r>
            <a:r>
              <a:rPr lang="en-US" sz="4000" b="1">
                <a:solidFill>
                  <a:srgbClr val="FF0000"/>
                </a:solidFill>
                <a:effectLst/>
                <a:latin typeface="Comic Sans MS" pitchFamily="66" charset="0"/>
              </a:rPr>
              <a:t>thalassemia: </a:t>
            </a:r>
          </a:p>
          <a:p>
            <a:pPr algn="ctr"/>
            <a:r>
              <a:rPr lang="tr-TR" sz="4000" b="1">
                <a:solidFill>
                  <a:srgbClr val="FF0000"/>
                </a:solidFill>
                <a:effectLst/>
                <a:latin typeface="Comic Sans MS" pitchFamily="66" charset="0"/>
              </a:rPr>
              <a:t>  Gen var gende nokta mutasyonları var.</a:t>
            </a:r>
            <a:r>
              <a:rPr lang="en-US" sz="4000" b="1">
                <a:solidFill>
                  <a:srgbClr val="FF0000"/>
                </a:solidFill>
                <a:effectLst/>
                <a:latin typeface="Comic Sans MS" pitchFamily="66" charset="0"/>
              </a:rPr>
              <a:t> </a:t>
            </a:r>
          </a:p>
        </p:txBody>
      </p:sp>
      <p:grpSp>
        <p:nvGrpSpPr>
          <p:cNvPr id="593927" name="Group 7"/>
          <p:cNvGrpSpPr>
            <a:grpSpLocks/>
          </p:cNvGrpSpPr>
          <p:nvPr/>
        </p:nvGrpSpPr>
        <p:grpSpPr bwMode="auto">
          <a:xfrm>
            <a:off x="0" y="1752600"/>
            <a:ext cx="9144000" cy="3432175"/>
            <a:chOff x="219" y="1953"/>
            <a:chExt cx="6094" cy="2210"/>
          </a:xfrm>
        </p:grpSpPr>
        <p:pic>
          <p:nvPicPr>
            <p:cNvPr id="593928" name="Picture 8" descr="C:\My Documents\Hemoglobinopathies\Fig 11-13.jpg"/>
            <p:cNvPicPr>
              <a:picLocks noChangeAspect="1" noChangeArrowheads="1"/>
            </p:cNvPicPr>
            <p:nvPr/>
          </p:nvPicPr>
          <p:blipFill>
            <a:blip r:embed="rId3">
              <a:extLst>
                <a:ext uri="{28A0092B-C50C-407E-A947-70E740481C1C}">
                  <a14:useLocalDpi xmlns:a14="http://schemas.microsoft.com/office/drawing/2010/main" val="0"/>
                </a:ext>
              </a:extLst>
            </a:blip>
            <a:srcRect b="51134"/>
            <a:stretch>
              <a:fillRect/>
            </a:stretch>
          </p:blipFill>
          <p:spPr bwMode="auto">
            <a:xfrm>
              <a:off x="228" y="1965"/>
              <a:ext cx="6085" cy="1695"/>
            </a:xfrm>
            <a:prstGeom prst="rect">
              <a:avLst/>
            </a:prstGeom>
            <a:noFill/>
            <a:extLst>
              <a:ext uri="{909E8E84-426E-40DD-AFC4-6F175D3DCCD1}">
                <a14:hiddenFill xmlns:a14="http://schemas.microsoft.com/office/drawing/2010/main">
                  <a:solidFill>
                    <a:srgbClr val="FFFFFF"/>
                  </a:solidFill>
                </a14:hiddenFill>
              </a:ext>
            </a:extLst>
          </p:spPr>
        </p:pic>
        <p:sp>
          <p:nvSpPr>
            <p:cNvPr id="593929" name="Rectangle 9"/>
            <p:cNvSpPr>
              <a:spLocks noChangeArrowheads="1"/>
            </p:cNvSpPr>
            <p:nvPr/>
          </p:nvSpPr>
          <p:spPr bwMode="auto">
            <a:xfrm>
              <a:off x="229" y="3665"/>
              <a:ext cx="6070" cy="4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93930" name="Oval 10"/>
            <p:cNvSpPr>
              <a:spLocks noChangeArrowheads="1"/>
            </p:cNvSpPr>
            <p:nvPr/>
          </p:nvSpPr>
          <p:spPr bwMode="auto">
            <a:xfrm>
              <a:off x="660" y="3769"/>
              <a:ext cx="56" cy="5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93931" name="Text Box 11"/>
            <p:cNvSpPr txBox="1">
              <a:spLocks noChangeArrowheads="1"/>
            </p:cNvSpPr>
            <p:nvPr/>
          </p:nvSpPr>
          <p:spPr bwMode="auto">
            <a:xfrm>
              <a:off x="711" y="3698"/>
              <a:ext cx="918" cy="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400" b="1">
                  <a:effectLst/>
                  <a:latin typeface="Comic Sans MS" pitchFamily="66" charset="0"/>
                </a:rPr>
                <a:t>transcrip</a:t>
              </a:r>
              <a:r>
                <a:rPr lang="tr-TR" sz="1400" b="1">
                  <a:effectLst/>
                  <a:latin typeface="Comic Sans MS" pitchFamily="66" charset="0"/>
                </a:rPr>
                <a:t>siy</a:t>
              </a:r>
              <a:r>
                <a:rPr lang="en-US" sz="1400" b="1">
                  <a:effectLst/>
                  <a:latin typeface="Comic Sans MS" pitchFamily="66" charset="0"/>
                </a:rPr>
                <a:t>on</a:t>
              </a:r>
            </a:p>
          </p:txBody>
        </p:sp>
        <p:sp>
          <p:nvSpPr>
            <p:cNvPr id="593932" name="Text Box 12"/>
            <p:cNvSpPr txBox="1">
              <a:spLocks noChangeArrowheads="1"/>
            </p:cNvSpPr>
            <p:nvPr/>
          </p:nvSpPr>
          <p:spPr bwMode="auto">
            <a:xfrm>
              <a:off x="759" y="3830"/>
              <a:ext cx="839" cy="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effectLst/>
                  <a:latin typeface="Comic Sans MS" pitchFamily="66" charset="0"/>
                </a:rPr>
                <a:t>RNA splicing</a:t>
              </a:r>
            </a:p>
          </p:txBody>
        </p:sp>
        <p:sp>
          <p:nvSpPr>
            <p:cNvPr id="593933" name="Oval 13"/>
            <p:cNvSpPr>
              <a:spLocks noChangeArrowheads="1"/>
            </p:cNvSpPr>
            <p:nvPr/>
          </p:nvSpPr>
          <p:spPr bwMode="auto">
            <a:xfrm>
              <a:off x="657" y="3883"/>
              <a:ext cx="56" cy="5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93934" name="Line 14"/>
            <p:cNvSpPr>
              <a:spLocks noChangeShapeType="1"/>
            </p:cNvSpPr>
            <p:nvPr/>
          </p:nvSpPr>
          <p:spPr bwMode="auto">
            <a:xfrm flipH="1">
              <a:off x="1669" y="3695"/>
              <a:ext cx="0" cy="1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93935" name="Text Box 15"/>
            <p:cNvSpPr txBox="1">
              <a:spLocks noChangeArrowheads="1"/>
            </p:cNvSpPr>
            <p:nvPr/>
          </p:nvSpPr>
          <p:spPr bwMode="auto">
            <a:xfrm>
              <a:off x="1713" y="3694"/>
              <a:ext cx="911" cy="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400" b="1">
                  <a:effectLst/>
                  <a:latin typeface="Comic Sans MS" pitchFamily="66" charset="0"/>
                </a:rPr>
                <a:t>RNA cleavage</a:t>
              </a:r>
            </a:p>
          </p:txBody>
        </p:sp>
        <p:sp>
          <p:nvSpPr>
            <p:cNvPr id="593936" name="AutoShape 16"/>
            <p:cNvSpPr>
              <a:spLocks noChangeArrowheads="1"/>
            </p:cNvSpPr>
            <p:nvPr/>
          </p:nvSpPr>
          <p:spPr bwMode="auto">
            <a:xfrm>
              <a:off x="1647" y="3901"/>
              <a:ext cx="64" cy="78"/>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93937" name="Text Box 17"/>
            <p:cNvSpPr txBox="1">
              <a:spLocks noChangeArrowheads="1"/>
            </p:cNvSpPr>
            <p:nvPr/>
          </p:nvSpPr>
          <p:spPr bwMode="auto">
            <a:xfrm>
              <a:off x="1726" y="3835"/>
              <a:ext cx="739" cy="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400" b="1">
                  <a:effectLst/>
                  <a:latin typeface="Comic Sans MS" pitchFamily="66" charset="0"/>
                </a:rPr>
                <a:t>frameshift</a:t>
              </a:r>
            </a:p>
          </p:txBody>
        </p:sp>
        <p:sp>
          <p:nvSpPr>
            <p:cNvPr id="593938" name="Text Box 18"/>
            <p:cNvSpPr txBox="1">
              <a:spLocks noChangeArrowheads="1"/>
            </p:cNvSpPr>
            <p:nvPr/>
          </p:nvSpPr>
          <p:spPr bwMode="auto">
            <a:xfrm>
              <a:off x="2587" y="3830"/>
              <a:ext cx="230" cy="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b="1">
                  <a:solidFill>
                    <a:srgbClr val="FF0000"/>
                  </a:solidFill>
                  <a:effectLst/>
                  <a:latin typeface="Comic Sans MS" pitchFamily="66" charset="0"/>
                </a:rPr>
                <a:t>*</a:t>
              </a:r>
            </a:p>
          </p:txBody>
        </p:sp>
        <p:sp>
          <p:nvSpPr>
            <p:cNvPr id="593939" name="AutoShape 19"/>
            <p:cNvSpPr>
              <a:spLocks noChangeArrowheads="1"/>
            </p:cNvSpPr>
            <p:nvPr/>
          </p:nvSpPr>
          <p:spPr bwMode="auto">
            <a:xfrm>
              <a:off x="2659" y="3748"/>
              <a:ext cx="64" cy="78"/>
            </a:xfrm>
            <a:prstGeom prst="triangle">
              <a:avLst>
                <a:gd name="adj" fmla="val 50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93940" name="Text Box 20"/>
            <p:cNvSpPr txBox="1">
              <a:spLocks noChangeArrowheads="1"/>
            </p:cNvSpPr>
            <p:nvPr/>
          </p:nvSpPr>
          <p:spPr bwMode="auto">
            <a:xfrm>
              <a:off x="2803" y="3703"/>
              <a:ext cx="988" cy="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effectLst/>
                  <a:latin typeface="Comic Sans MS" pitchFamily="66" charset="0"/>
                </a:rPr>
                <a:t>nonsense codon</a:t>
              </a:r>
            </a:p>
          </p:txBody>
        </p:sp>
        <p:sp>
          <p:nvSpPr>
            <p:cNvPr id="593941" name="Text Box 21"/>
            <p:cNvSpPr txBox="1">
              <a:spLocks noChangeArrowheads="1"/>
            </p:cNvSpPr>
            <p:nvPr/>
          </p:nvSpPr>
          <p:spPr bwMode="auto">
            <a:xfrm>
              <a:off x="2763" y="3828"/>
              <a:ext cx="1090" cy="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b="1">
                  <a:effectLst/>
                  <a:latin typeface="Comic Sans MS" pitchFamily="66" charset="0"/>
                </a:rPr>
                <a:t>unstable globin</a:t>
              </a:r>
            </a:p>
          </p:txBody>
        </p:sp>
        <p:sp>
          <p:nvSpPr>
            <p:cNvPr id="593942" name="Rectangle 22"/>
            <p:cNvSpPr>
              <a:spLocks noChangeArrowheads="1"/>
            </p:cNvSpPr>
            <p:nvPr/>
          </p:nvSpPr>
          <p:spPr bwMode="auto">
            <a:xfrm>
              <a:off x="3983" y="3781"/>
              <a:ext cx="56" cy="56"/>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93943" name="Text Box 23"/>
            <p:cNvSpPr txBox="1">
              <a:spLocks noChangeArrowheads="1"/>
            </p:cNvSpPr>
            <p:nvPr/>
          </p:nvSpPr>
          <p:spPr bwMode="auto">
            <a:xfrm>
              <a:off x="4030" y="3713"/>
              <a:ext cx="578" cy="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effectLst/>
                  <a:latin typeface="Comic Sans MS" pitchFamily="66" charset="0"/>
                </a:rPr>
                <a:t>cap site</a:t>
              </a:r>
            </a:p>
          </p:txBody>
        </p:sp>
        <p:sp>
          <p:nvSpPr>
            <p:cNvPr id="593944" name="AutoShape 24"/>
            <p:cNvSpPr>
              <a:spLocks noChangeArrowheads="1"/>
            </p:cNvSpPr>
            <p:nvPr/>
          </p:nvSpPr>
          <p:spPr bwMode="auto">
            <a:xfrm flipV="1">
              <a:off x="3979" y="3916"/>
              <a:ext cx="64" cy="78"/>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93945" name="Text Box 25"/>
            <p:cNvSpPr txBox="1">
              <a:spLocks noChangeArrowheads="1"/>
            </p:cNvSpPr>
            <p:nvPr/>
          </p:nvSpPr>
          <p:spPr bwMode="auto">
            <a:xfrm>
              <a:off x="4027" y="3845"/>
              <a:ext cx="950" cy="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effectLst/>
                  <a:latin typeface="Comic Sans MS" pitchFamily="66" charset="0"/>
                </a:rPr>
                <a:t>initiator codon</a:t>
              </a:r>
            </a:p>
          </p:txBody>
        </p:sp>
        <p:sp>
          <p:nvSpPr>
            <p:cNvPr id="593946" name="Text Box 26"/>
            <p:cNvSpPr txBox="1">
              <a:spLocks noChangeArrowheads="1"/>
            </p:cNvSpPr>
            <p:nvPr/>
          </p:nvSpPr>
          <p:spPr bwMode="auto">
            <a:xfrm>
              <a:off x="5176" y="3761"/>
              <a:ext cx="970" cy="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sz="1400" b="1">
                  <a:effectLst/>
                  <a:latin typeface="Comic Sans MS" pitchFamily="66" charset="0"/>
                </a:rPr>
                <a:t>küçük</a:t>
              </a:r>
              <a:r>
                <a:rPr lang="en-US" sz="1400" b="1">
                  <a:effectLst/>
                  <a:latin typeface="Comic Sans MS" pitchFamily="66" charset="0"/>
                </a:rPr>
                <a:t> dele</a:t>
              </a:r>
              <a:r>
                <a:rPr lang="tr-TR" sz="1400" b="1">
                  <a:effectLst/>
                  <a:latin typeface="Comic Sans MS" pitchFamily="66" charset="0"/>
                </a:rPr>
                <a:t>sy</a:t>
              </a:r>
              <a:r>
                <a:rPr lang="en-US" sz="1400" b="1">
                  <a:effectLst/>
                  <a:latin typeface="Comic Sans MS" pitchFamily="66" charset="0"/>
                </a:rPr>
                <a:t>on</a:t>
              </a:r>
            </a:p>
          </p:txBody>
        </p:sp>
        <p:sp>
          <p:nvSpPr>
            <p:cNvPr id="593947" name="Rectangle 27"/>
            <p:cNvSpPr>
              <a:spLocks noChangeArrowheads="1"/>
            </p:cNvSpPr>
            <p:nvPr/>
          </p:nvSpPr>
          <p:spPr bwMode="auto">
            <a:xfrm>
              <a:off x="5022" y="3843"/>
              <a:ext cx="137" cy="56"/>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93948" name="Rectangle 28"/>
            <p:cNvSpPr>
              <a:spLocks noChangeArrowheads="1"/>
            </p:cNvSpPr>
            <p:nvPr/>
          </p:nvSpPr>
          <p:spPr bwMode="auto">
            <a:xfrm>
              <a:off x="219" y="1953"/>
              <a:ext cx="6090" cy="2131"/>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5490" name="Text Box 2"/>
          <p:cNvSpPr txBox="1">
            <a:spLocks noChangeArrowheads="1"/>
          </p:cNvSpPr>
          <p:nvPr/>
        </p:nvSpPr>
        <p:spPr bwMode="auto">
          <a:xfrm>
            <a:off x="180975" y="179388"/>
            <a:ext cx="9848850"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4800" b="1">
                <a:solidFill>
                  <a:srgbClr val="FF0000"/>
                </a:solidFill>
                <a:effectLst/>
                <a:latin typeface="Symbol" pitchFamily="18" charset="2"/>
              </a:rPr>
              <a:t>b </a:t>
            </a:r>
            <a:r>
              <a:rPr lang="en-US" sz="4800" b="1">
                <a:solidFill>
                  <a:srgbClr val="FF0000"/>
                </a:solidFill>
                <a:effectLst/>
                <a:latin typeface="Comic Sans MS" pitchFamily="66" charset="0"/>
              </a:rPr>
              <a:t>thalassemi</a:t>
            </a:r>
            <a:r>
              <a:rPr lang="tr-TR" sz="4800" b="1">
                <a:solidFill>
                  <a:srgbClr val="FF0000"/>
                </a:solidFill>
                <a:effectLst/>
                <a:latin typeface="Comic Sans MS" pitchFamily="66" charset="0"/>
              </a:rPr>
              <a:t>ler</a:t>
            </a:r>
            <a:r>
              <a:rPr lang="en-US" sz="4800" b="1">
                <a:solidFill>
                  <a:srgbClr val="FF0000"/>
                </a:solidFill>
                <a:effectLst/>
                <a:latin typeface="Comic Sans MS" pitchFamily="66" charset="0"/>
              </a:rPr>
              <a:t>:</a:t>
            </a:r>
          </a:p>
        </p:txBody>
      </p:sp>
      <p:sp>
        <p:nvSpPr>
          <p:cNvPr id="575491" name="Text Box 3"/>
          <p:cNvSpPr txBox="1">
            <a:spLocks noChangeArrowheads="1"/>
          </p:cNvSpPr>
          <p:nvPr/>
        </p:nvSpPr>
        <p:spPr bwMode="auto">
          <a:xfrm>
            <a:off x="8077200" y="5667375"/>
            <a:ext cx="1117600" cy="1014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2800" b="1">
                <a:effectLst/>
                <a:latin typeface="Symbol" pitchFamily="18" charset="2"/>
              </a:rPr>
              <a:t>b</a:t>
            </a:r>
            <a:r>
              <a:rPr lang="en-US" sz="3200" b="1" baseline="30000">
                <a:effectLst/>
                <a:latin typeface="Comic Sans MS" pitchFamily="66" charset="0"/>
              </a:rPr>
              <a:t>0</a:t>
            </a:r>
            <a:endParaRPr lang="en-US" sz="2800" b="1">
              <a:effectLst/>
              <a:latin typeface="Comic Sans MS" pitchFamily="66" charset="0"/>
            </a:endParaRPr>
          </a:p>
          <a:p>
            <a:r>
              <a:rPr lang="en-US" sz="2800" b="1">
                <a:effectLst/>
                <a:latin typeface="Comic Sans MS" pitchFamily="66" charset="0"/>
              </a:rPr>
              <a:t>thal.</a:t>
            </a:r>
          </a:p>
        </p:txBody>
      </p:sp>
      <p:sp>
        <p:nvSpPr>
          <p:cNvPr id="575492" name="Text Box 4"/>
          <p:cNvSpPr txBox="1">
            <a:spLocks noChangeArrowheads="1"/>
          </p:cNvSpPr>
          <p:nvPr/>
        </p:nvSpPr>
        <p:spPr bwMode="auto">
          <a:xfrm>
            <a:off x="2976563" y="4605338"/>
            <a:ext cx="1290637" cy="108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800" b="1">
                <a:effectLst/>
                <a:latin typeface="Symbol" pitchFamily="18" charset="2"/>
              </a:rPr>
              <a:t>b </a:t>
            </a:r>
            <a:r>
              <a:rPr lang="en-US" sz="2800" b="1">
                <a:effectLst/>
                <a:latin typeface="Comic Sans MS" pitchFamily="66" charset="0"/>
              </a:rPr>
              <a:t>thal.</a:t>
            </a:r>
          </a:p>
          <a:p>
            <a:pPr algn="ctr"/>
            <a:r>
              <a:rPr lang="en-US" sz="2800" b="1">
                <a:effectLst/>
                <a:latin typeface="Comic Sans MS" pitchFamily="66" charset="0"/>
              </a:rPr>
              <a:t>major</a:t>
            </a:r>
          </a:p>
        </p:txBody>
      </p:sp>
      <p:sp>
        <p:nvSpPr>
          <p:cNvPr id="575493" name="Text Box 5"/>
          <p:cNvSpPr txBox="1">
            <a:spLocks noChangeArrowheads="1"/>
          </p:cNvSpPr>
          <p:nvPr/>
        </p:nvSpPr>
        <p:spPr bwMode="auto">
          <a:xfrm>
            <a:off x="7551738" y="3009900"/>
            <a:ext cx="1435100" cy="1014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2800" b="1">
                <a:effectLst/>
                <a:latin typeface="Symbol" pitchFamily="18" charset="2"/>
              </a:rPr>
              <a:t>b</a:t>
            </a:r>
            <a:r>
              <a:rPr lang="en-US" sz="3600" b="1" baseline="30000">
                <a:effectLst/>
                <a:latin typeface="Comic Sans MS" pitchFamily="66" charset="0"/>
              </a:rPr>
              <a:t>+</a:t>
            </a:r>
            <a:endParaRPr lang="en-US" sz="2800" b="1">
              <a:effectLst/>
              <a:latin typeface="Comic Sans MS" pitchFamily="66" charset="0"/>
            </a:endParaRPr>
          </a:p>
          <a:p>
            <a:pPr algn="ctr"/>
            <a:r>
              <a:rPr lang="en-US" sz="2800" b="1">
                <a:effectLst/>
                <a:latin typeface="Comic Sans MS" pitchFamily="66" charset="0"/>
              </a:rPr>
              <a:t>thal.</a:t>
            </a:r>
          </a:p>
        </p:txBody>
      </p:sp>
      <p:grpSp>
        <p:nvGrpSpPr>
          <p:cNvPr id="575494" name="Group 6"/>
          <p:cNvGrpSpPr>
            <a:grpSpLocks/>
          </p:cNvGrpSpPr>
          <p:nvPr/>
        </p:nvGrpSpPr>
        <p:grpSpPr bwMode="auto">
          <a:xfrm>
            <a:off x="6584950" y="5754688"/>
            <a:ext cx="1385888" cy="819150"/>
            <a:chOff x="1870" y="3316"/>
            <a:chExt cx="873" cy="516"/>
          </a:xfrm>
        </p:grpSpPr>
        <p:grpSp>
          <p:nvGrpSpPr>
            <p:cNvPr id="575495" name="Group 7"/>
            <p:cNvGrpSpPr>
              <a:grpSpLocks/>
            </p:cNvGrpSpPr>
            <p:nvPr/>
          </p:nvGrpSpPr>
          <p:grpSpPr bwMode="auto">
            <a:xfrm>
              <a:off x="1870" y="3333"/>
              <a:ext cx="873" cy="498"/>
              <a:chOff x="384" y="2094"/>
              <a:chExt cx="873" cy="498"/>
            </a:xfrm>
          </p:grpSpPr>
          <p:grpSp>
            <p:nvGrpSpPr>
              <p:cNvPr id="575496" name="Group 8"/>
              <p:cNvGrpSpPr>
                <a:grpSpLocks/>
              </p:cNvGrpSpPr>
              <p:nvPr/>
            </p:nvGrpSpPr>
            <p:grpSpPr bwMode="auto">
              <a:xfrm>
                <a:off x="384" y="2094"/>
                <a:ext cx="869" cy="201"/>
                <a:chOff x="384" y="2094"/>
                <a:chExt cx="869" cy="201"/>
              </a:xfrm>
            </p:grpSpPr>
            <p:sp>
              <p:nvSpPr>
                <p:cNvPr id="575497" name="Line 9"/>
                <p:cNvSpPr>
                  <a:spLocks noChangeShapeType="1"/>
                </p:cNvSpPr>
                <p:nvPr/>
              </p:nvSpPr>
              <p:spPr bwMode="auto">
                <a:xfrm>
                  <a:off x="384" y="2194"/>
                  <a:ext cx="869"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75498" name="Rectangle 10"/>
                <p:cNvSpPr>
                  <a:spLocks noChangeArrowheads="1"/>
                </p:cNvSpPr>
                <p:nvPr/>
              </p:nvSpPr>
              <p:spPr bwMode="auto">
                <a:xfrm>
                  <a:off x="613" y="2094"/>
                  <a:ext cx="402" cy="201"/>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575499" name="Group 11"/>
              <p:cNvGrpSpPr>
                <a:grpSpLocks/>
              </p:cNvGrpSpPr>
              <p:nvPr/>
            </p:nvGrpSpPr>
            <p:grpSpPr bwMode="auto">
              <a:xfrm>
                <a:off x="388" y="2391"/>
                <a:ext cx="869" cy="201"/>
                <a:chOff x="384" y="2094"/>
                <a:chExt cx="869" cy="201"/>
              </a:xfrm>
            </p:grpSpPr>
            <p:sp>
              <p:nvSpPr>
                <p:cNvPr id="575500" name="Line 12"/>
                <p:cNvSpPr>
                  <a:spLocks noChangeShapeType="1"/>
                </p:cNvSpPr>
                <p:nvPr/>
              </p:nvSpPr>
              <p:spPr bwMode="auto">
                <a:xfrm>
                  <a:off x="384" y="2194"/>
                  <a:ext cx="869"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75501" name="Rectangle 13"/>
                <p:cNvSpPr>
                  <a:spLocks noChangeArrowheads="1"/>
                </p:cNvSpPr>
                <p:nvPr/>
              </p:nvSpPr>
              <p:spPr bwMode="auto">
                <a:xfrm>
                  <a:off x="613" y="2094"/>
                  <a:ext cx="402" cy="201"/>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sp>
          <p:nvSpPr>
            <p:cNvPr id="575502" name="Text Box 14"/>
            <p:cNvSpPr txBox="1">
              <a:spLocks noChangeArrowheads="1"/>
            </p:cNvSpPr>
            <p:nvPr/>
          </p:nvSpPr>
          <p:spPr bwMode="auto">
            <a:xfrm>
              <a:off x="2192" y="3316"/>
              <a:ext cx="25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800" b="1">
                  <a:solidFill>
                    <a:schemeClr val="bg1"/>
                  </a:solidFill>
                  <a:effectLst/>
                  <a:latin typeface="Symbol" pitchFamily="18" charset="2"/>
                </a:rPr>
                <a:t>b</a:t>
              </a:r>
              <a:r>
                <a:rPr lang="en-US" sz="2000" b="1" baseline="30000">
                  <a:solidFill>
                    <a:schemeClr val="bg1"/>
                  </a:solidFill>
                  <a:effectLst/>
                  <a:latin typeface="Comic Sans MS" pitchFamily="66" charset="0"/>
                </a:rPr>
                <a:t>0</a:t>
              </a:r>
            </a:p>
          </p:txBody>
        </p:sp>
        <p:sp>
          <p:nvSpPr>
            <p:cNvPr id="575503" name="Text Box 15"/>
            <p:cNvSpPr txBox="1">
              <a:spLocks noChangeArrowheads="1"/>
            </p:cNvSpPr>
            <p:nvPr/>
          </p:nvSpPr>
          <p:spPr bwMode="auto">
            <a:xfrm>
              <a:off x="2198" y="3601"/>
              <a:ext cx="25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800" b="1">
                  <a:solidFill>
                    <a:schemeClr val="bg1"/>
                  </a:solidFill>
                  <a:effectLst/>
                  <a:latin typeface="Symbol" pitchFamily="18" charset="2"/>
                </a:rPr>
                <a:t>b</a:t>
              </a:r>
              <a:r>
                <a:rPr lang="en-US" sz="2000" b="1" baseline="30000">
                  <a:solidFill>
                    <a:schemeClr val="bg1"/>
                  </a:solidFill>
                  <a:effectLst/>
                  <a:latin typeface="Comic Sans MS" pitchFamily="66" charset="0"/>
                </a:rPr>
                <a:t>0</a:t>
              </a:r>
            </a:p>
          </p:txBody>
        </p:sp>
      </p:grpSp>
      <p:grpSp>
        <p:nvGrpSpPr>
          <p:cNvPr id="575504" name="Group 16"/>
          <p:cNvGrpSpPr>
            <a:grpSpLocks/>
          </p:cNvGrpSpPr>
          <p:nvPr/>
        </p:nvGrpSpPr>
        <p:grpSpPr bwMode="auto">
          <a:xfrm>
            <a:off x="5727700" y="4597400"/>
            <a:ext cx="1385888" cy="831850"/>
            <a:chOff x="402" y="3226"/>
            <a:chExt cx="873" cy="524"/>
          </a:xfrm>
        </p:grpSpPr>
        <p:grpSp>
          <p:nvGrpSpPr>
            <p:cNvPr id="575505" name="Group 17"/>
            <p:cNvGrpSpPr>
              <a:grpSpLocks/>
            </p:cNvGrpSpPr>
            <p:nvPr/>
          </p:nvGrpSpPr>
          <p:grpSpPr bwMode="auto">
            <a:xfrm>
              <a:off x="402" y="3246"/>
              <a:ext cx="873" cy="498"/>
              <a:chOff x="384" y="2094"/>
              <a:chExt cx="873" cy="498"/>
            </a:xfrm>
          </p:grpSpPr>
          <p:grpSp>
            <p:nvGrpSpPr>
              <p:cNvPr id="575506" name="Group 18"/>
              <p:cNvGrpSpPr>
                <a:grpSpLocks/>
              </p:cNvGrpSpPr>
              <p:nvPr/>
            </p:nvGrpSpPr>
            <p:grpSpPr bwMode="auto">
              <a:xfrm>
                <a:off x="384" y="2094"/>
                <a:ext cx="869" cy="201"/>
                <a:chOff x="384" y="2094"/>
                <a:chExt cx="869" cy="201"/>
              </a:xfrm>
            </p:grpSpPr>
            <p:sp>
              <p:nvSpPr>
                <p:cNvPr id="575507" name="Line 19"/>
                <p:cNvSpPr>
                  <a:spLocks noChangeShapeType="1"/>
                </p:cNvSpPr>
                <p:nvPr/>
              </p:nvSpPr>
              <p:spPr bwMode="auto">
                <a:xfrm>
                  <a:off x="384" y="2194"/>
                  <a:ext cx="869"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75508" name="Rectangle 20"/>
                <p:cNvSpPr>
                  <a:spLocks noChangeArrowheads="1"/>
                </p:cNvSpPr>
                <p:nvPr/>
              </p:nvSpPr>
              <p:spPr bwMode="auto">
                <a:xfrm>
                  <a:off x="613" y="2094"/>
                  <a:ext cx="402" cy="201"/>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575509" name="Group 21"/>
              <p:cNvGrpSpPr>
                <a:grpSpLocks/>
              </p:cNvGrpSpPr>
              <p:nvPr/>
            </p:nvGrpSpPr>
            <p:grpSpPr bwMode="auto">
              <a:xfrm>
                <a:off x="388" y="2391"/>
                <a:ext cx="869" cy="201"/>
                <a:chOff x="384" y="2094"/>
                <a:chExt cx="869" cy="201"/>
              </a:xfrm>
            </p:grpSpPr>
            <p:sp>
              <p:nvSpPr>
                <p:cNvPr id="575510" name="Line 22"/>
                <p:cNvSpPr>
                  <a:spLocks noChangeShapeType="1"/>
                </p:cNvSpPr>
                <p:nvPr/>
              </p:nvSpPr>
              <p:spPr bwMode="auto">
                <a:xfrm>
                  <a:off x="384" y="2194"/>
                  <a:ext cx="869"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75511" name="Rectangle 23"/>
                <p:cNvSpPr>
                  <a:spLocks noChangeArrowheads="1"/>
                </p:cNvSpPr>
                <p:nvPr/>
              </p:nvSpPr>
              <p:spPr bwMode="auto">
                <a:xfrm>
                  <a:off x="613" y="2094"/>
                  <a:ext cx="402" cy="201"/>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sp>
          <p:nvSpPr>
            <p:cNvPr id="575512" name="Text Box 24"/>
            <p:cNvSpPr txBox="1">
              <a:spLocks noChangeArrowheads="1"/>
            </p:cNvSpPr>
            <p:nvPr/>
          </p:nvSpPr>
          <p:spPr bwMode="auto">
            <a:xfrm>
              <a:off x="717" y="3226"/>
              <a:ext cx="273" cy="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800" b="1">
                  <a:solidFill>
                    <a:schemeClr val="bg1"/>
                  </a:solidFill>
                  <a:effectLst/>
                  <a:latin typeface="Symbol" pitchFamily="18" charset="2"/>
                </a:rPr>
                <a:t>b</a:t>
              </a:r>
              <a:r>
                <a:rPr lang="en-US" b="1" baseline="30000">
                  <a:solidFill>
                    <a:schemeClr val="bg1"/>
                  </a:solidFill>
                  <a:effectLst/>
                  <a:latin typeface="Comic Sans MS" pitchFamily="66" charset="0"/>
                </a:rPr>
                <a:t>+</a:t>
              </a:r>
            </a:p>
          </p:txBody>
        </p:sp>
        <p:sp>
          <p:nvSpPr>
            <p:cNvPr id="575513" name="Text Box 25"/>
            <p:cNvSpPr txBox="1">
              <a:spLocks noChangeArrowheads="1"/>
            </p:cNvSpPr>
            <p:nvPr/>
          </p:nvSpPr>
          <p:spPr bwMode="auto">
            <a:xfrm>
              <a:off x="720" y="3519"/>
              <a:ext cx="25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800" b="1">
                  <a:solidFill>
                    <a:schemeClr val="bg1"/>
                  </a:solidFill>
                  <a:effectLst/>
                  <a:latin typeface="Symbol" pitchFamily="18" charset="2"/>
                </a:rPr>
                <a:t>b</a:t>
              </a:r>
              <a:r>
                <a:rPr lang="en-US" sz="2000" b="1" baseline="30000">
                  <a:solidFill>
                    <a:schemeClr val="bg1"/>
                  </a:solidFill>
                  <a:effectLst/>
                  <a:latin typeface="Comic Sans MS" pitchFamily="66" charset="0"/>
                </a:rPr>
                <a:t>0</a:t>
              </a:r>
            </a:p>
          </p:txBody>
        </p:sp>
      </p:grpSp>
      <p:grpSp>
        <p:nvGrpSpPr>
          <p:cNvPr id="575514" name="Group 26"/>
          <p:cNvGrpSpPr>
            <a:grpSpLocks/>
          </p:cNvGrpSpPr>
          <p:nvPr/>
        </p:nvGrpSpPr>
        <p:grpSpPr bwMode="auto">
          <a:xfrm>
            <a:off x="4887913" y="3498850"/>
            <a:ext cx="1385887" cy="833438"/>
            <a:chOff x="2034" y="2160"/>
            <a:chExt cx="873" cy="525"/>
          </a:xfrm>
        </p:grpSpPr>
        <p:grpSp>
          <p:nvGrpSpPr>
            <p:cNvPr id="575515" name="Group 27"/>
            <p:cNvGrpSpPr>
              <a:grpSpLocks/>
            </p:cNvGrpSpPr>
            <p:nvPr/>
          </p:nvGrpSpPr>
          <p:grpSpPr bwMode="auto">
            <a:xfrm>
              <a:off x="2034" y="2171"/>
              <a:ext cx="873" cy="498"/>
              <a:chOff x="384" y="2094"/>
              <a:chExt cx="873" cy="498"/>
            </a:xfrm>
          </p:grpSpPr>
          <p:grpSp>
            <p:nvGrpSpPr>
              <p:cNvPr id="575516" name="Group 28"/>
              <p:cNvGrpSpPr>
                <a:grpSpLocks/>
              </p:cNvGrpSpPr>
              <p:nvPr/>
            </p:nvGrpSpPr>
            <p:grpSpPr bwMode="auto">
              <a:xfrm>
                <a:off x="384" y="2094"/>
                <a:ext cx="869" cy="201"/>
                <a:chOff x="384" y="2094"/>
                <a:chExt cx="869" cy="201"/>
              </a:xfrm>
            </p:grpSpPr>
            <p:sp>
              <p:nvSpPr>
                <p:cNvPr id="575517" name="Line 29"/>
                <p:cNvSpPr>
                  <a:spLocks noChangeShapeType="1"/>
                </p:cNvSpPr>
                <p:nvPr/>
              </p:nvSpPr>
              <p:spPr bwMode="auto">
                <a:xfrm>
                  <a:off x="384" y="2194"/>
                  <a:ext cx="869"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75518" name="Rectangle 30"/>
                <p:cNvSpPr>
                  <a:spLocks noChangeArrowheads="1"/>
                </p:cNvSpPr>
                <p:nvPr/>
              </p:nvSpPr>
              <p:spPr bwMode="auto">
                <a:xfrm>
                  <a:off x="613" y="2094"/>
                  <a:ext cx="402" cy="201"/>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575519" name="Group 31"/>
              <p:cNvGrpSpPr>
                <a:grpSpLocks/>
              </p:cNvGrpSpPr>
              <p:nvPr/>
            </p:nvGrpSpPr>
            <p:grpSpPr bwMode="auto">
              <a:xfrm>
                <a:off x="388" y="2391"/>
                <a:ext cx="869" cy="201"/>
                <a:chOff x="384" y="2094"/>
                <a:chExt cx="869" cy="201"/>
              </a:xfrm>
            </p:grpSpPr>
            <p:sp>
              <p:nvSpPr>
                <p:cNvPr id="575520" name="Line 32"/>
                <p:cNvSpPr>
                  <a:spLocks noChangeShapeType="1"/>
                </p:cNvSpPr>
                <p:nvPr/>
              </p:nvSpPr>
              <p:spPr bwMode="auto">
                <a:xfrm>
                  <a:off x="384" y="2194"/>
                  <a:ext cx="869"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75521" name="Rectangle 33"/>
                <p:cNvSpPr>
                  <a:spLocks noChangeArrowheads="1"/>
                </p:cNvSpPr>
                <p:nvPr/>
              </p:nvSpPr>
              <p:spPr bwMode="auto">
                <a:xfrm>
                  <a:off x="613" y="2094"/>
                  <a:ext cx="402" cy="201"/>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sp>
          <p:nvSpPr>
            <p:cNvPr id="575522" name="Text Box 34"/>
            <p:cNvSpPr txBox="1">
              <a:spLocks noChangeArrowheads="1"/>
            </p:cNvSpPr>
            <p:nvPr/>
          </p:nvSpPr>
          <p:spPr bwMode="auto">
            <a:xfrm>
              <a:off x="2369" y="2160"/>
              <a:ext cx="273" cy="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800" b="1">
                  <a:solidFill>
                    <a:schemeClr val="bg1"/>
                  </a:solidFill>
                  <a:effectLst/>
                  <a:latin typeface="Symbol" pitchFamily="18" charset="2"/>
                </a:rPr>
                <a:t>b</a:t>
              </a:r>
              <a:r>
                <a:rPr lang="en-US" b="1" baseline="30000">
                  <a:solidFill>
                    <a:schemeClr val="bg1"/>
                  </a:solidFill>
                  <a:effectLst/>
                  <a:latin typeface="Comic Sans MS" pitchFamily="66" charset="0"/>
                </a:rPr>
                <a:t>+</a:t>
              </a:r>
            </a:p>
          </p:txBody>
        </p:sp>
        <p:sp>
          <p:nvSpPr>
            <p:cNvPr id="575523" name="Text Box 35"/>
            <p:cNvSpPr txBox="1">
              <a:spLocks noChangeArrowheads="1"/>
            </p:cNvSpPr>
            <p:nvPr/>
          </p:nvSpPr>
          <p:spPr bwMode="auto">
            <a:xfrm>
              <a:off x="2364" y="2449"/>
              <a:ext cx="273" cy="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800" b="1">
                  <a:solidFill>
                    <a:schemeClr val="bg1"/>
                  </a:solidFill>
                  <a:effectLst/>
                  <a:latin typeface="Symbol" pitchFamily="18" charset="2"/>
                </a:rPr>
                <a:t>b</a:t>
              </a:r>
              <a:r>
                <a:rPr lang="en-US" b="1" baseline="30000">
                  <a:solidFill>
                    <a:schemeClr val="bg1"/>
                  </a:solidFill>
                  <a:effectLst/>
                  <a:latin typeface="Comic Sans MS" pitchFamily="66" charset="0"/>
                </a:rPr>
                <a:t>+</a:t>
              </a:r>
            </a:p>
          </p:txBody>
        </p:sp>
      </p:grpSp>
      <p:grpSp>
        <p:nvGrpSpPr>
          <p:cNvPr id="575524" name="Group 36"/>
          <p:cNvGrpSpPr>
            <a:grpSpLocks/>
          </p:cNvGrpSpPr>
          <p:nvPr/>
        </p:nvGrpSpPr>
        <p:grpSpPr bwMode="auto">
          <a:xfrm>
            <a:off x="3284538" y="1417638"/>
            <a:ext cx="1385887" cy="815975"/>
            <a:chOff x="1654" y="1307"/>
            <a:chExt cx="873" cy="514"/>
          </a:xfrm>
        </p:grpSpPr>
        <p:grpSp>
          <p:nvGrpSpPr>
            <p:cNvPr id="575525" name="Group 37"/>
            <p:cNvGrpSpPr>
              <a:grpSpLocks/>
            </p:cNvGrpSpPr>
            <p:nvPr/>
          </p:nvGrpSpPr>
          <p:grpSpPr bwMode="auto">
            <a:xfrm>
              <a:off x="1654" y="1307"/>
              <a:ext cx="873" cy="498"/>
              <a:chOff x="384" y="2094"/>
              <a:chExt cx="873" cy="498"/>
            </a:xfrm>
          </p:grpSpPr>
          <p:grpSp>
            <p:nvGrpSpPr>
              <p:cNvPr id="575526" name="Group 38"/>
              <p:cNvGrpSpPr>
                <a:grpSpLocks/>
              </p:cNvGrpSpPr>
              <p:nvPr/>
            </p:nvGrpSpPr>
            <p:grpSpPr bwMode="auto">
              <a:xfrm>
                <a:off x="384" y="2094"/>
                <a:ext cx="869" cy="201"/>
                <a:chOff x="384" y="2094"/>
                <a:chExt cx="869" cy="201"/>
              </a:xfrm>
            </p:grpSpPr>
            <p:sp>
              <p:nvSpPr>
                <p:cNvPr id="575527" name="Line 39"/>
                <p:cNvSpPr>
                  <a:spLocks noChangeShapeType="1"/>
                </p:cNvSpPr>
                <p:nvPr/>
              </p:nvSpPr>
              <p:spPr bwMode="auto">
                <a:xfrm>
                  <a:off x="384" y="2194"/>
                  <a:ext cx="869"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75528" name="Rectangle 40"/>
                <p:cNvSpPr>
                  <a:spLocks noChangeArrowheads="1"/>
                </p:cNvSpPr>
                <p:nvPr/>
              </p:nvSpPr>
              <p:spPr bwMode="auto">
                <a:xfrm>
                  <a:off x="613" y="2094"/>
                  <a:ext cx="402" cy="201"/>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575529" name="Group 41"/>
              <p:cNvGrpSpPr>
                <a:grpSpLocks/>
              </p:cNvGrpSpPr>
              <p:nvPr/>
            </p:nvGrpSpPr>
            <p:grpSpPr bwMode="auto">
              <a:xfrm>
                <a:off x="388" y="2391"/>
                <a:ext cx="869" cy="201"/>
                <a:chOff x="384" y="2094"/>
                <a:chExt cx="869" cy="201"/>
              </a:xfrm>
            </p:grpSpPr>
            <p:sp>
              <p:nvSpPr>
                <p:cNvPr id="575530" name="Line 42"/>
                <p:cNvSpPr>
                  <a:spLocks noChangeShapeType="1"/>
                </p:cNvSpPr>
                <p:nvPr/>
              </p:nvSpPr>
              <p:spPr bwMode="auto">
                <a:xfrm>
                  <a:off x="384" y="2194"/>
                  <a:ext cx="869"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75531" name="Rectangle 43"/>
                <p:cNvSpPr>
                  <a:spLocks noChangeArrowheads="1"/>
                </p:cNvSpPr>
                <p:nvPr/>
              </p:nvSpPr>
              <p:spPr bwMode="auto">
                <a:xfrm>
                  <a:off x="613" y="2094"/>
                  <a:ext cx="402" cy="201"/>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sp>
          <p:nvSpPr>
            <p:cNvPr id="575532" name="Text Box 44"/>
            <p:cNvSpPr txBox="1">
              <a:spLocks noChangeArrowheads="1"/>
            </p:cNvSpPr>
            <p:nvPr/>
          </p:nvSpPr>
          <p:spPr bwMode="auto">
            <a:xfrm>
              <a:off x="1984" y="1585"/>
              <a:ext cx="273" cy="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800" b="1">
                  <a:solidFill>
                    <a:schemeClr val="bg1"/>
                  </a:solidFill>
                  <a:effectLst/>
                  <a:latin typeface="Symbol" pitchFamily="18" charset="2"/>
                </a:rPr>
                <a:t>b</a:t>
              </a:r>
              <a:r>
                <a:rPr lang="en-US" b="1" baseline="30000">
                  <a:solidFill>
                    <a:schemeClr val="bg1"/>
                  </a:solidFill>
                  <a:effectLst/>
                  <a:latin typeface="Comic Sans MS" pitchFamily="66" charset="0"/>
                </a:rPr>
                <a:t>+</a:t>
              </a:r>
            </a:p>
          </p:txBody>
        </p:sp>
      </p:grpSp>
      <p:grpSp>
        <p:nvGrpSpPr>
          <p:cNvPr id="575533" name="Group 45"/>
          <p:cNvGrpSpPr>
            <a:grpSpLocks/>
          </p:cNvGrpSpPr>
          <p:nvPr/>
        </p:nvGrpSpPr>
        <p:grpSpPr bwMode="auto">
          <a:xfrm>
            <a:off x="4044950" y="2427288"/>
            <a:ext cx="1385888" cy="801687"/>
            <a:chOff x="2722" y="1403"/>
            <a:chExt cx="873" cy="505"/>
          </a:xfrm>
        </p:grpSpPr>
        <p:grpSp>
          <p:nvGrpSpPr>
            <p:cNvPr id="575534" name="Group 46"/>
            <p:cNvGrpSpPr>
              <a:grpSpLocks/>
            </p:cNvGrpSpPr>
            <p:nvPr/>
          </p:nvGrpSpPr>
          <p:grpSpPr bwMode="auto">
            <a:xfrm>
              <a:off x="2722" y="1403"/>
              <a:ext cx="873" cy="498"/>
              <a:chOff x="384" y="2094"/>
              <a:chExt cx="873" cy="498"/>
            </a:xfrm>
          </p:grpSpPr>
          <p:grpSp>
            <p:nvGrpSpPr>
              <p:cNvPr id="575535" name="Group 47"/>
              <p:cNvGrpSpPr>
                <a:grpSpLocks/>
              </p:cNvGrpSpPr>
              <p:nvPr/>
            </p:nvGrpSpPr>
            <p:grpSpPr bwMode="auto">
              <a:xfrm>
                <a:off x="384" y="2094"/>
                <a:ext cx="869" cy="201"/>
                <a:chOff x="384" y="2094"/>
                <a:chExt cx="869" cy="201"/>
              </a:xfrm>
            </p:grpSpPr>
            <p:sp>
              <p:nvSpPr>
                <p:cNvPr id="575536" name="Line 48"/>
                <p:cNvSpPr>
                  <a:spLocks noChangeShapeType="1"/>
                </p:cNvSpPr>
                <p:nvPr/>
              </p:nvSpPr>
              <p:spPr bwMode="auto">
                <a:xfrm>
                  <a:off x="384" y="2194"/>
                  <a:ext cx="869"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75537" name="Rectangle 49"/>
                <p:cNvSpPr>
                  <a:spLocks noChangeArrowheads="1"/>
                </p:cNvSpPr>
                <p:nvPr/>
              </p:nvSpPr>
              <p:spPr bwMode="auto">
                <a:xfrm>
                  <a:off x="613" y="2094"/>
                  <a:ext cx="402" cy="201"/>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575538" name="Group 50"/>
              <p:cNvGrpSpPr>
                <a:grpSpLocks/>
              </p:cNvGrpSpPr>
              <p:nvPr/>
            </p:nvGrpSpPr>
            <p:grpSpPr bwMode="auto">
              <a:xfrm>
                <a:off x="388" y="2391"/>
                <a:ext cx="869" cy="201"/>
                <a:chOff x="384" y="2094"/>
                <a:chExt cx="869" cy="201"/>
              </a:xfrm>
            </p:grpSpPr>
            <p:sp>
              <p:nvSpPr>
                <p:cNvPr id="575539" name="Line 51"/>
                <p:cNvSpPr>
                  <a:spLocks noChangeShapeType="1"/>
                </p:cNvSpPr>
                <p:nvPr/>
              </p:nvSpPr>
              <p:spPr bwMode="auto">
                <a:xfrm>
                  <a:off x="384" y="2194"/>
                  <a:ext cx="869"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75540" name="Rectangle 52"/>
                <p:cNvSpPr>
                  <a:spLocks noChangeArrowheads="1"/>
                </p:cNvSpPr>
                <p:nvPr/>
              </p:nvSpPr>
              <p:spPr bwMode="auto">
                <a:xfrm>
                  <a:off x="613" y="2094"/>
                  <a:ext cx="402" cy="201"/>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sp>
          <p:nvSpPr>
            <p:cNvPr id="575541" name="Text Box 53"/>
            <p:cNvSpPr txBox="1">
              <a:spLocks noChangeArrowheads="1"/>
            </p:cNvSpPr>
            <p:nvPr/>
          </p:nvSpPr>
          <p:spPr bwMode="auto">
            <a:xfrm>
              <a:off x="3041" y="1677"/>
              <a:ext cx="25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800" b="1">
                  <a:solidFill>
                    <a:schemeClr val="bg1"/>
                  </a:solidFill>
                  <a:effectLst/>
                  <a:latin typeface="Symbol" pitchFamily="18" charset="2"/>
                </a:rPr>
                <a:t>b</a:t>
              </a:r>
              <a:r>
                <a:rPr lang="en-US" sz="2000" b="1" baseline="30000">
                  <a:solidFill>
                    <a:schemeClr val="bg1"/>
                  </a:solidFill>
                  <a:effectLst/>
                  <a:latin typeface="Comic Sans MS" pitchFamily="66" charset="0"/>
                </a:rPr>
                <a:t>0</a:t>
              </a:r>
            </a:p>
          </p:txBody>
        </p:sp>
      </p:grpSp>
      <p:sp>
        <p:nvSpPr>
          <p:cNvPr id="575542" name="AutoShape 54"/>
          <p:cNvSpPr>
            <a:spLocks/>
          </p:cNvSpPr>
          <p:nvPr/>
        </p:nvSpPr>
        <p:spPr bwMode="auto">
          <a:xfrm>
            <a:off x="7086600" y="1371600"/>
            <a:ext cx="711200" cy="4222750"/>
          </a:xfrm>
          <a:prstGeom prst="rightBrace">
            <a:avLst>
              <a:gd name="adj1" fmla="val 49479"/>
              <a:gd name="adj2" fmla="val 50000"/>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75543" name="AutoShape 55"/>
          <p:cNvSpPr>
            <a:spLocks/>
          </p:cNvSpPr>
          <p:nvPr/>
        </p:nvSpPr>
        <p:spPr bwMode="auto">
          <a:xfrm>
            <a:off x="8016875" y="5672138"/>
            <a:ext cx="493713" cy="1044575"/>
          </a:xfrm>
          <a:prstGeom prst="rightBrace">
            <a:avLst>
              <a:gd name="adj1" fmla="val 17631"/>
              <a:gd name="adj2" fmla="val 50000"/>
            </a:avLst>
          </a:prstGeom>
          <a:noFill/>
          <a:ln w="381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75544" name="AutoShape 56"/>
          <p:cNvSpPr>
            <a:spLocks/>
          </p:cNvSpPr>
          <p:nvPr/>
        </p:nvSpPr>
        <p:spPr bwMode="auto">
          <a:xfrm>
            <a:off x="4305300" y="3451225"/>
            <a:ext cx="479425" cy="3265488"/>
          </a:xfrm>
          <a:prstGeom prst="leftBrace">
            <a:avLst>
              <a:gd name="adj1" fmla="val 56760"/>
              <a:gd name="adj2" fmla="val 50000"/>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75545" name="Text Box 57"/>
          <p:cNvSpPr txBox="1">
            <a:spLocks noChangeArrowheads="1"/>
          </p:cNvSpPr>
          <p:nvPr/>
        </p:nvSpPr>
        <p:spPr bwMode="auto">
          <a:xfrm>
            <a:off x="1423988" y="1806575"/>
            <a:ext cx="1290637" cy="108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800" b="1">
                <a:effectLst/>
                <a:latin typeface="Symbol" pitchFamily="18" charset="2"/>
              </a:rPr>
              <a:t>b </a:t>
            </a:r>
            <a:r>
              <a:rPr lang="en-US" sz="2800" b="1">
                <a:effectLst/>
                <a:latin typeface="Comic Sans MS" pitchFamily="66" charset="0"/>
              </a:rPr>
              <a:t>thal.</a:t>
            </a:r>
          </a:p>
          <a:p>
            <a:pPr algn="ctr"/>
            <a:r>
              <a:rPr lang="en-US" sz="2800" b="1">
                <a:effectLst/>
                <a:latin typeface="Comic Sans MS" pitchFamily="66" charset="0"/>
              </a:rPr>
              <a:t>minor</a:t>
            </a:r>
          </a:p>
        </p:txBody>
      </p:sp>
      <p:sp>
        <p:nvSpPr>
          <p:cNvPr id="575546" name="AutoShape 58"/>
          <p:cNvSpPr>
            <a:spLocks/>
          </p:cNvSpPr>
          <p:nvPr/>
        </p:nvSpPr>
        <p:spPr bwMode="auto">
          <a:xfrm>
            <a:off x="2654300" y="1193800"/>
            <a:ext cx="639763" cy="2192338"/>
          </a:xfrm>
          <a:prstGeom prst="leftBrace">
            <a:avLst>
              <a:gd name="adj1" fmla="val 28557"/>
              <a:gd name="adj2" fmla="val 50000"/>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75547" name="AutoShape 59"/>
          <p:cNvSpPr>
            <a:spLocks noChangeArrowheads="1"/>
          </p:cNvSpPr>
          <p:nvPr/>
        </p:nvSpPr>
        <p:spPr bwMode="auto">
          <a:xfrm>
            <a:off x="342900" y="2278063"/>
            <a:ext cx="884238" cy="3440112"/>
          </a:xfrm>
          <a:prstGeom prst="downArrow">
            <a:avLst>
              <a:gd name="adj1" fmla="val 50000"/>
              <a:gd name="adj2" fmla="val 97262"/>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75548" name="Text Box 60"/>
          <p:cNvSpPr txBox="1">
            <a:spLocks noChangeArrowheads="1"/>
          </p:cNvSpPr>
          <p:nvPr/>
        </p:nvSpPr>
        <p:spPr bwMode="auto">
          <a:xfrm rot="-5400000">
            <a:off x="-479425" y="3514725"/>
            <a:ext cx="2495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tr-TR" b="1">
                <a:effectLst/>
                <a:latin typeface="Comic Sans MS" pitchFamily="66" charset="0"/>
              </a:rPr>
              <a:t>k</a:t>
            </a:r>
            <a:r>
              <a:rPr lang="en-US" b="1">
                <a:effectLst/>
                <a:latin typeface="Comic Sans MS" pitchFamily="66" charset="0"/>
              </a:rPr>
              <a:t>lini</a:t>
            </a:r>
            <a:r>
              <a:rPr lang="tr-TR" b="1">
                <a:effectLst/>
                <a:latin typeface="Comic Sans MS" pitchFamily="66" charset="0"/>
              </a:rPr>
              <a:t>k</a:t>
            </a:r>
            <a:r>
              <a:rPr lang="en-US" b="1">
                <a:effectLst/>
                <a:latin typeface="Comic Sans MS" pitchFamily="66" charset="0"/>
              </a:rPr>
              <a:t> </a:t>
            </a:r>
            <a:r>
              <a:rPr lang="tr-TR" b="1">
                <a:effectLst/>
                <a:latin typeface="Comic Sans MS" pitchFamily="66" charset="0"/>
              </a:rPr>
              <a:t>ağır tablo</a:t>
            </a:r>
            <a:endParaRPr lang="en-US" b="1">
              <a:effectLst/>
              <a:latin typeface="Comic Sans MS" pitchFamily="66" charset="0"/>
            </a:endParaRPr>
          </a:p>
        </p:txBody>
      </p:sp>
      <p:sp>
        <p:nvSpPr>
          <p:cNvPr id="575549" name="Text Box 61"/>
          <p:cNvSpPr txBox="1">
            <a:spLocks noChangeArrowheads="1"/>
          </p:cNvSpPr>
          <p:nvPr/>
        </p:nvSpPr>
        <p:spPr bwMode="auto">
          <a:xfrm>
            <a:off x="320675" y="1371600"/>
            <a:ext cx="9540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tr-TR" sz="2800" b="1">
                <a:solidFill>
                  <a:srgbClr val="FF0000"/>
                </a:solidFill>
                <a:effectLst/>
                <a:latin typeface="Comic Sans MS" pitchFamily="66" charset="0"/>
              </a:rPr>
              <a:t>ılımlı</a:t>
            </a:r>
            <a:endParaRPr lang="en-US" sz="2800" b="1">
              <a:solidFill>
                <a:srgbClr val="FF0000"/>
              </a:solidFill>
              <a:effectLst/>
              <a:latin typeface="Comic Sans MS" pitchFamily="66" charset="0"/>
            </a:endParaRPr>
          </a:p>
        </p:txBody>
      </p:sp>
      <p:sp>
        <p:nvSpPr>
          <p:cNvPr id="575550" name="Text Box 62"/>
          <p:cNvSpPr txBox="1">
            <a:spLocks noChangeArrowheads="1"/>
          </p:cNvSpPr>
          <p:nvPr/>
        </p:nvSpPr>
        <p:spPr bwMode="auto">
          <a:xfrm>
            <a:off x="20638" y="5849938"/>
            <a:ext cx="15621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800" b="1">
                <a:solidFill>
                  <a:srgbClr val="FF0000"/>
                </a:solidFill>
                <a:effectLst/>
                <a:latin typeface="Comic Sans MS" pitchFamily="66" charset="0"/>
              </a:rPr>
              <a:t>e</a:t>
            </a:r>
            <a:r>
              <a:rPr lang="tr-TR" sz="2800" b="1">
                <a:solidFill>
                  <a:srgbClr val="FF0000"/>
                </a:solidFill>
                <a:effectLst/>
                <a:latin typeface="Comic Sans MS" pitchFamily="66" charset="0"/>
              </a:rPr>
              <a:t>ks</a:t>
            </a:r>
            <a:r>
              <a:rPr lang="en-US" sz="2800" b="1">
                <a:solidFill>
                  <a:srgbClr val="FF0000"/>
                </a:solidFill>
                <a:effectLst/>
                <a:latin typeface="Comic Sans MS" pitchFamily="66" charset="0"/>
              </a:rPr>
              <a:t>trem</a:t>
            </a:r>
          </a:p>
        </p:txBody>
      </p:sp>
      <p:sp>
        <p:nvSpPr>
          <p:cNvPr id="575551" name="Text Box 63"/>
          <p:cNvSpPr txBox="1">
            <a:spLocks noChangeArrowheads="1"/>
          </p:cNvSpPr>
          <p:nvPr/>
        </p:nvSpPr>
        <p:spPr bwMode="auto">
          <a:xfrm>
            <a:off x="4479925" y="1371600"/>
            <a:ext cx="539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effectLst>
                  <a:outerShdw blurRad="38100" dist="38100" dir="2700000" algn="tl">
                    <a:srgbClr val="C0C0C0"/>
                  </a:outerShdw>
                </a:effectLst>
              </a:rPr>
              <a:t>WT</a:t>
            </a:r>
          </a:p>
        </p:txBody>
      </p:sp>
      <p:sp>
        <p:nvSpPr>
          <p:cNvPr id="575552" name="Text Box 64"/>
          <p:cNvSpPr txBox="1">
            <a:spLocks noChangeArrowheads="1"/>
          </p:cNvSpPr>
          <p:nvPr/>
        </p:nvSpPr>
        <p:spPr bwMode="auto">
          <a:xfrm>
            <a:off x="4489450" y="1843088"/>
            <a:ext cx="565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effectLst>
                  <a:outerShdw blurRad="38100" dist="38100" dir="2700000" algn="tl">
                    <a:srgbClr val="C0C0C0"/>
                  </a:outerShdw>
                </a:effectLst>
              </a:rPr>
              <a:t>mut</a:t>
            </a:r>
          </a:p>
        </p:txBody>
      </p:sp>
      <p:sp>
        <p:nvSpPr>
          <p:cNvPr id="575553" name="Text Box 65"/>
          <p:cNvSpPr txBox="1">
            <a:spLocks noChangeArrowheads="1"/>
          </p:cNvSpPr>
          <p:nvPr/>
        </p:nvSpPr>
        <p:spPr bwMode="auto">
          <a:xfrm>
            <a:off x="5073650" y="2833688"/>
            <a:ext cx="577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effectLst>
                  <a:outerShdw blurRad="38100" dist="38100" dir="2700000" algn="tl">
                    <a:srgbClr val="C0C0C0"/>
                  </a:outerShdw>
                </a:effectLst>
              </a:rPr>
              <a:t>Null</a:t>
            </a:r>
          </a:p>
        </p:txBody>
      </p:sp>
      <p:grpSp>
        <p:nvGrpSpPr>
          <p:cNvPr id="575556" name="Group 68"/>
          <p:cNvGrpSpPr>
            <a:grpSpLocks/>
          </p:cNvGrpSpPr>
          <p:nvPr/>
        </p:nvGrpSpPr>
        <p:grpSpPr bwMode="auto">
          <a:xfrm>
            <a:off x="7467600" y="4002088"/>
            <a:ext cx="1533525" cy="1712912"/>
            <a:chOff x="4704" y="2521"/>
            <a:chExt cx="966" cy="1079"/>
          </a:xfrm>
        </p:grpSpPr>
        <p:sp>
          <p:nvSpPr>
            <p:cNvPr id="575554" name="Text Box 66"/>
            <p:cNvSpPr txBox="1">
              <a:spLocks noChangeArrowheads="1"/>
            </p:cNvSpPr>
            <p:nvPr/>
          </p:nvSpPr>
          <p:spPr bwMode="auto">
            <a:xfrm>
              <a:off x="4704" y="2521"/>
              <a:ext cx="90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effectLst>
                    <a:outerShdw blurRad="38100" dist="38100" dir="2700000" algn="tl">
                      <a:srgbClr val="C0C0C0"/>
                    </a:outerShdw>
                  </a:effectLst>
                </a:rPr>
                <a:t>bazı</a:t>
              </a:r>
              <a:r>
                <a:rPr lang="en-US">
                  <a:effectLst>
                    <a:outerShdw blurRad="38100" dist="38100" dir="2700000" algn="tl">
                      <a:srgbClr val="C0C0C0"/>
                    </a:outerShdw>
                  </a:effectLst>
                </a:rPr>
                <a:t> HbA</a:t>
              </a:r>
            </a:p>
          </p:txBody>
        </p:sp>
        <p:sp>
          <p:nvSpPr>
            <p:cNvPr id="575555" name="Text Box 67"/>
            <p:cNvSpPr txBox="1">
              <a:spLocks noChangeArrowheads="1"/>
            </p:cNvSpPr>
            <p:nvPr/>
          </p:nvSpPr>
          <p:spPr bwMode="auto">
            <a:xfrm>
              <a:off x="4828" y="3312"/>
              <a:ext cx="84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effectLst>
                    <a:outerShdw blurRad="38100" dist="38100" dir="2700000" algn="tl">
                      <a:srgbClr val="C0C0C0"/>
                    </a:outerShdw>
                  </a:effectLst>
                </a:rPr>
                <a:t>HbA</a:t>
              </a:r>
              <a:r>
                <a:rPr lang="tr-TR">
                  <a:effectLst>
                    <a:outerShdw blurRad="38100" dist="38100" dir="2700000" algn="tl">
                      <a:srgbClr val="C0C0C0"/>
                    </a:outerShdw>
                  </a:effectLst>
                </a:rPr>
                <a:t> yok</a:t>
              </a:r>
              <a:endParaRPr lang="en-US">
                <a:effectLst>
                  <a:outerShdw blurRad="38100" dist="38100" dir="2700000" algn="tl">
                    <a:srgbClr val="C0C0C0"/>
                  </a:outerShdw>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755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59107" name="Picture 3" descr="&#10;11_002.pdf                                                     00029DFBMacintosh HD                   BB59E68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5775"/>
            <a:ext cx="9144000" cy="5838825"/>
          </a:xfrm>
          <a:prstGeom prst="rect">
            <a:avLst/>
          </a:prstGeom>
          <a:noFill/>
          <a:extLst>
            <a:ext uri="{909E8E84-426E-40DD-AFC4-6F175D3DCCD1}">
              <a14:hiddenFill xmlns:a14="http://schemas.microsoft.com/office/drawing/2010/main">
                <a:solidFill>
                  <a:srgbClr val="FFFFFF"/>
                </a:solidFill>
              </a14:hiddenFill>
            </a:ext>
          </a:extLst>
        </p:spPr>
      </p:pic>
      <p:sp>
        <p:nvSpPr>
          <p:cNvPr id="559109" name="Text Box 5"/>
          <p:cNvSpPr txBox="1">
            <a:spLocks noChangeArrowheads="1"/>
          </p:cNvSpPr>
          <p:nvPr/>
        </p:nvSpPr>
        <p:spPr bwMode="auto">
          <a:xfrm>
            <a:off x="5715000" y="4175125"/>
            <a:ext cx="7000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effectLst>
                  <a:outerShdw blurRad="38100" dist="38100" dir="2700000" algn="tl">
                    <a:srgbClr val="C0C0C0"/>
                  </a:outerShdw>
                </a:effectLst>
              </a:rPr>
              <a:t>~2%</a:t>
            </a:r>
          </a:p>
        </p:txBody>
      </p:sp>
      <p:sp>
        <p:nvSpPr>
          <p:cNvPr id="559110" name="Text Box 6"/>
          <p:cNvSpPr txBox="1">
            <a:spLocks noChangeArrowheads="1"/>
          </p:cNvSpPr>
          <p:nvPr/>
        </p:nvSpPr>
        <p:spPr bwMode="auto">
          <a:xfrm>
            <a:off x="1295400" y="6211888"/>
            <a:ext cx="7664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tr-TR">
                <a:effectLst>
                  <a:outerShdw blurRad="38100" dist="38100" dir="2700000" algn="tl">
                    <a:srgbClr val="C0C0C0"/>
                  </a:outerShdw>
                </a:effectLst>
              </a:rPr>
              <a:t>    Vitellüs kesesi  </a:t>
            </a:r>
            <a:r>
              <a:rPr lang="en-US">
                <a:effectLst>
                  <a:outerShdw blurRad="38100" dist="38100" dir="2700000" algn="tl">
                    <a:srgbClr val="C0C0C0"/>
                  </a:outerShdw>
                </a:effectLst>
              </a:rPr>
              <a:t>fetal </a:t>
            </a:r>
            <a:r>
              <a:rPr lang="tr-TR">
                <a:effectLst>
                  <a:outerShdw blurRad="38100" dist="38100" dir="2700000" algn="tl">
                    <a:srgbClr val="C0C0C0"/>
                  </a:outerShdw>
                </a:effectLst>
              </a:rPr>
              <a:t>karaciğer  kemik iliği</a:t>
            </a:r>
            <a:endParaRPr lang="en-US">
              <a:effectLst>
                <a:outerShdw blurRad="38100" dist="38100" dir="2700000" algn="tl">
                  <a:srgbClr val="C0C0C0"/>
                </a:outerShdw>
              </a:effectLst>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77540" name="Picture 4" descr="E:\Data\Images\JPG\c20\20_02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219200"/>
            <a:ext cx="2982913" cy="4484688"/>
          </a:xfrm>
          <a:prstGeom prst="rect">
            <a:avLst/>
          </a:prstGeom>
          <a:noFill/>
          <a:extLst>
            <a:ext uri="{909E8E84-426E-40DD-AFC4-6F175D3DCCD1}">
              <a14:hiddenFill xmlns:a14="http://schemas.microsoft.com/office/drawing/2010/main">
                <a:solidFill>
                  <a:srgbClr val="FFFFFF"/>
                </a:solidFill>
              </a14:hiddenFill>
            </a:ext>
          </a:extLst>
        </p:spPr>
      </p:pic>
      <p:sp>
        <p:nvSpPr>
          <p:cNvPr id="577541" name="Text Box 5"/>
          <p:cNvSpPr txBox="1">
            <a:spLocks noChangeArrowheads="1"/>
          </p:cNvSpPr>
          <p:nvPr/>
        </p:nvSpPr>
        <p:spPr bwMode="auto">
          <a:xfrm>
            <a:off x="2667000" y="5710238"/>
            <a:ext cx="3200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800" b="1">
                <a:effectLst/>
                <a:latin typeface="Symbol" pitchFamily="18" charset="2"/>
              </a:rPr>
              <a:t>b</a:t>
            </a:r>
            <a:r>
              <a:rPr lang="en-US" sz="1800" b="1">
                <a:effectLst/>
                <a:latin typeface="Comic Sans MS" pitchFamily="66" charset="0"/>
              </a:rPr>
              <a:t> thalassemia</a:t>
            </a:r>
          </a:p>
          <a:p>
            <a:pPr algn="ctr"/>
            <a:endParaRPr lang="en-US" sz="1800" b="1">
              <a:effectLst/>
              <a:latin typeface="Comic Sans MS" pitchFamily="66"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9586" name="Rectangle 2"/>
          <p:cNvSpPr>
            <a:spLocks noChangeArrowheads="1"/>
          </p:cNvSpPr>
          <p:nvPr/>
        </p:nvSpPr>
        <p:spPr bwMode="auto">
          <a:xfrm>
            <a:off x="-290513" y="-304800"/>
            <a:ext cx="1028700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579587" name="Rectangle 3"/>
          <p:cNvSpPr>
            <a:spLocks noChangeArrowheads="1"/>
          </p:cNvSpPr>
          <p:nvPr/>
        </p:nvSpPr>
        <p:spPr bwMode="auto">
          <a:xfrm>
            <a:off x="-290513" y="152400"/>
            <a:ext cx="10287001"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a:effectLst/>
                <a:latin typeface="Times New Roman" charset="0"/>
              </a:rPr>
              <a:t> </a:t>
            </a:r>
          </a:p>
        </p:txBody>
      </p:sp>
      <p:sp>
        <p:nvSpPr>
          <p:cNvPr id="579588" name="Rectangle 4"/>
          <p:cNvSpPr>
            <a:spLocks noChangeArrowheads="1"/>
          </p:cNvSpPr>
          <p:nvPr/>
        </p:nvSpPr>
        <p:spPr bwMode="auto">
          <a:xfrm>
            <a:off x="-290513" y="-304800"/>
            <a:ext cx="1028700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579589" name="Rectangle 5"/>
          <p:cNvSpPr>
            <a:spLocks noChangeArrowheads="1"/>
          </p:cNvSpPr>
          <p:nvPr/>
        </p:nvSpPr>
        <p:spPr bwMode="auto">
          <a:xfrm>
            <a:off x="-290513" y="-304800"/>
            <a:ext cx="1028700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579590" name="Rectangle 6"/>
          <p:cNvSpPr>
            <a:spLocks noChangeArrowheads="1"/>
          </p:cNvSpPr>
          <p:nvPr/>
        </p:nvSpPr>
        <p:spPr bwMode="auto">
          <a:xfrm>
            <a:off x="-304800" y="0"/>
            <a:ext cx="10287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tr-TR" sz="4800" b="1">
                <a:solidFill>
                  <a:srgbClr val="FF0000"/>
                </a:solidFill>
                <a:effectLst/>
                <a:latin typeface="Comic Sans MS" pitchFamily="66" charset="0"/>
              </a:rPr>
              <a:t> Kıbrıs’ta </a:t>
            </a:r>
            <a:r>
              <a:rPr lang="en-US" sz="4800" b="1">
                <a:solidFill>
                  <a:srgbClr val="FF0000"/>
                </a:solidFill>
                <a:effectLst/>
                <a:latin typeface="Comic Sans MS" pitchFamily="66" charset="0"/>
              </a:rPr>
              <a:t>Thalassemi</a:t>
            </a:r>
            <a:endParaRPr lang="en-US" b="1" baseline="30000">
              <a:solidFill>
                <a:schemeClr val="bg1"/>
              </a:solidFill>
              <a:effectLst/>
              <a:latin typeface="Comic Sans MS" pitchFamily="66" charset="0"/>
            </a:endParaRPr>
          </a:p>
        </p:txBody>
      </p:sp>
      <p:grpSp>
        <p:nvGrpSpPr>
          <p:cNvPr id="579591" name="Group 7"/>
          <p:cNvGrpSpPr>
            <a:grpSpLocks/>
          </p:cNvGrpSpPr>
          <p:nvPr/>
        </p:nvGrpSpPr>
        <p:grpSpPr bwMode="auto">
          <a:xfrm>
            <a:off x="5854700" y="4679950"/>
            <a:ext cx="4356100" cy="457200"/>
            <a:chOff x="2735" y="3168"/>
            <a:chExt cx="2122" cy="288"/>
          </a:xfrm>
        </p:grpSpPr>
        <p:sp>
          <p:nvSpPr>
            <p:cNvPr id="579592" name="Rectangle 8"/>
            <p:cNvSpPr>
              <a:spLocks noChangeArrowheads="1"/>
            </p:cNvSpPr>
            <p:nvPr/>
          </p:nvSpPr>
          <p:spPr bwMode="auto">
            <a:xfrm>
              <a:off x="2735" y="3168"/>
              <a:ext cx="212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r"/>
              <a:r>
                <a:rPr lang="en-US" sz="1600">
                  <a:solidFill>
                    <a:schemeClr val="bg1"/>
                  </a:solidFill>
                  <a:effectLst/>
                  <a:latin typeface="Times New Roman" charset="0"/>
                </a:rPr>
                <a:t>  </a:t>
              </a:r>
              <a:r>
                <a:rPr lang="en-US" sz="700">
                  <a:solidFill>
                    <a:schemeClr val="bg1"/>
                  </a:solidFill>
                  <a:effectLst/>
                  <a:latin typeface="Times New Roman" charset="0"/>
                </a:rPr>
                <a:t> </a:t>
              </a:r>
              <a:r>
                <a:rPr lang="en-US" sz="1600">
                  <a:solidFill>
                    <a:schemeClr val="bg1"/>
                  </a:solidFill>
                  <a:effectLst/>
                  <a:latin typeface="Times New Roman" charset="0"/>
                </a:rPr>
                <a:t>   </a:t>
              </a:r>
              <a:r>
                <a:rPr lang="en-US" sz="800">
                  <a:solidFill>
                    <a:schemeClr val="bg1"/>
                  </a:solidFill>
                  <a:effectLst/>
                  <a:latin typeface="Times New Roman" charset="0"/>
                </a:rPr>
                <a:t> </a:t>
              </a:r>
              <a:r>
                <a:rPr lang="en-US" sz="1600">
                  <a:solidFill>
                    <a:schemeClr val="bg1"/>
                  </a:solidFill>
                  <a:effectLst/>
                  <a:latin typeface="Times New Roman" charset="0"/>
                </a:rPr>
                <a:t>                                 </a:t>
              </a:r>
              <a:r>
                <a:rPr lang="en-US" sz="700">
                  <a:solidFill>
                    <a:schemeClr val="bg1"/>
                  </a:solidFill>
                  <a:effectLst/>
                  <a:latin typeface="Times New Roman" charset="0"/>
                </a:rPr>
                <a:t> </a:t>
              </a:r>
              <a:r>
                <a:rPr lang="en-US" sz="1600">
                  <a:solidFill>
                    <a:schemeClr val="bg1"/>
                  </a:solidFill>
                  <a:effectLst/>
                  <a:latin typeface="Times New Roman" charset="0"/>
                </a:rPr>
                <a:t> </a:t>
              </a:r>
            </a:p>
          </p:txBody>
        </p:sp>
        <p:sp>
          <p:nvSpPr>
            <p:cNvPr id="579593" name="Rectangle 9"/>
            <p:cNvSpPr>
              <a:spLocks noChangeArrowheads="1"/>
            </p:cNvSpPr>
            <p:nvPr/>
          </p:nvSpPr>
          <p:spPr bwMode="auto">
            <a:xfrm>
              <a:off x="2735" y="3168"/>
              <a:ext cx="212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
                  <a:solidFill>
                    <a:srgbClr val="A0A0A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pic>
        <p:nvPicPr>
          <p:cNvPr id="579594" name="Picture 10" descr="Map of Cypru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590800"/>
            <a:ext cx="5245100" cy="3733800"/>
          </a:xfrm>
          <a:prstGeom prst="rect">
            <a:avLst/>
          </a:prstGeom>
          <a:noFill/>
          <a:extLst>
            <a:ext uri="{909E8E84-426E-40DD-AFC4-6F175D3DCCD1}">
              <a14:hiddenFill xmlns:a14="http://schemas.microsoft.com/office/drawing/2010/main">
                <a:solidFill>
                  <a:srgbClr val="FFFFFF"/>
                </a:solidFill>
              </a14:hiddenFill>
            </a:ext>
          </a:extLst>
        </p:spPr>
      </p:pic>
      <p:sp>
        <p:nvSpPr>
          <p:cNvPr id="579595" name="Text Box 11"/>
          <p:cNvSpPr txBox="1">
            <a:spLocks noChangeArrowheads="1"/>
          </p:cNvSpPr>
          <p:nvPr/>
        </p:nvSpPr>
        <p:spPr bwMode="auto">
          <a:xfrm>
            <a:off x="5334000" y="700088"/>
            <a:ext cx="4171950" cy="201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b="1">
                <a:effectLst/>
                <a:latin typeface="Comic Sans MS" pitchFamily="66" charset="0"/>
              </a:rPr>
              <a:t>~1/7 </a:t>
            </a:r>
            <a:r>
              <a:rPr lang="en-US" sz="1800" b="1">
                <a:effectLst/>
                <a:latin typeface="Symbol" pitchFamily="18" charset="2"/>
              </a:rPr>
              <a:t>b</a:t>
            </a:r>
            <a:r>
              <a:rPr lang="en-US" sz="1800" b="1">
                <a:effectLst/>
                <a:latin typeface="Comic Sans MS" pitchFamily="66" charset="0"/>
              </a:rPr>
              <a:t> thalassemi</a:t>
            </a:r>
            <a:r>
              <a:rPr lang="tr-TR" sz="1800" b="1">
                <a:effectLst/>
                <a:latin typeface="Comic Sans MS" pitchFamily="66" charset="0"/>
              </a:rPr>
              <a:t> taşıyıcı</a:t>
            </a:r>
            <a:endParaRPr lang="en-US" sz="1800" b="1">
              <a:effectLst/>
              <a:latin typeface="Comic Sans MS" pitchFamily="66" charset="0"/>
            </a:endParaRPr>
          </a:p>
          <a:p>
            <a:endParaRPr lang="en-US" sz="1800" b="1">
              <a:effectLst/>
              <a:latin typeface="Comic Sans MS" pitchFamily="66" charset="0"/>
            </a:endParaRPr>
          </a:p>
          <a:p>
            <a:r>
              <a:rPr lang="en-US" sz="1800" b="1">
                <a:effectLst/>
                <a:latin typeface="Comic Sans MS" pitchFamily="66" charset="0"/>
              </a:rPr>
              <a:t>~1/158</a:t>
            </a:r>
            <a:r>
              <a:rPr lang="tr-TR" sz="1800" b="1">
                <a:effectLst/>
                <a:latin typeface="Comic Sans MS" pitchFamily="66" charset="0"/>
              </a:rPr>
              <a:t> yenidoğan </a:t>
            </a:r>
            <a:r>
              <a:rPr lang="en-US" sz="1800" b="1">
                <a:effectLst/>
                <a:latin typeface="Comic Sans MS" pitchFamily="66" charset="0"/>
              </a:rPr>
              <a:t> </a:t>
            </a:r>
            <a:r>
              <a:rPr lang="en-US" sz="1800" b="1">
                <a:effectLst/>
                <a:latin typeface="Symbol" pitchFamily="18" charset="2"/>
              </a:rPr>
              <a:t>b</a:t>
            </a:r>
            <a:r>
              <a:rPr lang="en-US" sz="1800" b="1">
                <a:effectLst/>
                <a:latin typeface="Comic Sans MS" pitchFamily="66" charset="0"/>
              </a:rPr>
              <a:t> thalassemi</a:t>
            </a:r>
          </a:p>
          <a:p>
            <a:endParaRPr lang="en-US" sz="1800" b="1">
              <a:effectLst/>
              <a:latin typeface="Comic Sans MS" pitchFamily="66" charset="0"/>
            </a:endParaRPr>
          </a:p>
          <a:p>
            <a:r>
              <a:rPr lang="tr-TR" sz="1800" b="1">
                <a:effectLst/>
                <a:latin typeface="Comic Sans MS" pitchFamily="66" charset="0"/>
              </a:rPr>
              <a:t>Günümüzde genetik danışma ile engellendi.</a:t>
            </a:r>
            <a:endParaRPr lang="en-US" sz="1800" b="1">
              <a:effectLst/>
              <a:latin typeface="Comic Sans MS" pitchFamily="66" charset="0"/>
            </a:endParaRPr>
          </a:p>
          <a:p>
            <a:endParaRPr lang="en-US" sz="1800" b="1">
              <a:effectLst/>
              <a:latin typeface="Comic Sans MS" pitchFamily="66"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3858" name="Picture 1026" descr="Fig 11-4"/>
          <p:cNvPicPr>
            <a:picLocks noChangeAspect="1" noChangeArrowheads="1"/>
          </p:cNvPicPr>
          <p:nvPr/>
        </p:nvPicPr>
        <p:blipFill>
          <a:blip r:embed="rId2">
            <a:extLst>
              <a:ext uri="{28A0092B-C50C-407E-A947-70E740481C1C}">
                <a14:useLocalDpi xmlns:a14="http://schemas.microsoft.com/office/drawing/2010/main" val="0"/>
              </a:ext>
            </a:extLst>
          </a:blip>
          <a:srcRect l="1563" t="3827" r="2344" b="1781"/>
          <a:stretch>
            <a:fillRect/>
          </a:stretch>
        </p:blipFill>
        <p:spPr bwMode="auto">
          <a:xfrm>
            <a:off x="914400" y="1701800"/>
            <a:ext cx="7391400" cy="5003800"/>
          </a:xfrm>
          <a:prstGeom prst="rect">
            <a:avLst/>
          </a:prstGeom>
          <a:noFill/>
          <a:extLst>
            <a:ext uri="{909E8E84-426E-40DD-AFC4-6F175D3DCCD1}">
              <a14:hiddenFill xmlns:a14="http://schemas.microsoft.com/office/drawing/2010/main">
                <a:solidFill>
                  <a:srgbClr val="FFFFFF"/>
                </a:solidFill>
              </a14:hiddenFill>
            </a:ext>
          </a:extLst>
        </p:spPr>
      </p:pic>
      <p:sp>
        <p:nvSpPr>
          <p:cNvPr id="633859" name="Rectangle 1027"/>
          <p:cNvSpPr>
            <a:spLocks noChangeArrowheads="1"/>
          </p:cNvSpPr>
          <p:nvPr/>
        </p:nvSpPr>
        <p:spPr bwMode="auto">
          <a:xfrm>
            <a:off x="609600" y="457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r>
              <a:rPr lang="tr-TR" sz="4400">
                <a:solidFill>
                  <a:schemeClr val="tx2"/>
                </a:solidFill>
                <a:effectLst>
                  <a:outerShdw blurRad="38100" dist="38100" dir="2700000" algn="tl">
                    <a:srgbClr val="C0C0C0"/>
                  </a:outerShdw>
                </a:effectLst>
                <a:latin typeface="Tahoma" pitchFamily="34" charset="0"/>
              </a:rPr>
              <a:t>Hemoglobin sentezi</a:t>
            </a:r>
            <a:endParaRPr lang="en-US" sz="4400">
              <a:solidFill>
                <a:schemeClr val="tx2"/>
              </a:solidFill>
              <a:effectLst>
                <a:outerShdw blurRad="38100" dist="38100" dir="2700000" algn="tl">
                  <a:srgbClr val="C0C0C0"/>
                </a:outerShdw>
              </a:effectLst>
              <a:latin typeface="Tahoma" pitchFamily="34" charset="0"/>
            </a:endParaRPr>
          </a:p>
        </p:txBody>
      </p:sp>
      <p:sp>
        <p:nvSpPr>
          <p:cNvPr id="633860" name="Text Box 1028"/>
          <p:cNvSpPr txBox="1">
            <a:spLocks noChangeArrowheads="1"/>
          </p:cNvSpPr>
          <p:nvPr/>
        </p:nvSpPr>
        <p:spPr bwMode="auto">
          <a:xfrm>
            <a:off x="8089900" y="5126038"/>
            <a:ext cx="5969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effectLst>
                  <a:outerShdw blurRad="38100" dist="38100" dir="2700000" algn="tl">
                    <a:srgbClr val="C0C0C0"/>
                  </a:outerShdw>
                </a:effectLst>
              </a:rPr>
              <a:t>HbF</a:t>
            </a:r>
          </a:p>
          <a:p>
            <a:r>
              <a:rPr lang="en-US" sz="1600">
                <a:effectLst>
                  <a:outerShdw blurRad="38100" dist="38100" dir="2700000" algn="tl">
                    <a:srgbClr val="C0C0C0"/>
                  </a:outerShdw>
                </a:effectLst>
              </a:rPr>
              <a:t>&lt;1%</a:t>
            </a:r>
          </a:p>
        </p:txBody>
      </p:sp>
      <p:sp>
        <p:nvSpPr>
          <p:cNvPr id="633861" name="Text Box 1029"/>
          <p:cNvSpPr txBox="1">
            <a:spLocks noChangeArrowheads="1"/>
          </p:cNvSpPr>
          <p:nvPr/>
        </p:nvSpPr>
        <p:spPr bwMode="auto">
          <a:xfrm>
            <a:off x="4438650" y="4038600"/>
            <a:ext cx="590550" cy="5810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effectLst>
                  <a:outerShdw blurRad="38100" dist="38100" dir="2700000" algn="tl">
                    <a:srgbClr val="C0C0C0"/>
                  </a:outerShdw>
                </a:effectLst>
              </a:rPr>
              <a:t>HbF</a:t>
            </a:r>
          </a:p>
          <a:p>
            <a:r>
              <a:rPr lang="en-US" sz="1600">
                <a:effectLst>
                  <a:outerShdw blurRad="38100" dist="38100" dir="2700000" algn="tl">
                    <a:srgbClr val="C0C0C0"/>
                  </a:outerShdw>
                </a:effectLst>
              </a:rPr>
              <a:t>75%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386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338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3860" grpId="0" autoUpdateAnimBg="0"/>
      <p:bldP spid="633861"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8739" name="Group 3"/>
          <p:cNvGrpSpPr>
            <a:grpSpLocks/>
          </p:cNvGrpSpPr>
          <p:nvPr/>
        </p:nvGrpSpPr>
        <p:grpSpPr bwMode="auto">
          <a:xfrm>
            <a:off x="2819400" y="1409700"/>
            <a:ext cx="3543300" cy="1006475"/>
            <a:chOff x="1776" y="888"/>
            <a:chExt cx="2232" cy="634"/>
          </a:xfrm>
        </p:grpSpPr>
        <p:sp>
          <p:nvSpPr>
            <p:cNvPr id="628740" name="Line 4"/>
            <p:cNvSpPr>
              <a:spLocks noChangeShapeType="1"/>
            </p:cNvSpPr>
            <p:nvPr/>
          </p:nvSpPr>
          <p:spPr bwMode="auto">
            <a:xfrm flipH="1">
              <a:off x="1776" y="1200"/>
              <a:ext cx="2232"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28741" name="Line 5"/>
            <p:cNvSpPr>
              <a:spLocks noChangeShapeType="1"/>
            </p:cNvSpPr>
            <p:nvPr/>
          </p:nvSpPr>
          <p:spPr bwMode="auto">
            <a:xfrm flipH="1">
              <a:off x="2736" y="1200"/>
              <a:ext cx="288" cy="0"/>
            </a:xfrm>
            <a:prstGeom prst="line">
              <a:avLst/>
            </a:prstGeom>
            <a:noFill/>
            <a:ln w="254000">
              <a:solidFill>
                <a:srgbClr val="66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28742" name="Text Box 6"/>
            <p:cNvSpPr txBox="1">
              <a:spLocks noChangeArrowheads="1"/>
            </p:cNvSpPr>
            <p:nvPr/>
          </p:nvSpPr>
          <p:spPr bwMode="auto">
            <a:xfrm>
              <a:off x="2461" y="888"/>
              <a:ext cx="875"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tr-TR" sz="2000">
                  <a:effectLst/>
                  <a:latin typeface="Times" pitchFamily="18" charset="0"/>
                </a:rPr>
                <a:t>Atasal</a:t>
              </a:r>
              <a:endParaRPr lang="en-US" sz="2000">
                <a:effectLst/>
                <a:latin typeface="Times" pitchFamily="18" charset="0"/>
              </a:endParaRPr>
            </a:p>
            <a:p>
              <a:pPr algn="ctr" eaLnBrk="0" hangingPunct="0"/>
              <a:endParaRPr lang="en-US" sz="2000">
                <a:effectLst/>
                <a:latin typeface="Times" pitchFamily="18" charset="0"/>
              </a:endParaRPr>
            </a:p>
            <a:p>
              <a:pPr algn="ctr" eaLnBrk="0" hangingPunct="0"/>
              <a:r>
                <a:rPr lang="en-US" sz="2000">
                  <a:effectLst/>
                  <a:latin typeface="Times" pitchFamily="18" charset="0"/>
                </a:rPr>
                <a:t>Globin gen</a:t>
              </a:r>
              <a:r>
                <a:rPr lang="tr-TR" sz="2000">
                  <a:effectLst/>
                  <a:latin typeface="Times" pitchFamily="18" charset="0"/>
                </a:rPr>
                <a:t>i</a:t>
              </a:r>
              <a:endParaRPr lang="en-US" sz="2000">
                <a:effectLst/>
                <a:latin typeface="Times" pitchFamily="18" charset="0"/>
              </a:endParaRPr>
            </a:p>
          </p:txBody>
        </p:sp>
      </p:grpSp>
      <p:grpSp>
        <p:nvGrpSpPr>
          <p:cNvPr id="628743" name="Group 7"/>
          <p:cNvGrpSpPr>
            <a:grpSpLocks/>
          </p:cNvGrpSpPr>
          <p:nvPr/>
        </p:nvGrpSpPr>
        <p:grpSpPr bwMode="auto">
          <a:xfrm>
            <a:off x="1273175" y="2063750"/>
            <a:ext cx="5089525" cy="619125"/>
            <a:chOff x="802" y="1300"/>
            <a:chExt cx="3206" cy="390"/>
          </a:xfrm>
        </p:grpSpPr>
        <p:sp>
          <p:nvSpPr>
            <p:cNvPr id="628744" name="Line 8"/>
            <p:cNvSpPr>
              <a:spLocks noChangeShapeType="1"/>
            </p:cNvSpPr>
            <p:nvPr/>
          </p:nvSpPr>
          <p:spPr bwMode="auto">
            <a:xfrm flipH="1">
              <a:off x="2640" y="1300"/>
              <a:ext cx="96" cy="244"/>
            </a:xfrm>
            <a:prstGeom prst="line">
              <a:avLst/>
            </a:prstGeom>
            <a:noFill/>
            <a:ln w="12700">
              <a:solidFill>
                <a:schemeClr val="folHlink"/>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28745" name="Line 9"/>
            <p:cNvSpPr>
              <a:spLocks noChangeShapeType="1"/>
            </p:cNvSpPr>
            <p:nvPr/>
          </p:nvSpPr>
          <p:spPr bwMode="auto">
            <a:xfrm>
              <a:off x="3036" y="1304"/>
              <a:ext cx="92" cy="240"/>
            </a:xfrm>
            <a:prstGeom prst="line">
              <a:avLst/>
            </a:prstGeom>
            <a:noFill/>
            <a:ln w="12700">
              <a:solidFill>
                <a:schemeClr val="folHlink"/>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28746" name="Line 10"/>
            <p:cNvSpPr>
              <a:spLocks noChangeShapeType="1"/>
            </p:cNvSpPr>
            <p:nvPr/>
          </p:nvSpPr>
          <p:spPr bwMode="auto">
            <a:xfrm flipH="1">
              <a:off x="1776" y="1632"/>
              <a:ext cx="2232"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28747" name="Line 11"/>
            <p:cNvSpPr>
              <a:spLocks noChangeShapeType="1"/>
            </p:cNvSpPr>
            <p:nvPr/>
          </p:nvSpPr>
          <p:spPr bwMode="auto">
            <a:xfrm flipH="1">
              <a:off x="2976" y="1632"/>
              <a:ext cx="288" cy="0"/>
            </a:xfrm>
            <a:prstGeom prst="line">
              <a:avLst/>
            </a:prstGeom>
            <a:noFill/>
            <a:ln w="254000">
              <a:solidFill>
                <a:srgbClr val="66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28748" name="Text Box 12"/>
            <p:cNvSpPr txBox="1">
              <a:spLocks noChangeArrowheads="1"/>
            </p:cNvSpPr>
            <p:nvPr/>
          </p:nvSpPr>
          <p:spPr bwMode="auto">
            <a:xfrm>
              <a:off x="802" y="1440"/>
              <a:ext cx="93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000">
                  <a:effectLst/>
                  <a:latin typeface="Times" pitchFamily="18" charset="0"/>
                </a:rPr>
                <a:t>Dupli</a:t>
              </a:r>
              <a:r>
                <a:rPr lang="tr-TR" sz="2000">
                  <a:effectLst/>
                  <a:latin typeface="Times" pitchFamily="18" charset="0"/>
                </a:rPr>
                <a:t>kasyon</a:t>
              </a:r>
              <a:endParaRPr lang="en-US" sz="2000">
                <a:effectLst/>
                <a:latin typeface="Times" pitchFamily="18" charset="0"/>
              </a:endParaRPr>
            </a:p>
          </p:txBody>
        </p:sp>
        <p:sp>
          <p:nvSpPr>
            <p:cNvPr id="628749" name="Line 13"/>
            <p:cNvSpPr>
              <a:spLocks noChangeShapeType="1"/>
            </p:cNvSpPr>
            <p:nvPr/>
          </p:nvSpPr>
          <p:spPr bwMode="auto">
            <a:xfrm flipH="1">
              <a:off x="2496" y="1632"/>
              <a:ext cx="288" cy="0"/>
            </a:xfrm>
            <a:prstGeom prst="line">
              <a:avLst/>
            </a:prstGeom>
            <a:noFill/>
            <a:ln w="254000">
              <a:solidFill>
                <a:srgbClr val="66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628750" name="Group 14"/>
          <p:cNvGrpSpPr>
            <a:grpSpLocks/>
          </p:cNvGrpSpPr>
          <p:nvPr/>
        </p:nvGrpSpPr>
        <p:grpSpPr bwMode="auto">
          <a:xfrm>
            <a:off x="609600" y="3946525"/>
            <a:ext cx="7962900" cy="703263"/>
            <a:chOff x="384" y="2486"/>
            <a:chExt cx="5016" cy="443"/>
          </a:xfrm>
        </p:grpSpPr>
        <p:sp>
          <p:nvSpPr>
            <p:cNvPr id="628751" name="Line 15"/>
            <p:cNvSpPr>
              <a:spLocks noChangeShapeType="1"/>
            </p:cNvSpPr>
            <p:nvPr/>
          </p:nvSpPr>
          <p:spPr bwMode="auto">
            <a:xfrm flipH="1">
              <a:off x="3168" y="2784"/>
              <a:ext cx="2232"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28752" name="Line 16"/>
            <p:cNvSpPr>
              <a:spLocks noChangeShapeType="1"/>
            </p:cNvSpPr>
            <p:nvPr/>
          </p:nvSpPr>
          <p:spPr bwMode="auto">
            <a:xfrm flipH="1">
              <a:off x="3456" y="2784"/>
              <a:ext cx="288" cy="0"/>
            </a:xfrm>
            <a:prstGeom prst="line">
              <a:avLst/>
            </a:prstGeom>
            <a:noFill/>
            <a:ln w="2540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28753" name="Text Box 17"/>
            <p:cNvSpPr txBox="1">
              <a:spLocks noChangeArrowheads="1"/>
            </p:cNvSpPr>
            <p:nvPr/>
          </p:nvSpPr>
          <p:spPr bwMode="auto">
            <a:xfrm>
              <a:off x="3504" y="2669"/>
              <a:ext cx="18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000">
                  <a:solidFill>
                    <a:schemeClr val="bg1"/>
                  </a:solidFill>
                  <a:effectLst/>
                  <a:latin typeface="Symbol" pitchFamily="18" charset="2"/>
                </a:rPr>
                <a:t>e</a:t>
              </a:r>
            </a:p>
          </p:txBody>
        </p:sp>
        <p:sp>
          <p:nvSpPr>
            <p:cNvPr id="628754" name="Line 18"/>
            <p:cNvSpPr>
              <a:spLocks noChangeShapeType="1"/>
            </p:cNvSpPr>
            <p:nvPr/>
          </p:nvSpPr>
          <p:spPr bwMode="auto">
            <a:xfrm flipH="1">
              <a:off x="384" y="2784"/>
              <a:ext cx="2232"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28755" name="Line 19"/>
            <p:cNvSpPr>
              <a:spLocks noChangeShapeType="1"/>
            </p:cNvSpPr>
            <p:nvPr/>
          </p:nvSpPr>
          <p:spPr bwMode="auto">
            <a:xfrm flipH="1">
              <a:off x="1632" y="2784"/>
              <a:ext cx="288" cy="0"/>
            </a:xfrm>
            <a:prstGeom prst="line">
              <a:avLst/>
            </a:prstGeom>
            <a:noFill/>
            <a:ln w="2540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28756" name="Text Box 20"/>
            <p:cNvSpPr txBox="1">
              <a:spLocks noChangeArrowheads="1"/>
            </p:cNvSpPr>
            <p:nvPr/>
          </p:nvSpPr>
          <p:spPr bwMode="auto">
            <a:xfrm>
              <a:off x="1632" y="2641"/>
              <a:ext cx="23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effectLst/>
                  <a:latin typeface="Symbol" pitchFamily="18" charset="2"/>
                </a:rPr>
                <a:t>a</a:t>
              </a:r>
            </a:p>
          </p:txBody>
        </p:sp>
        <p:sp>
          <p:nvSpPr>
            <p:cNvPr id="628757" name="Text Box 21"/>
            <p:cNvSpPr txBox="1">
              <a:spLocks noChangeArrowheads="1"/>
            </p:cNvSpPr>
            <p:nvPr/>
          </p:nvSpPr>
          <p:spPr bwMode="auto">
            <a:xfrm>
              <a:off x="1999" y="2496"/>
              <a:ext cx="18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tr-TR" sz="2000">
                  <a:effectLst/>
                  <a:latin typeface="Times" pitchFamily="18" charset="0"/>
                </a:rPr>
                <a:t>Duplikasyon ve Mutasyon</a:t>
              </a:r>
              <a:endParaRPr lang="en-US" sz="2000">
                <a:effectLst/>
                <a:latin typeface="Times" pitchFamily="18" charset="0"/>
              </a:endParaRPr>
            </a:p>
          </p:txBody>
        </p:sp>
        <p:sp>
          <p:nvSpPr>
            <p:cNvPr id="628758" name="Line 22"/>
            <p:cNvSpPr>
              <a:spLocks noChangeShapeType="1"/>
            </p:cNvSpPr>
            <p:nvPr/>
          </p:nvSpPr>
          <p:spPr bwMode="auto">
            <a:xfrm flipH="1">
              <a:off x="672" y="2784"/>
              <a:ext cx="288" cy="0"/>
            </a:xfrm>
            <a:prstGeom prst="line">
              <a:avLst/>
            </a:prstGeom>
            <a:noFill/>
            <a:ln w="2540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28759" name="Text Box 23"/>
            <p:cNvSpPr txBox="1">
              <a:spLocks noChangeArrowheads="1"/>
            </p:cNvSpPr>
            <p:nvPr/>
          </p:nvSpPr>
          <p:spPr bwMode="auto">
            <a:xfrm>
              <a:off x="672" y="2641"/>
              <a:ext cx="21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effectLst/>
                  <a:latin typeface="Symbol" pitchFamily="18" charset="2"/>
                </a:rPr>
                <a:t>z</a:t>
              </a:r>
            </a:p>
          </p:txBody>
        </p:sp>
        <p:sp>
          <p:nvSpPr>
            <p:cNvPr id="628760" name="Line 24"/>
            <p:cNvSpPr>
              <a:spLocks noChangeShapeType="1"/>
            </p:cNvSpPr>
            <p:nvPr/>
          </p:nvSpPr>
          <p:spPr bwMode="auto">
            <a:xfrm flipH="1">
              <a:off x="4128" y="2784"/>
              <a:ext cx="288" cy="0"/>
            </a:xfrm>
            <a:prstGeom prst="line">
              <a:avLst/>
            </a:prstGeom>
            <a:noFill/>
            <a:ln w="2540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28761" name="Text Box 25"/>
            <p:cNvSpPr txBox="1">
              <a:spLocks noChangeArrowheads="1"/>
            </p:cNvSpPr>
            <p:nvPr/>
          </p:nvSpPr>
          <p:spPr bwMode="auto">
            <a:xfrm>
              <a:off x="4176" y="2669"/>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000">
                  <a:solidFill>
                    <a:schemeClr val="bg1"/>
                  </a:solidFill>
                  <a:effectLst/>
                  <a:latin typeface="Symbol" pitchFamily="18" charset="2"/>
                </a:rPr>
                <a:t>g</a:t>
              </a:r>
            </a:p>
          </p:txBody>
        </p:sp>
        <p:sp>
          <p:nvSpPr>
            <p:cNvPr id="628762" name="Line 26"/>
            <p:cNvSpPr>
              <a:spLocks noChangeShapeType="1"/>
            </p:cNvSpPr>
            <p:nvPr/>
          </p:nvSpPr>
          <p:spPr bwMode="auto">
            <a:xfrm flipH="1">
              <a:off x="4896" y="2784"/>
              <a:ext cx="288" cy="0"/>
            </a:xfrm>
            <a:prstGeom prst="line">
              <a:avLst/>
            </a:prstGeom>
            <a:noFill/>
            <a:ln w="2540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28763" name="Text Box 27"/>
            <p:cNvSpPr txBox="1">
              <a:spLocks noChangeArrowheads="1"/>
            </p:cNvSpPr>
            <p:nvPr/>
          </p:nvSpPr>
          <p:spPr bwMode="auto">
            <a:xfrm>
              <a:off x="4944" y="2669"/>
              <a:ext cx="20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000">
                  <a:solidFill>
                    <a:schemeClr val="bg1"/>
                  </a:solidFill>
                  <a:effectLst/>
                  <a:latin typeface="Symbol" pitchFamily="18" charset="2"/>
                </a:rPr>
                <a:t>b</a:t>
              </a:r>
            </a:p>
          </p:txBody>
        </p:sp>
        <p:sp>
          <p:nvSpPr>
            <p:cNvPr id="628764" name="Line 28"/>
            <p:cNvSpPr>
              <a:spLocks noChangeShapeType="1"/>
            </p:cNvSpPr>
            <p:nvPr/>
          </p:nvSpPr>
          <p:spPr bwMode="auto">
            <a:xfrm flipH="1">
              <a:off x="874" y="2496"/>
              <a:ext cx="230" cy="198"/>
            </a:xfrm>
            <a:prstGeom prst="line">
              <a:avLst/>
            </a:prstGeom>
            <a:noFill/>
            <a:ln w="12700">
              <a:solidFill>
                <a:schemeClr val="folHlink"/>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28765" name="Line 29"/>
            <p:cNvSpPr>
              <a:spLocks noChangeShapeType="1"/>
            </p:cNvSpPr>
            <p:nvPr/>
          </p:nvSpPr>
          <p:spPr bwMode="auto">
            <a:xfrm>
              <a:off x="1398" y="2488"/>
              <a:ext cx="312" cy="208"/>
            </a:xfrm>
            <a:prstGeom prst="line">
              <a:avLst/>
            </a:prstGeom>
            <a:noFill/>
            <a:ln w="12700">
              <a:solidFill>
                <a:schemeClr val="folHlink"/>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28766" name="Line 30"/>
            <p:cNvSpPr>
              <a:spLocks noChangeShapeType="1"/>
            </p:cNvSpPr>
            <p:nvPr/>
          </p:nvSpPr>
          <p:spPr bwMode="auto">
            <a:xfrm flipH="1">
              <a:off x="3650" y="2486"/>
              <a:ext cx="710" cy="210"/>
            </a:xfrm>
            <a:prstGeom prst="line">
              <a:avLst/>
            </a:prstGeom>
            <a:noFill/>
            <a:ln w="12700">
              <a:solidFill>
                <a:schemeClr val="folHlink"/>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28767" name="Line 31"/>
            <p:cNvSpPr>
              <a:spLocks noChangeShapeType="1"/>
            </p:cNvSpPr>
            <p:nvPr/>
          </p:nvSpPr>
          <p:spPr bwMode="auto">
            <a:xfrm flipH="1">
              <a:off x="4282" y="2492"/>
              <a:ext cx="242" cy="202"/>
            </a:xfrm>
            <a:prstGeom prst="line">
              <a:avLst/>
            </a:prstGeom>
            <a:noFill/>
            <a:ln w="12700">
              <a:solidFill>
                <a:schemeClr val="folHlink"/>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28768" name="Line 32"/>
            <p:cNvSpPr>
              <a:spLocks noChangeShapeType="1"/>
            </p:cNvSpPr>
            <p:nvPr/>
          </p:nvSpPr>
          <p:spPr bwMode="auto">
            <a:xfrm>
              <a:off x="4662" y="2490"/>
              <a:ext cx="378" cy="200"/>
            </a:xfrm>
            <a:prstGeom prst="line">
              <a:avLst/>
            </a:prstGeom>
            <a:noFill/>
            <a:ln w="12700">
              <a:solidFill>
                <a:schemeClr val="folHlink"/>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628769" name="Group 33"/>
          <p:cNvGrpSpPr>
            <a:grpSpLocks/>
          </p:cNvGrpSpPr>
          <p:nvPr/>
        </p:nvGrpSpPr>
        <p:grpSpPr bwMode="auto">
          <a:xfrm>
            <a:off x="193675" y="3194050"/>
            <a:ext cx="8743950" cy="846138"/>
            <a:chOff x="122" y="2012"/>
            <a:chExt cx="5508" cy="533"/>
          </a:xfrm>
        </p:grpSpPr>
        <p:sp>
          <p:nvSpPr>
            <p:cNvPr id="628770" name="Text Box 34"/>
            <p:cNvSpPr txBox="1">
              <a:spLocks noChangeArrowheads="1"/>
            </p:cNvSpPr>
            <p:nvPr/>
          </p:nvSpPr>
          <p:spPr bwMode="auto">
            <a:xfrm>
              <a:off x="122" y="2112"/>
              <a:ext cx="104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tr-TR" sz="2000">
                  <a:solidFill>
                    <a:schemeClr val="folHlink"/>
                  </a:solidFill>
                  <a:effectLst/>
                  <a:latin typeface="Times" pitchFamily="18" charset="0"/>
                </a:rPr>
                <a:t>K</a:t>
              </a:r>
              <a:r>
                <a:rPr lang="en-US" sz="2000">
                  <a:solidFill>
                    <a:schemeClr val="folHlink"/>
                  </a:solidFill>
                  <a:effectLst/>
                  <a:latin typeface="Times" pitchFamily="18" charset="0"/>
                </a:rPr>
                <a:t>romo</a:t>
              </a:r>
              <a:r>
                <a:rPr lang="tr-TR" sz="2000">
                  <a:solidFill>
                    <a:schemeClr val="folHlink"/>
                  </a:solidFill>
                  <a:effectLst/>
                  <a:latin typeface="Times" pitchFamily="18" charset="0"/>
                </a:rPr>
                <a:t>z</a:t>
              </a:r>
              <a:r>
                <a:rPr lang="en-US" sz="2000">
                  <a:solidFill>
                    <a:schemeClr val="folHlink"/>
                  </a:solidFill>
                  <a:effectLst/>
                  <a:latin typeface="Times" pitchFamily="18" charset="0"/>
                </a:rPr>
                <a:t>om 16</a:t>
              </a:r>
            </a:p>
          </p:txBody>
        </p:sp>
        <p:sp>
          <p:nvSpPr>
            <p:cNvPr id="628771" name="Text Box 35"/>
            <p:cNvSpPr txBox="1">
              <a:spLocks noChangeArrowheads="1"/>
            </p:cNvSpPr>
            <p:nvPr/>
          </p:nvSpPr>
          <p:spPr bwMode="auto">
            <a:xfrm>
              <a:off x="4586" y="2112"/>
              <a:ext cx="104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tr-TR" sz="2000">
                  <a:solidFill>
                    <a:schemeClr val="folHlink"/>
                  </a:solidFill>
                  <a:effectLst/>
                  <a:latin typeface="Times" pitchFamily="18" charset="0"/>
                </a:rPr>
                <a:t>K</a:t>
              </a:r>
              <a:r>
                <a:rPr lang="en-US" sz="2000">
                  <a:solidFill>
                    <a:schemeClr val="folHlink"/>
                  </a:solidFill>
                  <a:effectLst/>
                  <a:latin typeface="Times" pitchFamily="18" charset="0"/>
                </a:rPr>
                <a:t>romo</a:t>
              </a:r>
              <a:r>
                <a:rPr lang="tr-TR" sz="2000">
                  <a:solidFill>
                    <a:schemeClr val="folHlink"/>
                  </a:solidFill>
                  <a:effectLst/>
                  <a:latin typeface="Times" pitchFamily="18" charset="0"/>
                </a:rPr>
                <a:t>z</a:t>
              </a:r>
              <a:r>
                <a:rPr lang="en-US" sz="2000">
                  <a:solidFill>
                    <a:schemeClr val="folHlink"/>
                  </a:solidFill>
                  <a:effectLst/>
                  <a:latin typeface="Times" pitchFamily="18" charset="0"/>
                </a:rPr>
                <a:t>om 11</a:t>
              </a:r>
            </a:p>
          </p:txBody>
        </p:sp>
        <p:sp>
          <p:nvSpPr>
            <p:cNvPr id="628772" name="Line 36"/>
            <p:cNvSpPr>
              <a:spLocks noChangeShapeType="1"/>
            </p:cNvSpPr>
            <p:nvPr/>
          </p:nvSpPr>
          <p:spPr bwMode="auto">
            <a:xfrm flipH="1">
              <a:off x="3168" y="2400"/>
              <a:ext cx="2232"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28773" name="Line 37"/>
            <p:cNvSpPr>
              <a:spLocks noChangeShapeType="1"/>
            </p:cNvSpPr>
            <p:nvPr/>
          </p:nvSpPr>
          <p:spPr bwMode="auto">
            <a:xfrm flipH="1">
              <a:off x="4368" y="2400"/>
              <a:ext cx="288" cy="0"/>
            </a:xfrm>
            <a:prstGeom prst="line">
              <a:avLst/>
            </a:prstGeom>
            <a:noFill/>
            <a:ln w="2540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28774" name="Text Box 38"/>
            <p:cNvSpPr txBox="1">
              <a:spLocks noChangeArrowheads="1"/>
            </p:cNvSpPr>
            <p:nvPr/>
          </p:nvSpPr>
          <p:spPr bwMode="auto">
            <a:xfrm>
              <a:off x="4416" y="2285"/>
              <a:ext cx="20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000">
                  <a:solidFill>
                    <a:schemeClr val="bg1"/>
                  </a:solidFill>
                  <a:effectLst/>
                  <a:latin typeface="Symbol" pitchFamily="18" charset="2"/>
                </a:rPr>
                <a:t>b</a:t>
              </a:r>
            </a:p>
          </p:txBody>
        </p:sp>
        <p:sp>
          <p:nvSpPr>
            <p:cNvPr id="628775" name="Line 39"/>
            <p:cNvSpPr>
              <a:spLocks noChangeShapeType="1"/>
            </p:cNvSpPr>
            <p:nvPr/>
          </p:nvSpPr>
          <p:spPr bwMode="auto">
            <a:xfrm flipH="1">
              <a:off x="384" y="2400"/>
              <a:ext cx="2232"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28776" name="Line 40"/>
            <p:cNvSpPr>
              <a:spLocks noChangeShapeType="1"/>
            </p:cNvSpPr>
            <p:nvPr/>
          </p:nvSpPr>
          <p:spPr bwMode="auto">
            <a:xfrm flipH="1">
              <a:off x="1104" y="2400"/>
              <a:ext cx="288" cy="0"/>
            </a:xfrm>
            <a:prstGeom prst="line">
              <a:avLst/>
            </a:prstGeom>
            <a:noFill/>
            <a:ln w="2540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28777" name="Text Box 41"/>
            <p:cNvSpPr txBox="1">
              <a:spLocks noChangeArrowheads="1"/>
            </p:cNvSpPr>
            <p:nvPr/>
          </p:nvSpPr>
          <p:spPr bwMode="auto">
            <a:xfrm>
              <a:off x="1104" y="2257"/>
              <a:ext cx="23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effectLst/>
                  <a:latin typeface="Symbol" pitchFamily="18" charset="2"/>
                </a:rPr>
                <a:t>a</a:t>
              </a:r>
            </a:p>
          </p:txBody>
        </p:sp>
        <p:sp>
          <p:nvSpPr>
            <p:cNvPr id="628778" name="Text Box 42"/>
            <p:cNvSpPr txBox="1">
              <a:spLocks noChangeArrowheads="1"/>
            </p:cNvSpPr>
            <p:nvPr/>
          </p:nvSpPr>
          <p:spPr bwMode="auto">
            <a:xfrm>
              <a:off x="2373" y="2064"/>
              <a:ext cx="104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000">
                  <a:effectLst/>
                  <a:latin typeface="Times" pitchFamily="18" charset="0"/>
                </a:rPr>
                <a:t>Transposi</a:t>
              </a:r>
              <a:r>
                <a:rPr lang="tr-TR" sz="2000">
                  <a:effectLst/>
                  <a:latin typeface="Times" pitchFamily="18" charset="0"/>
                </a:rPr>
                <a:t>syon</a:t>
              </a:r>
              <a:endParaRPr lang="en-US" sz="2000">
                <a:effectLst/>
                <a:latin typeface="Times" pitchFamily="18" charset="0"/>
              </a:endParaRPr>
            </a:p>
          </p:txBody>
        </p:sp>
        <p:sp>
          <p:nvSpPr>
            <p:cNvPr id="628779" name="Line 43"/>
            <p:cNvSpPr>
              <a:spLocks noChangeShapeType="1"/>
            </p:cNvSpPr>
            <p:nvPr/>
          </p:nvSpPr>
          <p:spPr bwMode="auto">
            <a:xfrm flipH="1">
              <a:off x="1272" y="2012"/>
              <a:ext cx="1356" cy="288"/>
            </a:xfrm>
            <a:prstGeom prst="line">
              <a:avLst/>
            </a:prstGeom>
            <a:noFill/>
            <a:ln w="12700">
              <a:solidFill>
                <a:schemeClr val="folHlink"/>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28780" name="Line 44"/>
            <p:cNvSpPr>
              <a:spLocks noChangeShapeType="1"/>
            </p:cNvSpPr>
            <p:nvPr/>
          </p:nvSpPr>
          <p:spPr bwMode="auto">
            <a:xfrm>
              <a:off x="3128" y="2016"/>
              <a:ext cx="1404" cy="292"/>
            </a:xfrm>
            <a:prstGeom prst="line">
              <a:avLst/>
            </a:prstGeom>
            <a:noFill/>
            <a:ln w="12700">
              <a:solidFill>
                <a:schemeClr val="folHlink"/>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628781" name="Group 45"/>
          <p:cNvGrpSpPr>
            <a:grpSpLocks/>
          </p:cNvGrpSpPr>
          <p:nvPr/>
        </p:nvGrpSpPr>
        <p:grpSpPr bwMode="auto">
          <a:xfrm>
            <a:off x="1414463" y="2736850"/>
            <a:ext cx="4948237" cy="541338"/>
            <a:chOff x="891" y="1724"/>
            <a:chExt cx="3117" cy="341"/>
          </a:xfrm>
        </p:grpSpPr>
        <p:sp>
          <p:nvSpPr>
            <p:cNvPr id="628782" name="Line 46"/>
            <p:cNvSpPr>
              <a:spLocks noChangeShapeType="1"/>
            </p:cNvSpPr>
            <p:nvPr/>
          </p:nvSpPr>
          <p:spPr bwMode="auto">
            <a:xfrm flipH="1">
              <a:off x="1776" y="1920"/>
              <a:ext cx="2232"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28783" name="Line 47"/>
            <p:cNvSpPr>
              <a:spLocks noChangeShapeType="1"/>
            </p:cNvSpPr>
            <p:nvPr/>
          </p:nvSpPr>
          <p:spPr bwMode="auto">
            <a:xfrm flipH="1">
              <a:off x="2976" y="1920"/>
              <a:ext cx="288" cy="0"/>
            </a:xfrm>
            <a:prstGeom prst="line">
              <a:avLst/>
            </a:prstGeom>
            <a:noFill/>
            <a:ln w="2540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28784" name="Text Box 48"/>
            <p:cNvSpPr txBox="1">
              <a:spLocks noChangeArrowheads="1"/>
            </p:cNvSpPr>
            <p:nvPr/>
          </p:nvSpPr>
          <p:spPr bwMode="auto">
            <a:xfrm>
              <a:off x="891" y="1728"/>
              <a:ext cx="75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000">
                  <a:effectLst/>
                  <a:latin typeface="Times" pitchFamily="18" charset="0"/>
                </a:rPr>
                <a:t>Muta</a:t>
              </a:r>
              <a:r>
                <a:rPr lang="tr-TR" sz="2000">
                  <a:effectLst/>
                  <a:latin typeface="Times" pitchFamily="18" charset="0"/>
                </a:rPr>
                <a:t>syon</a:t>
              </a:r>
              <a:endParaRPr lang="en-US" sz="2000">
                <a:effectLst/>
                <a:latin typeface="Times" pitchFamily="18" charset="0"/>
              </a:endParaRPr>
            </a:p>
          </p:txBody>
        </p:sp>
        <p:sp>
          <p:nvSpPr>
            <p:cNvPr id="628785" name="Line 49"/>
            <p:cNvSpPr>
              <a:spLocks noChangeShapeType="1"/>
            </p:cNvSpPr>
            <p:nvPr/>
          </p:nvSpPr>
          <p:spPr bwMode="auto">
            <a:xfrm flipH="1">
              <a:off x="2496" y="1920"/>
              <a:ext cx="288" cy="0"/>
            </a:xfrm>
            <a:prstGeom prst="line">
              <a:avLst/>
            </a:prstGeom>
            <a:noFill/>
            <a:ln w="2540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28786" name="Text Box 50"/>
            <p:cNvSpPr txBox="1">
              <a:spLocks noChangeArrowheads="1"/>
            </p:cNvSpPr>
            <p:nvPr/>
          </p:nvSpPr>
          <p:spPr bwMode="auto">
            <a:xfrm>
              <a:off x="3024" y="1805"/>
              <a:ext cx="20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000">
                  <a:solidFill>
                    <a:schemeClr val="bg1"/>
                  </a:solidFill>
                  <a:effectLst/>
                  <a:latin typeface="Symbol" pitchFamily="18" charset="2"/>
                </a:rPr>
                <a:t>b</a:t>
              </a:r>
            </a:p>
          </p:txBody>
        </p:sp>
        <p:sp>
          <p:nvSpPr>
            <p:cNvPr id="628787" name="Text Box 51"/>
            <p:cNvSpPr txBox="1">
              <a:spLocks noChangeArrowheads="1"/>
            </p:cNvSpPr>
            <p:nvPr/>
          </p:nvSpPr>
          <p:spPr bwMode="auto">
            <a:xfrm>
              <a:off x="2496" y="1777"/>
              <a:ext cx="23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effectLst/>
                  <a:latin typeface="Symbol" pitchFamily="18" charset="2"/>
                </a:rPr>
                <a:t>a</a:t>
              </a:r>
            </a:p>
          </p:txBody>
        </p:sp>
        <p:sp>
          <p:nvSpPr>
            <p:cNvPr id="628788" name="Line 52"/>
            <p:cNvSpPr>
              <a:spLocks noChangeShapeType="1"/>
            </p:cNvSpPr>
            <p:nvPr/>
          </p:nvSpPr>
          <p:spPr bwMode="auto">
            <a:xfrm>
              <a:off x="2640" y="1724"/>
              <a:ext cx="0" cy="104"/>
            </a:xfrm>
            <a:prstGeom prst="line">
              <a:avLst/>
            </a:prstGeom>
            <a:noFill/>
            <a:ln w="12700">
              <a:solidFill>
                <a:schemeClr val="folHlink"/>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28789" name="Line 53"/>
            <p:cNvSpPr>
              <a:spLocks noChangeShapeType="1"/>
            </p:cNvSpPr>
            <p:nvPr/>
          </p:nvSpPr>
          <p:spPr bwMode="auto">
            <a:xfrm>
              <a:off x="3128" y="1724"/>
              <a:ext cx="0" cy="104"/>
            </a:xfrm>
            <a:prstGeom prst="line">
              <a:avLst/>
            </a:prstGeom>
            <a:noFill/>
            <a:ln w="12700">
              <a:solidFill>
                <a:schemeClr val="folHlink"/>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628790" name="Group 54"/>
          <p:cNvGrpSpPr>
            <a:grpSpLocks/>
          </p:cNvGrpSpPr>
          <p:nvPr/>
        </p:nvGrpSpPr>
        <p:grpSpPr bwMode="auto">
          <a:xfrm>
            <a:off x="228600" y="4556125"/>
            <a:ext cx="8763000" cy="855663"/>
            <a:chOff x="144" y="2870"/>
            <a:chExt cx="5520" cy="539"/>
          </a:xfrm>
        </p:grpSpPr>
        <p:sp>
          <p:nvSpPr>
            <p:cNvPr id="628791" name="Line 55"/>
            <p:cNvSpPr>
              <a:spLocks noChangeShapeType="1"/>
            </p:cNvSpPr>
            <p:nvPr/>
          </p:nvSpPr>
          <p:spPr bwMode="auto">
            <a:xfrm flipH="1">
              <a:off x="3454" y="2876"/>
              <a:ext cx="130" cy="294"/>
            </a:xfrm>
            <a:prstGeom prst="line">
              <a:avLst/>
            </a:prstGeom>
            <a:noFill/>
            <a:ln w="12700">
              <a:solidFill>
                <a:schemeClr val="folHlink"/>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28792" name="Line 56"/>
            <p:cNvSpPr>
              <a:spLocks noChangeShapeType="1"/>
            </p:cNvSpPr>
            <p:nvPr/>
          </p:nvSpPr>
          <p:spPr bwMode="auto">
            <a:xfrm flipH="1">
              <a:off x="1246" y="2872"/>
              <a:ext cx="378" cy="302"/>
            </a:xfrm>
            <a:prstGeom prst="line">
              <a:avLst/>
            </a:prstGeom>
            <a:noFill/>
            <a:ln w="12700">
              <a:solidFill>
                <a:schemeClr val="folHlink"/>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28793" name="Line 57"/>
            <p:cNvSpPr>
              <a:spLocks noChangeShapeType="1"/>
            </p:cNvSpPr>
            <p:nvPr/>
          </p:nvSpPr>
          <p:spPr bwMode="auto">
            <a:xfrm flipH="1">
              <a:off x="1576" y="2874"/>
              <a:ext cx="124" cy="296"/>
            </a:xfrm>
            <a:prstGeom prst="line">
              <a:avLst/>
            </a:prstGeom>
            <a:noFill/>
            <a:ln w="12700">
              <a:solidFill>
                <a:schemeClr val="folHlink"/>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28794" name="Line 58"/>
            <p:cNvSpPr>
              <a:spLocks noChangeShapeType="1"/>
            </p:cNvSpPr>
            <p:nvPr/>
          </p:nvSpPr>
          <p:spPr bwMode="auto">
            <a:xfrm>
              <a:off x="1774" y="2872"/>
              <a:ext cx="112" cy="300"/>
            </a:xfrm>
            <a:prstGeom prst="line">
              <a:avLst/>
            </a:prstGeom>
            <a:noFill/>
            <a:ln w="12700">
              <a:solidFill>
                <a:schemeClr val="folHlink"/>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28795" name="Line 59"/>
            <p:cNvSpPr>
              <a:spLocks noChangeShapeType="1"/>
            </p:cNvSpPr>
            <p:nvPr/>
          </p:nvSpPr>
          <p:spPr bwMode="auto">
            <a:xfrm>
              <a:off x="1858" y="2874"/>
              <a:ext cx="348" cy="296"/>
            </a:xfrm>
            <a:prstGeom prst="line">
              <a:avLst/>
            </a:prstGeom>
            <a:noFill/>
            <a:ln w="12700">
              <a:solidFill>
                <a:schemeClr val="folHlink"/>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28796" name="Line 60"/>
            <p:cNvSpPr>
              <a:spLocks noChangeShapeType="1"/>
            </p:cNvSpPr>
            <p:nvPr/>
          </p:nvSpPr>
          <p:spPr bwMode="auto">
            <a:xfrm>
              <a:off x="1928" y="2874"/>
              <a:ext cx="636" cy="296"/>
            </a:xfrm>
            <a:prstGeom prst="line">
              <a:avLst/>
            </a:prstGeom>
            <a:noFill/>
            <a:ln w="12700">
              <a:solidFill>
                <a:schemeClr val="folHlink"/>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28797" name="Line 61"/>
            <p:cNvSpPr>
              <a:spLocks noChangeShapeType="1"/>
            </p:cNvSpPr>
            <p:nvPr/>
          </p:nvSpPr>
          <p:spPr bwMode="auto">
            <a:xfrm flipH="1">
              <a:off x="144" y="3264"/>
              <a:ext cx="264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28798" name="Line 62"/>
            <p:cNvSpPr>
              <a:spLocks noChangeShapeType="1"/>
            </p:cNvSpPr>
            <p:nvPr/>
          </p:nvSpPr>
          <p:spPr bwMode="auto">
            <a:xfrm flipH="1">
              <a:off x="1428" y="3264"/>
              <a:ext cx="288" cy="0"/>
            </a:xfrm>
            <a:prstGeom prst="line">
              <a:avLst/>
            </a:prstGeom>
            <a:noFill/>
            <a:ln w="254000">
              <a:solidFill>
                <a:srgbClr val="FF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28799" name="Line 63"/>
            <p:cNvSpPr>
              <a:spLocks noChangeShapeType="1"/>
            </p:cNvSpPr>
            <p:nvPr/>
          </p:nvSpPr>
          <p:spPr bwMode="auto">
            <a:xfrm flipH="1">
              <a:off x="1766" y="3264"/>
              <a:ext cx="294" cy="0"/>
            </a:xfrm>
            <a:prstGeom prst="line">
              <a:avLst/>
            </a:prstGeom>
            <a:noFill/>
            <a:ln w="2540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28800" name="Line 64"/>
            <p:cNvSpPr>
              <a:spLocks noChangeShapeType="1"/>
            </p:cNvSpPr>
            <p:nvPr/>
          </p:nvSpPr>
          <p:spPr bwMode="auto">
            <a:xfrm flipH="1">
              <a:off x="1104" y="3264"/>
              <a:ext cx="288" cy="0"/>
            </a:xfrm>
            <a:prstGeom prst="line">
              <a:avLst/>
            </a:prstGeom>
            <a:noFill/>
            <a:ln w="254000">
              <a:solidFill>
                <a:srgbClr val="FF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28801" name="Text Box 65"/>
            <p:cNvSpPr txBox="1">
              <a:spLocks noChangeArrowheads="1"/>
            </p:cNvSpPr>
            <p:nvPr/>
          </p:nvSpPr>
          <p:spPr bwMode="auto">
            <a:xfrm>
              <a:off x="1384" y="3107"/>
              <a:ext cx="39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effectLst/>
                  <a:latin typeface="Symbol" pitchFamily="18" charset="2"/>
                </a:rPr>
                <a:t>y</a:t>
              </a:r>
              <a:r>
                <a:rPr lang="en-US" baseline="-25000">
                  <a:effectLst/>
                  <a:latin typeface="Symbol" pitchFamily="18" charset="2"/>
                </a:rPr>
                <a:t>a1</a:t>
              </a:r>
              <a:endParaRPr lang="en-US">
                <a:effectLst/>
                <a:latin typeface="Symbol" pitchFamily="18" charset="2"/>
              </a:endParaRPr>
            </a:p>
          </p:txBody>
        </p:sp>
        <p:sp>
          <p:nvSpPr>
            <p:cNvPr id="628802" name="Line 66"/>
            <p:cNvSpPr>
              <a:spLocks noChangeShapeType="1"/>
            </p:cNvSpPr>
            <p:nvPr/>
          </p:nvSpPr>
          <p:spPr bwMode="auto">
            <a:xfrm flipH="1">
              <a:off x="3168" y="3264"/>
              <a:ext cx="2496"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28803" name="Line 67"/>
            <p:cNvSpPr>
              <a:spLocks noChangeShapeType="1"/>
            </p:cNvSpPr>
            <p:nvPr/>
          </p:nvSpPr>
          <p:spPr bwMode="auto">
            <a:xfrm flipH="1">
              <a:off x="3312" y="3264"/>
              <a:ext cx="288" cy="0"/>
            </a:xfrm>
            <a:prstGeom prst="line">
              <a:avLst/>
            </a:prstGeom>
            <a:noFill/>
            <a:ln w="2540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28804" name="Text Box 68"/>
            <p:cNvSpPr txBox="1">
              <a:spLocks noChangeArrowheads="1"/>
            </p:cNvSpPr>
            <p:nvPr/>
          </p:nvSpPr>
          <p:spPr bwMode="auto">
            <a:xfrm>
              <a:off x="3360" y="3149"/>
              <a:ext cx="18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000">
                  <a:solidFill>
                    <a:schemeClr val="bg1"/>
                  </a:solidFill>
                  <a:effectLst/>
                  <a:latin typeface="Symbol" pitchFamily="18" charset="2"/>
                </a:rPr>
                <a:t>e</a:t>
              </a:r>
            </a:p>
          </p:txBody>
        </p:sp>
        <p:sp>
          <p:nvSpPr>
            <p:cNvPr id="628805" name="Text Box 69"/>
            <p:cNvSpPr txBox="1">
              <a:spLocks noChangeArrowheads="1"/>
            </p:cNvSpPr>
            <p:nvPr/>
          </p:nvSpPr>
          <p:spPr bwMode="auto">
            <a:xfrm>
              <a:off x="1046" y="3105"/>
              <a:ext cx="39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effectLst/>
                  <a:latin typeface="Symbol" pitchFamily="18" charset="2"/>
                </a:rPr>
                <a:t>y</a:t>
              </a:r>
              <a:r>
                <a:rPr lang="en-US" baseline="-25000">
                  <a:effectLst/>
                  <a:latin typeface="Symbol" pitchFamily="18" charset="2"/>
                </a:rPr>
                <a:t>a2</a:t>
              </a:r>
              <a:endParaRPr lang="en-US">
                <a:effectLst/>
                <a:latin typeface="Symbol" pitchFamily="18" charset="2"/>
              </a:endParaRPr>
            </a:p>
          </p:txBody>
        </p:sp>
        <p:sp>
          <p:nvSpPr>
            <p:cNvPr id="628806" name="Line 70"/>
            <p:cNvSpPr>
              <a:spLocks noChangeShapeType="1"/>
            </p:cNvSpPr>
            <p:nvPr/>
          </p:nvSpPr>
          <p:spPr bwMode="auto">
            <a:xfrm flipH="1">
              <a:off x="672" y="3264"/>
              <a:ext cx="288" cy="0"/>
            </a:xfrm>
            <a:prstGeom prst="line">
              <a:avLst/>
            </a:prstGeom>
            <a:noFill/>
            <a:ln w="254000">
              <a:solidFill>
                <a:srgbClr val="FF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28807" name="Text Box 71"/>
            <p:cNvSpPr txBox="1">
              <a:spLocks noChangeArrowheads="1"/>
            </p:cNvSpPr>
            <p:nvPr/>
          </p:nvSpPr>
          <p:spPr bwMode="auto">
            <a:xfrm>
              <a:off x="672" y="3105"/>
              <a:ext cx="31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effectLst/>
                  <a:latin typeface="Symbol" pitchFamily="18" charset="2"/>
                </a:rPr>
                <a:t>y</a:t>
              </a:r>
              <a:r>
                <a:rPr lang="en-US" baseline="-25000">
                  <a:effectLst/>
                  <a:latin typeface="Symbol" pitchFamily="18" charset="2"/>
                </a:rPr>
                <a:t>z</a:t>
              </a:r>
              <a:endParaRPr lang="en-US">
                <a:effectLst/>
                <a:latin typeface="Symbol" pitchFamily="18" charset="2"/>
              </a:endParaRPr>
            </a:p>
          </p:txBody>
        </p:sp>
        <p:sp>
          <p:nvSpPr>
            <p:cNvPr id="628808" name="Line 72"/>
            <p:cNvSpPr>
              <a:spLocks noChangeShapeType="1"/>
            </p:cNvSpPr>
            <p:nvPr/>
          </p:nvSpPr>
          <p:spPr bwMode="auto">
            <a:xfrm flipH="1">
              <a:off x="3792" y="3264"/>
              <a:ext cx="288" cy="0"/>
            </a:xfrm>
            <a:prstGeom prst="line">
              <a:avLst/>
            </a:prstGeom>
            <a:noFill/>
            <a:ln w="2540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28809" name="Line 73"/>
            <p:cNvSpPr>
              <a:spLocks noChangeShapeType="1"/>
            </p:cNvSpPr>
            <p:nvPr/>
          </p:nvSpPr>
          <p:spPr bwMode="auto">
            <a:xfrm flipH="1">
              <a:off x="4656" y="3264"/>
              <a:ext cx="288" cy="0"/>
            </a:xfrm>
            <a:prstGeom prst="line">
              <a:avLst/>
            </a:prstGeom>
            <a:noFill/>
            <a:ln w="2540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28810" name="Text Box 74"/>
            <p:cNvSpPr txBox="1">
              <a:spLocks noChangeArrowheads="1"/>
            </p:cNvSpPr>
            <p:nvPr/>
          </p:nvSpPr>
          <p:spPr bwMode="auto">
            <a:xfrm>
              <a:off x="4648" y="3129"/>
              <a:ext cx="28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000">
                  <a:solidFill>
                    <a:schemeClr val="bg1"/>
                  </a:solidFill>
                  <a:effectLst/>
                  <a:latin typeface="Symbol" pitchFamily="18" charset="2"/>
                </a:rPr>
                <a:t>y</a:t>
              </a:r>
              <a:r>
                <a:rPr lang="en-US" sz="2000" baseline="-25000">
                  <a:solidFill>
                    <a:schemeClr val="bg1"/>
                  </a:solidFill>
                  <a:effectLst/>
                  <a:latin typeface="Symbol" pitchFamily="18" charset="2"/>
                </a:rPr>
                <a:t>b</a:t>
              </a:r>
              <a:endParaRPr lang="en-US" sz="2000">
                <a:solidFill>
                  <a:schemeClr val="bg1"/>
                </a:solidFill>
                <a:effectLst/>
                <a:latin typeface="Symbol" pitchFamily="18" charset="2"/>
              </a:endParaRPr>
            </a:p>
          </p:txBody>
        </p:sp>
        <p:sp>
          <p:nvSpPr>
            <p:cNvPr id="628811" name="Line 75"/>
            <p:cNvSpPr>
              <a:spLocks noChangeShapeType="1"/>
            </p:cNvSpPr>
            <p:nvPr/>
          </p:nvSpPr>
          <p:spPr bwMode="auto">
            <a:xfrm flipH="1">
              <a:off x="288" y="3264"/>
              <a:ext cx="288" cy="0"/>
            </a:xfrm>
            <a:prstGeom prst="line">
              <a:avLst/>
            </a:prstGeom>
            <a:noFill/>
            <a:ln w="2540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28812" name="Text Box 76"/>
            <p:cNvSpPr txBox="1">
              <a:spLocks noChangeArrowheads="1"/>
            </p:cNvSpPr>
            <p:nvPr/>
          </p:nvSpPr>
          <p:spPr bwMode="auto">
            <a:xfrm>
              <a:off x="288" y="3121"/>
              <a:ext cx="21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effectLst/>
                  <a:latin typeface="Symbol" pitchFamily="18" charset="2"/>
                </a:rPr>
                <a:t>z</a:t>
              </a:r>
            </a:p>
          </p:txBody>
        </p:sp>
        <p:sp>
          <p:nvSpPr>
            <p:cNvPr id="628813" name="Line 77"/>
            <p:cNvSpPr>
              <a:spLocks noChangeShapeType="1"/>
            </p:cNvSpPr>
            <p:nvPr/>
          </p:nvSpPr>
          <p:spPr bwMode="auto">
            <a:xfrm flipH="1">
              <a:off x="2112" y="3264"/>
              <a:ext cx="286" cy="0"/>
            </a:xfrm>
            <a:prstGeom prst="line">
              <a:avLst/>
            </a:prstGeom>
            <a:noFill/>
            <a:ln w="2540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28814" name="Text Box 78"/>
            <p:cNvSpPr txBox="1">
              <a:spLocks noChangeArrowheads="1"/>
            </p:cNvSpPr>
            <p:nvPr/>
          </p:nvSpPr>
          <p:spPr bwMode="auto">
            <a:xfrm>
              <a:off x="2102" y="3099"/>
              <a:ext cx="30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effectLst/>
                  <a:latin typeface="Symbol" pitchFamily="18" charset="2"/>
                </a:rPr>
                <a:t>a</a:t>
              </a:r>
              <a:r>
                <a:rPr lang="en-US" baseline="-25000">
                  <a:effectLst/>
                  <a:latin typeface="Symbol" pitchFamily="18" charset="2"/>
                </a:rPr>
                <a:t>1</a:t>
              </a:r>
              <a:endParaRPr lang="en-US">
                <a:effectLst/>
                <a:latin typeface="Symbol" pitchFamily="18" charset="2"/>
              </a:endParaRPr>
            </a:p>
          </p:txBody>
        </p:sp>
        <p:sp>
          <p:nvSpPr>
            <p:cNvPr id="628815" name="Line 79"/>
            <p:cNvSpPr>
              <a:spLocks noChangeShapeType="1"/>
            </p:cNvSpPr>
            <p:nvPr/>
          </p:nvSpPr>
          <p:spPr bwMode="auto">
            <a:xfrm flipH="1">
              <a:off x="2448" y="3264"/>
              <a:ext cx="290" cy="0"/>
            </a:xfrm>
            <a:prstGeom prst="line">
              <a:avLst/>
            </a:prstGeom>
            <a:noFill/>
            <a:ln w="254000">
              <a:solidFill>
                <a:srgbClr val="FF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28816" name="Text Box 80"/>
            <p:cNvSpPr txBox="1">
              <a:spLocks noChangeArrowheads="1"/>
            </p:cNvSpPr>
            <p:nvPr/>
          </p:nvSpPr>
          <p:spPr bwMode="auto">
            <a:xfrm>
              <a:off x="2448" y="3105"/>
              <a:ext cx="31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effectLst/>
                  <a:latin typeface="Symbol" pitchFamily="18" charset="2"/>
                </a:rPr>
                <a:t>y</a:t>
              </a:r>
              <a:r>
                <a:rPr lang="en-US" baseline="-25000">
                  <a:effectLst/>
                  <a:latin typeface="Symbol" pitchFamily="18" charset="2"/>
                </a:rPr>
                <a:t>q</a:t>
              </a:r>
              <a:endParaRPr lang="en-US">
                <a:effectLst/>
                <a:latin typeface="Symbol" pitchFamily="18" charset="2"/>
              </a:endParaRPr>
            </a:p>
          </p:txBody>
        </p:sp>
        <p:sp>
          <p:nvSpPr>
            <p:cNvPr id="628817" name="Text Box 81"/>
            <p:cNvSpPr txBox="1">
              <a:spLocks noChangeArrowheads="1"/>
            </p:cNvSpPr>
            <p:nvPr/>
          </p:nvSpPr>
          <p:spPr bwMode="auto">
            <a:xfrm>
              <a:off x="1746" y="3099"/>
              <a:ext cx="30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effectLst/>
                  <a:latin typeface="Symbol" pitchFamily="18" charset="2"/>
                </a:rPr>
                <a:t>a</a:t>
              </a:r>
              <a:r>
                <a:rPr lang="en-US" baseline="-25000">
                  <a:effectLst/>
                  <a:latin typeface="Symbol" pitchFamily="18" charset="2"/>
                </a:rPr>
                <a:t>2</a:t>
              </a:r>
              <a:endParaRPr lang="en-US">
                <a:effectLst/>
                <a:latin typeface="Symbol" pitchFamily="18" charset="2"/>
              </a:endParaRPr>
            </a:p>
          </p:txBody>
        </p:sp>
        <p:sp>
          <p:nvSpPr>
            <p:cNvPr id="628818" name="Line 82"/>
            <p:cNvSpPr>
              <a:spLocks noChangeShapeType="1"/>
            </p:cNvSpPr>
            <p:nvPr/>
          </p:nvSpPr>
          <p:spPr bwMode="auto">
            <a:xfrm flipH="1">
              <a:off x="4128" y="3264"/>
              <a:ext cx="288" cy="0"/>
            </a:xfrm>
            <a:prstGeom prst="line">
              <a:avLst/>
            </a:prstGeom>
            <a:noFill/>
            <a:ln w="2540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28819" name="Text Box 83"/>
            <p:cNvSpPr txBox="1">
              <a:spLocks noChangeArrowheads="1"/>
            </p:cNvSpPr>
            <p:nvPr/>
          </p:nvSpPr>
          <p:spPr bwMode="auto">
            <a:xfrm>
              <a:off x="4138" y="3131"/>
              <a:ext cx="27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000">
                  <a:solidFill>
                    <a:schemeClr val="bg1"/>
                  </a:solidFill>
                  <a:effectLst/>
                  <a:latin typeface="Symbol" pitchFamily="18" charset="2"/>
                </a:rPr>
                <a:t>A</a:t>
              </a:r>
              <a:r>
                <a:rPr lang="en-US" sz="2000" baseline="-25000">
                  <a:solidFill>
                    <a:schemeClr val="bg1"/>
                  </a:solidFill>
                  <a:effectLst/>
                  <a:latin typeface="Symbol" pitchFamily="18" charset="2"/>
                </a:rPr>
                <a:t>g</a:t>
              </a:r>
              <a:endParaRPr lang="en-US" sz="2000">
                <a:solidFill>
                  <a:schemeClr val="bg1"/>
                </a:solidFill>
                <a:effectLst/>
                <a:latin typeface="Symbol" pitchFamily="18" charset="2"/>
              </a:endParaRPr>
            </a:p>
          </p:txBody>
        </p:sp>
        <p:sp>
          <p:nvSpPr>
            <p:cNvPr id="628820" name="Line 84"/>
            <p:cNvSpPr>
              <a:spLocks noChangeShapeType="1"/>
            </p:cNvSpPr>
            <p:nvPr/>
          </p:nvSpPr>
          <p:spPr bwMode="auto">
            <a:xfrm flipH="1">
              <a:off x="5328" y="3264"/>
              <a:ext cx="288" cy="0"/>
            </a:xfrm>
            <a:prstGeom prst="line">
              <a:avLst/>
            </a:prstGeom>
            <a:noFill/>
            <a:ln w="2540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28821" name="Text Box 85"/>
            <p:cNvSpPr txBox="1">
              <a:spLocks noChangeArrowheads="1"/>
            </p:cNvSpPr>
            <p:nvPr/>
          </p:nvSpPr>
          <p:spPr bwMode="auto">
            <a:xfrm>
              <a:off x="5376" y="3149"/>
              <a:ext cx="20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000">
                  <a:solidFill>
                    <a:schemeClr val="bg1"/>
                  </a:solidFill>
                  <a:effectLst/>
                  <a:latin typeface="Symbol" pitchFamily="18" charset="2"/>
                </a:rPr>
                <a:t>b</a:t>
              </a:r>
            </a:p>
          </p:txBody>
        </p:sp>
        <p:sp>
          <p:nvSpPr>
            <p:cNvPr id="628822" name="Line 86"/>
            <p:cNvSpPr>
              <a:spLocks noChangeShapeType="1"/>
            </p:cNvSpPr>
            <p:nvPr/>
          </p:nvSpPr>
          <p:spPr bwMode="auto">
            <a:xfrm flipH="1">
              <a:off x="4990" y="3264"/>
              <a:ext cx="288" cy="0"/>
            </a:xfrm>
            <a:prstGeom prst="line">
              <a:avLst/>
            </a:prstGeom>
            <a:noFill/>
            <a:ln w="2540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28823" name="Text Box 87"/>
            <p:cNvSpPr txBox="1">
              <a:spLocks noChangeArrowheads="1"/>
            </p:cNvSpPr>
            <p:nvPr/>
          </p:nvSpPr>
          <p:spPr bwMode="auto">
            <a:xfrm>
              <a:off x="5038" y="3149"/>
              <a:ext cx="19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000">
                  <a:solidFill>
                    <a:schemeClr val="bg1"/>
                  </a:solidFill>
                  <a:effectLst/>
                  <a:latin typeface="Symbol" pitchFamily="18" charset="2"/>
                </a:rPr>
                <a:t>d</a:t>
              </a:r>
            </a:p>
          </p:txBody>
        </p:sp>
        <p:sp>
          <p:nvSpPr>
            <p:cNvPr id="628824" name="Text Box 88"/>
            <p:cNvSpPr txBox="1">
              <a:spLocks noChangeArrowheads="1"/>
            </p:cNvSpPr>
            <p:nvPr/>
          </p:nvSpPr>
          <p:spPr bwMode="auto">
            <a:xfrm>
              <a:off x="3816" y="3129"/>
              <a:ext cx="25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000">
                  <a:solidFill>
                    <a:schemeClr val="bg1"/>
                  </a:solidFill>
                  <a:effectLst/>
                  <a:latin typeface="Symbol" pitchFamily="18" charset="2"/>
                </a:rPr>
                <a:t>G</a:t>
              </a:r>
              <a:r>
                <a:rPr lang="en-US" sz="2000" baseline="-25000">
                  <a:solidFill>
                    <a:schemeClr val="bg1"/>
                  </a:solidFill>
                  <a:effectLst/>
                  <a:latin typeface="Symbol" pitchFamily="18" charset="2"/>
                </a:rPr>
                <a:t>g</a:t>
              </a:r>
              <a:endParaRPr lang="en-US" sz="2000">
                <a:solidFill>
                  <a:schemeClr val="bg1"/>
                </a:solidFill>
                <a:effectLst/>
                <a:latin typeface="Symbol" pitchFamily="18" charset="2"/>
              </a:endParaRPr>
            </a:p>
          </p:txBody>
        </p:sp>
        <p:sp>
          <p:nvSpPr>
            <p:cNvPr id="628825" name="Line 89"/>
            <p:cNvSpPr>
              <a:spLocks noChangeShapeType="1"/>
            </p:cNvSpPr>
            <p:nvPr/>
          </p:nvSpPr>
          <p:spPr bwMode="auto">
            <a:xfrm flipH="1">
              <a:off x="446" y="2878"/>
              <a:ext cx="214" cy="292"/>
            </a:xfrm>
            <a:prstGeom prst="line">
              <a:avLst/>
            </a:prstGeom>
            <a:noFill/>
            <a:ln w="12700">
              <a:solidFill>
                <a:schemeClr val="folHlink"/>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28826" name="Line 90"/>
            <p:cNvSpPr>
              <a:spLocks noChangeShapeType="1"/>
            </p:cNvSpPr>
            <p:nvPr/>
          </p:nvSpPr>
          <p:spPr bwMode="auto">
            <a:xfrm flipH="1">
              <a:off x="828" y="2878"/>
              <a:ext cx="10" cy="294"/>
            </a:xfrm>
            <a:prstGeom prst="line">
              <a:avLst/>
            </a:prstGeom>
            <a:noFill/>
            <a:ln w="12700">
              <a:solidFill>
                <a:schemeClr val="folHlink"/>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28827" name="Line 91"/>
            <p:cNvSpPr>
              <a:spLocks noChangeShapeType="1"/>
            </p:cNvSpPr>
            <p:nvPr/>
          </p:nvSpPr>
          <p:spPr bwMode="auto">
            <a:xfrm flipH="1">
              <a:off x="3956" y="2872"/>
              <a:ext cx="240" cy="298"/>
            </a:xfrm>
            <a:prstGeom prst="line">
              <a:avLst/>
            </a:prstGeom>
            <a:noFill/>
            <a:ln w="12700">
              <a:solidFill>
                <a:schemeClr val="folHlink"/>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28828" name="Line 92"/>
            <p:cNvSpPr>
              <a:spLocks noChangeShapeType="1"/>
            </p:cNvSpPr>
            <p:nvPr/>
          </p:nvSpPr>
          <p:spPr bwMode="auto">
            <a:xfrm flipH="1">
              <a:off x="4272" y="2870"/>
              <a:ext cx="26" cy="300"/>
            </a:xfrm>
            <a:prstGeom prst="line">
              <a:avLst/>
            </a:prstGeom>
            <a:noFill/>
            <a:ln w="12700">
              <a:solidFill>
                <a:schemeClr val="folHlink"/>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28829" name="Line 93"/>
            <p:cNvSpPr>
              <a:spLocks noChangeShapeType="1"/>
            </p:cNvSpPr>
            <p:nvPr/>
          </p:nvSpPr>
          <p:spPr bwMode="auto">
            <a:xfrm flipH="1">
              <a:off x="4808" y="2874"/>
              <a:ext cx="128" cy="300"/>
            </a:xfrm>
            <a:prstGeom prst="line">
              <a:avLst/>
            </a:prstGeom>
            <a:noFill/>
            <a:ln w="12700">
              <a:solidFill>
                <a:schemeClr val="folHlink"/>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28830" name="Line 94"/>
            <p:cNvSpPr>
              <a:spLocks noChangeShapeType="1"/>
            </p:cNvSpPr>
            <p:nvPr/>
          </p:nvSpPr>
          <p:spPr bwMode="auto">
            <a:xfrm>
              <a:off x="5048" y="2876"/>
              <a:ext cx="82" cy="294"/>
            </a:xfrm>
            <a:prstGeom prst="line">
              <a:avLst/>
            </a:prstGeom>
            <a:noFill/>
            <a:ln w="12700">
              <a:solidFill>
                <a:schemeClr val="folHlink"/>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28831" name="Line 95"/>
            <p:cNvSpPr>
              <a:spLocks noChangeShapeType="1"/>
            </p:cNvSpPr>
            <p:nvPr/>
          </p:nvSpPr>
          <p:spPr bwMode="auto">
            <a:xfrm>
              <a:off x="5160" y="2876"/>
              <a:ext cx="302" cy="298"/>
            </a:xfrm>
            <a:prstGeom prst="line">
              <a:avLst/>
            </a:prstGeom>
            <a:noFill/>
            <a:ln w="12700">
              <a:solidFill>
                <a:schemeClr val="folHlink"/>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28832" name="Text Box 96"/>
            <p:cNvSpPr txBox="1">
              <a:spLocks noChangeArrowheads="1"/>
            </p:cNvSpPr>
            <p:nvPr/>
          </p:nvSpPr>
          <p:spPr bwMode="auto">
            <a:xfrm>
              <a:off x="1999" y="2976"/>
              <a:ext cx="18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tr-TR" sz="2000">
                  <a:effectLst/>
                  <a:latin typeface="Times" pitchFamily="18" charset="0"/>
                </a:rPr>
                <a:t>Duplikasyon ve Mutasyon</a:t>
              </a:r>
              <a:endParaRPr lang="en-US" sz="2000">
                <a:effectLst/>
                <a:latin typeface="Times" pitchFamily="18" charset="0"/>
              </a:endParaRPr>
            </a:p>
          </p:txBody>
        </p:sp>
      </p:grpSp>
      <p:grpSp>
        <p:nvGrpSpPr>
          <p:cNvPr id="628833" name="Group 97"/>
          <p:cNvGrpSpPr>
            <a:grpSpLocks/>
          </p:cNvGrpSpPr>
          <p:nvPr/>
        </p:nvGrpSpPr>
        <p:grpSpPr bwMode="auto">
          <a:xfrm>
            <a:off x="117475" y="5410200"/>
            <a:ext cx="8799513" cy="396875"/>
            <a:chOff x="74" y="3408"/>
            <a:chExt cx="5543" cy="250"/>
          </a:xfrm>
        </p:grpSpPr>
        <p:sp>
          <p:nvSpPr>
            <p:cNvPr id="628834" name="Text Box 98"/>
            <p:cNvSpPr txBox="1">
              <a:spLocks noChangeArrowheads="1"/>
            </p:cNvSpPr>
            <p:nvPr/>
          </p:nvSpPr>
          <p:spPr bwMode="auto">
            <a:xfrm>
              <a:off x="5040" y="3408"/>
              <a:ext cx="57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tr-TR" sz="2000">
                  <a:effectLst/>
                  <a:latin typeface="Times" pitchFamily="18" charset="0"/>
                </a:rPr>
                <a:t>Erişkin</a:t>
              </a:r>
              <a:endParaRPr lang="en-US" sz="2000">
                <a:effectLst/>
                <a:latin typeface="Times" pitchFamily="18" charset="0"/>
              </a:endParaRPr>
            </a:p>
          </p:txBody>
        </p:sp>
        <p:sp>
          <p:nvSpPr>
            <p:cNvPr id="628835" name="Text Box 99"/>
            <p:cNvSpPr txBox="1">
              <a:spLocks noChangeArrowheads="1"/>
            </p:cNvSpPr>
            <p:nvPr/>
          </p:nvSpPr>
          <p:spPr bwMode="auto">
            <a:xfrm>
              <a:off x="3098" y="3408"/>
              <a:ext cx="67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000">
                  <a:effectLst/>
                  <a:latin typeface="Times" pitchFamily="18" charset="0"/>
                </a:rPr>
                <a:t>Emb</a:t>
              </a:r>
              <a:r>
                <a:rPr lang="tr-TR" sz="2000">
                  <a:effectLst/>
                  <a:latin typeface="Times" pitchFamily="18" charset="0"/>
                </a:rPr>
                <a:t>i</a:t>
              </a:r>
              <a:r>
                <a:rPr lang="en-US" sz="2000">
                  <a:effectLst/>
                  <a:latin typeface="Times" pitchFamily="18" charset="0"/>
                </a:rPr>
                <a:t>ryo</a:t>
              </a:r>
            </a:p>
          </p:txBody>
        </p:sp>
        <p:sp>
          <p:nvSpPr>
            <p:cNvPr id="628836" name="Text Box 100"/>
            <p:cNvSpPr txBox="1">
              <a:spLocks noChangeArrowheads="1"/>
            </p:cNvSpPr>
            <p:nvPr/>
          </p:nvSpPr>
          <p:spPr bwMode="auto">
            <a:xfrm>
              <a:off x="3840" y="3408"/>
              <a:ext cx="46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000">
                  <a:effectLst/>
                  <a:latin typeface="Times" pitchFamily="18" charset="0"/>
                </a:rPr>
                <a:t>Fetus</a:t>
              </a:r>
            </a:p>
          </p:txBody>
        </p:sp>
        <p:sp>
          <p:nvSpPr>
            <p:cNvPr id="628837" name="Text Box 101"/>
            <p:cNvSpPr txBox="1">
              <a:spLocks noChangeArrowheads="1"/>
            </p:cNvSpPr>
            <p:nvPr/>
          </p:nvSpPr>
          <p:spPr bwMode="auto">
            <a:xfrm>
              <a:off x="74" y="3408"/>
              <a:ext cx="67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000">
                  <a:effectLst/>
                  <a:latin typeface="Times" pitchFamily="18" charset="0"/>
                </a:rPr>
                <a:t>Emb</a:t>
              </a:r>
              <a:r>
                <a:rPr lang="tr-TR" sz="2000">
                  <a:effectLst/>
                  <a:latin typeface="Times" pitchFamily="18" charset="0"/>
                </a:rPr>
                <a:t>i</a:t>
              </a:r>
              <a:r>
                <a:rPr lang="en-US" sz="2000">
                  <a:effectLst/>
                  <a:latin typeface="Times" pitchFamily="18" charset="0"/>
                </a:rPr>
                <a:t>ryo</a:t>
              </a:r>
            </a:p>
          </p:txBody>
        </p:sp>
        <p:sp>
          <p:nvSpPr>
            <p:cNvPr id="628838" name="Text Box 102"/>
            <p:cNvSpPr txBox="1">
              <a:spLocks noChangeArrowheads="1"/>
            </p:cNvSpPr>
            <p:nvPr/>
          </p:nvSpPr>
          <p:spPr bwMode="auto">
            <a:xfrm>
              <a:off x="1532" y="3408"/>
              <a:ext cx="112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000">
                  <a:effectLst/>
                  <a:latin typeface="Times" pitchFamily="18" charset="0"/>
                </a:rPr>
                <a:t>Fetus </a:t>
              </a:r>
              <a:r>
                <a:rPr lang="tr-TR" sz="2000">
                  <a:effectLst/>
                  <a:latin typeface="Times" pitchFamily="18" charset="0"/>
                </a:rPr>
                <a:t>ve erişkin</a:t>
              </a:r>
              <a:endParaRPr lang="en-US" sz="2000">
                <a:effectLst/>
                <a:latin typeface="Times"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28739"/>
                                        </p:tgtEl>
                                        <p:attrNameLst>
                                          <p:attrName>style.visibility</p:attrName>
                                        </p:attrNameLst>
                                      </p:cBhvr>
                                      <p:to>
                                        <p:strVal val="visible"/>
                                      </p:to>
                                    </p:set>
                                    <p:anim calcmode="lin" valueType="num">
                                      <p:cBhvr additive="base">
                                        <p:cTn id="7" dur="500" fill="hold"/>
                                        <p:tgtEl>
                                          <p:spTgt spid="628739"/>
                                        </p:tgtEl>
                                        <p:attrNameLst>
                                          <p:attrName>ppt_x</p:attrName>
                                        </p:attrNameLst>
                                      </p:cBhvr>
                                      <p:tavLst>
                                        <p:tav tm="0">
                                          <p:val>
                                            <p:strVal val="0-#ppt_w/2"/>
                                          </p:val>
                                        </p:tav>
                                        <p:tav tm="100000">
                                          <p:val>
                                            <p:strVal val="#ppt_x"/>
                                          </p:val>
                                        </p:tav>
                                      </p:tavLst>
                                    </p:anim>
                                    <p:anim calcmode="lin" valueType="num">
                                      <p:cBhvr additive="base">
                                        <p:cTn id="8" dur="500" fill="hold"/>
                                        <p:tgtEl>
                                          <p:spTgt spid="62873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nodeType="clickEffect">
                                  <p:stCondLst>
                                    <p:cond delay="0"/>
                                  </p:stCondLst>
                                  <p:childTnLst>
                                    <p:set>
                                      <p:cBhvr>
                                        <p:cTn id="12" dur="1" fill="hold">
                                          <p:stCondLst>
                                            <p:cond delay="0"/>
                                          </p:stCondLst>
                                        </p:cTn>
                                        <p:tgtEl>
                                          <p:spTgt spid="628743"/>
                                        </p:tgtEl>
                                        <p:attrNameLst>
                                          <p:attrName>style.visibility</p:attrName>
                                        </p:attrNameLst>
                                      </p:cBhvr>
                                      <p:to>
                                        <p:strVal val="visible"/>
                                      </p:to>
                                    </p:set>
                                    <p:anim calcmode="lin" valueType="num">
                                      <p:cBhvr additive="base">
                                        <p:cTn id="13" dur="500" fill="hold"/>
                                        <p:tgtEl>
                                          <p:spTgt spid="628743"/>
                                        </p:tgtEl>
                                        <p:attrNameLst>
                                          <p:attrName>ppt_x</p:attrName>
                                        </p:attrNameLst>
                                      </p:cBhvr>
                                      <p:tavLst>
                                        <p:tav tm="0">
                                          <p:val>
                                            <p:strVal val="#ppt_x"/>
                                          </p:val>
                                        </p:tav>
                                        <p:tav tm="100000">
                                          <p:val>
                                            <p:strVal val="#ppt_x"/>
                                          </p:val>
                                        </p:tav>
                                      </p:tavLst>
                                    </p:anim>
                                    <p:anim calcmode="lin" valueType="num">
                                      <p:cBhvr additive="base">
                                        <p:cTn id="14" dur="500" fill="hold"/>
                                        <p:tgtEl>
                                          <p:spTgt spid="628743"/>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nodeType="clickEffect">
                                  <p:stCondLst>
                                    <p:cond delay="0"/>
                                  </p:stCondLst>
                                  <p:childTnLst>
                                    <p:set>
                                      <p:cBhvr>
                                        <p:cTn id="18" dur="1" fill="hold">
                                          <p:stCondLst>
                                            <p:cond delay="0"/>
                                          </p:stCondLst>
                                        </p:cTn>
                                        <p:tgtEl>
                                          <p:spTgt spid="628781"/>
                                        </p:tgtEl>
                                        <p:attrNameLst>
                                          <p:attrName>style.visibility</p:attrName>
                                        </p:attrNameLst>
                                      </p:cBhvr>
                                      <p:to>
                                        <p:strVal val="visible"/>
                                      </p:to>
                                    </p:set>
                                    <p:anim calcmode="lin" valueType="num">
                                      <p:cBhvr additive="base">
                                        <p:cTn id="19" dur="500" fill="hold"/>
                                        <p:tgtEl>
                                          <p:spTgt spid="628781"/>
                                        </p:tgtEl>
                                        <p:attrNameLst>
                                          <p:attrName>ppt_x</p:attrName>
                                        </p:attrNameLst>
                                      </p:cBhvr>
                                      <p:tavLst>
                                        <p:tav tm="0">
                                          <p:val>
                                            <p:strVal val="#ppt_x"/>
                                          </p:val>
                                        </p:tav>
                                        <p:tav tm="100000">
                                          <p:val>
                                            <p:strVal val="#ppt_x"/>
                                          </p:val>
                                        </p:tav>
                                      </p:tavLst>
                                    </p:anim>
                                    <p:anim calcmode="lin" valueType="num">
                                      <p:cBhvr additive="base">
                                        <p:cTn id="20" dur="500" fill="hold"/>
                                        <p:tgtEl>
                                          <p:spTgt spid="628781"/>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nodeType="clickEffect">
                                  <p:stCondLst>
                                    <p:cond delay="0"/>
                                  </p:stCondLst>
                                  <p:childTnLst>
                                    <p:set>
                                      <p:cBhvr>
                                        <p:cTn id="24" dur="1" fill="hold">
                                          <p:stCondLst>
                                            <p:cond delay="0"/>
                                          </p:stCondLst>
                                        </p:cTn>
                                        <p:tgtEl>
                                          <p:spTgt spid="628769"/>
                                        </p:tgtEl>
                                        <p:attrNameLst>
                                          <p:attrName>style.visibility</p:attrName>
                                        </p:attrNameLst>
                                      </p:cBhvr>
                                      <p:to>
                                        <p:strVal val="visible"/>
                                      </p:to>
                                    </p:set>
                                    <p:anim calcmode="lin" valueType="num">
                                      <p:cBhvr>
                                        <p:cTn id="25" dur="500" fill="hold"/>
                                        <p:tgtEl>
                                          <p:spTgt spid="628769"/>
                                        </p:tgtEl>
                                        <p:attrNameLst>
                                          <p:attrName>ppt_w</p:attrName>
                                        </p:attrNameLst>
                                      </p:cBhvr>
                                      <p:tavLst>
                                        <p:tav tm="0">
                                          <p:val>
                                            <p:fltVal val="0"/>
                                          </p:val>
                                        </p:tav>
                                        <p:tav tm="100000">
                                          <p:val>
                                            <p:strVal val="#ppt_w"/>
                                          </p:val>
                                        </p:tav>
                                      </p:tavLst>
                                    </p:anim>
                                    <p:anim calcmode="lin" valueType="num">
                                      <p:cBhvr>
                                        <p:cTn id="26" dur="500" fill="hold"/>
                                        <p:tgtEl>
                                          <p:spTgt spid="628769"/>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nodeType="clickEffect">
                                  <p:stCondLst>
                                    <p:cond delay="0"/>
                                  </p:stCondLst>
                                  <p:childTnLst>
                                    <p:set>
                                      <p:cBhvr>
                                        <p:cTn id="30" dur="1" fill="hold">
                                          <p:stCondLst>
                                            <p:cond delay="0"/>
                                          </p:stCondLst>
                                        </p:cTn>
                                        <p:tgtEl>
                                          <p:spTgt spid="628750"/>
                                        </p:tgtEl>
                                        <p:attrNameLst>
                                          <p:attrName>style.visibility</p:attrName>
                                        </p:attrNameLst>
                                      </p:cBhvr>
                                      <p:to>
                                        <p:strVal val="visible"/>
                                      </p:to>
                                    </p:set>
                                    <p:anim calcmode="lin" valueType="num">
                                      <p:cBhvr>
                                        <p:cTn id="31" dur="500" fill="hold"/>
                                        <p:tgtEl>
                                          <p:spTgt spid="628750"/>
                                        </p:tgtEl>
                                        <p:attrNameLst>
                                          <p:attrName>ppt_w</p:attrName>
                                        </p:attrNameLst>
                                      </p:cBhvr>
                                      <p:tavLst>
                                        <p:tav tm="0">
                                          <p:val>
                                            <p:fltVal val="0"/>
                                          </p:val>
                                        </p:tav>
                                        <p:tav tm="100000">
                                          <p:val>
                                            <p:strVal val="#ppt_w"/>
                                          </p:val>
                                        </p:tav>
                                      </p:tavLst>
                                    </p:anim>
                                    <p:anim calcmode="lin" valueType="num">
                                      <p:cBhvr>
                                        <p:cTn id="32" dur="500" fill="hold"/>
                                        <p:tgtEl>
                                          <p:spTgt spid="628750"/>
                                        </p:tgtEl>
                                        <p:attrNameLst>
                                          <p:attrName>ppt_h</p:attrName>
                                        </p:attrNameLst>
                                      </p:cBhvr>
                                      <p:tavLst>
                                        <p:tav tm="0">
                                          <p:val>
                                            <p:strVal val="#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7" presetClass="entr" presetSubtype="10" fill="hold" nodeType="clickEffect">
                                  <p:stCondLst>
                                    <p:cond delay="0"/>
                                  </p:stCondLst>
                                  <p:childTnLst>
                                    <p:set>
                                      <p:cBhvr>
                                        <p:cTn id="36" dur="1" fill="hold">
                                          <p:stCondLst>
                                            <p:cond delay="0"/>
                                          </p:stCondLst>
                                        </p:cTn>
                                        <p:tgtEl>
                                          <p:spTgt spid="628790"/>
                                        </p:tgtEl>
                                        <p:attrNameLst>
                                          <p:attrName>style.visibility</p:attrName>
                                        </p:attrNameLst>
                                      </p:cBhvr>
                                      <p:to>
                                        <p:strVal val="visible"/>
                                      </p:to>
                                    </p:set>
                                    <p:anim calcmode="lin" valueType="num">
                                      <p:cBhvr>
                                        <p:cTn id="37" dur="500" fill="hold"/>
                                        <p:tgtEl>
                                          <p:spTgt spid="628790"/>
                                        </p:tgtEl>
                                        <p:attrNameLst>
                                          <p:attrName>ppt_w</p:attrName>
                                        </p:attrNameLst>
                                      </p:cBhvr>
                                      <p:tavLst>
                                        <p:tav tm="0">
                                          <p:val>
                                            <p:fltVal val="0"/>
                                          </p:val>
                                        </p:tav>
                                        <p:tav tm="100000">
                                          <p:val>
                                            <p:strVal val="#ppt_w"/>
                                          </p:val>
                                        </p:tav>
                                      </p:tavLst>
                                    </p:anim>
                                    <p:anim calcmode="lin" valueType="num">
                                      <p:cBhvr>
                                        <p:cTn id="38" dur="500" fill="hold"/>
                                        <p:tgtEl>
                                          <p:spTgt spid="628790"/>
                                        </p:tgtEl>
                                        <p:attrNameLst>
                                          <p:attrName>ppt_h</p:attrName>
                                        </p:attrNameLst>
                                      </p:cBhvr>
                                      <p:tavLst>
                                        <p:tav tm="0">
                                          <p:val>
                                            <p:strVal val="#ppt_h"/>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628833"/>
                                        </p:tgtEl>
                                        <p:attrNameLst>
                                          <p:attrName>style.visibility</p:attrName>
                                        </p:attrNameLst>
                                      </p:cBhvr>
                                      <p:to>
                                        <p:strVal val="visible"/>
                                      </p:to>
                                    </p:set>
                                    <p:anim calcmode="lin" valueType="num">
                                      <p:cBhvr additive="base">
                                        <p:cTn id="43" dur="500" fill="hold"/>
                                        <p:tgtEl>
                                          <p:spTgt spid="628833"/>
                                        </p:tgtEl>
                                        <p:attrNameLst>
                                          <p:attrName>ppt_x</p:attrName>
                                        </p:attrNameLst>
                                      </p:cBhvr>
                                      <p:tavLst>
                                        <p:tav tm="0">
                                          <p:val>
                                            <p:strVal val="#ppt_x"/>
                                          </p:val>
                                        </p:tav>
                                        <p:tav tm="100000">
                                          <p:val>
                                            <p:strVal val="#ppt_x"/>
                                          </p:val>
                                        </p:tav>
                                      </p:tavLst>
                                    </p:anim>
                                    <p:anim calcmode="lin" valueType="num">
                                      <p:cBhvr additive="base">
                                        <p:cTn id="44" dur="500" fill="hold"/>
                                        <p:tgtEl>
                                          <p:spTgt spid="6288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9765" name="Picture 1029" descr="http://www.people.virginia.edu/~rjh9u/gif/bglobi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7925" y="-30163"/>
            <a:ext cx="6858000" cy="68881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Blueprint">
  <a:themeElements>
    <a:clrScheme name="">
      <a:dk1>
        <a:srgbClr val="000000"/>
      </a:dk1>
      <a:lt1>
        <a:srgbClr val="FFFFFF"/>
      </a:lt1>
      <a:dk2>
        <a:srgbClr val="000000"/>
      </a:dk2>
      <a:lt2>
        <a:srgbClr val="FFFFFF"/>
      </a:lt2>
      <a:accent1>
        <a:srgbClr val="8D8DB3"/>
      </a:accent1>
      <a:accent2>
        <a:srgbClr val="B2B2B2"/>
      </a:accent2>
      <a:accent3>
        <a:srgbClr val="FFFFFF"/>
      </a:accent3>
      <a:accent4>
        <a:srgbClr val="000000"/>
      </a:accent4>
      <a:accent5>
        <a:srgbClr val="C5C5D6"/>
      </a:accent5>
      <a:accent6>
        <a:srgbClr val="A1A1A1"/>
      </a:accent6>
      <a:hlink>
        <a:srgbClr val="6F89F7"/>
      </a:hlink>
      <a:folHlink>
        <a:srgbClr val="32366E"/>
      </a:folHlink>
    </a:clrScheme>
    <a:fontScheme name="Blueprint">
      <a:majorFont>
        <a:latin typeface="Tahoma"/>
        <a:ea typeface=""/>
        <a:cs typeface=""/>
      </a:majorFont>
      <a:minorFont>
        <a:latin typeface="Tahom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000000"/>
    </a:lt2>
    <a:accent1>
      <a:srgbClr val="8D8DB3"/>
    </a:accent1>
    <a:accent2>
      <a:srgbClr val="B2B2B2"/>
    </a:accent2>
    <a:accent3>
      <a:srgbClr val="FFFFFF"/>
    </a:accent3>
    <a:accent4>
      <a:srgbClr val="000000"/>
    </a:accent4>
    <a:accent5>
      <a:srgbClr val="C5C5D6"/>
    </a:accent5>
    <a:accent6>
      <a:srgbClr val="A1A1A1"/>
    </a:accent6>
    <a:hlink>
      <a:srgbClr val="6F89F7"/>
    </a:hlink>
    <a:folHlink>
      <a:srgbClr val="32366E"/>
    </a:folHlink>
  </a:clrScheme>
</a:themeOverride>
</file>

<file path=ppt/theme/themeOverride2.xml><?xml version="1.0" encoding="utf-8"?>
<a:themeOverride xmlns:a="http://schemas.openxmlformats.org/drawingml/2006/main">
  <a:clrScheme name="">
    <a:dk1>
      <a:srgbClr val="000000"/>
    </a:dk1>
    <a:lt1>
      <a:srgbClr val="FFFFFF"/>
    </a:lt1>
    <a:dk2>
      <a:srgbClr val="000000"/>
    </a:dk2>
    <a:lt2>
      <a:srgbClr val="000000"/>
    </a:lt2>
    <a:accent1>
      <a:srgbClr val="8D8DB3"/>
    </a:accent1>
    <a:accent2>
      <a:srgbClr val="B2B2B2"/>
    </a:accent2>
    <a:accent3>
      <a:srgbClr val="FFFFFF"/>
    </a:accent3>
    <a:accent4>
      <a:srgbClr val="000000"/>
    </a:accent4>
    <a:accent5>
      <a:srgbClr val="C5C5D6"/>
    </a:accent5>
    <a:accent6>
      <a:srgbClr val="A1A1A1"/>
    </a:accent6>
    <a:hlink>
      <a:srgbClr val="6F89F7"/>
    </a:hlink>
    <a:folHlink>
      <a:srgbClr val="32366E"/>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Office\Templates\Presentation Designs\Blueprint.pot</Template>
  <TotalTime>9231</TotalTime>
  <Words>3182</Words>
  <Application>Microsoft Office PowerPoint</Application>
  <PresentationFormat>Ekran Gösterisi (4:3)</PresentationFormat>
  <Paragraphs>457</Paragraphs>
  <Slides>61</Slides>
  <Notes>22</Notes>
  <HiddenSlides>0</HiddenSlides>
  <MMClips>3</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61</vt:i4>
      </vt:variant>
    </vt:vector>
  </HeadingPairs>
  <TitlesOfParts>
    <vt:vector size="70" baseType="lpstr">
      <vt:lpstr>Times New Roman</vt:lpstr>
      <vt:lpstr>Tahoma</vt:lpstr>
      <vt:lpstr>Wingdings</vt:lpstr>
      <vt:lpstr>Arial</vt:lpstr>
      <vt:lpstr>Times</vt:lpstr>
      <vt:lpstr>Symbol</vt:lpstr>
      <vt:lpstr>Comic Sans MS</vt:lpstr>
      <vt:lpstr>Verdana</vt:lpstr>
      <vt:lpstr>Blueprint</vt:lpstr>
      <vt:lpstr> Hemoglobinopatiler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SCA nokta mutasyonları ile b globin geninde oluşur</vt:lpstr>
      <vt:lpstr>PowerPoint Sunusu</vt:lpstr>
      <vt:lpstr>PowerPoint Sunusu</vt:lpstr>
      <vt:lpstr>PowerPoint Sunusu</vt:lpstr>
      <vt:lpstr>PowerPoint Sunusu</vt:lpstr>
      <vt:lpstr>PowerPoint Sunusu</vt:lpstr>
      <vt:lpstr>PowerPoint Sunusu</vt:lpstr>
      <vt:lpstr>PowerPoint Sunusu</vt:lpstr>
      <vt:lpstr>Heterozigotlar bAbS</vt:lpstr>
      <vt:lpstr>PowerPoint Sunusu</vt:lpstr>
      <vt:lpstr>Hemoglobin elektroforezi</vt:lpstr>
      <vt:lpstr>DNA analizi bS - ASO</vt:lpstr>
      <vt:lpstr>DNA analizi bS ‘de ASO probları ile - “dot blot”</vt:lpstr>
      <vt:lpstr>PowerPoint Sunusu</vt:lpstr>
      <vt:lpstr>PowerPoint Sunusu</vt:lpstr>
      <vt:lpstr>Diğer Hb anormalileri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to MEDI 545</dc:title>
  <dc:creator>Neil and Cynthia Lamb</dc:creator>
  <cp:lastModifiedBy>yesim</cp:lastModifiedBy>
  <cp:revision>493</cp:revision>
  <cp:lastPrinted>2001-03-30T15:32:20Z</cp:lastPrinted>
  <dcterms:created xsi:type="dcterms:W3CDTF">2000-11-14T18:13:08Z</dcterms:created>
  <dcterms:modified xsi:type="dcterms:W3CDTF">2014-09-13T12:11:40Z</dcterms:modified>
</cp:coreProperties>
</file>