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305" r:id="rId3"/>
    <p:sldId id="284" r:id="rId4"/>
    <p:sldId id="285" r:id="rId5"/>
    <p:sldId id="312" r:id="rId6"/>
    <p:sldId id="313" r:id="rId7"/>
    <p:sldId id="314" r:id="rId8"/>
    <p:sldId id="315" r:id="rId9"/>
    <p:sldId id="316" r:id="rId10"/>
    <p:sldId id="317" r:id="rId11"/>
    <p:sldId id="318" r:id="rId12"/>
    <p:sldId id="319" r:id="rId13"/>
    <p:sldId id="286" r:id="rId14"/>
    <p:sldId id="302" r:id="rId15"/>
    <p:sldId id="303" r:id="rId16"/>
    <p:sldId id="304" r:id="rId17"/>
    <p:sldId id="287" r:id="rId18"/>
    <p:sldId id="288" r:id="rId19"/>
    <p:sldId id="289" r:id="rId20"/>
    <p:sldId id="306" r:id="rId21"/>
    <p:sldId id="290" r:id="rId22"/>
    <p:sldId id="301" r:id="rId23"/>
    <p:sldId id="292" r:id="rId24"/>
    <p:sldId id="293" r:id="rId25"/>
    <p:sldId id="294" r:id="rId26"/>
    <p:sldId id="309" r:id="rId27"/>
    <p:sldId id="311" r:id="rId28"/>
    <p:sldId id="307" r:id="rId29"/>
    <p:sldId id="296" r:id="rId30"/>
    <p:sldId id="297" r:id="rId31"/>
    <p:sldId id="298" r:id="rId32"/>
    <p:sldId id="308" r:id="rId33"/>
    <p:sldId id="299" r:id="rId34"/>
    <p:sldId id="310" r:id="rId35"/>
    <p:sldId id="300" r:id="rId3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660"/>
  </p:normalViewPr>
  <p:slideViewPr>
    <p:cSldViewPr>
      <p:cViewPr varScale="1">
        <p:scale>
          <a:sx n="110" d="100"/>
          <a:sy n="110" d="100"/>
        </p:scale>
        <p:origin x="156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DD469F8-CEAC-5A90-0A4A-A4844EC7D3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591DE57-8395-6F97-9E57-CE1CD08187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E070FC5-1AAA-EC00-2676-0D2AA8D1E8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789C67-9FE9-4148-BC9A-C05B7D41CEF9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86694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C906E73-6CCD-F8BD-8A45-5C06A3C392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503E72E-7304-23CE-8895-ED7701DD85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DEEC24C-C41A-A485-C4D3-BAC5DED583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3DC364-534B-4914-891A-990ADCDFA989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961973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570A34D-574D-DCF5-8818-37549B791D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06282EF-AEF0-3C5D-8F62-7B303FE549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61434D0-C3A3-E888-9794-1E43E92595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8DD41A-FA36-404B-A29F-A8FF0E9FD56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16890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FDDB6FC-3814-8632-58C0-D7144F4D7C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5159324-2130-372C-9874-02DCC18816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718FDCE-B8D3-4595-72D9-8DC21719B3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E1DECF-4B57-459F-A536-47EC3E10556D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408270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60FC5A5-D6B7-9EA5-843B-C2188098E2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0FF4556-9681-D98E-59F5-9FAEBB9432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E897D73-60AC-C7AC-7C92-B506DC58B3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E4008F-18A5-4304-9118-DF209733E34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24466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A3B6EA7-9A4E-0174-0464-CF8C7D612A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84AC56-FA7B-4364-94C9-98987D5209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24E6907-1EB0-AFF4-3C56-9982D72D16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A37FAC-1903-4472-B0D4-E430AE2D92FD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085712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0E0D09A-6770-5004-38C8-EF41BAFB4E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3884060-6B78-4FA4-4A67-5FFCBE38A7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CA430E3-56D7-FB21-3529-1BD8D8E33C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50531B-EA1D-4197-A1DC-D1393A2A4FE1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844240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92B3B7A-1F7D-E595-1E3E-770CD59936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4448AF3-2F70-8692-4D8E-D883CF5835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A3EEB10-7F76-95ED-46B3-29C109D58B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9F4192-C753-415A-9E0C-748E16AFB59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379484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12C9CD2-CAF9-7768-20AE-7B21C57BB2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F26D2AF-49BB-D5A4-67A4-980AD97A43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05EE44D-5674-337B-5217-DC43445A4D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363FD1-030D-435A-BBF6-DD3D9FC7C129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67636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484BD2-8107-0164-A95A-B6A4C9456E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5801B7-D47C-52F4-A2CF-43D91D0E55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0513E08-F094-496E-4C80-BA3A2B0447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3FF5E3-CF8F-4471-B286-E9EED4D6C48E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553062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ECB5D7-20C8-0AD1-45DA-BB9834C750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972FF3-D001-6B45-3611-4B99A580B3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61CD02-FBB6-EF1D-9D1D-5CAD6D72A9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5F7B8E-53A6-4E73-8C6E-EF8399C88EFD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71501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3479AAF-3134-0EC2-EFD8-08DBE7EB75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1FF182C-8001-A1FE-A16A-87789F2D61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57C1E19-4138-8D58-6D68-3701F7982F1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AAD8487-8677-EC53-8A2A-8FF766D52BD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BE65A5A-1F46-94D2-1F5F-ADC346E5216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1FCC9276-ECE0-462B-9E7B-3E6AD2C48784}" type="slidenum">
              <a:rPr lang="en-US" altLang="tr-TR"/>
              <a:pPr/>
              <a:t>‹#›</a:t>
            </a:fld>
            <a:endParaRPr lang="en-U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gif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 descr="00_aykapak">
            <a:extLst>
              <a:ext uri="{FF2B5EF4-FFF2-40B4-BE49-F238E27FC236}">
                <a16:creationId xmlns:a16="http://schemas.microsoft.com/office/drawing/2014/main" id="{9782522D-E308-0B2F-9A99-6999BE9F6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425" y="19050"/>
            <a:ext cx="41116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ext Box 6">
            <a:extLst>
              <a:ext uri="{FF2B5EF4-FFF2-40B4-BE49-F238E27FC236}">
                <a16:creationId xmlns:a16="http://schemas.microsoft.com/office/drawing/2014/main" id="{702A8F4D-0A18-B0ED-DED5-887283BB1F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76200"/>
            <a:ext cx="5029200" cy="66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b="1">
                <a:solidFill>
                  <a:schemeClr val="bg1"/>
                </a:solidFill>
              </a:rPr>
              <a:t>AY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Ekvator Çapı:		3476 km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Kütle:			0.0123 M</a:t>
            </a:r>
            <a:r>
              <a:rPr lang="tr-TR" altLang="tr-TR" sz="2400" baseline="-15000">
                <a:solidFill>
                  <a:schemeClr val="bg1"/>
                </a:solidFill>
              </a:rPr>
              <a:t>yer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Ortalama Yoğ.:	3344 kg/m</a:t>
            </a:r>
            <a:r>
              <a:rPr lang="tr-TR" altLang="tr-TR" sz="2400" baseline="30000">
                <a:solidFill>
                  <a:schemeClr val="bg1"/>
                </a:solidFill>
              </a:rPr>
              <a:t>3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Kurtulma Hızı: 	2.4 km/sn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Albedo:		0.11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Yörünge basıklığı:	0.0549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Yörünge eğimi:	5.15</a:t>
            </a:r>
            <a:r>
              <a:rPr lang="tr-TR" altLang="tr-TR" sz="2400">
                <a:solidFill>
                  <a:schemeClr val="bg1"/>
                </a:solidFill>
                <a:cs typeface="Times New Roman" panose="02020603050405020304" pitchFamily="18" charset="0"/>
              </a:rPr>
              <a:t>°</a:t>
            </a:r>
            <a:endParaRPr lang="tr-TR" altLang="tr-TR" sz="2400">
              <a:solidFill>
                <a:schemeClr val="bg1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Ekvatorun yörüngeye eğimi:	 6.68</a:t>
            </a:r>
            <a:r>
              <a:rPr lang="tr-TR" altLang="tr-TR" sz="2400">
                <a:solidFill>
                  <a:schemeClr val="bg1"/>
                </a:solidFill>
                <a:cs typeface="Times New Roman" panose="02020603050405020304" pitchFamily="18" charset="0"/>
              </a:rPr>
              <a:t>°</a:t>
            </a:r>
            <a:endParaRPr lang="tr-TR" altLang="tr-TR" sz="2400">
              <a:solidFill>
                <a:schemeClr val="bg1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Yer’e uzaklık	Ort:	384,400 km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		Enberi:	363,300 km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		Enöte:	405,500 km</a:t>
            </a:r>
            <a:endParaRPr lang="en-US" altLang="tr-TR" sz="24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>
            <a:extLst>
              <a:ext uri="{FF2B5EF4-FFF2-40B4-BE49-F238E27FC236}">
                <a16:creationId xmlns:a16="http://schemas.microsoft.com/office/drawing/2014/main" id="{5A7414FF-0022-89A4-1DCF-649FE5A3EC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60800"/>
            <a:ext cx="91440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 descr="02_ayevre">
            <a:extLst>
              <a:ext uri="{FF2B5EF4-FFF2-40B4-BE49-F238E27FC236}">
                <a16:creationId xmlns:a16="http://schemas.microsoft.com/office/drawing/2014/main" id="{3A14F7BE-4293-1004-3FFF-005A750E8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425" y="115888"/>
            <a:ext cx="488315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Box 2">
            <a:extLst>
              <a:ext uri="{FF2B5EF4-FFF2-40B4-BE49-F238E27FC236}">
                <a16:creationId xmlns:a16="http://schemas.microsoft.com/office/drawing/2014/main" id="{FB38EDF5-72F9-1297-1ACC-879948E798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6237288"/>
            <a:ext cx="3271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rgbClr val="FFC000"/>
                </a:solidFill>
              </a:rPr>
              <a:t>Tam gündoğumu anında!</a:t>
            </a:r>
          </a:p>
        </p:txBody>
      </p:sp>
      <p:sp>
        <p:nvSpPr>
          <p:cNvPr id="11269" name="TextBox 4">
            <a:extLst>
              <a:ext uri="{FF2B5EF4-FFF2-40B4-BE49-F238E27FC236}">
                <a16:creationId xmlns:a16="http://schemas.microsoft.com/office/drawing/2014/main" id="{58000CCE-495E-72E7-6DE5-00ECD8A9E1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8963" y="4487863"/>
            <a:ext cx="142875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FF00"/>
                </a:solidFill>
              </a:rPr>
              <a:t>UA=225</a:t>
            </a:r>
            <a:r>
              <a:rPr lang="tr-TR" altLang="tr-TR" sz="1800" baseline="50000">
                <a:solidFill>
                  <a:srgbClr val="FFFF00"/>
                </a:solidFill>
              </a:rPr>
              <a:t>o</a:t>
            </a:r>
            <a:endParaRPr lang="tr-TR" altLang="tr-TR" sz="1800">
              <a:solidFill>
                <a:srgbClr val="FFFF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FF00"/>
                </a:solidFill>
              </a:rPr>
              <a:t>Şişkin-azalan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FF00"/>
                </a:solidFill>
              </a:rPr>
              <a:t>GB</a:t>
            </a:r>
            <a:endParaRPr lang="tr-TR" altLang="tr-TR" sz="1800" baseline="50000">
              <a:solidFill>
                <a:srgbClr val="FFFF00"/>
              </a:solidFill>
            </a:endParaRPr>
          </a:p>
        </p:txBody>
      </p:sp>
      <p:sp>
        <p:nvSpPr>
          <p:cNvPr id="11270" name="TextBox 6">
            <a:extLst>
              <a:ext uri="{FF2B5EF4-FFF2-40B4-BE49-F238E27FC236}">
                <a16:creationId xmlns:a16="http://schemas.microsoft.com/office/drawing/2014/main" id="{EEA0FEC6-8108-6759-10D9-E87A673CA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2475" y="3876675"/>
            <a:ext cx="4111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3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endParaRPr lang="tr-TR" altLang="tr-TR" sz="1800" baseline="50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>
            <a:extLst>
              <a:ext uri="{FF2B5EF4-FFF2-40B4-BE49-F238E27FC236}">
                <a16:creationId xmlns:a16="http://schemas.microsoft.com/office/drawing/2014/main" id="{AB88D97F-B233-B682-C3FA-C52F9FFCD6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60800"/>
            <a:ext cx="91440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 descr="02_ayevre">
            <a:extLst>
              <a:ext uri="{FF2B5EF4-FFF2-40B4-BE49-F238E27FC236}">
                <a16:creationId xmlns:a16="http://schemas.microsoft.com/office/drawing/2014/main" id="{D7A89D92-25C9-6C78-A82B-75C25B6C82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425" y="115888"/>
            <a:ext cx="488315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Box 2">
            <a:extLst>
              <a:ext uri="{FF2B5EF4-FFF2-40B4-BE49-F238E27FC236}">
                <a16:creationId xmlns:a16="http://schemas.microsoft.com/office/drawing/2014/main" id="{E38D4169-4ED9-94C9-1888-B14D1CC86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6237288"/>
            <a:ext cx="3271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rgbClr val="FFC000"/>
                </a:solidFill>
              </a:rPr>
              <a:t>Tam gündoğumu anında!</a:t>
            </a:r>
          </a:p>
        </p:txBody>
      </p:sp>
      <p:sp>
        <p:nvSpPr>
          <p:cNvPr id="12293" name="TextBox 4">
            <a:extLst>
              <a:ext uri="{FF2B5EF4-FFF2-40B4-BE49-F238E27FC236}">
                <a16:creationId xmlns:a16="http://schemas.microsoft.com/office/drawing/2014/main" id="{165025B0-D379-C5D9-0FAC-C07F214E80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9338" y="4122738"/>
            <a:ext cx="119856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FF00"/>
                </a:solidFill>
              </a:rPr>
              <a:t>UA=270</a:t>
            </a:r>
            <a:r>
              <a:rPr lang="tr-TR" altLang="tr-TR" sz="1800" baseline="50000">
                <a:solidFill>
                  <a:srgbClr val="FFFF00"/>
                </a:solidFill>
              </a:rPr>
              <a:t>o</a:t>
            </a:r>
            <a:endParaRPr lang="tr-TR" altLang="tr-TR" sz="1800">
              <a:solidFill>
                <a:srgbClr val="FFFF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FF00"/>
                </a:solidFill>
              </a:rPr>
              <a:t>Sondördün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FF00"/>
                </a:solidFill>
              </a:rPr>
              <a:t>G</a:t>
            </a:r>
            <a:endParaRPr lang="tr-TR" altLang="tr-TR" sz="1800" baseline="50000">
              <a:solidFill>
                <a:srgbClr val="FFFF00"/>
              </a:solidFill>
            </a:endParaRPr>
          </a:p>
        </p:txBody>
      </p:sp>
      <p:sp>
        <p:nvSpPr>
          <p:cNvPr id="12294" name="TextBox 6">
            <a:extLst>
              <a:ext uri="{FF2B5EF4-FFF2-40B4-BE49-F238E27FC236}">
                <a16:creationId xmlns:a16="http://schemas.microsoft.com/office/drawing/2014/main" id="{F5925CA2-2249-806F-0BE2-85ADC3E55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40725" y="3876675"/>
            <a:ext cx="4762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3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endParaRPr lang="tr-TR" altLang="tr-TR" sz="1800" baseline="50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>
            <a:extLst>
              <a:ext uri="{FF2B5EF4-FFF2-40B4-BE49-F238E27FC236}">
                <a16:creationId xmlns:a16="http://schemas.microsoft.com/office/drawing/2014/main" id="{FFD8BF01-84DD-C70D-13C4-54977EDD37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67150"/>
            <a:ext cx="9144000" cy="229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 descr="02_ayevre">
            <a:extLst>
              <a:ext uri="{FF2B5EF4-FFF2-40B4-BE49-F238E27FC236}">
                <a16:creationId xmlns:a16="http://schemas.microsoft.com/office/drawing/2014/main" id="{76AE424B-F7F5-737D-BEE0-2C1BF11BC3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425" y="115888"/>
            <a:ext cx="488315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TextBox 2">
            <a:extLst>
              <a:ext uri="{FF2B5EF4-FFF2-40B4-BE49-F238E27FC236}">
                <a16:creationId xmlns:a16="http://schemas.microsoft.com/office/drawing/2014/main" id="{B01F7D4E-AC36-78A5-9510-AA194C9731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6237288"/>
            <a:ext cx="3271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rgbClr val="FFC000"/>
                </a:solidFill>
              </a:rPr>
              <a:t>Tam gündoğumu anında!</a:t>
            </a:r>
          </a:p>
        </p:txBody>
      </p:sp>
      <p:sp>
        <p:nvSpPr>
          <p:cNvPr id="13317" name="TextBox 4">
            <a:extLst>
              <a:ext uri="{FF2B5EF4-FFF2-40B4-BE49-F238E27FC236}">
                <a16:creationId xmlns:a16="http://schemas.microsoft.com/office/drawing/2014/main" id="{4F5AA209-6F8A-4202-2B1D-100BFD5598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4092575"/>
            <a:ext cx="10715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FF00"/>
                </a:solidFill>
              </a:rPr>
              <a:t>UA=315</a:t>
            </a:r>
            <a:r>
              <a:rPr lang="tr-TR" altLang="tr-TR" sz="1800" baseline="50000">
                <a:solidFill>
                  <a:srgbClr val="FFFF00"/>
                </a:solidFill>
              </a:rPr>
              <a:t>o</a:t>
            </a:r>
            <a:endParaRPr lang="tr-TR" altLang="tr-TR" sz="1800">
              <a:solidFill>
                <a:srgbClr val="FFFF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FF00"/>
                </a:solidFill>
              </a:rPr>
              <a:t>Son Hilal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FF00"/>
                </a:solidFill>
              </a:rPr>
              <a:t>GD</a:t>
            </a:r>
            <a:endParaRPr lang="tr-TR" altLang="tr-TR" sz="1800" baseline="50000">
              <a:solidFill>
                <a:srgbClr val="FFFF00"/>
              </a:solidFill>
            </a:endParaRPr>
          </a:p>
        </p:txBody>
      </p:sp>
      <p:sp>
        <p:nvSpPr>
          <p:cNvPr id="13318" name="TextBox 6">
            <a:extLst>
              <a:ext uri="{FF2B5EF4-FFF2-40B4-BE49-F238E27FC236}">
                <a16:creationId xmlns:a16="http://schemas.microsoft.com/office/drawing/2014/main" id="{B72E7795-27BD-F577-9670-CCD6CDAA8B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40725" y="3876675"/>
            <a:ext cx="4762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3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endParaRPr lang="tr-TR" altLang="tr-TR" sz="1800" baseline="50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03_aykavusum">
            <a:extLst>
              <a:ext uri="{FF2B5EF4-FFF2-40B4-BE49-F238E27FC236}">
                <a16:creationId xmlns:a16="http://schemas.microsoft.com/office/drawing/2014/main" id="{0163DD9E-E949-52E6-39C4-CDCE619C2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41400"/>
            <a:ext cx="8686800" cy="469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>
            <a:extLst>
              <a:ext uri="{FF2B5EF4-FFF2-40B4-BE49-F238E27FC236}">
                <a16:creationId xmlns:a16="http://schemas.microsoft.com/office/drawing/2014/main" id="{198142A1-0660-C26B-2D32-15B17B2FF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52400"/>
            <a:ext cx="7239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3600" b="1">
                <a:solidFill>
                  <a:schemeClr val="bg1"/>
                </a:solidFill>
              </a:rPr>
              <a:t>Ay yüzeyinin görünebilirlik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3600" b="1">
                <a:solidFill>
                  <a:schemeClr val="bg1"/>
                </a:solidFill>
              </a:rPr>
              <a:t>özellikleri </a:t>
            </a:r>
            <a:endParaRPr lang="en-US" altLang="tr-TR" sz="3600" b="1">
              <a:solidFill>
                <a:schemeClr val="bg1"/>
              </a:solidFill>
            </a:endParaRPr>
          </a:p>
        </p:txBody>
      </p:sp>
      <p:pic>
        <p:nvPicPr>
          <p:cNvPr id="15363" name="Picture 3" descr="11_Ay_boylamsal_librasyon">
            <a:extLst>
              <a:ext uri="{FF2B5EF4-FFF2-40B4-BE49-F238E27FC236}">
                <a16:creationId xmlns:a16="http://schemas.microsoft.com/office/drawing/2014/main" id="{0C3B61AD-20A7-0F47-3B36-C38D888C0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1844675"/>
            <a:ext cx="6624638" cy="413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>
            <a:extLst>
              <a:ext uri="{FF2B5EF4-FFF2-40B4-BE49-F238E27FC236}">
                <a16:creationId xmlns:a16="http://schemas.microsoft.com/office/drawing/2014/main" id="{CF553D97-E6F9-C3E0-4018-436C8C60F8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52400"/>
            <a:ext cx="7239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3600" b="1">
                <a:solidFill>
                  <a:schemeClr val="bg1"/>
                </a:solidFill>
              </a:rPr>
              <a:t>Ay yüzeyinin görünebilirlik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3600" b="1">
                <a:solidFill>
                  <a:schemeClr val="bg1"/>
                </a:solidFill>
              </a:rPr>
              <a:t>özellikleri </a:t>
            </a:r>
            <a:endParaRPr lang="en-US" altLang="tr-TR" sz="3600" b="1">
              <a:solidFill>
                <a:schemeClr val="bg1"/>
              </a:solidFill>
            </a:endParaRPr>
          </a:p>
        </p:txBody>
      </p:sp>
      <p:pic>
        <p:nvPicPr>
          <p:cNvPr id="16387" name="Picture 3" descr="12_Ay_enlemsel_librasyon">
            <a:extLst>
              <a:ext uri="{FF2B5EF4-FFF2-40B4-BE49-F238E27FC236}">
                <a16:creationId xmlns:a16="http://schemas.microsoft.com/office/drawing/2014/main" id="{17F27995-DBF1-ACCC-B10A-E4E667915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5" y="1984375"/>
            <a:ext cx="6840538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>
            <a:extLst>
              <a:ext uri="{FF2B5EF4-FFF2-40B4-BE49-F238E27FC236}">
                <a16:creationId xmlns:a16="http://schemas.microsoft.com/office/drawing/2014/main" id="{C968D688-D01F-6F77-C667-C59FF0452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52400"/>
            <a:ext cx="8351837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800" b="1">
                <a:solidFill>
                  <a:schemeClr val="bg1"/>
                </a:solidFill>
              </a:rPr>
              <a:t>Bir yörünge dönemi boyunca Ay’ın toplam yüzeyinin %59’unu görebiliyoruz: LİBRASYON</a:t>
            </a:r>
            <a:endParaRPr lang="en-US" altLang="tr-TR" sz="2800" b="1">
              <a:solidFill>
                <a:schemeClr val="bg1"/>
              </a:solidFill>
            </a:endParaRPr>
          </a:p>
        </p:txBody>
      </p:sp>
      <p:pic>
        <p:nvPicPr>
          <p:cNvPr id="17411" name="Picture 3" descr="320px-Lunar_libration_with_phase_Oct_2007">
            <a:extLst>
              <a:ext uri="{FF2B5EF4-FFF2-40B4-BE49-F238E27FC236}">
                <a16:creationId xmlns:a16="http://schemas.microsoft.com/office/drawing/2014/main" id="{E42AE7C1-6167-99C0-7A42-E01B2B5C60F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113" y="1196975"/>
            <a:ext cx="5310187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 descr="04_gelgit">
            <a:extLst>
              <a:ext uri="{FF2B5EF4-FFF2-40B4-BE49-F238E27FC236}">
                <a16:creationId xmlns:a16="http://schemas.microsoft.com/office/drawing/2014/main" id="{BD78D53A-027E-C1E7-D6ED-B4392F6757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684213"/>
            <a:ext cx="7086600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05_gelgit2">
            <a:extLst>
              <a:ext uri="{FF2B5EF4-FFF2-40B4-BE49-F238E27FC236}">
                <a16:creationId xmlns:a16="http://schemas.microsoft.com/office/drawing/2014/main" id="{3795D9F7-2A66-2703-BF7E-82FE1F8EF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1788"/>
            <a:ext cx="8001000" cy="368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 descr="06_gelgit3">
            <a:extLst>
              <a:ext uri="{FF2B5EF4-FFF2-40B4-BE49-F238E27FC236}">
                <a16:creationId xmlns:a16="http://schemas.microsoft.com/office/drawing/2014/main" id="{ACFABFC9-A7B6-4C6D-573A-A9E5C0789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488" y="228600"/>
            <a:ext cx="4710112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>
            <a:extLst>
              <a:ext uri="{FF2B5EF4-FFF2-40B4-BE49-F238E27FC236}">
                <a16:creationId xmlns:a16="http://schemas.microsoft.com/office/drawing/2014/main" id="{DD1F801B-3B3F-5117-BAD4-0E5E02D140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850" y="404813"/>
            <a:ext cx="7478713" cy="1160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800" b="1">
                <a:solidFill>
                  <a:schemeClr val="bg1"/>
                </a:solidFill>
                <a:latin typeface="Albertus Extra Bold" pitchFamily="34" charset="0"/>
              </a:rPr>
              <a:t>Ay’ın yörüngesinin biçimi bir elipstir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  <a:latin typeface="Albertus Extra Bold" pitchFamily="34" charset="0"/>
              </a:rPr>
              <a:t>e=0.055</a:t>
            </a:r>
            <a:r>
              <a:rPr lang="tr-TR" altLang="tr-TR" sz="2800" b="1">
                <a:solidFill>
                  <a:schemeClr val="bg1"/>
                </a:solidFill>
                <a:latin typeface="Albertus Extra Bold" pitchFamily="34" charset="0"/>
              </a:rPr>
              <a:t> </a:t>
            </a:r>
            <a:endParaRPr lang="en-US" altLang="tr-TR" sz="2800" b="1">
              <a:solidFill>
                <a:schemeClr val="bg1"/>
              </a:solidFill>
              <a:latin typeface="Albertus Extra Bold" pitchFamily="34" charset="0"/>
            </a:endParaRPr>
          </a:p>
        </p:txBody>
      </p:sp>
      <p:pic>
        <p:nvPicPr>
          <p:cNvPr id="3075" name="Picture 3" descr="07_ay_yorunge_genel">
            <a:extLst>
              <a:ext uri="{FF2B5EF4-FFF2-40B4-BE49-F238E27FC236}">
                <a16:creationId xmlns:a16="http://schemas.microsoft.com/office/drawing/2014/main" id="{8892EDEE-1B24-3A15-ECB9-EC9CDD7F9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65288"/>
            <a:ext cx="8105775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 Box 4">
            <a:extLst>
              <a:ext uri="{FF2B5EF4-FFF2-40B4-BE49-F238E27FC236}">
                <a16:creationId xmlns:a16="http://schemas.microsoft.com/office/drawing/2014/main" id="{EDCFE542-002F-48F6-FBA6-6B4A80DB2D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4256088"/>
            <a:ext cx="1511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000"/>
              <a:t>363,300 km</a:t>
            </a:r>
          </a:p>
        </p:txBody>
      </p:sp>
      <p:sp>
        <p:nvSpPr>
          <p:cNvPr id="3077" name="Text Box 5">
            <a:extLst>
              <a:ext uri="{FF2B5EF4-FFF2-40B4-BE49-F238E27FC236}">
                <a16:creationId xmlns:a16="http://schemas.microsoft.com/office/drawing/2014/main" id="{FA8FE329-5D5C-935F-CA86-42D8D6D5B6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5388" y="4256088"/>
            <a:ext cx="1511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000"/>
              <a:t>405,500 km</a:t>
            </a:r>
          </a:p>
        </p:txBody>
      </p:sp>
      <p:sp>
        <p:nvSpPr>
          <p:cNvPr id="3078" name="Text Box 6">
            <a:extLst>
              <a:ext uri="{FF2B5EF4-FFF2-40B4-BE49-F238E27FC236}">
                <a16:creationId xmlns:a16="http://schemas.microsoft.com/office/drawing/2014/main" id="{CFBC01BF-B750-D13D-3797-065AF2C58E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6838" y="6092825"/>
            <a:ext cx="64087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800" b="1">
                <a:solidFill>
                  <a:schemeClr val="bg1"/>
                </a:solidFill>
              </a:rPr>
              <a:t>Ortalama Yer-Ay Uzaklığı 384,400 km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moonpan_apollo17_s">
            <a:extLst>
              <a:ext uri="{FF2B5EF4-FFF2-40B4-BE49-F238E27FC236}">
                <a16:creationId xmlns:a16="http://schemas.microsoft.com/office/drawing/2014/main" id="{9FAB7D5E-A4B3-F92E-0947-1EA16AAB8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29125" y="3454400"/>
            <a:ext cx="18002250" cy="343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 descr="laser_rr_lg_apollo11-14-15">
            <a:extLst>
              <a:ext uri="{FF2B5EF4-FFF2-40B4-BE49-F238E27FC236}">
                <a16:creationId xmlns:a16="http://schemas.microsoft.com/office/drawing/2014/main" id="{06F177C3-BA95-DF3D-9DD1-7CE94216D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00213"/>
            <a:ext cx="2949575" cy="3024187"/>
          </a:xfrm>
          <a:prstGeom prst="rect">
            <a:avLst/>
          </a:prstGeom>
          <a:noFill/>
          <a:ln w="12700">
            <a:solidFill>
              <a:srgbClr val="00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laserFS">
            <a:extLst>
              <a:ext uri="{FF2B5EF4-FFF2-40B4-BE49-F238E27FC236}">
                <a16:creationId xmlns:a16="http://schemas.microsoft.com/office/drawing/2014/main" id="{C09A58FB-3136-6689-8A4F-4F04DA4B5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1916113"/>
            <a:ext cx="2430462" cy="3744912"/>
          </a:xfrm>
          <a:prstGeom prst="rect">
            <a:avLst/>
          </a:prstGeom>
          <a:noFill/>
          <a:ln w="12700">
            <a:solidFill>
              <a:srgbClr val="00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 descr="crn_cbe">
            <a:extLst>
              <a:ext uri="{FF2B5EF4-FFF2-40B4-BE49-F238E27FC236}">
                <a16:creationId xmlns:a16="http://schemas.microsoft.com/office/drawing/2014/main" id="{7A089931-189F-7CB8-8EC8-67F8E8CDE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900" y="2924175"/>
            <a:ext cx="2095500" cy="1571625"/>
          </a:xfrm>
          <a:prstGeom prst="rect">
            <a:avLst/>
          </a:prstGeom>
          <a:noFill/>
          <a:ln w="12700">
            <a:solidFill>
              <a:srgbClr val="00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510" name="Group 6">
            <a:extLst>
              <a:ext uri="{FF2B5EF4-FFF2-40B4-BE49-F238E27FC236}">
                <a16:creationId xmlns:a16="http://schemas.microsoft.com/office/drawing/2014/main" id="{B2425481-9494-9D10-1B26-14BE59B5C032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404813"/>
            <a:ext cx="8918575" cy="801687"/>
            <a:chOff x="113" y="255"/>
            <a:chExt cx="5618" cy="505"/>
          </a:xfrm>
        </p:grpSpPr>
        <p:pic>
          <p:nvPicPr>
            <p:cNvPr id="21511" name="Picture 7" descr="Speed_of_light_from_Earth_to_Moon">
              <a:extLst>
                <a:ext uri="{FF2B5EF4-FFF2-40B4-BE49-F238E27FC236}">
                  <a16:creationId xmlns:a16="http://schemas.microsoft.com/office/drawing/2014/main" id="{C85253BA-4E3E-65DD-68A4-67FF0221C450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255"/>
              <a:ext cx="5352" cy="4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12" name="Text Box 8">
              <a:extLst>
                <a:ext uri="{FF2B5EF4-FFF2-40B4-BE49-F238E27FC236}">
                  <a16:creationId xmlns:a16="http://schemas.microsoft.com/office/drawing/2014/main" id="{520CF3CB-0FE0-B392-3B98-EBDD1CDC21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" y="645"/>
              <a:ext cx="453" cy="1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tr-TR" altLang="tr-TR" sz="1200">
                  <a:solidFill>
                    <a:srgbClr val="66FFFF"/>
                  </a:solidFill>
                  <a:latin typeface="Verdana" panose="020B0604030504040204" pitchFamily="34" charset="0"/>
                </a:rPr>
                <a:t>DÜNYA</a:t>
              </a:r>
            </a:p>
          </p:txBody>
        </p:sp>
        <p:sp>
          <p:nvSpPr>
            <p:cNvPr id="21513" name="Text Box 9">
              <a:extLst>
                <a:ext uri="{FF2B5EF4-FFF2-40B4-BE49-F238E27FC236}">
                  <a16:creationId xmlns:a16="http://schemas.microsoft.com/office/drawing/2014/main" id="{525D5622-1906-BB78-BD1D-A587652861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78" y="645"/>
              <a:ext cx="453" cy="1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tr-TR" altLang="tr-TR" sz="1200">
                  <a:solidFill>
                    <a:srgbClr val="66FFFF"/>
                  </a:solidFill>
                  <a:latin typeface="Verdana" panose="020B0604030504040204" pitchFamily="34" charset="0"/>
                </a:rPr>
                <a:t>AY</a:t>
              </a:r>
            </a:p>
          </p:txBody>
        </p:sp>
        <p:sp>
          <p:nvSpPr>
            <p:cNvPr id="21514" name="Line 10">
              <a:extLst>
                <a:ext uri="{FF2B5EF4-FFF2-40B4-BE49-F238E27FC236}">
                  <a16:creationId xmlns:a16="http://schemas.microsoft.com/office/drawing/2014/main" id="{4DC665EB-31B6-C403-A2BA-E615871A6B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9" y="691"/>
              <a:ext cx="4808" cy="1"/>
            </a:xfrm>
            <a:prstGeom prst="line">
              <a:avLst/>
            </a:prstGeom>
            <a:noFill/>
            <a:ln w="9525">
              <a:solidFill>
                <a:srgbClr val="66FFFF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15" name="Text Box 11">
              <a:extLst>
                <a:ext uri="{FF2B5EF4-FFF2-40B4-BE49-F238E27FC236}">
                  <a16:creationId xmlns:a16="http://schemas.microsoft.com/office/drawing/2014/main" id="{FC9CC882-4960-D263-67E5-0BB234508C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72" y="625"/>
              <a:ext cx="726" cy="11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tr-TR" sz="1200">
                  <a:solidFill>
                    <a:srgbClr val="66FFFF"/>
                  </a:solidFill>
                  <a:latin typeface="Verdana" panose="020B0604030504040204" pitchFamily="34" charset="0"/>
                  <a:cs typeface="Arial" panose="020B0604020202020204" pitchFamily="34" charset="0"/>
                </a:rPr>
                <a:t>~</a:t>
              </a:r>
              <a:r>
                <a:rPr lang="tr-TR" altLang="tr-TR" sz="1200">
                  <a:solidFill>
                    <a:srgbClr val="66FFFF"/>
                  </a:solidFill>
                  <a:latin typeface="Verdan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tr-TR" altLang="tr-TR" sz="1200">
                  <a:solidFill>
                    <a:srgbClr val="66FFFF"/>
                  </a:solidFill>
                  <a:latin typeface="Verdana" panose="020B0604030504040204" pitchFamily="34" charset="0"/>
                </a:rPr>
                <a:t>385,000 km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 descr="07_gelgit4">
            <a:extLst>
              <a:ext uri="{FF2B5EF4-FFF2-40B4-BE49-F238E27FC236}">
                <a16:creationId xmlns:a16="http://schemas.microsoft.com/office/drawing/2014/main" id="{B8FDE70B-B5DE-BAC5-B380-B339F88F1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963" y="0"/>
            <a:ext cx="28860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08_ayyuzey">
            <a:extLst>
              <a:ext uri="{FF2B5EF4-FFF2-40B4-BE49-F238E27FC236}">
                <a16:creationId xmlns:a16="http://schemas.microsoft.com/office/drawing/2014/main" id="{A7BA1DFC-57A0-7109-73DD-0AE973851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9850"/>
            <a:ext cx="7010400" cy="671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 descr="09_krater">
            <a:extLst>
              <a:ext uri="{FF2B5EF4-FFF2-40B4-BE49-F238E27FC236}">
                <a16:creationId xmlns:a16="http://schemas.microsoft.com/office/drawing/2014/main" id="{30CB3F18-1C89-FD12-6CEB-250312EA6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20650"/>
            <a:ext cx="6858000" cy="661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 descr="10_deniz">
            <a:extLst>
              <a:ext uri="{FF2B5EF4-FFF2-40B4-BE49-F238E27FC236}">
                <a16:creationId xmlns:a16="http://schemas.microsoft.com/office/drawing/2014/main" id="{D6F652E2-F245-9580-D4B0-ADAB22BD9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8588"/>
            <a:ext cx="6858000" cy="665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11_denizdetay">
            <a:extLst>
              <a:ext uri="{FF2B5EF4-FFF2-40B4-BE49-F238E27FC236}">
                <a16:creationId xmlns:a16="http://schemas.microsoft.com/office/drawing/2014/main" id="{AC57234F-D198-11E4-FDA6-B0314C9C7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9863"/>
            <a:ext cx="6781800" cy="659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1">
            <a:extLst>
              <a:ext uri="{FF2B5EF4-FFF2-40B4-BE49-F238E27FC236}">
                <a16:creationId xmlns:a16="http://schemas.microsoft.com/office/drawing/2014/main" id="{31E466E2-655E-FE04-B599-6905698A5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525588"/>
            <a:ext cx="820737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800">
                <a:solidFill>
                  <a:schemeClr val="bg1"/>
                </a:solidFill>
              </a:rPr>
              <a:t>GENELLEME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>
              <a:solidFill>
                <a:schemeClr val="bg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>
                <a:solidFill>
                  <a:schemeClr val="bg1"/>
                </a:solidFill>
              </a:rPr>
              <a:t>“</a:t>
            </a:r>
            <a:r>
              <a:rPr lang="tr-TR" altLang="tr-TR" i="1">
                <a:solidFill>
                  <a:schemeClr val="bg1"/>
                </a:solidFill>
              </a:rPr>
              <a:t>Yüzeyi çok sayıda krater ile kaplı bir gezegen veya uydunun yüzeyi </a:t>
            </a:r>
            <a:r>
              <a:rPr lang="tr-TR" altLang="tr-TR" i="1" u="sng">
                <a:solidFill>
                  <a:srgbClr val="FFFF00"/>
                </a:solidFill>
              </a:rPr>
              <a:t>yaşlıdır</a:t>
            </a:r>
            <a:r>
              <a:rPr lang="tr-TR" altLang="tr-TR" i="1">
                <a:solidFill>
                  <a:schemeClr val="bg1"/>
                </a:solidFill>
              </a:rPr>
              <a:t>, belirgin bir </a:t>
            </a:r>
            <a:r>
              <a:rPr lang="tr-TR" altLang="tr-TR" i="1" u="sng">
                <a:solidFill>
                  <a:srgbClr val="FFFF00"/>
                </a:solidFill>
              </a:rPr>
              <a:t>atmosferi yoktur</a:t>
            </a:r>
            <a:r>
              <a:rPr lang="tr-TR" altLang="tr-TR" i="1">
                <a:solidFill>
                  <a:srgbClr val="FFFF00"/>
                </a:solidFill>
              </a:rPr>
              <a:t> </a:t>
            </a:r>
            <a:r>
              <a:rPr lang="tr-TR" altLang="tr-TR" i="1">
                <a:solidFill>
                  <a:schemeClr val="bg1"/>
                </a:solidFill>
              </a:rPr>
              <a:t>ve jeolojik olarak </a:t>
            </a:r>
            <a:r>
              <a:rPr lang="tr-TR" altLang="tr-TR" i="1" u="sng">
                <a:solidFill>
                  <a:srgbClr val="FFFF00"/>
                </a:solidFill>
              </a:rPr>
              <a:t>aktif değildir</a:t>
            </a:r>
            <a:r>
              <a:rPr lang="tr-TR" altLang="tr-TR">
                <a:solidFill>
                  <a:schemeClr val="bg1"/>
                </a:solidFill>
              </a:rPr>
              <a:t>”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428011BF-DFE6-429C-8837-65222B1C93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836613"/>
            <a:ext cx="46323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800">
                <a:solidFill>
                  <a:schemeClr val="bg1"/>
                </a:solidFill>
              </a:rPr>
              <a:t>1959        RUS   3 adet  LUNA</a:t>
            </a:r>
          </a:p>
        </p:txBody>
      </p:sp>
      <p:sp>
        <p:nvSpPr>
          <p:cNvPr id="28675" name="TextBox 2">
            <a:extLst>
              <a:ext uri="{FF2B5EF4-FFF2-40B4-BE49-F238E27FC236}">
                <a16:creationId xmlns:a16="http://schemas.microsoft.com/office/drawing/2014/main" id="{5FE885A8-415F-472F-4B76-21E4BB2C92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435100"/>
            <a:ext cx="5092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800">
                <a:solidFill>
                  <a:schemeClr val="bg1"/>
                </a:solidFill>
              </a:rPr>
              <a:t>1960       ABD               RANGER</a:t>
            </a:r>
          </a:p>
        </p:txBody>
      </p:sp>
      <p:sp>
        <p:nvSpPr>
          <p:cNvPr id="28676" name="TextBox 3">
            <a:extLst>
              <a:ext uri="{FF2B5EF4-FFF2-40B4-BE49-F238E27FC236}">
                <a16:creationId xmlns:a16="http://schemas.microsoft.com/office/drawing/2014/main" id="{4319AB98-C432-FF8F-A2B4-5A3B9948DC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033588"/>
            <a:ext cx="6477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800">
                <a:solidFill>
                  <a:schemeClr val="bg1"/>
                </a:solidFill>
              </a:rPr>
              <a:t>1966-67  ABD   5 adet  LUNAR ORBITER</a:t>
            </a:r>
          </a:p>
        </p:txBody>
      </p:sp>
      <p:sp>
        <p:nvSpPr>
          <p:cNvPr id="28677" name="TextBox 4">
            <a:extLst>
              <a:ext uri="{FF2B5EF4-FFF2-40B4-BE49-F238E27FC236}">
                <a16:creationId xmlns:a16="http://schemas.microsoft.com/office/drawing/2014/main" id="{E995F541-59B6-FC0E-750B-7F26AE1B93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632075"/>
            <a:ext cx="46053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800">
                <a:solidFill>
                  <a:schemeClr val="bg1"/>
                </a:solidFill>
              </a:rPr>
              <a:t>1966-67  RUS               LUNA</a:t>
            </a:r>
          </a:p>
        </p:txBody>
      </p:sp>
      <p:sp>
        <p:nvSpPr>
          <p:cNvPr id="28678" name="TextBox 5">
            <a:extLst>
              <a:ext uri="{FF2B5EF4-FFF2-40B4-BE49-F238E27FC236}">
                <a16:creationId xmlns:a16="http://schemas.microsoft.com/office/drawing/2014/main" id="{5586C371-4738-20C1-C6BD-488722116B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3230563"/>
            <a:ext cx="55229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800">
                <a:solidFill>
                  <a:schemeClr val="bg1"/>
                </a:solidFill>
              </a:rPr>
              <a:t>1966-68  ABD   5 adet  SURVEYOR</a:t>
            </a:r>
          </a:p>
        </p:txBody>
      </p:sp>
      <p:sp>
        <p:nvSpPr>
          <p:cNvPr id="28679" name="TextBox 6">
            <a:extLst>
              <a:ext uri="{FF2B5EF4-FFF2-40B4-BE49-F238E27FC236}">
                <a16:creationId xmlns:a16="http://schemas.microsoft.com/office/drawing/2014/main" id="{4E133D83-CB13-0AB2-076E-6529EAE0D0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3829050"/>
            <a:ext cx="57356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800">
                <a:solidFill>
                  <a:schemeClr val="bg1"/>
                </a:solidFill>
              </a:rPr>
              <a:t>20 Temmuz 1969  ABD   APOLLO-11</a:t>
            </a:r>
          </a:p>
        </p:txBody>
      </p:sp>
      <p:sp>
        <p:nvSpPr>
          <p:cNvPr id="28680" name="TextBox 7">
            <a:extLst>
              <a:ext uri="{FF2B5EF4-FFF2-40B4-BE49-F238E27FC236}">
                <a16:creationId xmlns:a16="http://schemas.microsoft.com/office/drawing/2014/main" id="{79F54DAD-DDDE-E55C-D248-025149CA2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4724400"/>
            <a:ext cx="7635875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800">
                <a:solidFill>
                  <a:schemeClr val="bg1"/>
                </a:solidFill>
              </a:rPr>
              <a:t>İnsanlı İnişler:    ABD   APOLLO 12, 14, 15, 16, 17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800">
                <a:solidFill>
                  <a:schemeClr val="bg1"/>
                </a:solidFill>
              </a:rPr>
              <a:t>İnsansız İnişler:     RUS      LUNA  9 – 24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800">
                <a:solidFill>
                  <a:schemeClr val="bg1"/>
                </a:solidFill>
              </a:rPr>
              <a:t>                              ABD      SURVEYOR  1 - 5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3" descr="13_kraterorani">
            <a:extLst>
              <a:ext uri="{FF2B5EF4-FFF2-40B4-BE49-F238E27FC236}">
                <a16:creationId xmlns:a16="http://schemas.microsoft.com/office/drawing/2014/main" id="{50E5A2E4-D40F-4877-6964-27CBCECF0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025" y="228600"/>
            <a:ext cx="5692775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01_ayyorunge">
            <a:extLst>
              <a:ext uri="{FF2B5EF4-FFF2-40B4-BE49-F238E27FC236}">
                <a16:creationId xmlns:a16="http://schemas.microsoft.com/office/drawing/2014/main" id="{AA94AE2A-61E8-4DDA-20F2-CE7BCF04E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4800"/>
            <a:ext cx="8763000" cy="598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3" descr="14_demirharita">
            <a:extLst>
              <a:ext uri="{FF2B5EF4-FFF2-40B4-BE49-F238E27FC236}">
                <a16:creationId xmlns:a16="http://schemas.microsoft.com/office/drawing/2014/main" id="{53791D3B-BA90-6FDD-225B-88DC8F1FD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55638"/>
            <a:ext cx="7696200" cy="549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 descr="15_aitkencukuru">
            <a:extLst>
              <a:ext uri="{FF2B5EF4-FFF2-40B4-BE49-F238E27FC236}">
                <a16:creationId xmlns:a16="http://schemas.microsoft.com/office/drawing/2014/main" id="{96717B3A-41F3-1300-B1B1-1605EAEBAF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28600"/>
            <a:ext cx="6477000" cy="636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12_apollo11">
            <a:extLst>
              <a:ext uri="{FF2B5EF4-FFF2-40B4-BE49-F238E27FC236}">
                <a16:creationId xmlns:a16="http://schemas.microsoft.com/office/drawing/2014/main" id="{7BCC1059-2161-C9CA-C8CB-1D4539E1C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715963"/>
            <a:ext cx="8534400" cy="545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3" descr="16_ayicyapi">
            <a:extLst>
              <a:ext uri="{FF2B5EF4-FFF2-40B4-BE49-F238E27FC236}">
                <a16:creationId xmlns:a16="http://schemas.microsoft.com/office/drawing/2014/main" id="{7183279C-AAC7-BFF5-46A8-7082A31750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85800"/>
            <a:ext cx="7315200" cy="560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Box 1">
            <a:extLst>
              <a:ext uri="{FF2B5EF4-FFF2-40B4-BE49-F238E27FC236}">
                <a16:creationId xmlns:a16="http://schemas.microsoft.com/office/drawing/2014/main" id="{A3DAEE0D-79CC-B76F-AA34-7ACB384C41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525588"/>
            <a:ext cx="8207375" cy="406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800">
                <a:solidFill>
                  <a:schemeClr val="bg1"/>
                </a:solidFill>
              </a:rPr>
              <a:t>GENELLEME - 2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>
              <a:solidFill>
                <a:schemeClr val="bg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>
                <a:solidFill>
                  <a:schemeClr val="bg1"/>
                </a:solidFill>
              </a:rPr>
              <a:t>“</a:t>
            </a:r>
            <a:r>
              <a:rPr lang="tr-TR" altLang="tr-TR" sz="3000" i="1">
                <a:solidFill>
                  <a:schemeClr val="bg1"/>
                </a:solidFill>
              </a:rPr>
              <a:t>Bir gezegen veya uydu ne kadar </a:t>
            </a:r>
            <a:r>
              <a:rPr lang="tr-TR" altLang="tr-TR" sz="3000" i="1" u="sng">
                <a:solidFill>
                  <a:srgbClr val="FFFF00"/>
                </a:solidFill>
              </a:rPr>
              <a:t>küçük boyutlu</a:t>
            </a:r>
            <a:r>
              <a:rPr lang="tr-TR" altLang="tr-TR" sz="3000" i="1">
                <a:solidFill>
                  <a:schemeClr val="bg1"/>
                </a:solidFill>
              </a:rPr>
              <a:t> ise o derece </a:t>
            </a:r>
            <a:r>
              <a:rPr lang="tr-TR" altLang="tr-TR" sz="3000" i="1" u="sng">
                <a:solidFill>
                  <a:srgbClr val="FFFF00"/>
                </a:solidFill>
              </a:rPr>
              <a:t>daha az iç ısıya</a:t>
            </a:r>
            <a:r>
              <a:rPr lang="tr-TR" altLang="tr-TR" sz="3000" i="1">
                <a:solidFill>
                  <a:schemeClr val="bg1"/>
                </a:solidFill>
              </a:rPr>
              <a:t> sahip olacak ve </a:t>
            </a:r>
            <a:r>
              <a:rPr lang="tr-TR" altLang="tr-TR" sz="3000" i="1" u="sng">
                <a:solidFill>
                  <a:srgbClr val="FFFF00"/>
                </a:solidFill>
              </a:rPr>
              <a:t>daha hızlı katılaşacaktır</a:t>
            </a:r>
            <a:r>
              <a:rPr lang="tr-TR" altLang="tr-TR" sz="3000" i="1">
                <a:solidFill>
                  <a:schemeClr val="bg1"/>
                </a:solidFill>
              </a:rPr>
              <a:t>. Bunun sonucu olarak yüzeyinde </a:t>
            </a:r>
            <a:r>
              <a:rPr lang="tr-TR" altLang="tr-TR" sz="3000" i="1" u="sng">
                <a:solidFill>
                  <a:srgbClr val="FFFF00"/>
                </a:solidFill>
              </a:rPr>
              <a:t>daha az jeolojik aktivite</a:t>
            </a:r>
            <a:r>
              <a:rPr lang="tr-TR" altLang="tr-TR" sz="3000" i="1">
                <a:solidFill>
                  <a:schemeClr val="bg1"/>
                </a:solidFill>
              </a:rPr>
              <a:t> gösterecektir.</a:t>
            </a:r>
            <a:r>
              <a:rPr lang="tr-TR" altLang="tr-TR">
                <a:solidFill>
                  <a:schemeClr val="bg1"/>
                </a:solidFill>
              </a:rPr>
              <a:t>”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">
            <a:extLst>
              <a:ext uri="{FF2B5EF4-FFF2-40B4-BE49-F238E27FC236}">
                <a16:creationId xmlns:a16="http://schemas.microsoft.com/office/drawing/2014/main" id="{DC170779-DA2E-1C79-9AD3-3CB172BFEB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988" y="28575"/>
            <a:ext cx="4557712" cy="682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2">
            <a:extLst>
              <a:ext uri="{FF2B5EF4-FFF2-40B4-BE49-F238E27FC236}">
                <a16:creationId xmlns:a16="http://schemas.microsoft.com/office/drawing/2014/main" id="{9E2279BC-3B39-13FA-8901-B2146FA31D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708275"/>
            <a:ext cx="4270375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3">
            <a:extLst>
              <a:ext uri="{FF2B5EF4-FFF2-40B4-BE49-F238E27FC236}">
                <a16:creationId xmlns:a16="http://schemas.microsoft.com/office/drawing/2014/main" id="{451F2ABF-0E95-9E3C-A8CE-098AD74ADF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8913"/>
            <a:ext cx="4283075" cy="240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02_ayevre">
            <a:extLst>
              <a:ext uri="{FF2B5EF4-FFF2-40B4-BE49-F238E27FC236}">
                <a16:creationId xmlns:a16="http://schemas.microsoft.com/office/drawing/2014/main" id="{F7DDE3C6-3290-36A0-D1C3-EEF1BB1AD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82575"/>
            <a:ext cx="8534400" cy="629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02_ayevre">
            <a:extLst>
              <a:ext uri="{FF2B5EF4-FFF2-40B4-BE49-F238E27FC236}">
                <a16:creationId xmlns:a16="http://schemas.microsoft.com/office/drawing/2014/main" id="{119A8804-B285-9957-A002-9F91E1FF7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425" y="115888"/>
            <a:ext cx="488315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1">
            <a:extLst>
              <a:ext uri="{FF2B5EF4-FFF2-40B4-BE49-F238E27FC236}">
                <a16:creationId xmlns:a16="http://schemas.microsoft.com/office/drawing/2014/main" id="{2EA9487B-5F54-256D-42B6-EF55DB5CB0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75"/>
            <a:ext cx="914400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Box 2">
            <a:extLst>
              <a:ext uri="{FF2B5EF4-FFF2-40B4-BE49-F238E27FC236}">
                <a16:creationId xmlns:a16="http://schemas.microsoft.com/office/drawing/2014/main" id="{30AC7731-17E2-9381-4ABB-B385FD156D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6237288"/>
            <a:ext cx="3048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rgbClr val="FFFF00"/>
                </a:solidFill>
              </a:rPr>
              <a:t>Tam günbatımı anında!</a:t>
            </a:r>
          </a:p>
        </p:txBody>
      </p:sp>
      <p:sp>
        <p:nvSpPr>
          <p:cNvPr id="6149" name="TextBox 4">
            <a:extLst>
              <a:ext uri="{FF2B5EF4-FFF2-40B4-BE49-F238E27FC236}">
                <a16:creationId xmlns:a16="http://schemas.microsoft.com/office/drawing/2014/main" id="{A6DF6F21-77BD-A2DB-4680-1969D7F421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6550" y="4581525"/>
            <a:ext cx="839788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FF00"/>
                </a:solidFill>
              </a:rPr>
              <a:t>UA=0</a:t>
            </a:r>
            <a:r>
              <a:rPr lang="tr-TR" altLang="tr-TR" sz="1800" baseline="50000">
                <a:solidFill>
                  <a:srgbClr val="FFFF00"/>
                </a:solidFill>
              </a:rPr>
              <a:t>o</a:t>
            </a:r>
            <a:endParaRPr lang="tr-TR" altLang="tr-TR" sz="1800">
              <a:solidFill>
                <a:srgbClr val="FFFF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FF00"/>
                </a:solidFill>
              </a:rPr>
              <a:t>Yeniay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FF00"/>
                </a:solidFill>
              </a:rPr>
              <a:t>B</a:t>
            </a:r>
            <a:endParaRPr lang="tr-TR" altLang="tr-TR" sz="1800" baseline="50000">
              <a:solidFill>
                <a:srgbClr val="FFFF00"/>
              </a:solidFill>
            </a:endParaRPr>
          </a:p>
        </p:txBody>
      </p:sp>
      <p:sp>
        <p:nvSpPr>
          <p:cNvPr id="6150" name="TextBox 5">
            <a:extLst>
              <a:ext uri="{FF2B5EF4-FFF2-40B4-BE49-F238E27FC236}">
                <a16:creationId xmlns:a16="http://schemas.microsoft.com/office/drawing/2014/main" id="{A3748BD1-DAE3-415C-5193-2FA6811AE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1838" y="3876675"/>
            <a:ext cx="4524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3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endParaRPr lang="tr-TR" altLang="tr-TR" sz="1800" baseline="50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>
            <a:extLst>
              <a:ext uri="{FF2B5EF4-FFF2-40B4-BE49-F238E27FC236}">
                <a16:creationId xmlns:a16="http://schemas.microsoft.com/office/drawing/2014/main" id="{9BEAC04E-D48D-85C2-18C8-527F94C439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60800"/>
            <a:ext cx="9144000" cy="227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02_ayevre">
            <a:extLst>
              <a:ext uri="{FF2B5EF4-FFF2-40B4-BE49-F238E27FC236}">
                <a16:creationId xmlns:a16="http://schemas.microsoft.com/office/drawing/2014/main" id="{327F1E00-36DC-3759-5F36-D01A4DBADD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425" y="115888"/>
            <a:ext cx="488315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TextBox 2">
            <a:extLst>
              <a:ext uri="{FF2B5EF4-FFF2-40B4-BE49-F238E27FC236}">
                <a16:creationId xmlns:a16="http://schemas.microsoft.com/office/drawing/2014/main" id="{55D8721F-71FC-7439-39D4-447B725144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6237288"/>
            <a:ext cx="3048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rgbClr val="FFFF00"/>
                </a:solidFill>
              </a:rPr>
              <a:t>Tam günbatımı anında!</a:t>
            </a:r>
          </a:p>
        </p:txBody>
      </p:sp>
      <p:sp>
        <p:nvSpPr>
          <p:cNvPr id="7173" name="TextBox 4">
            <a:extLst>
              <a:ext uri="{FF2B5EF4-FFF2-40B4-BE49-F238E27FC236}">
                <a16:creationId xmlns:a16="http://schemas.microsoft.com/office/drawing/2014/main" id="{524B01DA-79EC-4378-38B2-7C9C05D88D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4060825"/>
            <a:ext cx="957262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FF00"/>
                </a:solidFill>
              </a:rPr>
              <a:t>UA=45</a:t>
            </a:r>
            <a:r>
              <a:rPr lang="tr-TR" altLang="tr-TR" sz="1800" baseline="50000">
                <a:solidFill>
                  <a:srgbClr val="FFFF00"/>
                </a:solidFill>
              </a:rPr>
              <a:t>o</a:t>
            </a:r>
            <a:endParaRPr lang="tr-TR" altLang="tr-TR" sz="1800">
              <a:solidFill>
                <a:srgbClr val="FFFF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FF00"/>
                </a:solidFill>
              </a:rPr>
              <a:t>Hilal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FF00"/>
                </a:solidFill>
              </a:rPr>
              <a:t>GB</a:t>
            </a:r>
            <a:endParaRPr lang="tr-TR" altLang="tr-TR" sz="1800" baseline="50000">
              <a:solidFill>
                <a:srgbClr val="FFFF00"/>
              </a:solidFill>
            </a:endParaRPr>
          </a:p>
        </p:txBody>
      </p:sp>
      <p:sp>
        <p:nvSpPr>
          <p:cNvPr id="7174" name="TextBox 6">
            <a:extLst>
              <a:ext uri="{FF2B5EF4-FFF2-40B4-BE49-F238E27FC236}">
                <a16:creationId xmlns:a16="http://schemas.microsoft.com/office/drawing/2014/main" id="{CF458C86-00F9-BA2A-9E92-F9AD0B7B59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1838" y="3876675"/>
            <a:ext cx="4524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3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endParaRPr lang="tr-TR" altLang="tr-TR" sz="1800" baseline="50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>
            <a:extLst>
              <a:ext uri="{FF2B5EF4-FFF2-40B4-BE49-F238E27FC236}">
                <a16:creationId xmlns:a16="http://schemas.microsoft.com/office/drawing/2014/main" id="{EF30090C-200E-BFF2-6DB3-97724D162B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67150"/>
            <a:ext cx="9144000" cy="229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 descr="02_ayevre">
            <a:extLst>
              <a:ext uri="{FF2B5EF4-FFF2-40B4-BE49-F238E27FC236}">
                <a16:creationId xmlns:a16="http://schemas.microsoft.com/office/drawing/2014/main" id="{C754E593-0856-DF1D-F0CC-C74895B19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425" y="115888"/>
            <a:ext cx="488315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Box 2">
            <a:extLst>
              <a:ext uri="{FF2B5EF4-FFF2-40B4-BE49-F238E27FC236}">
                <a16:creationId xmlns:a16="http://schemas.microsoft.com/office/drawing/2014/main" id="{B06ECFC7-C51C-2BD9-5898-91CDD19FC0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6237288"/>
            <a:ext cx="3048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rgbClr val="FFFF00"/>
                </a:solidFill>
              </a:rPr>
              <a:t>Tam günbatımı anında!</a:t>
            </a:r>
          </a:p>
        </p:txBody>
      </p:sp>
      <p:sp>
        <p:nvSpPr>
          <p:cNvPr id="8197" name="TextBox 4">
            <a:extLst>
              <a:ext uri="{FF2B5EF4-FFF2-40B4-BE49-F238E27FC236}">
                <a16:creationId xmlns:a16="http://schemas.microsoft.com/office/drawing/2014/main" id="{BFF0E383-5914-56B6-18F6-CEEC951471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263" y="3876675"/>
            <a:ext cx="1095375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FF00"/>
                </a:solidFill>
              </a:rPr>
              <a:t>UA=90</a:t>
            </a:r>
            <a:r>
              <a:rPr lang="tr-TR" altLang="tr-TR" sz="1800" baseline="50000">
                <a:solidFill>
                  <a:srgbClr val="FFFF00"/>
                </a:solidFill>
              </a:rPr>
              <a:t>o</a:t>
            </a:r>
            <a:endParaRPr lang="tr-TR" altLang="tr-TR" sz="1800">
              <a:solidFill>
                <a:srgbClr val="FFFF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FF00"/>
                </a:solidFill>
              </a:rPr>
              <a:t>İlkdördün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FF00"/>
                </a:solidFill>
              </a:rPr>
              <a:t>G</a:t>
            </a:r>
            <a:endParaRPr lang="tr-TR" altLang="tr-TR" sz="1800" baseline="50000">
              <a:solidFill>
                <a:srgbClr val="FFFF00"/>
              </a:solidFill>
            </a:endParaRPr>
          </a:p>
        </p:txBody>
      </p:sp>
      <p:sp>
        <p:nvSpPr>
          <p:cNvPr id="8198" name="TextBox 6">
            <a:extLst>
              <a:ext uri="{FF2B5EF4-FFF2-40B4-BE49-F238E27FC236}">
                <a16:creationId xmlns:a16="http://schemas.microsoft.com/office/drawing/2014/main" id="{8586FB22-5FAC-AC6E-8FF8-492BD18D4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2950" y="3876675"/>
            <a:ext cx="431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3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endParaRPr lang="tr-TR" altLang="tr-TR" sz="1800" baseline="50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>
            <a:extLst>
              <a:ext uri="{FF2B5EF4-FFF2-40B4-BE49-F238E27FC236}">
                <a16:creationId xmlns:a16="http://schemas.microsoft.com/office/drawing/2014/main" id="{CB1F990C-8442-5252-8D92-333069CCD2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70325"/>
            <a:ext cx="9144000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 descr="02_ayevre">
            <a:extLst>
              <a:ext uri="{FF2B5EF4-FFF2-40B4-BE49-F238E27FC236}">
                <a16:creationId xmlns:a16="http://schemas.microsoft.com/office/drawing/2014/main" id="{84BD8DF3-3CF7-FD13-C5E3-0A2E808AF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425" y="115888"/>
            <a:ext cx="488315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Box 2">
            <a:extLst>
              <a:ext uri="{FF2B5EF4-FFF2-40B4-BE49-F238E27FC236}">
                <a16:creationId xmlns:a16="http://schemas.microsoft.com/office/drawing/2014/main" id="{0CEA855B-B69B-A09C-8817-6B1587BB8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6237288"/>
            <a:ext cx="3048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rgbClr val="FFFF00"/>
                </a:solidFill>
              </a:rPr>
              <a:t>Tam günbatımı anında!</a:t>
            </a:r>
          </a:p>
        </p:txBody>
      </p:sp>
      <p:sp>
        <p:nvSpPr>
          <p:cNvPr id="9221" name="TextBox 4">
            <a:extLst>
              <a:ext uri="{FF2B5EF4-FFF2-40B4-BE49-F238E27FC236}">
                <a16:creationId xmlns:a16="http://schemas.microsoft.com/office/drawing/2014/main" id="{9699A8D2-3712-6E9D-5558-A17A553FE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138" y="3933825"/>
            <a:ext cx="1300162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FF00"/>
                </a:solidFill>
              </a:rPr>
              <a:t>UA=135</a:t>
            </a:r>
            <a:r>
              <a:rPr lang="tr-TR" altLang="tr-TR" sz="1800" baseline="50000">
                <a:solidFill>
                  <a:srgbClr val="FFFF00"/>
                </a:solidFill>
              </a:rPr>
              <a:t>o</a:t>
            </a:r>
            <a:endParaRPr lang="tr-TR" altLang="tr-TR" sz="1800">
              <a:solidFill>
                <a:srgbClr val="FFFF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FF00"/>
                </a:solidFill>
              </a:rPr>
              <a:t>Şişkin-artan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FF00"/>
                </a:solidFill>
              </a:rPr>
              <a:t>GD</a:t>
            </a:r>
            <a:endParaRPr lang="tr-TR" altLang="tr-TR" sz="1800" baseline="50000">
              <a:solidFill>
                <a:srgbClr val="FFFF00"/>
              </a:solidFill>
            </a:endParaRPr>
          </a:p>
        </p:txBody>
      </p:sp>
      <p:sp>
        <p:nvSpPr>
          <p:cNvPr id="9222" name="TextBox 6">
            <a:extLst>
              <a:ext uri="{FF2B5EF4-FFF2-40B4-BE49-F238E27FC236}">
                <a16:creationId xmlns:a16="http://schemas.microsoft.com/office/drawing/2014/main" id="{CBFDADBE-30E1-EE43-A19A-47120E4A71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43900" y="3876675"/>
            <a:ext cx="4683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3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endParaRPr lang="tr-TR" altLang="tr-TR" sz="1800" baseline="50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>
            <a:extLst>
              <a:ext uri="{FF2B5EF4-FFF2-40B4-BE49-F238E27FC236}">
                <a16:creationId xmlns:a16="http://schemas.microsoft.com/office/drawing/2014/main" id="{27605548-133C-E091-08FB-F22A2DEE5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81438"/>
            <a:ext cx="9144000" cy="228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 descr="02_ayevre">
            <a:extLst>
              <a:ext uri="{FF2B5EF4-FFF2-40B4-BE49-F238E27FC236}">
                <a16:creationId xmlns:a16="http://schemas.microsoft.com/office/drawing/2014/main" id="{6F78CBDB-9729-6A35-7456-1B8497295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425" y="115888"/>
            <a:ext cx="488315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TextBox 2">
            <a:extLst>
              <a:ext uri="{FF2B5EF4-FFF2-40B4-BE49-F238E27FC236}">
                <a16:creationId xmlns:a16="http://schemas.microsoft.com/office/drawing/2014/main" id="{1DBF73B9-602C-73F2-332B-E3D51F99A7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6237288"/>
            <a:ext cx="3048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rgbClr val="FFFF00"/>
                </a:solidFill>
              </a:rPr>
              <a:t>Tam günbatımı anında!</a:t>
            </a:r>
          </a:p>
        </p:txBody>
      </p:sp>
      <p:sp>
        <p:nvSpPr>
          <p:cNvPr id="10245" name="TextBox 4">
            <a:extLst>
              <a:ext uri="{FF2B5EF4-FFF2-40B4-BE49-F238E27FC236}">
                <a16:creationId xmlns:a16="http://schemas.microsoft.com/office/drawing/2014/main" id="{CB320EBB-E51D-9D4F-90F7-7CFC97F3FD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437063"/>
            <a:ext cx="10715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FF00"/>
                </a:solidFill>
              </a:rPr>
              <a:t>UA=180</a:t>
            </a:r>
            <a:r>
              <a:rPr lang="tr-TR" altLang="tr-TR" sz="1800" baseline="50000">
                <a:solidFill>
                  <a:srgbClr val="FFFF00"/>
                </a:solidFill>
              </a:rPr>
              <a:t>o</a:t>
            </a:r>
            <a:endParaRPr lang="tr-TR" altLang="tr-TR" sz="1800">
              <a:solidFill>
                <a:srgbClr val="FFFF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FF00"/>
                </a:solidFill>
              </a:rPr>
              <a:t>Dolunay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FF00"/>
                </a:solidFill>
              </a:rPr>
              <a:t>D</a:t>
            </a:r>
            <a:endParaRPr lang="tr-TR" altLang="tr-TR" sz="1800" baseline="50000">
              <a:solidFill>
                <a:srgbClr val="FFFF00"/>
              </a:solidFill>
            </a:endParaRPr>
          </a:p>
        </p:txBody>
      </p:sp>
      <p:sp>
        <p:nvSpPr>
          <p:cNvPr id="10246" name="TextBox 6">
            <a:extLst>
              <a:ext uri="{FF2B5EF4-FFF2-40B4-BE49-F238E27FC236}">
                <a16:creationId xmlns:a16="http://schemas.microsoft.com/office/drawing/2014/main" id="{BFA386E0-B470-308F-3B1A-6E914A4424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2475" y="3876675"/>
            <a:ext cx="4111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3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endParaRPr lang="tr-TR" altLang="tr-TR" sz="1800" baseline="50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316</Words>
  <Application>Microsoft Office PowerPoint</Application>
  <PresentationFormat>On-screen Show (4:3)</PresentationFormat>
  <Paragraphs>80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Times New Roman</vt:lpstr>
      <vt:lpstr>Arial</vt:lpstr>
      <vt:lpstr>Calibri</vt:lpstr>
      <vt:lpstr>Albertus Extra Bold</vt:lpstr>
      <vt:lpstr>Verdana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astpc7</dc:creator>
  <cp:lastModifiedBy>Selim.Selam</cp:lastModifiedBy>
  <cp:revision>42</cp:revision>
  <dcterms:created xsi:type="dcterms:W3CDTF">2002-09-24T06:32:53Z</dcterms:created>
  <dcterms:modified xsi:type="dcterms:W3CDTF">2023-09-13T08:18:38Z</dcterms:modified>
</cp:coreProperties>
</file>