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05" r:id="rId3"/>
    <p:sldId id="284" r:id="rId4"/>
    <p:sldId id="285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286" r:id="rId14"/>
    <p:sldId id="302" r:id="rId15"/>
    <p:sldId id="303" r:id="rId16"/>
    <p:sldId id="304" r:id="rId17"/>
    <p:sldId id="287" r:id="rId18"/>
    <p:sldId id="288" r:id="rId19"/>
    <p:sldId id="289" r:id="rId20"/>
    <p:sldId id="306" r:id="rId21"/>
    <p:sldId id="290" r:id="rId22"/>
    <p:sldId id="301" r:id="rId23"/>
    <p:sldId id="292" r:id="rId24"/>
    <p:sldId id="293" r:id="rId25"/>
    <p:sldId id="294" r:id="rId26"/>
    <p:sldId id="309" r:id="rId27"/>
    <p:sldId id="311" r:id="rId28"/>
    <p:sldId id="307" r:id="rId29"/>
    <p:sldId id="296" r:id="rId30"/>
    <p:sldId id="297" r:id="rId31"/>
    <p:sldId id="298" r:id="rId32"/>
    <p:sldId id="308" r:id="rId33"/>
    <p:sldId id="299" r:id="rId34"/>
    <p:sldId id="310" r:id="rId35"/>
    <p:sldId id="300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469F8-CEAC-5A90-0A4A-A4844EC7D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91DE57-8395-6F97-9E57-CE1CD0818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070FC5-1AAA-EC00-2676-0D2AA8D1E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89C67-9FE9-4148-BC9A-C05B7D41CEF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6694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906E73-6CCD-F8BD-8A45-5C06A3C39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03E72E-7304-23CE-8895-ED7701DD8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EEC24C-C41A-A485-C4D3-BAC5DED58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DC364-534B-4914-891A-990ADCDFA98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6197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70A34D-574D-DCF5-8818-37549B791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6282EF-AEF0-3C5D-8F62-7B303FE549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1434D0-C3A3-E888-9794-1E43E9259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DD41A-FA36-404B-A29F-A8FF0E9FD56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689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DDB6FC-3814-8632-58C0-D7144F4D7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159324-2130-372C-9874-02DCC1881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18FDCE-B8D3-4595-72D9-8DC21719B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1DECF-4B57-459F-A536-47EC3E10556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827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0FC5A5-D6B7-9EA5-843B-C2188098E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FF4556-9681-D98E-59F5-9FAEBB943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897D73-60AC-C7AC-7C92-B506DC58B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4008F-18A5-4304-9118-DF209733E34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446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B6EA7-9A4E-0174-0464-CF8C7D612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84AC56-FA7B-4364-94C9-98987D520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4E6907-1EB0-AFF4-3C56-9982D72D1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37FAC-1903-4472-B0D4-E430AE2D92F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8571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E0D09A-6770-5004-38C8-EF41BAFB4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884060-6B78-4FA4-4A67-5FFCBE38A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A430E3-56D7-FB21-3529-1BD8D8E33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0531B-EA1D-4197-A1DC-D1393A2A4FE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4424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2B3B7A-1F7D-E595-1E3E-770CD5993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448AF3-2F70-8692-4D8E-D883CF583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3EEB10-7F76-95ED-46B3-29C109D58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F4192-C753-415A-9E0C-748E16AFB59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7948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2C9CD2-CAF9-7768-20AE-7B21C57BB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26D2AF-49BB-D5A4-67A4-980AD97A4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5EE44D-5674-337B-5217-DC43445A4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63FD1-030D-435A-BBF6-DD3D9FC7C12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6763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84BD2-8107-0164-A95A-B6A4C9456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5801B7-D47C-52F4-A2CF-43D91D0E5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13E08-F094-496E-4C80-BA3A2B044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FF5E3-CF8F-4471-B286-E9EED4D6C48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5306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CB5D7-20C8-0AD1-45DA-BB9834C75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72FF3-D001-6B45-3611-4B99A580B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1CD02-FBB6-EF1D-9D1D-5CAD6D72A9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F7B8E-53A6-4E73-8C6E-EF8399C88EF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7150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479AAF-3134-0EC2-EFD8-08DBE7EB7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1FF182C-8001-A1FE-A16A-87789F2D6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57C1E19-4138-8D58-6D68-3701F7982F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AD8487-8677-EC53-8A2A-8FF766D52B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E65A5A-1F46-94D2-1F5F-ADC346E521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FCC9276-ECE0-462B-9E7B-3E6AD2C48784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00_aykapak">
            <a:extLst>
              <a:ext uri="{FF2B5EF4-FFF2-40B4-BE49-F238E27FC236}">
                <a16:creationId xmlns:a16="http://schemas.microsoft.com/office/drawing/2014/main" id="{9782522D-E308-0B2F-9A99-6999BE9F6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19050"/>
            <a:ext cx="411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>
            <a:extLst>
              <a:ext uri="{FF2B5EF4-FFF2-40B4-BE49-F238E27FC236}">
                <a16:creationId xmlns:a16="http://schemas.microsoft.com/office/drawing/2014/main" id="{702A8F4D-0A18-B0ED-DED5-887283BB1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502920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b="1">
                <a:solidFill>
                  <a:schemeClr val="bg1"/>
                </a:solidFill>
              </a:rPr>
              <a:t>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Ekvator Çapı:		3476 km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Kütle:			0.0123 M</a:t>
            </a:r>
            <a:r>
              <a:rPr lang="tr-TR" altLang="tr-TR" sz="2400" baseline="-15000">
                <a:solidFill>
                  <a:schemeClr val="bg1"/>
                </a:solidFill>
              </a:rPr>
              <a:t>yer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Ortalama Yoğ.:	3344 kg/m</a:t>
            </a:r>
            <a:r>
              <a:rPr lang="tr-TR" altLang="tr-TR" sz="2400" baseline="30000">
                <a:solidFill>
                  <a:schemeClr val="bg1"/>
                </a:solidFill>
              </a:rPr>
              <a:t>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Kurtulma Hızı: 	2.4 km/sn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Albedo:		0.11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Yörünge basıklığı:	0.0549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Yörünge eğimi:	5.15</a:t>
            </a:r>
            <a:r>
              <a:rPr lang="tr-TR" altLang="tr-TR" sz="2400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 sz="24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Ekvatorun yörüngeye eğimi:	 6.68</a:t>
            </a:r>
            <a:r>
              <a:rPr lang="tr-TR" altLang="tr-TR" sz="2400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 sz="24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Yer’e uzaklık	Ort:	384,400 km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		Enberi:	363,300 km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</a:rPr>
              <a:t>		Enöte:	405,500 km</a:t>
            </a:r>
            <a:endParaRPr lang="en-US" altLang="tr-TR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5A7414FF-0022-89A4-1DCF-649FE5A3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9144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02_ayevre">
            <a:extLst>
              <a:ext uri="{FF2B5EF4-FFF2-40B4-BE49-F238E27FC236}">
                <a16:creationId xmlns:a16="http://schemas.microsoft.com/office/drawing/2014/main" id="{3A14F7BE-4293-1004-3FFF-005A750E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5888"/>
            <a:ext cx="4883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>
            <a:extLst>
              <a:ext uri="{FF2B5EF4-FFF2-40B4-BE49-F238E27FC236}">
                <a16:creationId xmlns:a16="http://schemas.microsoft.com/office/drawing/2014/main" id="{FB38EDF5-72F9-1297-1ACC-879948E79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37288"/>
            <a:ext cx="3271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C000"/>
                </a:solidFill>
              </a:rPr>
              <a:t>Tam gündoğumu anında!</a:t>
            </a: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58000CCE-495E-72E7-6DE5-00ECD8A9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4487863"/>
            <a:ext cx="1428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UA=225</a:t>
            </a:r>
            <a:r>
              <a:rPr lang="tr-TR" altLang="tr-TR" sz="1800" baseline="50000">
                <a:solidFill>
                  <a:srgbClr val="FFFF00"/>
                </a:solidFill>
              </a:rPr>
              <a:t>o</a:t>
            </a:r>
            <a:endParaRPr lang="tr-TR" altLang="tr-TR" sz="18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Şişkin-azalan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GB</a:t>
            </a:r>
            <a:endParaRPr lang="tr-TR" altLang="tr-TR" sz="1800" baseline="50000">
              <a:solidFill>
                <a:srgbClr val="FFFF00"/>
              </a:solidFill>
            </a:endParaRPr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EEA0FEC6-8108-6759-10D9-E87A673CA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75" y="3876675"/>
            <a:ext cx="411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tr-TR" altLang="tr-TR" sz="1800" baseline="50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AB88D97F-B233-B682-C3FA-C52F9FFCD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9144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02_ayevre">
            <a:extLst>
              <a:ext uri="{FF2B5EF4-FFF2-40B4-BE49-F238E27FC236}">
                <a16:creationId xmlns:a16="http://schemas.microsoft.com/office/drawing/2014/main" id="{D7A89D92-25C9-6C78-A82B-75C25B6C8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5888"/>
            <a:ext cx="4883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2">
            <a:extLst>
              <a:ext uri="{FF2B5EF4-FFF2-40B4-BE49-F238E27FC236}">
                <a16:creationId xmlns:a16="http://schemas.microsoft.com/office/drawing/2014/main" id="{E38D4169-4ED9-94C9-1888-B14D1CC8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37288"/>
            <a:ext cx="3271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C000"/>
                </a:solidFill>
              </a:rPr>
              <a:t>Tam gündoğumu anında!</a:t>
            </a:r>
          </a:p>
        </p:txBody>
      </p:sp>
      <p:sp>
        <p:nvSpPr>
          <p:cNvPr id="12293" name="TextBox 4">
            <a:extLst>
              <a:ext uri="{FF2B5EF4-FFF2-40B4-BE49-F238E27FC236}">
                <a16:creationId xmlns:a16="http://schemas.microsoft.com/office/drawing/2014/main" id="{165025B0-D379-C5D9-0FAC-C07F214E8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22738"/>
            <a:ext cx="1198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UA=270</a:t>
            </a:r>
            <a:r>
              <a:rPr lang="tr-TR" altLang="tr-TR" sz="1800" baseline="50000">
                <a:solidFill>
                  <a:srgbClr val="FFFF00"/>
                </a:solidFill>
              </a:rPr>
              <a:t>o</a:t>
            </a:r>
            <a:endParaRPr lang="tr-TR" altLang="tr-TR" sz="18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Sondördün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G</a:t>
            </a:r>
            <a:endParaRPr lang="tr-TR" altLang="tr-TR" sz="1800" baseline="50000">
              <a:solidFill>
                <a:srgbClr val="FFFF00"/>
              </a:solidFill>
            </a:endParaRPr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id="{F5925CA2-2249-806F-0BE2-85ADC3E55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3876675"/>
            <a:ext cx="47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tr-TR" altLang="tr-TR" sz="1800" baseline="50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FFD8BF01-84DD-C70D-13C4-54977EDD3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7150"/>
            <a:ext cx="9144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02_ayevre">
            <a:extLst>
              <a:ext uri="{FF2B5EF4-FFF2-40B4-BE49-F238E27FC236}">
                <a16:creationId xmlns:a16="http://schemas.microsoft.com/office/drawing/2014/main" id="{76AE424B-F7F5-737D-BEE0-2C1BF11B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5888"/>
            <a:ext cx="4883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>
            <a:extLst>
              <a:ext uri="{FF2B5EF4-FFF2-40B4-BE49-F238E27FC236}">
                <a16:creationId xmlns:a16="http://schemas.microsoft.com/office/drawing/2014/main" id="{B01F7D4E-AC36-78A5-9510-AA194C973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37288"/>
            <a:ext cx="3271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C000"/>
                </a:solidFill>
              </a:rPr>
              <a:t>Tam gündoğumu anında!</a:t>
            </a:r>
          </a:p>
        </p:txBody>
      </p:sp>
      <p:sp>
        <p:nvSpPr>
          <p:cNvPr id="13317" name="TextBox 4">
            <a:extLst>
              <a:ext uri="{FF2B5EF4-FFF2-40B4-BE49-F238E27FC236}">
                <a16:creationId xmlns:a16="http://schemas.microsoft.com/office/drawing/2014/main" id="{4F5AA209-6F8A-4202-2B1D-100BFD55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092575"/>
            <a:ext cx="1071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UA=315</a:t>
            </a:r>
            <a:r>
              <a:rPr lang="tr-TR" altLang="tr-TR" sz="1800" baseline="50000">
                <a:solidFill>
                  <a:srgbClr val="FFFF00"/>
                </a:solidFill>
              </a:rPr>
              <a:t>o</a:t>
            </a:r>
            <a:endParaRPr lang="tr-TR" altLang="tr-TR" sz="18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Son Hilal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GD</a:t>
            </a:r>
            <a:endParaRPr lang="tr-TR" altLang="tr-TR" sz="1800" baseline="50000">
              <a:solidFill>
                <a:srgbClr val="FFFF00"/>
              </a:solidFill>
            </a:endParaRPr>
          </a:p>
        </p:txBody>
      </p:sp>
      <p:sp>
        <p:nvSpPr>
          <p:cNvPr id="13318" name="TextBox 6">
            <a:extLst>
              <a:ext uri="{FF2B5EF4-FFF2-40B4-BE49-F238E27FC236}">
                <a16:creationId xmlns:a16="http://schemas.microsoft.com/office/drawing/2014/main" id="{B72E7795-27BD-F577-9670-CCD6CDAA8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3876675"/>
            <a:ext cx="47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tr-TR" altLang="tr-TR" sz="1800" baseline="50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03_aykavusum">
            <a:extLst>
              <a:ext uri="{FF2B5EF4-FFF2-40B4-BE49-F238E27FC236}">
                <a16:creationId xmlns:a16="http://schemas.microsoft.com/office/drawing/2014/main" id="{0163DD9E-E949-52E6-39C4-CDCE619C2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1400"/>
            <a:ext cx="86868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98142A1-0660-C26B-2D32-15B17B2F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7239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chemeClr val="bg1"/>
                </a:solidFill>
              </a:rPr>
              <a:t>Ay yüzeyinin görünebilirlik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chemeClr val="bg1"/>
                </a:solidFill>
              </a:rPr>
              <a:t>özellikleri </a:t>
            </a:r>
            <a:endParaRPr lang="en-US" altLang="tr-TR" sz="3600" b="1">
              <a:solidFill>
                <a:schemeClr val="bg1"/>
              </a:solidFill>
            </a:endParaRPr>
          </a:p>
        </p:txBody>
      </p:sp>
      <p:pic>
        <p:nvPicPr>
          <p:cNvPr id="15363" name="Picture 3" descr="11_Ay_boylamsal_librasyon">
            <a:extLst>
              <a:ext uri="{FF2B5EF4-FFF2-40B4-BE49-F238E27FC236}">
                <a16:creationId xmlns:a16="http://schemas.microsoft.com/office/drawing/2014/main" id="{0C3B61AD-20A7-0F47-3B36-C38D888C0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844675"/>
            <a:ext cx="6624638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CF553D97-E6F9-C3E0-4018-436C8C60F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7239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chemeClr val="bg1"/>
                </a:solidFill>
              </a:rPr>
              <a:t>Ay yüzeyinin görünebilirlik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chemeClr val="bg1"/>
                </a:solidFill>
              </a:rPr>
              <a:t>özellikleri </a:t>
            </a:r>
            <a:endParaRPr lang="en-US" altLang="tr-TR" sz="3600" b="1">
              <a:solidFill>
                <a:schemeClr val="bg1"/>
              </a:solidFill>
            </a:endParaRPr>
          </a:p>
        </p:txBody>
      </p:sp>
      <p:pic>
        <p:nvPicPr>
          <p:cNvPr id="16387" name="Picture 3" descr="12_Ay_enlemsel_librasyon">
            <a:extLst>
              <a:ext uri="{FF2B5EF4-FFF2-40B4-BE49-F238E27FC236}">
                <a16:creationId xmlns:a16="http://schemas.microsoft.com/office/drawing/2014/main" id="{17F27995-DBF1-ACCC-B10A-E4E66791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984375"/>
            <a:ext cx="68405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C968D688-D01F-6F77-C667-C59FF045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2400"/>
            <a:ext cx="83518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 b="1">
                <a:solidFill>
                  <a:schemeClr val="bg1"/>
                </a:solidFill>
              </a:rPr>
              <a:t>Bir yörünge dönemi boyunca Ay’ın toplam yüzeyinin %59’unu görebiliyoruz: LİBRASYON</a:t>
            </a:r>
            <a:endParaRPr lang="en-US" altLang="tr-TR" sz="2800" b="1">
              <a:solidFill>
                <a:schemeClr val="bg1"/>
              </a:solidFill>
            </a:endParaRPr>
          </a:p>
        </p:txBody>
      </p:sp>
      <p:pic>
        <p:nvPicPr>
          <p:cNvPr id="17411" name="Picture 3" descr="320px-Lunar_libration_with_phase_Oct_2007">
            <a:extLst>
              <a:ext uri="{FF2B5EF4-FFF2-40B4-BE49-F238E27FC236}">
                <a16:creationId xmlns:a16="http://schemas.microsoft.com/office/drawing/2014/main" id="{E42AE7C1-6167-99C0-7A42-E01B2B5C60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196975"/>
            <a:ext cx="531018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04_gelgit">
            <a:extLst>
              <a:ext uri="{FF2B5EF4-FFF2-40B4-BE49-F238E27FC236}">
                <a16:creationId xmlns:a16="http://schemas.microsoft.com/office/drawing/2014/main" id="{BD78D53A-027E-C1E7-D6ED-B4392F67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4213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05_gelgit2">
            <a:extLst>
              <a:ext uri="{FF2B5EF4-FFF2-40B4-BE49-F238E27FC236}">
                <a16:creationId xmlns:a16="http://schemas.microsoft.com/office/drawing/2014/main" id="{3795D9F7-2A66-2703-BF7E-82FE1F8E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1788"/>
            <a:ext cx="80010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06_gelgit3">
            <a:extLst>
              <a:ext uri="{FF2B5EF4-FFF2-40B4-BE49-F238E27FC236}">
                <a16:creationId xmlns:a16="http://schemas.microsoft.com/office/drawing/2014/main" id="{ACFABFC9-A7B6-4C6D-573A-A9E5C078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28600"/>
            <a:ext cx="47101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DD1F801B-3B3F-5117-BAD4-0E5E02D1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04813"/>
            <a:ext cx="7478713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 b="1">
                <a:solidFill>
                  <a:schemeClr val="bg1"/>
                </a:solidFill>
                <a:latin typeface="Albertus Extra Bold" pitchFamily="34" charset="0"/>
              </a:rPr>
              <a:t>Ay’ın yörüngesinin biçimi bir elipstir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solidFill>
                  <a:schemeClr val="bg1"/>
                </a:solidFill>
                <a:latin typeface="Albertus Extra Bold" pitchFamily="34" charset="0"/>
              </a:rPr>
              <a:t>e=0.055</a:t>
            </a:r>
            <a:r>
              <a:rPr lang="tr-TR" altLang="tr-TR" sz="2800" b="1">
                <a:solidFill>
                  <a:schemeClr val="bg1"/>
                </a:solidFill>
                <a:latin typeface="Albertus Extra Bold" pitchFamily="34" charset="0"/>
              </a:rPr>
              <a:t> </a:t>
            </a:r>
            <a:endParaRPr lang="en-US" altLang="tr-TR" sz="2800" b="1">
              <a:solidFill>
                <a:schemeClr val="bg1"/>
              </a:solidFill>
              <a:latin typeface="Albertus Extra Bold" pitchFamily="34" charset="0"/>
            </a:endParaRPr>
          </a:p>
        </p:txBody>
      </p:sp>
      <p:pic>
        <p:nvPicPr>
          <p:cNvPr id="3075" name="Picture 3" descr="07_ay_yorunge_genel">
            <a:extLst>
              <a:ext uri="{FF2B5EF4-FFF2-40B4-BE49-F238E27FC236}">
                <a16:creationId xmlns:a16="http://schemas.microsoft.com/office/drawing/2014/main" id="{8892EDEE-1B24-3A15-ECB9-EC9CDD7F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5288"/>
            <a:ext cx="8105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EDCFE542-002F-48F6-FBA6-6B4A80DB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256088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000"/>
              <a:t>363,300 km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FA8FE329-5D5C-935F-CA86-42D8D6D5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4256088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000"/>
              <a:t>405,500 km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CFBC01BF-B750-D13D-3797-065AF2C58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6092825"/>
            <a:ext cx="6408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 sz="2800" b="1">
                <a:solidFill>
                  <a:schemeClr val="bg1"/>
                </a:solidFill>
              </a:rPr>
              <a:t>Ortalama Yer-Ay Uzaklığı 384,400 km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oonpan_apollo17_s">
            <a:extLst>
              <a:ext uri="{FF2B5EF4-FFF2-40B4-BE49-F238E27FC236}">
                <a16:creationId xmlns:a16="http://schemas.microsoft.com/office/drawing/2014/main" id="{9FAB7D5E-A4B3-F92E-0947-1EA16AAB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125" y="3454400"/>
            <a:ext cx="1800225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laser_rr_lg_apollo11-14-15">
            <a:extLst>
              <a:ext uri="{FF2B5EF4-FFF2-40B4-BE49-F238E27FC236}">
                <a16:creationId xmlns:a16="http://schemas.microsoft.com/office/drawing/2014/main" id="{06F177C3-BA95-DF3D-9DD1-7CE94216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949575" cy="3024187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laserFS">
            <a:extLst>
              <a:ext uri="{FF2B5EF4-FFF2-40B4-BE49-F238E27FC236}">
                <a16:creationId xmlns:a16="http://schemas.microsoft.com/office/drawing/2014/main" id="{C09A58FB-3136-6689-8A4F-4F04DA4B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916113"/>
            <a:ext cx="2430462" cy="3744912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rn_cbe">
            <a:extLst>
              <a:ext uri="{FF2B5EF4-FFF2-40B4-BE49-F238E27FC236}">
                <a16:creationId xmlns:a16="http://schemas.microsoft.com/office/drawing/2014/main" id="{7A089931-189F-7CB8-8EC8-67F8E8CD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924175"/>
            <a:ext cx="2095500" cy="1571625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10" name="Group 6">
            <a:extLst>
              <a:ext uri="{FF2B5EF4-FFF2-40B4-BE49-F238E27FC236}">
                <a16:creationId xmlns:a16="http://schemas.microsoft.com/office/drawing/2014/main" id="{B2425481-9494-9D10-1B26-14BE59B5C032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04813"/>
            <a:ext cx="8918575" cy="801687"/>
            <a:chOff x="113" y="255"/>
            <a:chExt cx="5618" cy="505"/>
          </a:xfrm>
        </p:grpSpPr>
        <p:pic>
          <p:nvPicPr>
            <p:cNvPr id="21511" name="Picture 7" descr="Speed_of_light_from_Earth_to_Moon">
              <a:extLst>
                <a:ext uri="{FF2B5EF4-FFF2-40B4-BE49-F238E27FC236}">
                  <a16:creationId xmlns:a16="http://schemas.microsoft.com/office/drawing/2014/main" id="{C85253BA-4E3E-65DD-68A4-67FF0221C45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3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 Box 8">
              <a:extLst>
                <a:ext uri="{FF2B5EF4-FFF2-40B4-BE49-F238E27FC236}">
                  <a16:creationId xmlns:a16="http://schemas.microsoft.com/office/drawing/2014/main" id="{520CF3CB-0FE0-B392-3B98-EBDD1CDC2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645"/>
              <a:ext cx="4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200">
                  <a:solidFill>
                    <a:srgbClr val="66FFFF"/>
                  </a:solidFill>
                  <a:latin typeface="Verdana" panose="020B0604030504040204" pitchFamily="34" charset="0"/>
                </a:rPr>
                <a:t>DÜNYA</a:t>
              </a:r>
            </a:p>
          </p:txBody>
        </p:sp>
        <p:sp>
          <p:nvSpPr>
            <p:cNvPr id="21513" name="Text Box 9">
              <a:extLst>
                <a:ext uri="{FF2B5EF4-FFF2-40B4-BE49-F238E27FC236}">
                  <a16:creationId xmlns:a16="http://schemas.microsoft.com/office/drawing/2014/main" id="{525D5622-1906-BB78-BD1D-A58765286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8" y="645"/>
              <a:ext cx="4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200">
                  <a:solidFill>
                    <a:srgbClr val="66FFFF"/>
                  </a:solidFill>
                  <a:latin typeface="Verdana" panose="020B0604030504040204" pitchFamily="34" charset="0"/>
                </a:rPr>
                <a:t>AY</a:t>
              </a:r>
            </a:p>
          </p:txBody>
        </p:sp>
        <p:sp>
          <p:nvSpPr>
            <p:cNvPr id="21514" name="Line 10">
              <a:extLst>
                <a:ext uri="{FF2B5EF4-FFF2-40B4-BE49-F238E27FC236}">
                  <a16:creationId xmlns:a16="http://schemas.microsoft.com/office/drawing/2014/main" id="{4DC665EB-31B6-C403-A2BA-E615871A6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" y="691"/>
              <a:ext cx="4808" cy="1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15" name="Text Box 11">
              <a:extLst>
                <a:ext uri="{FF2B5EF4-FFF2-40B4-BE49-F238E27FC236}">
                  <a16:creationId xmlns:a16="http://schemas.microsoft.com/office/drawing/2014/main" id="{FC9CC882-4960-D263-67E5-0BB234508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625"/>
              <a:ext cx="726" cy="1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tr-TR" sz="1200">
                  <a:solidFill>
                    <a:srgbClr val="66FFF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~</a:t>
              </a:r>
              <a:r>
                <a:rPr lang="tr-TR" altLang="tr-TR" sz="1200">
                  <a:solidFill>
                    <a:srgbClr val="66FFF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tr-TR" altLang="tr-TR" sz="1200">
                  <a:solidFill>
                    <a:srgbClr val="66FFFF"/>
                  </a:solidFill>
                  <a:latin typeface="Verdana" panose="020B0604030504040204" pitchFamily="34" charset="0"/>
                </a:rPr>
                <a:t>385,000 km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07_gelgit4">
            <a:extLst>
              <a:ext uri="{FF2B5EF4-FFF2-40B4-BE49-F238E27FC236}">
                <a16:creationId xmlns:a16="http://schemas.microsoft.com/office/drawing/2014/main" id="{B8FDE70B-B5DE-BAC5-B380-B339F88F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0"/>
            <a:ext cx="288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8_ayyuzey">
            <a:extLst>
              <a:ext uri="{FF2B5EF4-FFF2-40B4-BE49-F238E27FC236}">
                <a16:creationId xmlns:a16="http://schemas.microsoft.com/office/drawing/2014/main" id="{A7BA1DFC-57A0-7109-73DD-0AE973851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9850"/>
            <a:ext cx="70104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09_krater">
            <a:extLst>
              <a:ext uri="{FF2B5EF4-FFF2-40B4-BE49-F238E27FC236}">
                <a16:creationId xmlns:a16="http://schemas.microsoft.com/office/drawing/2014/main" id="{30CB3F18-1C89-FD12-6CEB-250312EA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650"/>
            <a:ext cx="6858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10_deniz">
            <a:extLst>
              <a:ext uri="{FF2B5EF4-FFF2-40B4-BE49-F238E27FC236}">
                <a16:creationId xmlns:a16="http://schemas.microsoft.com/office/drawing/2014/main" id="{D6F652E2-F245-9580-D4B0-ADAB22BD9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588"/>
            <a:ext cx="6858000" cy="66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11_denizdetay">
            <a:extLst>
              <a:ext uri="{FF2B5EF4-FFF2-40B4-BE49-F238E27FC236}">
                <a16:creationId xmlns:a16="http://schemas.microsoft.com/office/drawing/2014/main" id="{AC57234F-D198-11E4-FDA6-B0314C9C7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9863"/>
            <a:ext cx="6781800" cy="65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id="{31E466E2-655E-FE04-B599-6905698A5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25588"/>
            <a:ext cx="8207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</a:rPr>
              <a:t>GENELLEME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chemeClr val="bg1"/>
                </a:solidFill>
              </a:rPr>
              <a:t>“</a:t>
            </a:r>
            <a:r>
              <a:rPr lang="tr-TR" altLang="tr-TR" i="1">
                <a:solidFill>
                  <a:schemeClr val="bg1"/>
                </a:solidFill>
              </a:rPr>
              <a:t>Yüzeyi çok sayıda krater ile kaplı bir gezegen veya uydunun yüzeyi </a:t>
            </a:r>
            <a:r>
              <a:rPr lang="tr-TR" altLang="tr-TR" i="1" u="sng">
                <a:solidFill>
                  <a:srgbClr val="FFFF00"/>
                </a:solidFill>
              </a:rPr>
              <a:t>yaşlıdır</a:t>
            </a:r>
            <a:r>
              <a:rPr lang="tr-TR" altLang="tr-TR" i="1">
                <a:solidFill>
                  <a:schemeClr val="bg1"/>
                </a:solidFill>
              </a:rPr>
              <a:t>, belirgin bir </a:t>
            </a:r>
            <a:r>
              <a:rPr lang="tr-TR" altLang="tr-TR" i="1" u="sng">
                <a:solidFill>
                  <a:srgbClr val="FFFF00"/>
                </a:solidFill>
              </a:rPr>
              <a:t>atmosferi yoktur</a:t>
            </a:r>
            <a:r>
              <a:rPr lang="tr-TR" altLang="tr-TR" i="1">
                <a:solidFill>
                  <a:srgbClr val="FFFF00"/>
                </a:solidFill>
              </a:rPr>
              <a:t> </a:t>
            </a:r>
            <a:r>
              <a:rPr lang="tr-TR" altLang="tr-TR" i="1">
                <a:solidFill>
                  <a:schemeClr val="bg1"/>
                </a:solidFill>
              </a:rPr>
              <a:t>ve jeolojik olarak </a:t>
            </a:r>
            <a:r>
              <a:rPr lang="tr-TR" altLang="tr-TR" i="1" u="sng">
                <a:solidFill>
                  <a:srgbClr val="FFFF00"/>
                </a:solidFill>
              </a:rPr>
              <a:t>aktif değildir</a:t>
            </a:r>
            <a:r>
              <a:rPr lang="tr-TR" altLang="tr-TR">
                <a:solidFill>
                  <a:schemeClr val="bg1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428011BF-DFE6-429C-8837-65222B1C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36613"/>
            <a:ext cx="463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chemeClr val="bg1"/>
                </a:solidFill>
              </a:rPr>
              <a:t>1959        RUS   3 adet  LUNA</a:t>
            </a:r>
          </a:p>
        </p:txBody>
      </p:sp>
      <p:sp>
        <p:nvSpPr>
          <p:cNvPr id="28675" name="TextBox 2">
            <a:extLst>
              <a:ext uri="{FF2B5EF4-FFF2-40B4-BE49-F238E27FC236}">
                <a16:creationId xmlns:a16="http://schemas.microsoft.com/office/drawing/2014/main" id="{5FE885A8-415F-472F-4B76-21E4BB2C9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35100"/>
            <a:ext cx="509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chemeClr val="bg1"/>
                </a:solidFill>
              </a:rPr>
              <a:t>1960       ABD               RANGER</a:t>
            </a:r>
          </a:p>
        </p:txBody>
      </p:sp>
      <p:sp>
        <p:nvSpPr>
          <p:cNvPr id="28676" name="TextBox 3">
            <a:extLst>
              <a:ext uri="{FF2B5EF4-FFF2-40B4-BE49-F238E27FC236}">
                <a16:creationId xmlns:a16="http://schemas.microsoft.com/office/drawing/2014/main" id="{4319AB98-C432-FF8F-A2B4-5A3B9948D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33588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chemeClr val="bg1"/>
                </a:solidFill>
              </a:rPr>
              <a:t>1966-67  ABD   5 adet  LUNAR ORBITER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E995F541-59B6-FC0E-750B-7F26AE1B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32075"/>
            <a:ext cx="4605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chemeClr val="bg1"/>
                </a:solidFill>
              </a:rPr>
              <a:t>1966-67  RUS               LUNA</a:t>
            </a:r>
          </a:p>
        </p:txBody>
      </p:sp>
      <p:sp>
        <p:nvSpPr>
          <p:cNvPr id="28678" name="TextBox 5">
            <a:extLst>
              <a:ext uri="{FF2B5EF4-FFF2-40B4-BE49-F238E27FC236}">
                <a16:creationId xmlns:a16="http://schemas.microsoft.com/office/drawing/2014/main" id="{5586C371-4738-20C1-C6BD-48872211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230563"/>
            <a:ext cx="5522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chemeClr val="bg1"/>
                </a:solidFill>
              </a:rPr>
              <a:t>1966-68  ABD   5 adet  SURVEYOR</a:t>
            </a:r>
          </a:p>
        </p:txBody>
      </p:sp>
      <p:sp>
        <p:nvSpPr>
          <p:cNvPr id="28679" name="TextBox 6">
            <a:extLst>
              <a:ext uri="{FF2B5EF4-FFF2-40B4-BE49-F238E27FC236}">
                <a16:creationId xmlns:a16="http://schemas.microsoft.com/office/drawing/2014/main" id="{4E133D83-CB13-0AB2-076E-6529EAE0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829050"/>
            <a:ext cx="573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chemeClr val="bg1"/>
                </a:solidFill>
              </a:rPr>
              <a:t>20 Temmuz 1969  ABD   APOLLO-11</a:t>
            </a:r>
          </a:p>
        </p:txBody>
      </p:sp>
      <p:sp>
        <p:nvSpPr>
          <p:cNvPr id="28680" name="TextBox 7">
            <a:extLst>
              <a:ext uri="{FF2B5EF4-FFF2-40B4-BE49-F238E27FC236}">
                <a16:creationId xmlns:a16="http://schemas.microsoft.com/office/drawing/2014/main" id="{79F54DAD-DDDE-E55C-D248-025149CA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24400"/>
            <a:ext cx="76358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chemeClr val="bg1"/>
                </a:solidFill>
              </a:rPr>
              <a:t>İnsanlı İnişler:    ABD   APOLLO 12, 14, 15, 16, 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chemeClr val="bg1"/>
                </a:solidFill>
              </a:rPr>
              <a:t>İnsansız İnişler:     RUS      LUNA  9 – 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chemeClr val="bg1"/>
                </a:solidFill>
              </a:rPr>
              <a:t>                              ABD      SURVEYOR  1 - 5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13_kraterorani">
            <a:extLst>
              <a:ext uri="{FF2B5EF4-FFF2-40B4-BE49-F238E27FC236}">
                <a16:creationId xmlns:a16="http://schemas.microsoft.com/office/drawing/2014/main" id="{50E5A2E4-D40F-4877-6964-27CBCECF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28600"/>
            <a:ext cx="56927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1_ayyorunge">
            <a:extLst>
              <a:ext uri="{FF2B5EF4-FFF2-40B4-BE49-F238E27FC236}">
                <a16:creationId xmlns:a16="http://schemas.microsoft.com/office/drawing/2014/main" id="{AA94AE2A-61E8-4DDA-20F2-CE7BCF04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14_demirharita">
            <a:extLst>
              <a:ext uri="{FF2B5EF4-FFF2-40B4-BE49-F238E27FC236}">
                <a16:creationId xmlns:a16="http://schemas.microsoft.com/office/drawing/2014/main" id="{53791D3B-BA90-6FDD-225B-88DC8F1F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5638"/>
            <a:ext cx="7696200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15_aitkencukuru">
            <a:extLst>
              <a:ext uri="{FF2B5EF4-FFF2-40B4-BE49-F238E27FC236}">
                <a16:creationId xmlns:a16="http://schemas.microsoft.com/office/drawing/2014/main" id="{96717B3A-41F3-1300-B1B1-1605EAEB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4770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2_apollo11">
            <a:extLst>
              <a:ext uri="{FF2B5EF4-FFF2-40B4-BE49-F238E27FC236}">
                <a16:creationId xmlns:a16="http://schemas.microsoft.com/office/drawing/2014/main" id="{7BCC1059-2161-C9CA-C8CB-1D4539E1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5963"/>
            <a:ext cx="853440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16_ayicyapi">
            <a:extLst>
              <a:ext uri="{FF2B5EF4-FFF2-40B4-BE49-F238E27FC236}">
                <a16:creationId xmlns:a16="http://schemas.microsoft.com/office/drawing/2014/main" id="{7183279C-AAC7-BFF5-46A8-7082A3175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3152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>
            <a:extLst>
              <a:ext uri="{FF2B5EF4-FFF2-40B4-BE49-F238E27FC236}">
                <a16:creationId xmlns:a16="http://schemas.microsoft.com/office/drawing/2014/main" id="{A3DAEE0D-79CC-B76F-AA34-7ACB384C4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25588"/>
            <a:ext cx="820737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</a:rPr>
              <a:t>GENELLEME - 2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chemeClr val="bg1"/>
                </a:solidFill>
              </a:rPr>
              <a:t>“</a:t>
            </a:r>
            <a:r>
              <a:rPr lang="tr-TR" altLang="tr-TR" sz="3000" i="1">
                <a:solidFill>
                  <a:schemeClr val="bg1"/>
                </a:solidFill>
              </a:rPr>
              <a:t>Bir gezegen veya uydu ne kadar </a:t>
            </a:r>
            <a:r>
              <a:rPr lang="tr-TR" altLang="tr-TR" sz="3000" i="1" u="sng">
                <a:solidFill>
                  <a:srgbClr val="FFFF00"/>
                </a:solidFill>
              </a:rPr>
              <a:t>küçük boyutlu</a:t>
            </a:r>
            <a:r>
              <a:rPr lang="tr-TR" altLang="tr-TR" sz="3000" i="1">
                <a:solidFill>
                  <a:schemeClr val="bg1"/>
                </a:solidFill>
              </a:rPr>
              <a:t> ise o derece </a:t>
            </a:r>
            <a:r>
              <a:rPr lang="tr-TR" altLang="tr-TR" sz="3000" i="1" u="sng">
                <a:solidFill>
                  <a:srgbClr val="FFFF00"/>
                </a:solidFill>
              </a:rPr>
              <a:t>daha az iç ısıya</a:t>
            </a:r>
            <a:r>
              <a:rPr lang="tr-TR" altLang="tr-TR" sz="3000" i="1">
                <a:solidFill>
                  <a:schemeClr val="bg1"/>
                </a:solidFill>
              </a:rPr>
              <a:t> sahip olacak ve </a:t>
            </a:r>
            <a:r>
              <a:rPr lang="tr-TR" altLang="tr-TR" sz="3000" i="1" u="sng">
                <a:solidFill>
                  <a:srgbClr val="FFFF00"/>
                </a:solidFill>
              </a:rPr>
              <a:t>daha hızlı katılaşacaktır</a:t>
            </a:r>
            <a:r>
              <a:rPr lang="tr-TR" altLang="tr-TR" sz="3000" i="1">
                <a:solidFill>
                  <a:schemeClr val="bg1"/>
                </a:solidFill>
              </a:rPr>
              <a:t>. Bunun sonucu olarak yüzeyinde </a:t>
            </a:r>
            <a:r>
              <a:rPr lang="tr-TR" altLang="tr-TR" sz="3000" i="1" u="sng">
                <a:solidFill>
                  <a:srgbClr val="FFFF00"/>
                </a:solidFill>
              </a:rPr>
              <a:t>daha az jeolojik aktivite</a:t>
            </a:r>
            <a:r>
              <a:rPr lang="tr-TR" altLang="tr-TR" sz="3000" i="1">
                <a:solidFill>
                  <a:schemeClr val="bg1"/>
                </a:solidFill>
              </a:rPr>
              <a:t> gösterecektir.</a:t>
            </a:r>
            <a:r>
              <a:rPr lang="tr-TR" altLang="tr-TR">
                <a:solidFill>
                  <a:schemeClr val="bg1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DC170779-DA2E-1C79-9AD3-3CB172BFE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28575"/>
            <a:ext cx="4557712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>
            <a:extLst>
              <a:ext uri="{FF2B5EF4-FFF2-40B4-BE49-F238E27FC236}">
                <a16:creationId xmlns:a16="http://schemas.microsoft.com/office/drawing/2014/main" id="{9E2279BC-3B39-13FA-8901-B2146FA31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08275"/>
            <a:ext cx="4270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>
            <a:extLst>
              <a:ext uri="{FF2B5EF4-FFF2-40B4-BE49-F238E27FC236}">
                <a16:creationId xmlns:a16="http://schemas.microsoft.com/office/drawing/2014/main" id="{451F2ABF-0E95-9E3C-A8CE-098AD74AD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28307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02_ayevre">
            <a:extLst>
              <a:ext uri="{FF2B5EF4-FFF2-40B4-BE49-F238E27FC236}">
                <a16:creationId xmlns:a16="http://schemas.microsoft.com/office/drawing/2014/main" id="{F7DDE3C6-3290-36A0-D1C3-EEF1BB1A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2575"/>
            <a:ext cx="8534400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02_ayevre">
            <a:extLst>
              <a:ext uri="{FF2B5EF4-FFF2-40B4-BE49-F238E27FC236}">
                <a16:creationId xmlns:a16="http://schemas.microsoft.com/office/drawing/2014/main" id="{119A8804-B285-9957-A002-9F91E1FF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5888"/>
            <a:ext cx="4883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>
            <a:extLst>
              <a:ext uri="{FF2B5EF4-FFF2-40B4-BE49-F238E27FC236}">
                <a16:creationId xmlns:a16="http://schemas.microsoft.com/office/drawing/2014/main" id="{2EA9487B-5F54-256D-42B6-EF55DB5CB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75"/>
            <a:ext cx="9144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>
            <a:extLst>
              <a:ext uri="{FF2B5EF4-FFF2-40B4-BE49-F238E27FC236}">
                <a16:creationId xmlns:a16="http://schemas.microsoft.com/office/drawing/2014/main" id="{30AC7731-17E2-9381-4ABB-B385FD156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3728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FF00"/>
                </a:solidFill>
              </a:rPr>
              <a:t>Tam günbatımı anında!</a:t>
            </a:r>
          </a:p>
        </p:txBody>
      </p:sp>
      <p:sp>
        <p:nvSpPr>
          <p:cNvPr id="6149" name="TextBox 4">
            <a:extLst>
              <a:ext uri="{FF2B5EF4-FFF2-40B4-BE49-F238E27FC236}">
                <a16:creationId xmlns:a16="http://schemas.microsoft.com/office/drawing/2014/main" id="{A6DF6F21-77BD-A2DB-4680-1969D7F42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4581525"/>
            <a:ext cx="8397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UA=0</a:t>
            </a:r>
            <a:r>
              <a:rPr lang="tr-TR" altLang="tr-TR" sz="1800" baseline="50000">
                <a:solidFill>
                  <a:srgbClr val="FFFF00"/>
                </a:solidFill>
              </a:rPr>
              <a:t>o</a:t>
            </a:r>
            <a:endParaRPr lang="tr-TR" altLang="tr-TR" sz="18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Yeniay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B</a:t>
            </a:r>
            <a:endParaRPr lang="tr-TR" altLang="tr-TR" sz="1800" baseline="50000">
              <a:solidFill>
                <a:srgbClr val="FFFF00"/>
              </a:solidFill>
            </a:endParaRPr>
          </a:p>
        </p:txBody>
      </p:sp>
      <p:sp>
        <p:nvSpPr>
          <p:cNvPr id="6150" name="TextBox 5">
            <a:extLst>
              <a:ext uri="{FF2B5EF4-FFF2-40B4-BE49-F238E27FC236}">
                <a16:creationId xmlns:a16="http://schemas.microsoft.com/office/drawing/2014/main" id="{A3748BD1-DAE3-415C-5193-2FA6811A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838" y="3876675"/>
            <a:ext cx="452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tr-TR" altLang="tr-TR" sz="1800" baseline="50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9BEAC04E-D48D-85C2-18C8-527F94C43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91440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02_ayevre">
            <a:extLst>
              <a:ext uri="{FF2B5EF4-FFF2-40B4-BE49-F238E27FC236}">
                <a16:creationId xmlns:a16="http://schemas.microsoft.com/office/drawing/2014/main" id="{327F1E00-36DC-3759-5F36-D01A4DBAD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5888"/>
            <a:ext cx="4883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>
            <a:extLst>
              <a:ext uri="{FF2B5EF4-FFF2-40B4-BE49-F238E27FC236}">
                <a16:creationId xmlns:a16="http://schemas.microsoft.com/office/drawing/2014/main" id="{55D8721F-71FC-7439-39D4-447B72514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3728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FF00"/>
                </a:solidFill>
              </a:rPr>
              <a:t>Tam günbatımı anında!</a:t>
            </a: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524B01DA-79EC-4378-38B2-7C9C05D88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4060825"/>
            <a:ext cx="9572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UA=45</a:t>
            </a:r>
            <a:r>
              <a:rPr lang="tr-TR" altLang="tr-TR" sz="1800" baseline="50000">
                <a:solidFill>
                  <a:srgbClr val="FFFF00"/>
                </a:solidFill>
              </a:rPr>
              <a:t>o</a:t>
            </a:r>
            <a:endParaRPr lang="tr-TR" altLang="tr-TR" sz="18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Hilal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GB</a:t>
            </a:r>
            <a:endParaRPr lang="tr-TR" altLang="tr-TR" sz="1800" baseline="50000">
              <a:solidFill>
                <a:srgbClr val="FFFF00"/>
              </a:solidFill>
            </a:endParaRPr>
          </a:p>
        </p:txBody>
      </p:sp>
      <p:sp>
        <p:nvSpPr>
          <p:cNvPr id="7174" name="TextBox 6">
            <a:extLst>
              <a:ext uri="{FF2B5EF4-FFF2-40B4-BE49-F238E27FC236}">
                <a16:creationId xmlns:a16="http://schemas.microsoft.com/office/drawing/2014/main" id="{CF458C86-00F9-BA2A-9E92-F9AD0B7B5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838" y="3876675"/>
            <a:ext cx="452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tr-TR" altLang="tr-TR" sz="1800" baseline="50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EF30090C-200E-BFF2-6DB3-97724D162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7150"/>
            <a:ext cx="9144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02_ayevre">
            <a:extLst>
              <a:ext uri="{FF2B5EF4-FFF2-40B4-BE49-F238E27FC236}">
                <a16:creationId xmlns:a16="http://schemas.microsoft.com/office/drawing/2014/main" id="{C754E593-0856-DF1D-F0CC-C74895B19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5888"/>
            <a:ext cx="4883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2">
            <a:extLst>
              <a:ext uri="{FF2B5EF4-FFF2-40B4-BE49-F238E27FC236}">
                <a16:creationId xmlns:a16="http://schemas.microsoft.com/office/drawing/2014/main" id="{B06ECFC7-C51C-2BD9-5898-91CDD19F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3728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FF00"/>
                </a:solidFill>
              </a:rPr>
              <a:t>Tam günbatımı anında!</a:t>
            </a:r>
          </a:p>
        </p:txBody>
      </p:sp>
      <p:sp>
        <p:nvSpPr>
          <p:cNvPr id="8197" name="TextBox 4">
            <a:extLst>
              <a:ext uri="{FF2B5EF4-FFF2-40B4-BE49-F238E27FC236}">
                <a16:creationId xmlns:a16="http://schemas.microsoft.com/office/drawing/2014/main" id="{BFF0E383-5914-56B6-18F6-CEEC95147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876675"/>
            <a:ext cx="10953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UA=90</a:t>
            </a:r>
            <a:r>
              <a:rPr lang="tr-TR" altLang="tr-TR" sz="1800" baseline="50000">
                <a:solidFill>
                  <a:srgbClr val="FFFF00"/>
                </a:solidFill>
              </a:rPr>
              <a:t>o</a:t>
            </a:r>
            <a:endParaRPr lang="tr-TR" altLang="tr-TR" sz="18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İlkdördün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G</a:t>
            </a:r>
            <a:endParaRPr lang="tr-TR" altLang="tr-TR" sz="1800" baseline="50000">
              <a:solidFill>
                <a:srgbClr val="FFFF00"/>
              </a:solidFill>
            </a:endParaRP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id="{8586FB22-5FAC-AC6E-8FF8-492BD18D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950" y="3876675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tr-TR" altLang="tr-TR" sz="1800" baseline="50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CB1F990C-8442-5252-8D92-333069CCD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0325"/>
            <a:ext cx="9144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02_ayevre">
            <a:extLst>
              <a:ext uri="{FF2B5EF4-FFF2-40B4-BE49-F238E27FC236}">
                <a16:creationId xmlns:a16="http://schemas.microsoft.com/office/drawing/2014/main" id="{84BD8DF3-3CF7-FD13-C5E3-0A2E808A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5888"/>
            <a:ext cx="4883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2">
            <a:extLst>
              <a:ext uri="{FF2B5EF4-FFF2-40B4-BE49-F238E27FC236}">
                <a16:creationId xmlns:a16="http://schemas.microsoft.com/office/drawing/2014/main" id="{0CEA855B-B69B-A09C-8817-6B1587BB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3728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FF00"/>
                </a:solidFill>
              </a:rPr>
              <a:t>Tam günbatımı anında!</a:t>
            </a:r>
          </a:p>
        </p:txBody>
      </p:sp>
      <p:sp>
        <p:nvSpPr>
          <p:cNvPr id="9221" name="TextBox 4">
            <a:extLst>
              <a:ext uri="{FF2B5EF4-FFF2-40B4-BE49-F238E27FC236}">
                <a16:creationId xmlns:a16="http://schemas.microsoft.com/office/drawing/2014/main" id="{9699A8D2-3712-6E9D-5558-A17A553FE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933825"/>
            <a:ext cx="13001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UA=135</a:t>
            </a:r>
            <a:r>
              <a:rPr lang="tr-TR" altLang="tr-TR" sz="1800" baseline="50000">
                <a:solidFill>
                  <a:srgbClr val="FFFF00"/>
                </a:solidFill>
              </a:rPr>
              <a:t>o</a:t>
            </a:r>
            <a:endParaRPr lang="tr-TR" altLang="tr-TR" sz="18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Şişkin-artan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GD</a:t>
            </a:r>
            <a:endParaRPr lang="tr-TR" altLang="tr-TR" sz="1800" baseline="50000">
              <a:solidFill>
                <a:srgbClr val="FFFF00"/>
              </a:solidFill>
            </a:endParaRPr>
          </a:p>
        </p:txBody>
      </p:sp>
      <p:sp>
        <p:nvSpPr>
          <p:cNvPr id="9222" name="TextBox 6">
            <a:extLst>
              <a:ext uri="{FF2B5EF4-FFF2-40B4-BE49-F238E27FC236}">
                <a16:creationId xmlns:a16="http://schemas.microsoft.com/office/drawing/2014/main" id="{CBFDADBE-30E1-EE43-A19A-47120E4A7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3876675"/>
            <a:ext cx="468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tr-TR" altLang="tr-TR" sz="1800" baseline="50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27605548-133C-E091-08FB-F22A2DEE5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1438"/>
            <a:ext cx="91440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02_ayevre">
            <a:extLst>
              <a:ext uri="{FF2B5EF4-FFF2-40B4-BE49-F238E27FC236}">
                <a16:creationId xmlns:a16="http://schemas.microsoft.com/office/drawing/2014/main" id="{6F78CBDB-9729-6A35-7456-1B849729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5888"/>
            <a:ext cx="4883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>
            <a:extLst>
              <a:ext uri="{FF2B5EF4-FFF2-40B4-BE49-F238E27FC236}">
                <a16:creationId xmlns:a16="http://schemas.microsoft.com/office/drawing/2014/main" id="{1DBF73B9-602C-73F2-332B-E3D51F99A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23728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rgbClr val="FFFF00"/>
                </a:solidFill>
              </a:rPr>
              <a:t>Tam günbatımı anında!</a:t>
            </a:r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CB320EBB-E51D-9D4F-90F7-7CFC97F3F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7063"/>
            <a:ext cx="1071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UA=180</a:t>
            </a:r>
            <a:r>
              <a:rPr lang="tr-TR" altLang="tr-TR" sz="1800" baseline="50000">
                <a:solidFill>
                  <a:srgbClr val="FFFF00"/>
                </a:solidFill>
              </a:rPr>
              <a:t>o</a:t>
            </a:r>
            <a:endParaRPr lang="tr-TR" altLang="tr-TR" sz="18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Dolunay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FF00"/>
                </a:solidFill>
              </a:rPr>
              <a:t>D</a:t>
            </a:r>
            <a:endParaRPr lang="tr-TR" altLang="tr-TR" sz="1800" baseline="50000">
              <a:solidFill>
                <a:srgbClr val="FFFF00"/>
              </a:solidFill>
            </a:endParaRPr>
          </a:p>
        </p:txBody>
      </p:sp>
      <p:sp>
        <p:nvSpPr>
          <p:cNvPr id="10246" name="TextBox 6">
            <a:extLst>
              <a:ext uri="{FF2B5EF4-FFF2-40B4-BE49-F238E27FC236}">
                <a16:creationId xmlns:a16="http://schemas.microsoft.com/office/drawing/2014/main" id="{BFA386E0-B470-308F-3B1A-6E914A442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75" y="3876675"/>
            <a:ext cx="411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tr-TR" altLang="tr-TR" sz="1800" baseline="50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316</Words>
  <Application>Microsoft Office PowerPoint</Application>
  <PresentationFormat>On-screen Show (4:3)</PresentationFormat>
  <Paragraphs>80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Times New Roman</vt:lpstr>
      <vt:lpstr>Arial</vt:lpstr>
      <vt:lpstr>Calibri</vt:lpstr>
      <vt:lpstr>Albertus Extra 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astpc7</dc:creator>
  <cp:lastModifiedBy>Selim.Selam</cp:lastModifiedBy>
  <cp:revision>42</cp:revision>
  <dcterms:created xsi:type="dcterms:W3CDTF">2002-09-24T06:32:53Z</dcterms:created>
  <dcterms:modified xsi:type="dcterms:W3CDTF">2023-09-13T08:18:38Z</dcterms:modified>
</cp:coreProperties>
</file>