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3" r:id="rId3"/>
    <p:sldId id="264" r:id="rId4"/>
    <p:sldId id="265" r:id="rId5"/>
    <p:sldId id="258" r:id="rId6"/>
    <p:sldId id="259" r:id="rId7"/>
    <p:sldId id="260" r:id="rId8"/>
    <p:sldId id="261" r:id="rId9"/>
    <p:sldId id="267" r:id="rId10"/>
    <p:sldId id="275" r:id="rId11"/>
    <p:sldId id="27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FAFDD"/>
    <a:srgbClr val="AA3AAD"/>
    <a:srgbClr val="FFCC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2555776" y="188640"/>
            <a:ext cx="6275040" cy="780696"/>
          </a:xfrm>
        </p:spPr>
        <p:txBody>
          <a:bodyPr>
            <a:normAutofit/>
          </a:bodyPr>
          <a:lstStyle>
            <a:lvl1pPr algn="ctr">
              <a:defRPr sz="3600" baseline="0"/>
            </a:lvl1pPr>
          </a:lstStyle>
          <a:p>
            <a:r>
              <a:rPr kumimoji="0" lang="tr-TR" dirty="0" smtClean="0"/>
              <a:t>Kamu Yönetimi ve Sosyal Hizmet</a:t>
            </a:r>
            <a:endParaRPr kumimoji="0" lang="en-US" dirty="0"/>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pic>
        <p:nvPicPr>
          <p:cNvPr id="33798" name="Picture 6" descr="Related image"/>
          <p:cNvPicPr>
            <a:picLocks noChangeAspect="1" noChangeArrowheads="1"/>
          </p:cNvPicPr>
          <p:nvPr userDrawn="1"/>
        </p:nvPicPr>
        <p:blipFill>
          <a:blip r:embed="rId2" cstate="print"/>
          <a:srcRect/>
          <a:stretch>
            <a:fillRect/>
          </a:stretch>
        </p:blipFill>
        <p:spPr bwMode="auto">
          <a:xfrm>
            <a:off x="251520" y="188640"/>
            <a:ext cx="1919490" cy="1080120"/>
          </a:xfrm>
          <a:prstGeom prst="rect">
            <a:avLst/>
          </a:prstGeom>
          <a:noFill/>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530352" y="1490480"/>
            <a:ext cx="7772400" cy="1362456"/>
          </a:xfrm>
          <a:noFill/>
          <a:ln>
            <a:noFill/>
          </a:ln>
        </p:spPr>
        <p:txBody>
          <a:bodyPr vert="horz" tIns="0" bIns="0" anchor="b">
            <a:noAutofit/>
            <a:scene3d>
              <a:camera prst="orthographicFront"/>
              <a:lightRig rig="freezing" dir="t">
                <a:rot lat="0" lon="0" rev="5640000"/>
              </a:lightRig>
            </a:scene3d>
            <a:sp3d prstMaterial="flat">
              <a:bevelT w="38100" h="38100"/>
            </a:sp3d>
          </a:bodyPr>
          <a:lstStyle>
            <a:lvl1pPr algn="ctr" rtl="0">
              <a:spcBef>
                <a:spcPct val="0"/>
              </a:spcBef>
              <a:buNone/>
              <a:defRPr lang="en-US" sz="4800" b="0" cap="none" baseline="0" dirty="0">
                <a:ln w="635">
                  <a:noFill/>
                </a:ln>
                <a:solidFill>
                  <a:srgbClr val="002060"/>
                </a:solidFill>
                <a:effectLst>
                  <a:outerShdw blurRad="38100" dist="25400" dir="5400000" algn="tl" rotWithShape="0">
                    <a:srgbClr val="000000">
                      <a:alpha val="43000"/>
                    </a:srgbClr>
                  </a:outerShdw>
                </a:effectLst>
                <a:latin typeface="+mj-lt"/>
                <a:ea typeface="+mj-ea"/>
                <a:cs typeface="+mj-cs"/>
              </a:defRPr>
            </a:lvl1pPr>
          </a:lstStyle>
          <a:p>
            <a:r>
              <a:rPr kumimoji="0" lang="tr-TR" dirty="0" smtClean="0"/>
              <a:t>Kamu Yönetimi ve Sosyal Hizmet</a:t>
            </a:r>
            <a:endParaRPr kumimoji="0" lang="en-US" dirty="0"/>
          </a:p>
        </p:txBody>
      </p:sp>
      <p:sp>
        <p:nvSpPr>
          <p:cNvPr id="3" name="2 Metin Yer Tutucusu"/>
          <p:cNvSpPr>
            <a:spLocks noGrp="1"/>
          </p:cNvSpPr>
          <p:nvPr>
            <p:ph type="body" idx="1" hasCustomPrompt="1"/>
          </p:nvPr>
        </p:nvSpPr>
        <p:spPr>
          <a:xfrm>
            <a:off x="530352" y="3719488"/>
            <a:ext cx="7772400" cy="1509712"/>
          </a:xfrm>
        </p:spPr>
        <p:txBody>
          <a:bodyPr lIns="45720" rIns="45720" anchor="t"/>
          <a:lstStyle>
            <a:lvl1pPr marL="0" indent="0" algn="ctr">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dirty="0" smtClean="0"/>
              <a:t>Dr. Özkan LEBLEBİCİ</a:t>
            </a:r>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
        <p:nvSpPr>
          <p:cNvPr id="5" name="4 Başlık"/>
          <p:cNvSpPr>
            <a:spLocks noGrp="1"/>
          </p:cNvSpPr>
          <p:nvPr>
            <p:ph type="title" hasCustomPrompt="1"/>
          </p:nvPr>
        </p:nvSpPr>
        <p:spPr>
          <a:xfrm>
            <a:off x="1979712" y="476672"/>
            <a:ext cx="6537920" cy="648072"/>
          </a:xfrm>
        </p:spPr>
        <p:txBody>
          <a:bodyPr>
            <a:normAutofit/>
          </a:bodyPr>
          <a:lstStyle>
            <a:lvl1pPr algn="ctr">
              <a:defRPr sz="3200" b="1">
                <a:solidFill>
                  <a:srgbClr val="002060"/>
                </a:solidFill>
              </a:defRPr>
            </a:lvl1pPr>
          </a:lstStyle>
          <a:p>
            <a:r>
              <a:rPr lang="tr-TR" dirty="0" smtClean="0"/>
              <a:t>Sivil Toplum Örgütleri</a:t>
            </a:r>
            <a:endParaRPr lang="tr-TR" dirty="0"/>
          </a:p>
        </p:txBody>
      </p:sp>
      <p:pic>
        <p:nvPicPr>
          <p:cNvPr id="6" name="Picture 2" descr="Image result for ankara üniversitesi logo"/>
          <p:cNvPicPr>
            <a:picLocks noChangeAspect="1" noChangeArrowheads="1"/>
          </p:cNvPicPr>
          <p:nvPr userDrawn="1"/>
        </p:nvPicPr>
        <p:blipFill>
          <a:blip r:embed="rId2" cstate="print"/>
          <a:srcRect/>
          <a:stretch>
            <a:fillRect/>
          </a:stretch>
        </p:blipFill>
        <p:spPr bwMode="auto">
          <a:xfrm>
            <a:off x="179512" y="188640"/>
            <a:ext cx="1440159" cy="1078730"/>
          </a:xfrm>
          <a:prstGeom prst="rect">
            <a:avLst/>
          </a:prstGeom>
          <a:noFill/>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F3BE6839-661B-41A6-84D6-1AD33D387699}"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7EBCCC1-49AE-4BD0-A4E2-F066203A4D98}" type="datetimeFigureOut">
              <a:rPr lang="tr-TR" smtClean="0"/>
              <a:pPr/>
              <a:t>28.4.2020</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3BE6839-661B-41A6-84D6-1AD33D387699}"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971600" y="2060848"/>
            <a:ext cx="7056784" cy="965969"/>
          </a:xfrm>
          <a:noFill/>
        </p:spPr>
        <p:txBody>
          <a:bodyPr>
            <a:noAutofit/>
          </a:bodyPr>
          <a:lstStyle/>
          <a:p>
            <a:pPr algn="ctr"/>
            <a:r>
              <a:rPr lang="tr-TR" sz="4400" b="1" dirty="0" smtClean="0">
                <a:solidFill>
                  <a:srgbClr val="00B050"/>
                </a:solidFill>
                <a:latin typeface="Arial Black" pitchFamily="34" charset="0"/>
              </a:rPr>
              <a:t>Sivil </a:t>
            </a:r>
            <a:r>
              <a:rPr lang="tr-TR" sz="4400" dirty="0" smtClean="0">
                <a:solidFill>
                  <a:srgbClr val="00B050"/>
                </a:solidFill>
                <a:latin typeface="Arial Black" pitchFamily="34" charset="0"/>
              </a:rPr>
              <a:t>Toplum Örgütleri</a:t>
            </a:r>
            <a:br>
              <a:rPr lang="tr-TR" sz="4400" dirty="0" smtClean="0">
                <a:solidFill>
                  <a:srgbClr val="00B050"/>
                </a:solidFill>
                <a:latin typeface="Arial Black" pitchFamily="34" charset="0"/>
              </a:rPr>
            </a:br>
            <a:r>
              <a:rPr lang="tr-TR" sz="4400" dirty="0" smtClean="0">
                <a:solidFill>
                  <a:srgbClr val="00B050"/>
                </a:solidFill>
                <a:latin typeface="Arial Black" pitchFamily="34" charset="0"/>
              </a:rPr>
              <a:t>7</a:t>
            </a:r>
            <a:endParaRPr lang="tr-TR" sz="4400" b="1" dirty="0">
              <a:solidFill>
                <a:srgbClr val="00B050"/>
              </a:solidFill>
              <a:latin typeface="Arial Black" pitchFamily="34" charset="0"/>
            </a:endParaRPr>
          </a:p>
        </p:txBody>
      </p:sp>
      <p:sp>
        <p:nvSpPr>
          <p:cNvPr id="3" name="2 Alt Başlık"/>
          <p:cNvSpPr>
            <a:spLocks noGrp="1"/>
          </p:cNvSpPr>
          <p:nvPr>
            <p:ph type="subTitle" idx="1"/>
          </p:nvPr>
        </p:nvSpPr>
        <p:spPr>
          <a:xfrm>
            <a:off x="1483568" y="2852936"/>
            <a:ext cx="6400800" cy="1752600"/>
          </a:xfrm>
        </p:spPr>
        <p:txBody>
          <a:bodyPr>
            <a:normAutofit/>
          </a:bodyPr>
          <a:lstStyle/>
          <a:p>
            <a:endParaRPr lang="tr-TR" b="1" i="1" dirty="0" smtClean="0">
              <a:solidFill>
                <a:schemeClr val="bg1"/>
              </a:solidFill>
            </a:endParaRPr>
          </a:p>
          <a:p>
            <a:endParaRPr lang="tr-TR" b="1" i="1" dirty="0" smtClean="0">
              <a:solidFill>
                <a:schemeClr val="bg1"/>
              </a:solidFill>
            </a:endParaRPr>
          </a:p>
          <a:p>
            <a:pPr algn="ctr"/>
            <a:r>
              <a:rPr lang="tr-TR" b="1" dirty="0" smtClean="0">
                <a:solidFill>
                  <a:srgbClr val="002060"/>
                </a:solidFill>
              </a:rPr>
              <a:t>Dr. Özkan LEBLEBİCİ</a:t>
            </a:r>
            <a:endParaRPr lang="tr-TR" b="1" dirty="0">
              <a:solidFill>
                <a:srgbClr val="00206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6" name="Text Box 3"/>
          <p:cNvSpPr txBox="1">
            <a:spLocks noChangeArrowheads="1"/>
          </p:cNvSpPr>
          <p:nvPr/>
        </p:nvSpPr>
        <p:spPr bwMode="auto">
          <a:xfrm>
            <a:off x="539552" y="2420888"/>
            <a:ext cx="8136136" cy="2308324"/>
          </a:xfrm>
          <a:prstGeom prst="rect">
            <a:avLst/>
          </a:prstGeom>
          <a:noFill/>
          <a:ln w="9525">
            <a:noFill/>
            <a:miter lim="800000"/>
            <a:headEnd/>
            <a:tailEnd/>
          </a:ln>
        </p:spPr>
        <p:txBody>
          <a:bodyPr wrap="square">
            <a:spAutoFit/>
          </a:bodyPr>
          <a:lstStyle/>
          <a:p>
            <a:pPr eaLnBrk="0" hangingPunct="0">
              <a:lnSpc>
                <a:spcPct val="150000"/>
              </a:lnSpc>
            </a:pPr>
            <a:r>
              <a:rPr lang="tr-TR" sz="2400" dirty="0" smtClean="0">
                <a:latin typeface="Cambria" pitchFamily="18" charset="0"/>
              </a:rPr>
              <a:t>Bir STK Kuruluş ve İşletilmesinde Önemli Aşamalar;</a:t>
            </a:r>
          </a:p>
          <a:p>
            <a:pPr eaLnBrk="0" hangingPunct="0">
              <a:lnSpc>
                <a:spcPct val="150000"/>
              </a:lnSpc>
            </a:pPr>
            <a:r>
              <a:rPr lang="tr-TR" sz="2400" dirty="0" smtClean="0">
                <a:latin typeface="Cambria" pitchFamily="18" charset="0"/>
              </a:rPr>
              <a:t>6. Beklenen çıktıların netleştirilmesi,</a:t>
            </a:r>
          </a:p>
          <a:p>
            <a:pPr eaLnBrk="0" hangingPunct="0">
              <a:lnSpc>
                <a:spcPct val="150000"/>
              </a:lnSpc>
            </a:pPr>
            <a:r>
              <a:rPr lang="tr-TR" sz="2400" dirty="0" smtClean="0">
                <a:latin typeface="Cambria" pitchFamily="18" charset="0"/>
              </a:rPr>
              <a:t>7. Kaynakların oluşturulması ve kullanılması,</a:t>
            </a:r>
          </a:p>
          <a:p>
            <a:pPr eaLnBrk="0" hangingPunct="0">
              <a:lnSpc>
                <a:spcPct val="150000"/>
              </a:lnSpc>
            </a:pPr>
            <a:r>
              <a:rPr lang="tr-TR" sz="2400" dirty="0" smtClean="0">
                <a:latin typeface="Cambria" pitchFamily="18" charset="0"/>
              </a:rPr>
              <a:t>8. Gönüllülerin bulunması ve istihdamı,</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395536" y="1476648"/>
            <a:ext cx="8496944" cy="4616648"/>
          </a:xfrm>
          <a:prstGeom prst="rect">
            <a:avLst/>
          </a:prstGeom>
          <a:noFill/>
          <a:ln w="9525">
            <a:noFill/>
            <a:miter lim="800000"/>
            <a:headEnd/>
            <a:tailEnd/>
          </a:ln>
        </p:spPr>
        <p:txBody>
          <a:bodyPr wrap="square">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50000"/>
              </a:lnSpc>
            </a:pPr>
            <a:r>
              <a:rPr lang="tr-TR" sz="1400" dirty="0" smtClean="0">
                <a:latin typeface="Cambria" pitchFamily="18" charset="0"/>
              </a:rPr>
              <a:t>KAYNAKLAR:</a:t>
            </a:r>
          </a:p>
          <a:p>
            <a:pPr>
              <a:lnSpc>
                <a:spcPct val="150000"/>
              </a:lnSpc>
            </a:pPr>
            <a:r>
              <a:rPr lang="tr-TR" sz="1400" dirty="0" smtClean="0">
                <a:latin typeface="Cambria" pitchFamily="18" charset="0"/>
              </a:rPr>
              <a:t>Gökmen, Özgür (Ed.), Türkiye'de Hak Temelli Sivil Toplum Örgütleri-Sorunlar ve Çözüm Arayışları, STGM, Ankara, 2011.</a:t>
            </a:r>
          </a:p>
          <a:p>
            <a:pPr>
              <a:lnSpc>
                <a:spcPct val="150000"/>
              </a:lnSpc>
            </a:pPr>
            <a:r>
              <a:rPr lang="tr-TR" sz="1400" dirty="0" smtClean="0">
                <a:latin typeface="Cambria" pitchFamily="18" charset="0"/>
              </a:rPr>
              <a:t>Tekeli, İlhan, Türkiye'de </a:t>
            </a:r>
            <a:r>
              <a:rPr lang="tr-TR" sz="1400" dirty="0" err="1" smtClean="0">
                <a:latin typeface="Cambria" pitchFamily="18" charset="0"/>
              </a:rPr>
              <a:t>STK'lar</a:t>
            </a:r>
            <a:r>
              <a:rPr lang="tr-TR" sz="1400" dirty="0" smtClean="0">
                <a:latin typeface="Cambria" pitchFamily="18" charset="0"/>
              </a:rPr>
              <a:t> ve Katılımcı Demokrasi Yazıları, Tarih Vakfı Yurt Yayınları, İstanbul, 2012.</a:t>
            </a:r>
          </a:p>
          <a:p>
            <a:pPr>
              <a:lnSpc>
                <a:spcPct val="150000"/>
              </a:lnSpc>
            </a:pPr>
            <a:r>
              <a:rPr lang="tr-TR" sz="1400" dirty="0" smtClean="0">
                <a:latin typeface="Cambria" pitchFamily="18" charset="0"/>
              </a:rPr>
              <a:t>Sunar, Lütfi (Ed.), Sivil Toplum Kuruluşları İçin Yönetim Rehberi, </a:t>
            </a:r>
            <a:r>
              <a:rPr lang="tr-TR" sz="1400" dirty="0" err="1" smtClean="0">
                <a:latin typeface="Cambria" pitchFamily="18" charset="0"/>
              </a:rPr>
              <a:t>Kaknüs</a:t>
            </a:r>
            <a:r>
              <a:rPr lang="tr-TR" sz="1400" dirty="0" smtClean="0">
                <a:latin typeface="Cambria" pitchFamily="18" charset="0"/>
              </a:rPr>
              <a:t>, İstanbul, 2005.</a:t>
            </a:r>
          </a:p>
          <a:p>
            <a:pPr>
              <a:lnSpc>
                <a:spcPct val="150000"/>
              </a:lnSpc>
            </a:pPr>
            <a:r>
              <a:rPr lang="tr-TR" sz="1400" dirty="0" err="1" smtClean="0">
                <a:latin typeface="Cambria" pitchFamily="18" charset="0"/>
              </a:rPr>
              <a:t>Çalha</a:t>
            </a:r>
            <a:r>
              <a:rPr lang="tr-TR" sz="1400" dirty="0" smtClean="0">
                <a:latin typeface="Cambria" pitchFamily="18" charset="0"/>
              </a:rPr>
              <a:t>, Ömer, Aşkın Devletten Sivil Topluma, </a:t>
            </a:r>
            <a:r>
              <a:rPr lang="tr-TR" sz="1400" dirty="0" err="1" smtClean="0">
                <a:latin typeface="Cambria" pitchFamily="18" charset="0"/>
              </a:rPr>
              <a:t>Gendaş</a:t>
            </a:r>
            <a:r>
              <a:rPr lang="tr-TR" sz="1400" dirty="0" smtClean="0">
                <a:latin typeface="Cambria" pitchFamily="18" charset="0"/>
              </a:rPr>
              <a:t>, İstanbul, 2000.</a:t>
            </a:r>
          </a:p>
          <a:p>
            <a:pPr>
              <a:lnSpc>
                <a:spcPct val="150000"/>
              </a:lnSpc>
            </a:pPr>
            <a:r>
              <a:rPr lang="tr-TR" sz="1400" dirty="0" smtClean="0">
                <a:latin typeface="Cambria" pitchFamily="18" charset="0"/>
              </a:rPr>
              <a:t>Gözler, Kemal, İdare Hukukuna Giriş, Ekin </a:t>
            </a:r>
            <a:r>
              <a:rPr lang="tr-TR" sz="1400" dirty="0" err="1" smtClean="0">
                <a:latin typeface="Cambria" pitchFamily="18" charset="0"/>
              </a:rPr>
              <a:t>Kitabevi</a:t>
            </a:r>
            <a:r>
              <a:rPr lang="tr-TR" sz="1400" dirty="0" smtClean="0">
                <a:latin typeface="Cambria" pitchFamily="18" charset="0"/>
              </a:rPr>
              <a:t>, (7. Basım), Bursa, 2007.</a:t>
            </a:r>
          </a:p>
          <a:p>
            <a:pPr>
              <a:lnSpc>
                <a:spcPct val="150000"/>
              </a:lnSpc>
            </a:pPr>
            <a:r>
              <a:rPr lang="tr-TR" sz="1400" dirty="0" smtClean="0">
                <a:latin typeface="Cambria" pitchFamily="18" charset="0"/>
              </a:rPr>
              <a:t>Saylan, Türkan, 100 Soruda Sivil Toplum, Cumhuriyet Kitapları, İstanbul, 2008.</a:t>
            </a:r>
          </a:p>
          <a:p>
            <a:pPr>
              <a:lnSpc>
                <a:spcPct val="150000"/>
              </a:lnSpc>
            </a:pPr>
            <a:r>
              <a:rPr lang="tr-TR" sz="1400" dirty="0" smtClean="0">
                <a:latin typeface="Cambria" pitchFamily="18" charset="0"/>
              </a:rPr>
              <a:t>Doğan, İlyas, Sivil Toplum Anlayışı ve Siyasal Sistemler, (4. Basım), Astana Yayınları, Ankara, 2015.</a:t>
            </a:r>
          </a:p>
          <a:p>
            <a:pPr>
              <a:lnSpc>
                <a:spcPct val="150000"/>
              </a:lnSpc>
            </a:pPr>
            <a:r>
              <a:rPr lang="tr-TR" sz="1400" dirty="0" smtClean="0">
                <a:latin typeface="Cambria" pitchFamily="18" charset="0"/>
              </a:rPr>
              <a:t>Akbal, İsmail, Sivil Toplum, Çizgi Yayınları, Konya, 2017.</a:t>
            </a:r>
          </a:p>
          <a:p>
            <a:pPr>
              <a:lnSpc>
                <a:spcPct val="150000"/>
              </a:lnSpc>
            </a:pPr>
            <a:r>
              <a:rPr lang="tr-TR" sz="1400" dirty="0" smtClean="0">
                <a:latin typeface="Cambria" pitchFamily="18" charset="0"/>
              </a:rPr>
              <a:t>Türkiye Cumhuriyeti Anayasası</a:t>
            </a:r>
          </a:p>
          <a:p>
            <a:pPr>
              <a:lnSpc>
                <a:spcPct val="150000"/>
              </a:lnSpc>
            </a:pPr>
            <a:r>
              <a:rPr lang="tr-TR" sz="1400" dirty="0" smtClean="0">
                <a:latin typeface="Cambria" pitchFamily="18" charset="0"/>
              </a:rPr>
              <a:t>Dernekler Kanunu</a:t>
            </a:r>
          </a:p>
          <a:p>
            <a:pPr>
              <a:lnSpc>
                <a:spcPct val="150000"/>
              </a:lnSpc>
            </a:pPr>
            <a:r>
              <a:rPr lang="tr-TR" sz="1400" dirty="0" smtClean="0">
                <a:latin typeface="Cambria" pitchFamily="18" charset="0"/>
              </a:rPr>
              <a:t>Vakıflar kanunu</a:t>
            </a:r>
          </a:p>
          <a:p>
            <a:pPr>
              <a:lnSpc>
                <a:spcPct val="150000"/>
              </a:lnSpc>
            </a:pPr>
            <a:r>
              <a:rPr lang="tr-TR" sz="1400" dirty="0" smtClean="0">
                <a:latin typeface="Cambria" pitchFamily="18" charset="0"/>
              </a:rPr>
              <a:t>İlgili internet kaynakları</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762000" y="2013744"/>
            <a:ext cx="7620000" cy="2862322"/>
          </a:xfrm>
          <a:prstGeom prst="rect">
            <a:avLst/>
          </a:prstGeom>
          <a:noFill/>
          <a:ln w="9525">
            <a:noFill/>
            <a:miter lim="800000"/>
            <a:headEnd/>
            <a:tailEnd/>
          </a:ln>
        </p:spPr>
        <p:txBody>
          <a:bodyPr>
            <a:spAutoFit/>
          </a:bodyPr>
          <a:lstStyle>
            <a:defPPr>
              <a:defRPr lang="tr-TR"/>
            </a:defPPr>
            <a:lvl1pPr algn="ctr" rtl="0" fontAlgn="base">
              <a:spcBef>
                <a:spcPct val="0"/>
              </a:spcBef>
              <a:spcAft>
                <a:spcPct val="0"/>
              </a:spcAft>
              <a:defRPr sz="2400" kern="1200">
                <a:solidFill>
                  <a:srgbClr val="000000"/>
                </a:solidFill>
                <a:latin typeface="Times New Roman" pitchFamily="18" charset="0"/>
                <a:ea typeface="+mn-ea"/>
                <a:cs typeface="+mn-cs"/>
              </a:defRPr>
            </a:lvl1pPr>
            <a:lvl2pPr marL="457200" algn="ctr" rtl="0" fontAlgn="base">
              <a:spcBef>
                <a:spcPct val="0"/>
              </a:spcBef>
              <a:spcAft>
                <a:spcPct val="0"/>
              </a:spcAft>
              <a:defRPr sz="2400" kern="1200">
                <a:solidFill>
                  <a:srgbClr val="000000"/>
                </a:solidFill>
                <a:latin typeface="Times New Roman" pitchFamily="18" charset="0"/>
                <a:ea typeface="+mn-ea"/>
                <a:cs typeface="+mn-cs"/>
              </a:defRPr>
            </a:lvl2pPr>
            <a:lvl3pPr marL="914400" algn="ctr" rtl="0" fontAlgn="base">
              <a:spcBef>
                <a:spcPct val="0"/>
              </a:spcBef>
              <a:spcAft>
                <a:spcPct val="0"/>
              </a:spcAft>
              <a:defRPr sz="2400" kern="1200">
                <a:solidFill>
                  <a:srgbClr val="000000"/>
                </a:solidFill>
                <a:latin typeface="Times New Roman" pitchFamily="18" charset="0"/>
                <a:ea typeface="+mn-ea"/>
                <a:cs typeface="+mn-cs"/>
              </a:defRPr>
            </a:lvl3pPr>
            <a:lvl4pPr marL="1371600" algn="ctr" rtl="0" fontAlgn="base">
              <a:spcBef>
                <a:spcPct val="0"/>
              </a:spcBef>
              <a:spcAft>
                <a:spcPct val="0"/>
              </a:spcAft>
              <a:defRPr sz="2400" kern="1200">
                <a:solidFill>
                  <a:srgbClr val="000000"/>
                </a:solidFill>
                <a:latin typeface="Times New Roman" pitchFamily="18" charset="0"/>
                <a:ea typeface="+mn-ea"/>
                <a:cs typeface="+mn-cs"/>
              </a:defRPr>
            </a:lvl4pPr>
            <a:lvl5pPr marL="1828800" algn="ctr" rtl="0" fontAlgn="base">
              <a:spcBef>
                <a:spcPct val="0"/>
              </a:spcBef>
              <a:spcAft>
                <a:spcPct val="0"/>
              </a:spcAft>
              <a:defRPr sz="2400" kern="1200">
                <a:solidFill>
                  <a:srgbClr val="000000"/>
                </a:solidFill>
                <a:latin typeface="Times New Roman" pitchFamily="18" charset="0"/>
                <a:ea typeface="+mn-ea"/>
                <a:cs typeface="+mn-cs"/>
              </a:defRPr>
            </a:lvl5pPr>
            <a:lvl6pPr marL="2286000" algn="l" defTabSz="914400" rtl="0" eaLnBrk="1" latinLnBrk="0" hangingPunct="1">
              <a:defRPr sz="2400" kern="1200">
                <a:solidFill>
                  <a:srgbClr val="000000"/>
                </a:solidFill>
                <a:latin typeface="Times New Roman" pitchFamily="18" charset="0"/>
                <a:ea typeface="+mn-ea"/>
                <a:cs typeface="+mn-cs"/>
              </a:defRPr>
            </a:lvl6pPr>
            <a:lvl7pPr marL="2743200" algn="l" defTabSz="914400" rtl="0" eaLnBrk="1" latinLnBrk="0" hangingPunct="1">
              <a:defRPr sz="2400" kern="1200">
                <a:solidFill>
                  <a:srgbClr val="000000"/>
                </a:solidFill>
                <a:latin typeface="Times New Roman" pitchFamily="18" charset="0"/>
                <a:ea typeface="+mn-ea"/>
                <a:cs typeface="+mn-cs"/>
              </a:defRPr>
            </a:lvl7pPr>
            <a:lvl8pPr marL="3200400" algn="l" defTabSz="914400" rtl="0" eaLnBrk="1" latinLnBrk="0" hangingPunct="1">
              <a:defRPr sz="2400" kern="1200">
                <a:solidFill>
                  <a:srgbClr val="000000"/>
                </a:solidFill>
                <a:latin typeface="Times New Roman" pitchFamily="18" charset="0"/>
                <a:ea typeface="+mn-ea"/>
                <a:cs typeface="+mn-cs"/>
              </a:defRPr>
            </a:lvl8pPr>
            <a:lvl9pPr marL="3657600" algn="l" defTabSz="914400" rtl="0" eaLnBrk="1" latinLnBrk="0" hangingPunct="1">
              <a:defRPr sz="2400" kern="1200">
                <a:solidFill>
                  <a:srgbClr val="000000"/>
                </a:solidFill>
                <a:latin typeface="Times New Roman" pitchFamily="18" charset="0"/>
                <a:ea typeface="+mn-ea"/>
                <a:cs typeface="+mn-cs"/>
              </a:defRPr>
            </a:lvl9pPr>
          </a:lstStyle>
          <a:p>
            <a:pPr algn="l">
              <a:lnSpc>
                <a:spcPct val="150000"/>
              </a:lnSpc>
            </a:pPr>
            <a:r>
              <a:rPr lang="tr-TR" dirty="0">
                <a:latin typeface="Cambria" pitchFamily="18" charset="0"/>
              </a:rPr>
              <a:t>Kamu Hizmeti;</a:t>
            </a:r>
          </a:p>
          <a:p>
            <a:pPr algn="l">
              <a:lnSpc>
                <a:spcPct val="150000"/>
              </a:lnSpc>
            </a:pPr>
            <a:r>
              <a:rPr lang="tr-TR" dirty="0">
                <a:latin typeface="Cambria" pitchFamily="18" charset="0"/>
              </a:rPr>
              <a:t>Bir kamu tüzel kişisi veya onun denetimi altında bir özel hukuk kişisi tarafından yürütülen, kamu yararı amacına yönelik faaliyetlerdir.</a:t>
            </a:r>
          </a:p>
          <a:p>
            <a:pPr algn="l">
              <a:lnSpc>
                <a:spcPct val="150000"/>
              </a:lnSpc>
            </a:pPr>
            <a:r>
              <a:rPr lang="tr-TR" dirty="0">
                <a:latin typeface="Cambria" pitchFamily="18" charset="0"/>
              </a:rPr>
              <a:t>(Gözler, 2007: 204)</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755576" y="1844824"/>
            <a:ext cx="7620000" cy="4524315"/>
          </a:xfrm>
          <a:prstGeom prst="rect">
            <a:avLst/>
          </a:prstGeom>
          <a:noFill/>
          <a:ln w="9525">
            <a:noFill/>
            <a:miter lim="800000"/>
            <a:headEnd/>
            <a:tailEnd/>
          </a:ln>
        </p:spPr>
        <p:txBody>
          <a:bodyPr>
            <a:spAutoFit/>
          </a:bodyPr>
          <a:lstStyle>
            <a:defPPr>
              <a:defRPr lang="tr-TR"/>
            </a:defPPr>
            <a:lvl1pPr algn="ctr" rtl="0" fontAlgn="base">
              <a:spcBef>
                <a:spcPct val="0"/>
              </a:spcBef>
              <a:spcAft>
                <a:spcPct val="0"/>
              </a:spcAft>
              <a:defRPr sz="2400" kern="1200">
                <a:solidFill>
                  <a:srgbClr val="000000"/>
                </a:solidFill>
                <a:latin typeface="Times New Roman" pitchFamily="18" charset="0"/>
                <a:ea typeface="+mn-ea"/>
                <a:cs typeface="+mn-cs"/>
              </a:defRPr>
            </a:lvl1pPr>
            <a:lvl2pPr marL="457200" algn="ctr" rtl="0" fontAlgn="base">
              <a:spcBef>
                <a:spcPct val="0"/>
              </a:spcBef>
              <a:spcAft>
                <a:spcPct val="0"/>
              </a:spcAft>
              <a:defRPr sz="2400" kern="1200">
                <a:solidFill>
                  <a:srgbClr val="000000"/>
                </a:solidFill>
                <a:latin typeface="Times New Roman" pitchFamily="18" charset="0"/>
                <a:ea typeface="+mn-ea"/>
                <a:cs typeface="+mn-cs"/>
              </a:defRPr>
            </a:lvl2pPr>
            <a:lvl3pPr marL="914400" algn="ctr" rtl="0" fontAlgn="base">
              <a:spcBef>
                <a:spcPct val="0"/>
              </a:spcBef>
              <a:spcAft>
                <a:spcPct val="0"/>
              </a:spcAft>
              <a:defRPr sz="2400" kern="1200">
                <a:solidFill>
                  <a:srgbClr val="000000"/>
                </a:solidFill>
                <a:latin typeface="Times New Roman" pitchFamily="18" charset="0"/>
                <a:ea typeface="+mn-ea"/>
                <a:cs typeface="+mn-cs"/>
              </a:defRPr>
            </a:lvl3pPr>
            <a:lvl4pPr marL="1371600" algn="ctr" rtl="0" fontAlgn="base">
              <a:spcBef>
                <a:spcPct val="0"/>
              </a:spcBef>
              <a:spcAft>
                <a:spcPct val="0"/>
              </a:spcAft>
              <a:defRPr sz="2400" kern="1200">
                <a:solidFill>
                  <a:srgbClr val="000000"/>
                </a:solidFill>
                <a:latin typeface="Times New Roman" pitchFamily="18" charset="0"/>
                <a:ea typeface="+mn-ea"/>
                <a:cs typeface="+mn-cs"/>
              </a:defRPr>
            </a:lvl4pPr>
            <a:lvl5pPr marL="1828800" algn="ctr" rtl="0" fontAlgn="base">
              <a:spcBef>
                <a:spcPct val="0"/>
              </a:spcBef>
              <a:spcAft>
                <a:spcPct val="0"/>
              </a:spcAft>
              <a:defRPr sz="2400" kern="1200">
                <a:solidFill>
                  <a:srgbClr val="000000"/>
                </a:solidFill>
                <a:latin typeface="Times New Roman" pitchFamily="18" charset="0"/>
                <a:ea typeface="+mn-ea"/>
                <a:cs typeface="+mn-cs"/>
              </a:defRPr>
            </a:lvl5pPr>
            <a:lvl6pPr marL="2286000" algn="l" defTabSz="914400" rtl="0" eaLnBrk="1" latinLnBrk="0" hangingPunct="1">
              <a:defRPr sz="2400" kern="1200">
                <a:solidFill>
                  <a:srgbClr val="000000"/>
                </a:solidFill>
                <a:latin typeface="Times New Roman" pitchFamily="18" charset="0"/>
                <a:ea typeface="+mn-ea"/>
                <a:cs typeface="+mn-cs"/>
              </a:defRPr>
            </a:lvl6pPr>
            <a:lvl7pPr marL="2743200" algn="l" defTabSz="914400" rtl="0" eaLnBrk="1" latinLnBrk="0" hangingPunct="1">
              <a:defRPr sz="2400" kern="1200">
                <a:solidFill>
                  <a:srgbClr val="000000"/>
                </a:solidFill>
                <a:latin typeface="Times New Roman" pitchFamily="18" charset="0"/>
                <a:ea typeface="+mn-ea"/>
                <a:cs typeface="+mn-cs"/>
              </a:defRPr>
            </a:lvl7pPr>
            <a:lvl8pPr marL="3200400" algn="l" defTabSz="914400" rtl="0" eaLnBrk="1" latinLnBrk="0" hangingPunct="1">
              <a:defRPr sz="2400" kern="1200">
                <a:solidFill>
                  <a:srgbClr val="000000"/>
                </a:solidFill>
                <a:latin typeface="Times New Roman" pitchFamily="18" charset="0"/>
                <a:ea typeface="+mn-ea"/>
                <a:cs typeface="+mn-cs"/>
              </a:defRPr>
            </a:lvl8pPr>
            <a:lvl9pPr marL="3657600" algn="l" defTabSz="914400" rtl="0" eaLnBrk="1" latinLnBrk="0" hangingPunct="1">
              <a:defRPr sz="2400" kern="1200">
                <a:solidFill>
                  <a:srgbClr val="000000"/>
                </a:solidFill>
                <a:latin typeface="Times New Roman" pitchFamily="18" charset="0"/>
                <a:ea typeface="+mn-ea"/>
                <a:cs typeface="+mn-cs"/>
              </a:defRPr>
            </a:lvl9pPr>
          </a:lstStyle>
          <a:p>
            <a:pPr algn="l">
              <a:lnSpc>
                <a:spcPct val="150000"/>
              </a:lnSpc>
            </a:pPr>
            <a:r>
              <a:rPr lang="tr-TR" dirty="0">
                <a:latin typeface="Cambria" pitchFamily="18" charset="0"/>
              </a:rPr>
              <a:t>Kamu </a:t>
            </a:r>
            <a:r>
              <a:rPr lang="tr-TR" dirty="0" smtClean="0">
                <a:latin typeface="Cambria" pitchFamily="18" charset="0"/>
              </a:rPr>
              <a:t>Yararı;</a:t>
            </a:r>
            <a:endParaRPr lang="tr-TR" dirty="0">
              <a:latin typeface="Cambria" pitchFamily="18" charset="0"/>
            </a:endParaRPr>
          </a:p>
          <a:p>
            <a:pPr algn="l">
              <a:lnSpc>
                <a:spcPct val="150000"/>
              </a:lnSpc>
            </a:pPr>
            <a:r>
              <a:rPr lang="tr-TR" dirty="0" smtClean="0">
                <a:latin typeface="Cambria" pitchFamily="18" charset="0"/>
              </a:rPr>
              <a:t>Kamusal mal ve hizmetlerin faydasının ülke geneline yayılmasını ve bütün toplumun ortak çıkarı için kullanılmasını ifade eden bir kavramdır. Bu mal ve hizmetlerin faydası bölünemez, kullanıcılara göre fiyatlandırılamaz ve hizmete ilişkin fiyatı ödemeyenler bu hizmetten mahrum edilemezler.</a:t>
            </a:r>
            <a:endParaRPr lang="tr-TR" dirty="0">
              <a:latin typeface="Cambria" pitchFamily="18" charset="0"/>
            </a:endParaRPr>
          </a:p>
          <a:p>
            <a:pPr algn="l">
              <a:lnSpc>
                <a:spcPct val="150000"/>
              </a:lnSpc>
            </a:pPr>
            <a:r>
              <a:rPr lang="tr-TR" dirty="0" smtClean="0">
                <a:latin typeface="Cambria" pitchFamily="18" charset="0"/>
              </a:rPr>
              <a:t>(</a:t>
            </a:r>
            <a:r>
              <a:rPr lang="tr-TR" dirty="0" err="1" smtClean="0">
                <a:latin typeface="Cambria" pitchFamily="18" charset="0"/>
              </a:rPr>
              <a:t>Eryılmaz</a:t>
            </a:r>
            <a:r>
              <a:rPr lang="tr-TR" dirty="0" smtClean="0">
                <a:latin typeface="Cambria" pitchFamily="18" charset="0"/>
              </a:rPr>
              <a:t>, 1995: 29)</a:t>
            </a:r>
            <a:endParaRPr lang="tr-TR" dirty="0">
              <a:latin typeface="Cambria"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755576" y="2205038"/>
            <a:ext cx="7837488" cy="3416300"/>
          </a:xfrm>
          <a:prstGeom prst="rect">
            <a:avLst/>
          </a:prstGeom>
          <a:noFill/>
          <a:ln w="9525">
            <a:noFill/>
            <a:miter lim="800000"/>
            <a:headEnd/>
            <a:tailEnd/>
          </a:ln>
        </p:spPr>
        <p:txBody>
          <a:bodyPr>
            <a:spAutoFit/>
          </a:bodyPr>
          <a:lstStyle/>
          <a:p>
            <a:pPr>
              <a:lnSpc>
                <a:spcPct val="150000"/>
              </a:lnSpc>
            </a:pPr>
            <a:r>
              <a:rPr lang="tr-TR" sz="2400" dirty="0">
                <a:latin typeface="Cambria" pitchFamily="18" charset="0"/>
              </a:rPr>
              <a:t>Kamu Hizmeti;</a:t>
            </a:r>
          </a:p>
          <a:p>
            <a:pPr algn="l">
              <a:lnSpc>
                <a:spcPct val="150000"/>
              </a:lnSpc>
            </a:pPr>
            <a:r>
              <a:rPr lang="tr-TR" sz="2400" dirty="0">
                <a:latin typeface="Cambria" pitchFamily="18" charset="0"/>
              </a:rPr>
              <a:t>Devletin, kamunun ihtiyaçlarını gidermek için yaptığı işlerdir. Bu hizmetlerin saptanması, topluma götürülmesi, hizmetlerin tutarı ve bileşimi, maliyetlerinin kimler tarafından ödeneceği, konularında siyasal organ karar verir.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611560" y="2204864"/>
            <a:ext cx="8136136" cy="3416320"/>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Yasama Organının Bir Faaliyeti Kamu Hizmeti Olarak Kabul Etmesi İçin Şu Koşulların Birlikte Bulunması Gerekir ;</a:t>
            </a:r>
          </a:p>
          <a:p>
            <a:pPr>
              <a:lnSpc>
                <a:spcPct val="150000"/>
              </a:lnSpc>
            </a:pPr>
            <a:r>
              <a:rPr lang="tr-TR" sz="2400" dirty="0" smtClean="0">
                <a:latin typeface="Cambria" pitchFamily="18" charset="0"/>
              </a:rPr>
              <a:t>1. Kamu yararı koşulu,</a:t>
            </a:r>
          </a:p>
          <a:p>
            <a:pPr>
              <a:lnSpc>
                <a:spcPct val="150000"/>
              </a:lnSpc>
            </a:pPr>
            <a:r>
              <a:rPr lang="tr-TR" sz="2400" dirty="0" smtClean="0">
                <a:latin typeface="Cambria" pitchFamily="18" charset="0"/>
              </a:rPr>
              <a:t>2. Özel faaliyet olarak gereği gibi sunulamama koşulu,</a:t>
            </a:r>
          </a:p>
          <a:p>
            <a:pPr>
              <a:lnSpc>
                <a:spcPct val="150000"/>
              </a:lnSpc>
            </a:pPr>
            <a:r>
              <a:rPr lang="tr-TR" sz="2400" dirty="0" smtClean="0">
                <a:latin typeface="Cambria" pitchFamily="18" charset="0"/>
              </a:rPr>
              <a:t>3. Spesifik hukuksal rejim koşulu.</a:t>
            </a:r>
          </a:p>
          <a:p>
            <a:pPr>
              <a:lnSpc>
                <a:spcPct val="150000"/>
              </a:lnSpc>
            </a:pPr>
            <a:r>
              <a:rPr lang="tr-TR" sz="2400" dirty="0" smtClean="0">
                <a:latin typeface="Cambria" pitchFamily="18" charset="0"/>
              </a:rPr>
              <a:t>(</a:t>
            </a:r>
            <a:r>
              <a:rPr lang="tr-TR" sz="2400" dirty="0" err="1" smtClean="0">
                <a:latin typeface="Cambria" pitchFamily="18" charset="0"/>
              </a:rPr>
              <a:t>Ulusoy</a:t>
            </a:r>
            <a:r>
              <a:rPr lang="tr-TR" sz="2400" dirty="0" smtClean="0">
                <a:latin typeface="Cambria" pitchFamily="18" charset="0"/>
              </a:rPr>
              <a:t>, 2004: 14)</a:t>
            </a:r>
            <a:endParaRPr lang="tr-TR" sz="2400" dirty="0">
              <a:latin typeface="Cambria"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Text Box 3"/>
          <p:cNvSpPr txBox="1">
            <a:spLocks noChangeArrowheads="1"/>
          </p:cNvSpPr>
          <p:nvPr/>
        </p:nvSpPr>
        <p:spPr bwMode="auto">
          <a:xfrm>
            <a:off x="539552" y="1916832"/>
            <a:ext cx="8136136" cy="4081117"/>
          </a:xfrm>
          <a:prstGeom prst="rect">
            <a:avLst/>
          </a:prstGeom>
          <a:noFill/>
          <a:ln w="9525">
            <a:noFill/>
            <a:miter lim="800000"/>
            <a:headEnd/>
            <a:tailEnd/>
          </a:ln>
        </p:spPr>
        <p:txBody>
          <a:bodyPr wrap="square">
            <a:spAutoFit/>
          </a:bodyPr>
          <a:lstStyle/>
          <a:p>
            <a:pPr eaLnBrk="0" hangingPunct="0">
              <a:lnSpc>
                <a:spcPct val="120000"/>
              </a:lnSpc>
            </a:pPr>
            <a:r>
              <a:rPr lang="tr-TR" sz="2400" dirty="0" smtClean="0">
                <a:latin typeface="Cambria" pitchFamily="18" charset="0"/>
              </a:rPr>
              <a:t>Kamu Hizmeti İlkeleri;</a:t>
            </a:r>
          </a:p>
          <a:p>
            <a:pPr eaLnBrk="0" hangingPunct="0">
              <a:lnSpc>
                <a:spcPct val="120000"/>
              </a:lnSpc>
            </a:pPr>
            <a:r>
              <a:rPr lang="tr-TR" sz="2400" dirty="0" smtClean="0">
                <a:latin typeface="Cambria" pitchFamily="18" charset="0"/>
              </a:rPr>
              <a:t>1. Devamlılık ilkesi, (kesintisiz ve düzenli olma); (kamu hizmetlerinin kanunların öngörüldükleri dışında kesintisiz ve düzenli olarak yürütülmesi.)</a:t>
            </a:r>
          </a:p>
          <a:p>
            <a:pPr eaLnBrk="0" hangingPunct="0">
              <a:lnSpc>
                <a:spcPct val="120000"/>
              </a:lnSpc>
            </a:pPr>
            <a:r>
              <a:rPr lang="tr-TR" sz="2400" dirty="0" smtClean="0">
                <a:latin typeface="Cambria" pitchFamily="18" charset="0"/>
              </a:rPr>
              <a:t>2. Değişebilirlik ilkesi, (kamu hizmetlerinin kolektif ihtiyaçlardaki ve kamu yararındaki değişikliklere uyum sağlaması /Sokak aydınlatmaları vb.)</a:t>
            </a:r>
          </a:p>
          <a:p>
            <a:pPr eaLnBrk="0" hangingPunct="0">
              <a:lnSpc>
                <a:spcPct val="120000"/>
              </a:lnSpc>
            </a:pPr>
            <a:r>
              <a:rPr lang="tr-TR" sz="2400" dirty="0" smtClean="0">
                <a:latin typeface="Cambria" pitchFamily="18" charset="0"/>
              </a:rPr>
              <a:t>3. Eşitlik ilkesi, (kanun önünde eşitlik/Anayasa 10. Mad.)</a:t>
            </a:r>
          </a:p>
          <a:p>
            <a:pPr>
              <a:lnSpc>
                <a:spcPct val="120000"/>
              </a:lnSpc>
            </a:pPr>
            <a:r>
              <a:rPr lang="tr-TR" sz="2400" dirty="0" smtClean="0">
                <a:latin typeface="Cambria" pitchFamily="18" charset="0"/>
              </a:rPr>
              <a:t>(Gözler, 2007: 206-208)</a:t>
            </a:r>
            <a:endParaRPr lang="tr-TR" sz="2400" dirty="0">
              <a:latin typeface="Cambria"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19" name="Text Box 3"/>
          <p:cNvSpPr txBox="1">
            <a:spLocks noChangeArrowheads="1"/>
          </p:cNvSpPr>
          <p:nvPr/>
        </p:nvSpPr>
        <p:spPr bwMode="auto">
          <a:xfrm>
            <a:off x="323528" y="2204864"/>
            <a:ext cx="8496944" cy="3637919"/>
          </a:xfrm>
          <a:prstGeom prst="rect">
            <a:avLst/>
          </a:prstGeom>
          <a:noFill/>
          <a:ln w="9525">
            <a:noFill/>
            <a:miter lim="800000"/>
            <a:headEnd/>
            <a:tailEnd/>
          </a:ln>
        </p:spPr>
        <p:txBody>
          <a:bodyPr wrap="square">
            <a:spAutoFit/>
          </a:bodyPr>
          <a:lstStyle/>
          <a:p>
            <a:pPr eaLnBrk="0" hangingPunct="0">
              <a:lnSpc>
                <a:spcPct val="120000"/>
              </a:lnSpc>
            </a:pPr>
            <a:r>
              <a:rPr lang="tr-TR" sz="2400" dirty="0" smtClean="0">
                <a:latin typeface="Cambria" pitchFamily="18" charset="0"/>
              </a:rPr>
              <a:t>Kamu Hizmeti İlkeleri;</a:t>
            </a:r>
          </a:p>
          <a:p>
            <a:pPr eaLnBrk="0" hangingPunct="0">
              <a:lnSpc>
                <a:spcPct val="120000"/>
              </a:lnSpc>
            </a:pPr>
            <a:r>
              <a:rPr lang="tr-TR" sz="2400" dirty="0" smtClean="0">
                <a:latin typeface="Cambria" pitchFamily="18" charset="0"/>
              </a:rPr>
              <a:t>4. Tarafsızlık ilkesi, (siyasal düşünce, din, dil ve ırk gözetilmemesi)</a:t>
            </a:r>
          </a:p>
          <a:p>
            <a:pPr eaLnBrk="0" hangingPunct="0">
              <a:lnSpc>
                <a:spcPct val="120000"/>
              </a:lnSpc>
            </a:pPr>
            <a:r>
              <a:rPr lang="tr-TR" sz="2400" dirty="0" smtClean="0">
                <a:latin typeface="Cambria" pitchFamily="18" charset="0"/>
              </a:rPr>
              <a:t>5. Laiklik ilkesi, (tarafsızlık ilkesinin uzantısıdır)</a:t>
            </a:r>
          </a:p>
          <a:p>
            <a:pPr eaLnBrk="0" hangingPunct="0">
              <a:lnSpc>
                <a:spcPct val="120000"/>
              </a:lnSpc>
            </a:pPr>
            <a:r>
              <a:rPr lang="tr-TR" sz="2400" dirty="0" smtClean="0">
                <a:latin typeface="Cambria" pitchFamily="18" charset="0"/>
              </a:rPr>
              <a:t>6. Kamu hizmetlerinin bedavalığı/ücretliliği, (zorunlu /ihtiyari olması)(a. Sınai ve ticari Kamu hizmeti/b. İdari kamu hizmeti; </a:t>
            </a:r>
            <a:r>
              <a:rPr lang="tr-TR" sz="2400" dirty="0" err="1" smtClean="0">
                <a:latin typeface="Cambria" pitchFamily="18" charset="0"/>
              </a:rPr>
              <a:t>ba</a:t>
            </a:r>
            <a:r>
              <a:rPr lang="tr-TR" sz="2400" dirty="0" smtClean="0">
                <a:latin typeface="Cambria" pitchFamily="18" charset="0"/>
              </a:rPr>
              <a:t>. İhtiyari idari kamu hizmeti/</a:t>
            </a:r>
            <a:r>
              <a:rPr lang="tr-TR" sz="2400" dirty="0" err="1" smtClean="0">
                <a:latin typeface="Cambria" pitchFamily="18" charset="0"/>
              </a:rPr>
              <a:t>bb</a:t>
            </a:r>
            <a:r>
              <a:rPr lang="tr-TR" sz="2400" dirty="0" smtClean="0">
                <a:latin typeface="Cambria" pitchFamily="18" charset="0"/>
              </a:rPr>
              <a:t>. Mecburi idari kamu hizmeti)</a:t>
            </a:r>
          </a:p>
          <a:p>
            <a:pPr>
              <a:lnSpc>
                <a:spcPct val="120000"/>
              </a:lnSpc>
            </a:pPr>
            <a:r>
              <a:rPr lang="tr-TR" sz="2400" dirty="0" smtClean="0">
                <a:latin typeface="Cambria" pitchFamily="18" charset="0"/>
              </a:rPr>
              <a:t>(Gözler, 2007: 206-208)</a:t>
            </a:r>
            <a:endParaRPr lang="tr-TR" sz="2400" dirty="0">
              <a:latin typeface="Cambria"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grpSp>
        <p:nvGrpSpPr>
          <p:cNvPr id="18" name="17 Grup"/>
          <p:cNvGrpSpPr/>
          <p:nvPr/>
        </p:nvGrpSpPr>
        <p:grpSpPr>
          <a:xfrm>
            <a:off x="539552" y="1830388"/>
            <a:ext cx="8208962" cy="4403506"/>
            <a:chOff x="827088" y="1830388"/>
            <a:chExt cx="8208962" cy="4403506"/>
          </a:xfrm>
        </p:grpSpPr>
        <p:sp>
          <p:nvSpPr>
            <p:cNvPr id="19" name="Metin kutusu 1"/>
            <p:cNvSpPr txBox="1"/>
            <p:nvPr/>
          </p:nvSpPr>
          <p:spPr>
            <a:xfrm>
              <a:off x="2700338" y="1830388"/>
              <a:ext cx="2998065" cy="369332"/>
            </a:xfrm>
            <a:prstGeom prst="rect">
              <a:avLst/>
            </a:prstGeom>
            <a:solidFill>
              <a:schemeClr val="accent2">
                <a:lumMod val="40000"/>
                <a:lumOff val="60000"/>
              </a:schemeClr>
            </a:solidFill>
          </p:spPr>
          <p:txBody>
            <a:bodyPr wrap="square">
              <a:spAutoFit/>
            </a:bodyPr>
            <a:lstStyle/>
            <a:p>
              <a:pPr>
                <a:defRPr/>
              </a:pPr>
              <a:r>
                <a:rPr lang="tr-TR" dirty="0">
                  <a:latin typeface="+mj-lt"/>
                </a:rPr>
                <a:t>Kamu Hizmeti İşletme Usulleri</a:t>
              </a:r>
            </a:p>
          </p:txBody>
        </p:sp>
        <p:sp>
          <p:nvSpPr>
            <p:cNvPr id="20" name="Metin kutusu 3"/>
            <p:cNvSpPr txBox="1"/>
            <p:nvPr/>
          </p:nvSpPr>
          <p:spPr>
            <a:xfrm>
              <a:off x="827088" y="2781300"/>
              <a:ext cx="1756315" cy="369332"/>
            </a:xfrm>
            <a:prstGeom prst="rect">
              <a:avLst/>
            </a:prstGeom>
            <a:solidFill>
              <a:schemeClr val="tx2">
                <a:lumMod val="20000"/>
                <a:lumOff val="80000"/>
              </a:schemeClr>
            </a:solidFill>
          </p:spPr>
          <p:txBody>
            <a:bodyPr wrap="square">
              <a:spAutoFit/>
            </a:bodyPr>
            <a:lstStyle/>
            <a:p>
              <a:pPr>
                <a:defRPr/>
              </a:pPr>
              <a:r>
                <a:rPr lang="tr-TR" dirty="0">
                  <a:latin typeface="+mj-lt"/>
                </a:rPr>
                <a:t>Kamu Tüzel Kişisi</a:t>
              </a:r>
            </a:p>
          </p:txBody>
        </p:sp>
        <p:sp>
          <p:nvSpPr>
            <p:cNvPr id="21" name="Metin kutusu 4"/>
            <p:cNvSpPr txBox="1"/>
            <p:nvPr/>
          </p:nvSpPr>
          <p:spPr>
            <a:xfrm>
              <a:off x="5940425" y="2774950"/>
              <a:ext cx="1747914" cy="369332"/>
            </a:xfrm>
            <a:prstGeom prst="rect">
              <a:avLst/>
            </a:prstGeom>
            <a:solidFill>
              <a:schemeClr val="tx2">
                <a:lumMod val="20000"/>
                <a:lumOff val="80000"/>
              </a:schemeClr>
            </a:solidFill>
          </p:spPr>
          <p:txBody>
            <a:bodyPr wrap="square">
              <a:spAutoFit/>
            </a:bodyPr>
            <a:lstStyle/>
            <a:p>
              <a:pPr>
                <a:defRPr/>
              </a:pPr>
              <a:r>
                <a:rPr lang="tr-TR" dirty="0">
                  <a:latin typeface="+mj-lt"/>
                </a:rPr>
                <a:t>Özel Hukuk Kişisi</a:t>
              </a:r>
            </a:p>
          </p:txBody>
        </p:sp>
        <p:cxnSp>
          <p:nvCxnSpPr>
            <p:cNvPr id="22" name="Düz Ok Bağlayıcısı 5"/>
            <p:cNvCxnSpPr>
              <a:cxnSpLocks noChangeShapeType="1"/>
              <a:stCxn id="19" idx="2"/>
            </p:cNvCxnSpPr>
            <p:nvPr/>
          </p:nvCxnSpPr>
          <p:spPr bwMode="auto">
            <a:xfrm flipH="1">
              <a:off x="1835697" y="2199720"/>
              <a:ext cx="2363674" cy="581208"/>
            </a:xfrm>
            <a:prstGeom prst="straightConnector1">
              <a:avLst/>
            </a:prstGeom>
            <a:noFill/>
            <a:ln w="50800" algn="ctr">
              <a:solidFill>
                <a:schemeClr val="tx1"/>
              </a:solidFill>
              <a:round/>
              <a:headEnd/>
              <a:tailEnd type="arrow" w="med" len="med"/>
            </a:ln>
          </p:spPr>
        </p:cxnSp>
        <p:cxnSp>
          <p:nvCxnSpPr>
            <p:cNvPr id="23" name="Düz Ok Bağlayıcısı 7"/>
            <p:cNvCxnSpPr>
              <a:cxnSpLocks noChangeShapeType="1"/>
              <a:stCxn id="19" idx="2"/>
              <a:endCxn id="21" idx="0"/>
            </p:cNvCxnSpPr>
            <p:nvPr/>
          </p:nvCxnSpPr>
          <p:spPr bwMode="auto">
            <a:xfrm>
              <a:off x="4199371" y="2199720"/>
              <a:ext cx="2615011" cy="575230"/>
            </a:xfrm>
            <a:prstGeom prst="straightConnector1">
              <a:avLst/>
            </a:prstGeom>
            <a:noFill/>
            <a:ln w="50800" algn="ctr">
              <a:solidFill>
                <a:schemeClr val="tx1"/>
              </a:solidFill>
              <a:round/>
              <a:headEnd/>
              <a:tailEnd type="arrow" w="med" len="med"/>
            </a:ln>
          </p:spPr>
        </p:cxnSp>
        <p:sp>
          <p:nvSpPr>
            <p:cNvPr id="24" name="Metin kutusu 9"/>
            <p:cNvSpPr txBox="1"/>
            <p:nvPr/>
          </p:nvSpPr>
          <p:spPr>
            <a:xfrm>
              <a:off x="1258888" y="3706813"/>
              <a:ext cx="2039937" cy="369332"/>
            </a:xfrm>
            <a:prstGeom prst="rect">
              <a:avLst/>
            </a:prstGeom>
            <a:solidFill>
              <a:schemeClr val="accent1">
                <a:lumMod val="20000"/>
                <a:lumOff val="80000"/>
              </a:schemeClr>
            </a:solidFill>
          </p:spPr>
          <p:txBody>
            <a:bodyPr wrap="square">
              <a:spAutoFit/>
            </a:bodyPr>
            <a:lstStyle/>
            <a:p>
              <a:pPr>
                <a:defRPr/>
              </a:pPr>
              <a:r>
                <a:rPr lang="tr-TR" dirty="0">
                  <a:latin typeface="+mj-lt"/>
                </a:rPr>
                <a:t>Emanet Usulü</a:t>
              </a:r>
            </a:p>
          </p:txBody>
        </p:sp>
        <p:sp>
          <p:nvSpPr>
            <p:cNvPr id="25" name="Metin kutusu 10"/>
            <p:cNvSpPr txBox="1"/>
            <p:nvPr/>
          </p:nvSpPr>
          <p:spPr>
            <a:xfrm>
              <a:off x="1258888" y="4325938"/>
              <a:ext cx="1517338" cy="646331"/>
            </a:xfrm>
            <a:prstGeom prst="rect">
              <a:avLst/>
            </a:prstGeom>
            <a:solidFill>
              <a:schemeClr val="accent1">
                <a:lumMod val="20000"/>
                <a:lumOff val="80000"/>
              </a:schemeClr>
            </a:solidFill>
          </p:spPr>
          <p:txBody>
            <a:bodyPr wrap="square">
              <a:spAutoFit/>
            </a:bodyPr>
            <a:lstStyle/>
            <a:p>
              <a:pPr>
                <a:defRPr/>
              </a:pPr>
              <a:r>
                <a:rPr lang="tr-TR" dirty="0">
                  <a:latin typeface="+mj-lt"/>
                </a:rPr>
                <a:t>Kamu Kurumu</a:t>
              </a:r>
            </a:p>
            <a:p>
              <a:pPr>
                <a:defRPr/>
              </a:pPr>
              <a:r>
                <a:rPr lang="tr-TR" dirty="0">
                  <a:latin typeface="+mj-lt"/>
                </a:rPr>
                <a:t>Usulü</a:t>
              </a:r>
            </a:p>
          </p:txBody>
        </p:sp>
        <p:cxnSp>
          <p:nvCxnSpPr>
            <p:cNvPr id="26" name="Düz Bağlayıcı 13"/>
            <p:cNvCxnSpPr>
              <a:cxnSpLocks noChangeShapeType="1"/>
            </p:cNvCxnSpPr>
            <p:nvPr/>
          </p:nvCxnSpPr>
          <p:spPr bwMode="auto">
            <a:xfrm>
              <a:off x="971550" y="3236913"/>
              <a:ext cx="0" cy="1504950"/>
            </a:xfrm>
            <a:prstGeom prst="line">
              <a:avLst/>
            </a:prstGeom>
            <a:noFill/>
            <a:ln w="38100" algn="ctr">
              <a:solidFill>
                <a:schemeClr val="tx1"/>
              </a:solidFill>
              <a:round/>
              <a:headEnd/>
              <a:tailEnd/>
            </a:ln>
          </p:spPr>
        </p:cxnSp>
        <p:cxnSp>
          <p:nvCxnSpPr>
            <p:cNvPr id="27" name="Düz Ok Bağlayıcısı 17"/>
            <p:cNvCxnSpPr>
              <a:cxnSpLocks noChangeShapeType="1"/>
              <a:endCxn id="24" idx="1"/>
            </p:cNvCxnSpPr>
            <p:nvPr/>
          </p:nvCxnSpPr>
          <p:spPr bwMode="auto">
            <a:xfrm flipV="1">
              <a:off x="971550" y="3891479"/>
              <a:ext cx="287338" cy="45522"/>
            </a:xfrm>
            <a:prstGeom prst="straightConnector1">
              <a:avLst/>
            </a:prstGeom>
            <a:noFill/>
            <a:ln w="38100" algn="ctr">
              <a:solidFill>
                <a:schemeClr val="tx1"/>
              </a:solidFill>
              <a:round/>
              <a:headEnd/>
              <a:tailEnd type="arrow" w="med" len="med"/>
            </a:ln>
          </p:spPr>
        </p:cxnSp>
        <p:cxnSp>
          <p:nvCxnSpPr>
            <p:cNvPr id="28" name="Düz Ok Bağlayıcısı 19"/>
            <p:cNvCxnSpPr>
              <a:cxnSpLocks noChangeShapeType="1"/>
            </p:cNvCxnSpPr>
            <p:nvPr/>
          </p:nvCxnSpPr>
          <p:spPr bwMode="auto">
            <a:xfrm>
              <a:off x="971550" y="4724400"/>
              <a:ext cx="287338" cy="0"/>
            </a:xfrm>
            <a:prstGeom prst="straightConnector1">
              <a:avLst/>
            </a:prstGeom>
            <a:noFill/>
            <a:ln w="38100" algn="ctr">
              <a:solidFill>
                <a:schemeClr val="tx1"/>
              </a:solidFill>
              <a:round/>
              <a:headEnd/>
              <a:tailEnd type="arrow" w="med" len="med"/>
            </a:ln>
          </p:spPr>
        </p:cxnSp>
        <p:sp>
          <p:nvSpPr>
            <p:cNvPr id="29" name="Metin kutusu 20"/>
            <p:cNvSpPr txBox="1"/>
            <p:nvPr/>
          </p:nvSpPr>
          <p:spPr>
            <a:xfrm>
              <a:off x="3635375" y="4406900"/>
              <a:ext cx="2476500" cy="1815882"/>
            </a:xfrm>
            <a:prstGeom prst="rect">
              <a:avLst/>
            </a:prstGeom>
            <a:solidFill>
              <a:schemeClr val="accent1">
                <a:lumMod val="20000"/>
                <a:lumOff val="80000"/>
              </a:schemeClr>
            </a:solidFill>
          </p:spPr>
          <p:txBody>
            <a:bodyPr wrap="square">
              <a:spAutoFit/>
            </a:bodyPr>
            <a:lstStyle/>
            <a:p>
              <a:pPr>
                <a:defRPr/>
              </a:pPr>
              <a:r>
                <a:rPr lang="tr-TR" sz="1600" dirty="0">
                  <a:latin typeface="+mj-lt"/>
                </a:rPr>
                <a:t>Tek Taraflı Görevlendirme;</a:t>
              </a:r>
            </a:p>
            <a:p>
              <a:pPr algn="l">
                <a:defRPr/>
              </a:pPr>
              <a:r>
                <a:rPr lang="tr-TR" sz="1600" dirty="0">
                  <a:latin typeface="+mj-lt"/>
                </a:rPr>
                <a:t>- Özel Hukuk tüzel kişisi kurarak görevlendirme</a:t>
              </a:r>
            </a:p>
            <a:p>
              <a:pPr algn="l">
                <a:defRPr/>
              </a:pPr>
              <a:r>
                <a:rPr lang="tr-TR" sz="1600" dirty="0">
                  <a:latin typeface="+mj-lt"/>
                </a:rPr>
                <a:t>- Mevcut özel hukuk tüzel kişisini görevlendirme</a:t>
              </a:r>
            </a:p>
            <a:p>
              <a:pPr algn="l">
                <a:defRPr/>
              </a:pPr>
              <a:r>
                <a:rPr lang="tr-TR" sz="1600" dirty="0">
                  <a:latin typeface="+mj-lt"/>
                </a:rPr>
                <a:t>- Kamuya yararlı dernek sayma</a:t>
              </a:r>
            </a:p>
          </p:txBody>
        </p:sp>
        <p:sp>
          <p:nvSpPr>
            <p:cNvPr id="30" name="Metin kutusu 21"/>
            <p:cNvSpPr txBox="1"/>
            <p:nvPr/>
          </p:nvSpPr>
          <p:spPr>
            <a:xfrm>
              <a:off x="6443663" y="4418012"/>
              <a:ext cx="2592387" cy="1815882"/>
            </a:xfrm>
            <a:prstGeom prst="rect">
              <a:avLst/>
            </a:prstGeom>
            <a:solidFill>
              <a:schemeClr val="accent1">
                <a:lumMod val="20000"/>
                <a:lumOff val="80000"/>
              </a:schemeClr>
            </a:solidFill>
          </p:spPr>
          <p:txBody>
            <a:bodyPr wrap="square">
              <a:spAutoFit/>
            </a:bodyPr>
            <a:lstStyle/>
            <a:p>
              <a:pPr>
                <a:defRPr/>
              </a:pPr>
              <a:r>
                <a:rPr lang="tr-TR" sz="1600" dirty="0">
                  <a:latin typeface="+mj-lt"/>
                </a:rPr>
                <a:t>Sözleşmeyle Görevlendirme;</a:t>
              </a:r>
            </a:p>
            <a:p>
              <a:pPr algn="l">
                <a:defRPr/>
              </a:pPr>
              <a:r>
                <a:rPr lang="tr-TR" sz="1600" dirty="0">
                  <a:latin typeface="+mj-lt"/>
                </a:rPr>
                <a:t>- İmtiyaz sözleşmesi</a:t>
              </a:r>
            </a:p>
            <a:p>
              <a:pPr algn="l">
                <a:defRPr/>
              </a:pPr>
              <a:r>
                <a:rPr lang="tr-TR" sz="1600" dirty="0">
                  <a:latin typeface="+mj-lt"/>
                </a:rPr>
                <a:t>- İltizam usulü</a:t>
              </a:r>
            </a:p>
            <a:p>
              <a:pPr algn="l">
                <a:defRPr/>
              </a:pPr>
              <a:r>
                <a:rPr lang="tr-TR" sz="1600" dirty="0">
                  <a:latin typeface="+mj-lt"/>
                </a:rPr>
                <a:t>- Müşterek emanet usulü</a:t>
              </a:r>
            </a:p>
            <a:p>
              <a:pPr algn="l">
                <a:defRPr/>
              </a:pPr>
              <a:r>
                <a:rPr lang="tr-TR" sz="1600" dirty="0">
                  <a:latin typeface="+mj-lt"/>
                </a:rPr>
                <a:t>- Vekalet usulü</a:t>
              </a:r>
            </a:p>
            <a:p>
              <a:pPr algn="l">
                <a:defRPr/>
              </a:pPr>
              <a:r>
                <a:rPr lang="tr-TR" sz="1600" dirty="0">
                  <a:latin typeface="+mj-lt"/>
                </a:rPr>
                <a:t>-Yap işlet devret</a:t>
              </a:r>
            </a:p>
            <a:p>
              <a:pPr algn="l">
                <a:defRPr/>
              </a:pPr>
              <a:r>
                <a:rPr lang="tr-TR" sz="1600" dirty="0">
                  <a:latin typeface="+mj-lt"/>
                </a:rPr>
                <a:t>-Yap işlet</a:t>
              </a:r>
            </a:p>
          </p:txBody>
        </p:sp>
        <p:cxnSp>
          <p:nvCxnSpPr>
            <p:cNvPr id="31" name="Düz Bağlayıcı 24"/>
            <p:cNvCxnSpPr>
              <a:cxnSpLocks noChangeShapeType="1"/>
              <a:stCxn id="21" idx="2"/>
            </p:cNvCxnSpPr>
            <p:nvPr/>
          </p:nvCxnSpPr>
          <p:spPr bwMode="auto">
            <a:xfrm flipH="1">
              <a:off x="6804248" y="3144282"/>
              <a:ext cx="10134" cy="572750"/>
            </a:xfrm>
            <a:prstGeom prst="line">
              <a:avLst/>
            </a:prstGeom>
            <a:noFill/>
            <a:ln w="38100" algn="ctr">
              <a:solidFill>
                <a:schemeClr val="tx1"/>
              </a:solidFill>
              <a:round/>
              <a:headEnd/>
              <a:tailEnd/>
            </a:ln>
          </p:spPr>
        </p:cxnSp>
        <p:cxnSp>
          <p:nvCxnSpPr>
            <p:cNvPr id="32" name="Düz Bağlayıcı 26"/>
            <p:cNvCxnSpPr>
              <a:cxnSpLocks noChangeShapeType="1"/>
            </p:cNvCxnSpPr>
            <p:nvPr/>
          </p:nvCxnSpPr>
          <p:spPr bwMode="auto">
            <a:xfrm>
              <a:off x="4725988" y="3706813"/>
              <a:ext cx="3159125" cy="0"/>
            </a:xfrm>
            <a:prstGeom prst="line">
              <a:avLst/>
            </a:prstGeom>
            <a:noFill/>
            <a:ln w="38100" algn="ctr">
              <a:solidFill>
                <a:schemeClr val="tx1"/>
              </a:solidFill>
              <a:round/>
              <a:headEnd/>
              <a:tailEnd/>
            </a:ln>
          </p:spPr>
        </p:cxnSp>
        <p:cxnSp>
          <p:nvCxnSpPr>
            <p:cNvPr id="33" name="Düz Ok Bağlayıcısı 28"/>
            <p:cNvCxnSpPr>
              <a:cxnSpLocks noChangeShapeType="1"/>
            </p:cNvCxnSpPr>
            <p:nvPr/>
          </p:nvCxnSpPr>
          <p:spPr bwMode="auto">
            <a:xfrm>
              <a:off x="4725988" y="3706813"/>
              <a:ext cx="0" cy="700087"/>
            </a:xfrm>
            <a:prstGeom prst="straightConnector1">
              <a:avLst/>
            </a:prstGeom>
            <a:noFill/>
            <a:ln w="38100" algn="ctr">
              <a:solidFill>
                <a:schemeClr val="tx1"/>
              </a:solidFill>
              <a:round/>
              <a:headEnd/>
              <a:tailEnd type="arrow" w="med" len="med"/>
            </a:ln>
          </p:spPr>
        </p:cxnSp>
        <p:cxnSp>
          <p:nvCxnSpPr>
            <p:cNvPr id="34" name="Düz Ok Bağlayıcısı 30"/>
            <p:cNvCxnSpPr>
              <a:cxnSpLocks noChangeShapeType="1"/>
            </p:cNvCxnSpPr>
            <p:nvPr/>
          </p:nvCxnSpPr>
          <p:spPr bwMode="auto">
            <a:xfrm>
              <a:off x="7885113" y="3716338"/>
              <a:ext cx="0" cy="701675"/>
            </a:xfrm>
            <a:prstGeom prst="straightConnector1">
              <a:avLst/>
            </a:prstGeom>
            <a:noFill/>
            <a:ln w="38100" algn="ctr">
              <a:solidFill>
                <a:schemeClr val="tx1"/>
              </a:solidFill>
              <a:round/>
              <a:headEnd/>
              <a:tailEnd type="arrow" w="med" len="med"/>
            </a:ln>
          </p:spPr>
        </p:cxn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6" name="Text Box 3"/>
          <p:cNvSpPr txBox="1">
            <a:spLocks noChangeArrowheads="1"/>
          </p:cNvSpPr>
          <p:nvPr/>
        </p:nvSpPr>
        <p:spPr bwMode="auto">
          <a:xfrm>
            <a:off x="539552" y="1916832"/>
            <a:ext cx="8136136" cy="3901774"/>
          </a:xfrm>
          <a:prstGeom prst="rect">
            <a:avLst/>
          </a:prstGeom>
          <a:noFill/>
          <a:ln w="9525">
            <a:noFill/>
            <a:miter lim="800000"/>
            <a:headEnd/>
            <a:tailEnd/>
          </a:ln>
        </p:spPr>
        <p:txBody>
          <a:bodyPr wrap="square">
            <a:spAutoFit/>
          </a:bodyPr>
          <a:lstStyle/>
          <a:p>
            <a:pPr eaLnBrk="0" hangingPunct="0">
              <a:lnSpc>
                <a:spcPct val="150000"/>
              </a:lnSpc>
            </a:pPr>
            <a:r>
              <a:rPr lang="tr-TR" sz="2400" dirty="0" smtClean="0">
                <a:latin typeface="Cambria" pitchFamily="18" charset="0"/>
              </a:rPr>
              <a:t>Bir STK Kuruluş ve İşletilmesinde Önemli Aşamalar;</a:t>
            </a:r>
          </a:p>
          <a:p>
            <a:pPr eaLnBrk="0" hangingPunct="0">
              <a:lnSpc>
                <a:spcPct val="150000"/>
              </a:lnSpc>
            </a:pPr>
            <a:r>
              <a:rPr lang="tr-TR" sz="2400" dirty="0" smtClean="0">
                <a:latin typeface="Cambria" pitchFamily="18" charset="0"/>
              </a:rPr>
              <a:t>1. Çalışmaların ve kurulacak </a:t>
            </a:r>
            <a:r>
              <a:rPr lang="tr-TR" sz="2400" dirty="0" err="1" smtClean="0">
                <a:latin typeface="Cambria" pitchFamily="18" charset="0"/>
              </a:rPr>
              <a:t>STK’nın</a:t>
            </a:r>
            <a:r>
              <a:rPr lang="tr-TR" sz="2400" dirty="0" smtClean="0">
                <a:latin typeface="Cambria" pitchFamily="18" charset="0"/>
              </a:rPr>
              <a:t> yasal bir zeminde olması,</a:t>
            </a:r>
          </a:p>
          <a:p>
            <a:pPr eaLnBrk="0" hangingPunct="0">
              <a:lnSpc>
                <a:spcPct val="150000"/>
              </a:lnSpc>
            </a:pPr>
            <a:r>
              <a:rPr lang="tr-TR" sz="2400" dirty="0" smtClean="0">
                <a:latin typeface="Cambria" pitchFamily="18" charset="0"/>
              </a:rPr>
              <a:t>2. Doğru odaklanmış bir faaliyet alanı seçimi,</a:t>
            </a:r>
          </a:p>
          <a:p>
            <a:pPr eaLnBrk="0" hangingPunct="0">
              <a:lnSpc>
                <a:spcPct val="150000"/>
              </a:lnSpc>
            </a:pPr>
            <a:r>
              <a:rPr lang="tr-TR" sz="2400" dirty="0" smtClean="0">
                <a:latin typeface="Cambria" pitchFamily="18" charset="0"/>
              </a:rPr>
              <a:t>3. Kurum felsefesinin net olarak ortaya konması,</a:t>
            </a:r>
          </a:p>
          <a:p>
            <a:pPr eaLnBrk="0" hangingPunct="0">
              <a:lnSpc>
                <a:spcPct val="150000"/>
              </a:lnSpc>
            </a:pPr>
            <a:r>
              <a:rPr lang="tr-TR" sz="2400" dirty="0" smtClean="0">
                <a:latin typeface="Cambria" pitchFamily="18" charset="0"/>
              </a:rPr>
              <a:t>4. Organizasyonun oluşturulması,</a:t>
            </a:r>
          </a:p>
          <a:p>
            <a:pPr eaLnBrk="0" hangingPunct="0">
              <a:lnSpc>
                <a:spcPct val="150000"/>
              </a:lnSpc>
            </a:pPr>
            <a:r>
              <a:rPr lang="tr-TR" sz="2400" dirty="0" smtClean="0">
                <a:latin typeface="Cambria" pitchFamily="18" charset="0"/>
              </a:rPr>
              <a:t>5. Süreçlerin, politika ve stratejilerin belirlenmesi,</a:t>
            </a:r>
            <a:endParaRPr lang="tr-TR" sz="2400" dirty="0">
              <a:latin typeface="Cambria"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1033</TotalTime>
  <Words>641</Words>
  <Application>Microsoft Office PowerPoint</Application>
  <PresentationFormat>Ekran Gösterisi (4:3)</PresentationFormat>
  <Paragraphs>77</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Akış</vt:lpstr>
      <vt:lpstr>Sivil Toplum Örgütleri 7</vt:lpstr>
      <vt:lpstr>Slayt 2</vt:lpstr>
      <vt:lpstr>Slayt 3</vt:lpstr>
      <vt:lpstr>Slayt 4</vt:lpstr>
      <vt:lpstr>Slayt 5</vt:lpstr>
      <vt:lpstr>Slayt 6</vt:lpstr>
      <vt:lpstr>Slayt 7</vt:lpstr>
      <vt:lpstr>Slayt 8</vt:lpstr>
      <vt:lpstr>Slayt 9</vt:lpstr>
      <vt:lpstr>Slayt 10</vt:lpstr>
      <vt:lpstr>Slayt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KAYSEM 2015</dc:title>
  <dc:creator>Teknosa</dc:creator>
  <cp:lastModifiedBy>Teknosa</cp:lastModifiedBy>
  <cp:revision>139</cp:revision>
  <dcterms:created xsi:type="dcterms:W3CDTF">2015-05-04T08:30:58Z</dcterms:created>
  <dcterms:modified xsi:type="dcterms:W3CDTF">2020-04-28T09:50:27Z</dcterms:modified>
</cp:coreProperties>
</file>