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2" r:id="rId2"/>
    <p:sldId id="323" r:id="rId3"/>
    <p:sldId id="305" r:id="rId4"/>
    <p:sldId id="301" r:id="rId5"/>
    <p:sldId id="307" r:id="rId6"/>
    <p:sldId id="320" r:id="rId7"/>
    <p:sldId id="321" r:id="rId8"/>
    <p:sldId id="284" r:id="rId9"/>
    <p:sldId id="285" r:id="rId10"/>
    <p:sldId id="286" r:id="rId11"/>
    <p:sldId id="289" r:id="rId12"/>
    <p:sldId id="290" r:id="rId13"/>
    <p:sldId id="291" r:id="rId14"/>
    <p:sldId id="292" r:id="rId15"/>
    <p:sldId id="293" r:id="rId16"/>
    <p:sldId id="294" r:id="rId17"/>
    <p:sldId id="295" r:id="rId18"/>
    <p:sldId id="319" r:id="rId19"/>
    <p:sldId id="296" r:id="rId20"/>
    <p:sldId id="297" r:id="rId21"/>
    <p:sldId id="298" r:id="rId22"/>
    <p:sldId id="299" r:id="rId23"/>
    <p:sldId id="308" r:id="rId24"/>
    <p:sldId id="309" r:id="rId25"/>
    <p:sldId id="310" r:id="rId26"/>
    <p:sldId id="311" r:id="rId27"/>
    <p:sldId id="312" r:id="rId28"/>
    <p:sldId id="313" r:id="rId29"/>
    <p:sldId id="314" r:id="rId30"/>
    <p:sldId id="315" r:id="rId31"/>
    <p:sldId id="316" r:id="rId32"/>
    <p:sldId id="317" r:id="rId33"/>
    <p:sldId id="318" r:id="rId34"/>
    <p:sldId id="278" r:id="rId35"/>
    <p:sldId id="258" r:id="rId36"/>
    <p:sldId id="259" r:id="rId37"/>
    <p:sldId id="261" r:id="rId38"/>
    <p:sldId id="267" r:id="rId39"/>
    <p:sldId id="268" r:id="rId40"/>
    <p:sldId id="270" r:id="rId41"/>
    <p:sldId id="271" r:id="rId42"/>
    <p:sldId id="273" r:id="rId43"/>
    <p:sldId id="274" r:id="rId44"/>
    <p:sldId id="277" r:id="rId4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5" autoAdjust="0"/>
    <p:restoredTop sz="94624" autoAdjust="0"/>
  </p:normalViewPr>
  <p:slideViewPr>
    <p:cSldViewPr>
      <p:cViewPr varScale="1">
        <p:scale>
          <a:sx n="109" d="100"/>
          <a:sy n="109" d="100"/>
        </p:scale>
        <p:origin x="162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6"/>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9"/>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1"/>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5.01.2018</a:t>
            </a:fld>
            <a:endParaRPr lang="tr-TR"/>
          </a:p>
        </p:txBody>
      </p:sp>
      <p:sp>
        <p:nvSpPr>
          <p:cNvPr id="5" name="4 Altbilgi Yer Tutucusu"/>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4">
              <a:lumMod val="60000"/>
              <a:lumOff val="40000"/>
            </a:schemeClr>
          </a:solidFill>
        </p:spPr>
        <p:txBody>
          <a:bodyPr/>
          <a:lstStyle/>
          <a:p>
            <a:r>
              <a:rPr lang="tr-TR" dirty="0" smtClean="0">
                <a:latin typeface="Aharoni" pitchFamily="2" charset="-79"/>
                <a:cs typeface="Aharoni" pitchFamily="2" charset="-79"/>
              </a:rPr>
              <a:t>SSRI İLAÇ ETKİLEŞİMLERİ</a:t>
            </a:r>
            <a:endParaRPr lang="tr-TR"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500034" y="285728"/>
            <a:ext cx="8229600" cy="1428728"/>
          </a:xfrm>
        </p:spPr>
        <p:style>
          <a:lnRef idx="3">
            <a:schemeClr val="lt1"/>
          </a:lnRef>
          <a:fillRef idx="1">
            <a:schemeClr val="accent5"/>
          </a:fillRef>
          <a:effectRef idx="1">
            <a:schemeClr val="accent5"/>
          </a:effectRef>
          <a:fontRef idx="minor">
            <a:schemeClr val="lt1"/>
          </a:fontRef>
        </p:style>
        <p:txBody>
          <a:bodyPr>
            <a:normAutofit fontScale="90000"/>
          </a:bodyPr>
          <a:lstStyle/>
          <a:p>
            <a:r>
              <a:rPr lang="tr-TR" b="1" dirty="0" err="1" smtClean="0"/>
              <a:t>sitalopram</a:t>
            </a:r>
            <a:r>
              <a:rPr lang="tr-TR" b="1" dirty="0" smtClean="0"/>
              <a:t> ↔ 5-</a:t>
            </a:r>
            <a:r>
              <a:rPr lang="tr-TR" b="1" dirty="0" err="1" smtClean="0"/>
              <a:t>hidroksitriptofan</a:t>
            </a:r>
            <a:r>
              <a:rPr lang="tr-TR" b="1" dirty="0" smtClean="0"/>
              <a:t/>
            </a:r>
            <a:br>
              <a:rPr lang="tr-TR" b="1" dirty="0" smtClean="0"/>
            </a:br>
            <a:endParaRPr lang="tr-TR" dirty="0"/>
          </a:p>
        </p:txBody>
      </p:sp>
      <p:sp>
        <p:nvSpPr>
          <p:cNvPr id="5" name="4 İçerik Yer Tutucusu"/>
          <p:cNvSpPr>
            <a:spLocks noGrp="1"/>
          </p:cNvSpPr>
          <p:nvPr>
            <p:ph idx="1"/>
          </p:nvPr>
        </p:nvSpPr>
        <p:spPr>
          <a:xfrm>
            <a:off x="500034" y="2928934"/>
            <a:ext cx="6186502" cy="3500462"/>
          </a:xfrm>
          <a:solidFill>
            <a:schemeClr val="accent2">
              <a:lumMod val="20000"/>
              <a:lumOff val="80000"/>
            </a:schemeClr>
          </a:solidFill>
        </p:spPr>
        <p:txBody>
          <a:bodyPr>
            <a:normAutofit fontScale="77500" lnSpcReduction="20000"/>
          </a:bodyPr>
          <a:lstStyle/>
          <a:p>
            <a:r>
              <a:rPr lang="tr-TR" dirty="0" err="1" smtClean="0"/>
              <a:t>Serotonin</a:t>
            </a:r>
            <a:r>
              <a:rPr lang="tr-TR" dirty="0" smtClean="0"/>
              <a:t> geri alım inhibitörleri ve </a:t>
            </a:r>
            <a:r>
              <a:rPr lang="tr-TR" dirty="0" err="1" smtClean="0"/>
              <a:t>triptofan</a:t>
            </a:r>
            <a:r>
              <a:rPr lang="tr-TR" dirty="0" smtClean="0"/>
              <a:t> gibi </a:t>
            </a:r>
            <a:r>
              <a:rPr lang="tr-TR" dirty="0" err="1" smtClean="0"/>
              <a:t>serotonerjik</a:t>
            </a:r>
            <a:r>
              <a:rPr lang="tr-TR" dirty="0" smtClean="0"/>
              <a:t> aktiviteye sahip ajanların birlikte kullanılması, beyin sapı 5-HT1A ve 2A reseptörlerinin </a:t>
            </a:r>
            <a:r>
              <a:rPr lang="tr-TR" dirty="0" err="1" smtClean="0"/>
              <a:t>hiperstimülasyonundan</a:t>
            </a:r>
            <a:r>
              <a:rPr lang="tr-TR" dirty="0" smtClean="0"/>
              <a:t> kaynaklandığı düşünülebilecek ciddi ancak potansiyel olarak ölümcül bir durum olan </a:t>
            </a:r>
            <a:r>
              <a:rPr lang="tr-TR" dirty="0" smtClean="0">
                <a:solidFill>
                  <a:srgbClr val="C00000"/>
                </a:solidFill>
              </a:rPr>
              <a:t>SERATONİN SENDROMU </a:t>
            </a:r>
            <a:r>
              <a:rPr lang="tr-TR" dirty="0" smtClean="0"/>
              <a:t>riskini güçlendirebilir. </a:t>
            </a:r>
            <a:r>
              <a:rPr lang="tr-TR" dirty="0" err="1" smtClean="0"/>
              <a:t>Serotonin</a:t>
            </a:r>
            <a:r>
              <a:rPr lang="tr-TR" dirty="0" smtClean="0"/>
              <a:t> geri alım inhibitörleri ve </a:t>
            </a:r>
            <a:r>
              <a:rPr lang="tr-TR" dirty="0" err="1" smtClean="0"/>
              <a:t>triptofanın</a:t>
            </a:r>
            <a:r>
              <a:rPr lang="tr-TR" dirty="0" smtClean="0"/>
              <a:t> eş zamanlı kullanımı önlenmelidir.</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solidFill>
            <a:schemeClr val="accent3">
              <a:lumMod val="40000"/>
              <a:lumOff val="60000"/>
            </a:schemeClr>
          </a:solidFill>
        </p:spPr>
        <p:txBody>
          <a:bodyPr>
            <a:normAutofit fontScale="90000"/>
          </a:bodyPr>
          <a:lstStyle/>
          <a:p>
            <a:r>
              <a:rPr lang="tr-TR" b="1" dirty="0" err="1" smtClean="0"/>
              <a:t>sitalopram</a:t>
            </a:r>
            <a:r>
              <a:rPr lang="tr-TR" b="1" dirty="0" smtClean="0"/>
              <a:t> ↔ </a:t>
            </a:r>
            <a:r>
              <a:rPr lang="tr-TR" b="1" dirty="0" err="1" smtClean="0"/>
              <a:t>apomorfin</a:t>
            </a:r>
            <a:r>
              <a:rPr lang="tr-TR" b="1" dirty="0" smtClean="0"/>
              <a:t/>
            </a:r>
            <a:br>
              <a:rPr lang="tr-TR" b="1" dirty="0" smtClean="0"/>
            </a:br>
            <a:endParaRPr lang="tr-TR" dirty="0"/>
          </a:p>
        </p:txBody>
      </p:sp>
      <p:sp>
        <p:nvSpPr>
          <p:cNvPr id="5" name="4 İçerik Yer Tutucusu"/>
          <p:cNvSpPr>
            <a:spLocks noGrp="1"/>
          </p:cNvSpPr>
          <p:nvPr>
            <p:ph sz="half" idx="1"/>
          </p:nvPr>
        </p:nvSpPr>
        <p:spPr>
          <a:xfrm>
            <a:off x="357158" y="3000372"/>
            <a:ext cx="8401080" cy="2214578"/>
          </a:xfrm>
          <a:solidFill>
            <a:schemeClr val="accent4">
              <a:lumMod val="40000"/>
              <a:lumOff val="60000"/>
            </a:schemeClr>
          </a:solidFill>
        </p:spPr>
        <p:txBody>
          <a:bodyPr>
            <a:normAutofit fontScale="70000" lnSpcReduction="20000"/>
          </a:bodyPr>
          <a:lstStyle/>
          <a:p>
            <a:r>
              <a:rPr lang="tr-TR" dirty="0" smtClean="0"/>
              <a:t>QT aralığını uzatabilecek diğer ajanlarla birlikte uygulanması, ilave etkilere ve </a:t>
            </a:r>
            <a:r>
              <a:rPr lang="tr-TR" dirty="0" err="1" smtClean="0"/>
              <a:t>torsade</a:t>
            </a:r>
            <a:r>
              <a:rPr lang="tr-TR" dirty="0" smtClean="0"/>
              <a:t> de </a:t>
            </a:r>
            <a:r>
              <a:rPr lang="tr-TR" dirty="0" err="1" smtClean="0"/>
              <a:t>pointes</a:t>
            </a:r>
            <a:r>
              <a:rPr lang="tr-TR" dirty="0" smtClean="0"/>
              <a:t> ve ani ölüm dahil olmak üzere </a:t>
            </a:r>
            <a:r>
              <a:rPr lang="tr-TR" dirty="0" err="1" smtClean="0"/>
              <a:t>ventriküler</a:t>
            </a:r>
            <a:r>
              <a:rPr lang="tr-TR" dirty="0" smtClean="0"/>
              <a:t> aritmilerin artmasına neden olabilir. özellikle yaşlı veya zayıflamış hastalarda bu etkilere neden olan diğer bazı ilaçlarla </a:t>
            </a:r>
            <a:r>
              <a:rPr lang="tr-TR" dirty="0" err="1" smtClean="0"/>
              <a:t>sitalopram</a:t>
            </a:r>
            <a:r>
              <a:rPr lang="tr-TR" dirty="0" smtClean="0"/>
              <a:t> kullanan hastalarda, merkezi sinir sistemi ve / veya solunum </a:t>
            </a:r>
            <a:r>
              <a:rPr lang="tr-TR" dirty="0" err="1" smtClean="0"/>
              <a:t>depresan</a:t>
            </a:r>
            <a:r>
              <a:rPr lang="tr-TR" dirty="0" smtClean="0"/>
              <a:t> etkileri artabilir.  </a:t>
            </a:r>
            <a:r>
              <a:rPr lang="tr-TR" dirty="0" err="1" smtClean="0"/>
              <a:t>Konjenital</a:t>
            </a:r>
            <a:r>
              <a:rPr lang="tr-TR" dirty="0" smtClean="0"/>
              <a:t> uzun QT sendromu, </a:t>
            </a:r>
            <a:r>
              <a:rPr lang="tr-TR" dirty="0" err="1" smtClean="0"/>
              <a:t>bradikardi</a:t>
            </a:r>
            <a:r>
              <a:rPr lang="tr-TR" dirty="0" smtClean="0"/>
              <a:t>, </a:t>
            </a:r>
            <a:r>
              <a:rPr lang="tr-TR" dirty="0" err="1" smtClean="0"/>
              <a:t>hipokalemi</a:t>
            </a:r>
            <a:r>
              <a:rPr lang="tr-TR" dirty="0" smtClean="0"/>
              <a:t>, </a:t>
            </a:r>
            <a:r>
              <a:rPr lang="tr-TR" dirty="0" err="1" smtClean="0"/>
              <a:t>hipomagnezemi</a:t>
            </a:r>
            <a:r>
              <a:rPr lang="tr-TR" dirty="0" smtClean="0"/>
              <a:t>, son akut </a:t>
            </a:r>
            <a:r>
              <a:rPr lang="tr-TR" dirty="0" err="1" smtClean="0"/>
              <a:t>miyokard</a:t>
            </a:r>
            <a:r>
              <a:rPr lang="tr-TR" dirty="0" smtClean="0"/>
              <a:t> enfarktüsü veya telafi edilmemiş kalp yetmezliği olan hastalarda </a:t>
            </a:r>
            <a:r>
              <a:rPr lang="tr-TR" dirty="0" err="1" smtClean="0"/>
              <a:t>sitalopram</a:t>
            </a:r>
            <a:r>
              <a:rPr lang="tr-TR" dirty="0" smtClean="0"/>
              <a:t>  önerilmemektedir</a:t>
            </a:r>
            <a:endParaRPr lang="tr-TR" dirty="0"/>
          </a:p>
        </p:txBody>
      </p:sp>
      <p:pic>
        <p:nvPicPr>
          <p:cNvPr id="18" name="17 Resim" descr="7296570-3D-flecha-roja-brillante--Foto-de-archivo.jpg"/>
          <p:cNvPicPr>
            <a:picLocks noChangeAspect="1"/>
          </p:cNvPicPr>
          <p:nvPr/>
        </p:nvPicPr>
        <p:blipFill>
          <a:blip r:embed="rId2" cstate="print"/>
          <a:stretch>
            <a:fillRect/>
          </a:stretch>
        </p:blipFill>
        <p:spPr>
          <a:xfrm>
            <a:off x="3786182" y="1428736"/>
            <a:ext cx="1500198" cy="1500198"/>
          </a:xfrm>
          <a:prstGeom prst="rect">
            <a:avLst/>
          </a:prstGeom>
        </p:spPr>
      </p:pic>
      <p:pic>
        <p:nvPicPr>
          <p:cNvPr id="22" name="21 Resim" descr="wpid-uyari.jpg"/>
          <p:cNvPicPr>
            <a:picLocks noChangeAspect="1"/>
          </p:cNvPicPr>
          <p:nvPr/>
        </p:nvPicPr>
        <p:blipFill>
          <a:blip r:embed="rId3" cstate="print"/>
          <a:stretch>
            <a:fillRect/>
          </a:stretch>
        </p:blipFill>
        <p:spPr>
          <a:xfrm>
            <a:off x="7830881" y="0"/>
            <a:ext cx="1313119" cy="1285884"/>
          </a:xfrm>
          <a:prstGeom prst="rect">
            <a:avLst/>
          </a:prstGeom>
        </p:spPr>
      </p:pic>
      <p:sp>
        <p:nvSpPr>
          <p:cNvPr id="11" name="10 Dikdörtgen"/>
          <p:cNvSpPr/>
          <p:nvPr/>
        </p:nvSpPr>
        <p:spPr>
          <a:xfrm>
            <a:off x="4429124" y="4786322"/>
            <a:ext cx="4071966" cy="2031325"/>
          </a:xfrm>
          <a:prstGeom prst="rect">
            <a:avLst/>
          </a:prstGeom>
          <a:solidFill>
            <a:schemeClr val="accent3">
              <a:lumMod val="40000"/>
              <a:lumOff val="60000"/>
            </a:schemeClr>
          </a:solidFill>
        </p:spPr>
        <p:txBody>
          <a:bodyPr wrap="square">
            <a:spAutoFit/>
          </a:bodyPr>
          <a:lstStyle/>
          <a:p>
            <a:r>
              <a:rPr lang="tr-TR" dirty="0" smtClean="0"/>
              <a:t> Bununla birlikte, bu hastalarda </a:t>
            </a:r>
            <a:r>
              <a:rPr lang="tr-TR" dirty="0" err="1" smtClean="0"/>
              <a:t>sitalopram</a:t>
            </a:r>
            <a:r>
              <a:rPr lang="tr-TR" dirty="0" smtClean="0"/>
              <a:t> ile tedavi edilmesi gerekiyorsa, etiketleme dozajın 40 mg / </a:t>
            </a:r>
            <a:r>
              <a:rPr lang="tr-TR" dirty="0" err="1" smtClean="0"/>
              <a:t>gün'yi</a:t>
            </a:r>
            <a:r>
              <a:rPr lang="tr-TR" dirty="0" smtClean="0"/>
              <a:t> geçmemesini öneriyor çünkü yüksek dozajlar QT aralığı üzerinde aşırı bir etkiye sahip olabilir ve depresyon tedavisinde ek fayda sağlamaz.</a:t>
            </a:r>
            <a:endParaRPr lang="tr-TR" dirty="0"/>
          </a:p>
        </p:txBody>
      </p:sp>
      <p:sp>
        <p:nvSpPr>
          <p:cNvPr id="2" name="İçerik Yer Tutucusu 1"/>
          <p:cNvSpPr>
            <a:spLocks noGrp="1"/>
          </p:cNvSpPr>
          <p:nvPr>
            <p:ph sz="half" idx="2"/>
          </p:nvPr>
        </p:nvSpPr>
        <p:spPr/>
        <p:txBody>
          <a:bodyPr/>
          <a:lstStyle/>
          <a:p>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solidFill>
            <a:schemeClr val="tx2">
              <a:lumMod val="40000"/>
              <a:lumOff val="60000"/>
            </a:schemeClr>
          </a:solidFill>
        </p:spPr>
        <p:txBody>
          <a:bodyPr>
            <a:normAutofit fontScale="90000"/>
          </a:bodyPr>
          <a:lstStyle/>
          <a:p>
            <a:r>
              <a:rPr lang="tr-TR" b="1" dirty="0" err="1" smtClean="0"/>
              <a:t>sitalopram</a:t>
            </a:r>
            <a:r>
              <a:rPr lang="tr-TR" b="1" dirty="0" smtClean="0"/>
              <a:t>↔ </a:t>
            </a:r>
            <a:r>
              <a:rPr lang="tr-TR" b="1" dirty="0" err="1" smtClean="0"/>
              <a:t>ergotamin</a:t>
            </a:r>
            <a:r>
              <a:rPr lang="tr-TR" b="1" dirty="0" smtClean="0"/>
              <a:t/>
            </a:r>
            <a:br>
              <a:rPr lang="tr-TR" b="1" dirty="0" smtClean="0"/>
            </a:br>
            <a:endParaRPr lang="tr-TR" dirty="0"/>
          </a:p>
        </p:txBody>
      </p:sp>
      <p:sp>
        <p:nvSpPr>
          <p:cNvPr id="6" name="5 İçerik Yer Tutucusu"/>
          <p:cNvSpPr>
            <a:spLocks noGrp="1"/>
          </p:cNvSpPr>
          <p:nvPr>
            <p:ph sz="half" idx="1"/>
          </p:nvPr>
        </p:nvSpPr>
        <p:spPr>
          <a:xfrm>
            <a:off x="214282" y="2214554"/>
            <a:ext cx="3186106" cy="3625858"/>
          </a:xfrm>
          <a:solidFill>
            <a:schemeClr val="accent3">
              <a:lumMod val="60000"/>
              <a:lumOff val="40000"/>
            </a:schemeClr>
          </a:solidFill>
        </p:spPr>
        <p:txBody>
          <a:bodyPr>
            <a:normAutofit fontScale="85000" lnSpcReduction="20000"/>
          </a:bodyPr>
          <a:lstStyle/>
          <a:p>
            <a:r>
              <a:rPr lang="tr-TR" dirty="0" err="1" smtClean="0"/>
              <a:t>Serotonerjik</a:t>
            </a:r>
            <a:r>
              <a:rPr lang="tr-TR" dirty="0" smtClean="0"/>
              <a:t> aktiviteye sahip </a:t>
            </a:r>
            <a:r>
              <a:rPr lang="tr-TR" dirty="0" err="1" smtClean="0"/>
              <a:t>ergotamin</a:t>
            </a:r>
            <a:r>
              <a:rPr lang="tr-TR" dirty="0" smtClean="0"/>
              <a:t> , beyin sapı 5-HT1A ve 2A reseptörlerinin </a:t>
            </a:r>
            <a:r>
              <a:rPr lang="tr-TR" dirty="0" err="1" smtClean="0"/>
              <a:t>hiperstimülasyonun</a:t>
            </a:r>
            <a:r>
              <a:rPr lang="tr-TR" dirty="0" smtClean="0"/>
              <a:t>-dan kaynaklandığı düşünülen, seyrek ancak ciddi ve ölümcül bir durum olan </a:t>
            </a:r>
            <a:r>
              <a:rPr lang="tr-TR" dirty="0" err="1" smtClean="0"/>
              <a:t>serotonin</a:t>
            </a:r>
            <a:r>
              <a:rPr lang="tr-TR" dirty="0" smtClean="0"/>
              <a:t> sendromu yapabilir.</a:t>
            </a:r>
            <a:endParaRPr lang="tr-TR" dirty="0"/>
          </a:p>
        </p:txBody>
      </p:sp>
      <p:sp>
        <p:nvSpPr>
          <p:cNvPr id="7" name="6 İçerik Yer Tutucusu"/>
          <p:cNvSpPr>
            <a:spLocks noGrp="1"/>
          </p:cNvSpPr>
          <p:nvPr>
            <p:ph sz="half" idx="2"/>
          </p:nvPr>
        </p:nvSpPr>
        <p:spPr>
          <a:xfrm>
            <a:off x="5105400" y="2143116"/>
            <a:ext cx="3824318" cy="4329129"/>
          </a:xfrm>
          <a:solidFill>
            <a:schemeClr val="accent3">
              <a:lumMod val="60000"/>
              <a:lumOff val="40000"/>
            </a:schemeClr>
          </a:solidFill>
        </p:spPr>
        <p:txBody>
          <a:bodyPr>
            <a:normAutofit fontScale="85000" lnSpcReduction="20000"/>
          </a:bodyPr>
          <a:lstStyle/>
          <a:p>
            <a:r>
              <a:rPr lang="tr-TR" dirty="0" smtClean="0"/>
              <a:t>Mümkünse çoklu </a:t>
            </a:r>
            <a:r>
              <a:rPr lang="tr-TR" dirty="0" err="1" smtClean="0"/>
              <a:t>serotonerjik</a:t>
            </a:r>
            <a:r>
              <a:rPr lang="tr-TR" dirty="0" smtClean="0"/>
              <a:t> ajanların eş zamanlı kullanılmasından kaçınılmalıdır; aksi takdirde potansiyel yarar riskten daha fazla olduğu düşünülürse dikkatle yaklaşılmalıdır. Hastalar, tedavi sırasında </a:t>
            </a:r>
            <a:r>
              <a:rPr lang="tr-TR" dirty="0" err="1" smtClean="0"/>
              <a:t>serotonin</a:t>
            </a:r>
            <a:r>
              <a:rPr lang="tr-TR" dirty="0" smtClean="0"/>
              <a:t> sendromunun belirtileri için yakından izlenmelidir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6">
              <a:lumMod val="40000"/>
              <a:lumOff val="60000"/>
            </a:schemeClr>
          </a:solidFill>
        </p:spPr>
        <p:txBody>
          <a:bodyPr/>
          <a:lstStyle/>
          <a:p>
            <a:r>
              <a:rPr lang="tr-TR" b="1" dirty="0" smtClean="0">
                <a:latin typeface="Bauhaus 93" pitchFamily="82" charset="0"/>
              </a:rPr>
              <a:t>SERTRALİN</a:t>
            </a:r>
            <a:endParaRPr lang="tr-TR" b="1" dirty="0">
              <a:latin typeface="Bauhaus 93" pitchFamily="82" charset="0"/>
            </a:endParaRPr>
          </a:p>
        </p:txBody>
      </p:sp>
      <p:sp>
        <p:nvSpPr>
          <p:cNvPr id="5" name="4 İçerik Yer Tutucusu"/>
          <p:cNvSpPr>
            <a:spLocks noGrp="1"/>
          </p:cNvSpPr>
          <p:nvPr>
            <p:ph idx="1"/>
          </p:nvPr>
        </p:nvSpPr>
        <p:spPr/>
        <p:txBody>
          <a:bodyPr/>
          <a:lstStyle/>
          <a:p>
            <a:r>
              <a:rPr lang="en-US" b="1" dirty="0" smtClean="0">
                <a:solidFill>
                  <a:srgbClr val="FF0000"/>
                </a:solidFill>
              </a:rPr>
              <a:t>263 </a:t>
            </a:r>
            <a:r>
              <a:rPr lang="en-US" b="1" dirty="0" err="1" smtClean="0">
                <a:solidFill>
                  <a:srgbClr val="FF0000"/>
                </a:solidFill>
              </a:rPr>
              <a:t>maj</a:t>
            </a:r>
            <a:r>
              <a:rPr lang="tr-TR" b="1" dirty="0" smtClean="0">
                <a:solidFill>
                  <a:srgbClr val="FF0000"/>
                </a:solidFill>
              </a:rPr>
              <a:t>o</a:t>
            </a:r>
            <a:r>
              <a:rPr lang="en-US" b="1" dirty="0" smtClean="0">
                <a:solidFill>
                  <a:srgbClr val="FF0000"/>
                </a:solidFill>
              </a:rPr>
              <a:t>r</a:t>
            </a:r>
            <a:r>
              <a:rPr lang="en-US" dirty="0" smtClean="0"/>
              <a:t> drug interactions </a:t>
            </a:r>
          </a:p>
          <a:p>
            <a:r>
              <a:rPr lang="en-US" b="1" dirty="0" smtClean="0">
                <a:solidFill>
                  <a:srgbClr val="FFC000"/>
                </a:solidFill>
              </a:rPr>
              <a:t>792 moderate</a:t>
            </a:r>
            <a:r>
              <a:rPr lang="en-US" dirty="0" smtClean="0">
                <a:solidFill>
                  <a:srgbClr val="FFC000"/>
                </a:solidFill>
              </a:rPr>
              <a:t> </a:t>
            </a:r>
            <a:r>
              <a:rPr lang="en-US" dirty="0" smtClean="0"/>
              <a:t>drug interactions </a:t>
            </a:r>
          </a:p>
          <a:p>
            <a:r>
              <a:rPr lang="en-US" b="1" dirty="0" smtClean="0">
                <a:solidFill>
                  <a:srgbClr val="FFFF00"/>
                </a:solidFill>
              </a:rPr>
              <a:t>13 </a:t>
            </a:r>
            <a:r>
              <a:rPr lang="en-US" b="1" dirty="0" err="1" smtClean="0">
                <a:solidFill>
                  <a:srgbClr val="FFFF00"/>
                </a:solidFill>
              </a:rPr>
              <a:t>mino</a:t>
            </a:r>
            <a:r>
              <a:rPr lang="tr-TR" b="1" dirty="0" smtClean="0">
                <a:solidFill>
                  <a:srgbClr val="FFFF00"/>
                </a:solidFill>
              </a:rPr>
              <a:t>r</a:t>
            </a:r>
            <a:r>
              <a:rPr lang="en-US" dirty="0" smtClean="0"/>
              <a:t> drug interactions </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1538" y="214290"/>
            <a:ext cx="7355160" cy="1008112"/>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r>
              <a:rPr lang="tr-TR" b="1" dirty="0" err="1" smtClean="0">
                <a:solidFill>
                  <a:srgbClr val="242424"/>
                </a:solidFill>
                <a:latin typeface="Segoe UI"/>
                <a:ea typeface="Times New Roman"/>
              </a:rPr>
              <a:t>sertalin</a:t>
            </a:r>
            <a:r>
              <a:rPr lang="tr-TR" b="1" dirty="0" smtClean="0">
                <a:solidFill>
                  <a:srgbClr val="242424"/>
                </a:solidFill>
                <a:latin typeface="Segoe UI"/>
                <a:ea typeface="Times New Roman"/>
              </a:rPr>
              <a:t> ↔ </a:t>
            </a:r>
            <a:r>
              <a:rPr lang="tr-TR" b="1" dirty="0" err="1" smtClean="0">
                <a:solidFill>
                  <a:srgbClr val="242424"/>
                </a:solidFill>
                <a:latin typeface="Segoe UI"/>
                <a:ea typeface="Times New Roman"/>
              </a:rPr>
              <a:t>selegilin</a:t>
            </a:r>
            <a:r>
              <a:rPr lang="tr-TR" b="1" dirty="0" smtClean="0">
                <a:solidFill>
                  <a:srgbClr val="242424"/>
                </a:solidFill>
                <a:latin typeface="Segoe UI"/>
                <a:ea typeface="Times New Roman"/>
              </a:rPr>
              <a:t> </a:t>
            </a:r>
            <a:endParaRPr lang="tr-TR" sz="2000" dirty="0"/>
          </a:p>
        </p:txBody>
      </p:sp>
      <p:sp>
        <p:nvSpPr>
          <p:cNvPr id="3" name="2 İçerik Yer Tutucusu"/>
          <p:cNvSpPr>
            <a:spLocks noGrp="1"/>
          </p:cNvSpPr>
          <p:nvPr>
            <p:ph idx="1"/>
          </p:nvPr>
        </p:nvSpPr>
        <p:spPr>
          <a:xfrm>
            <a:off x="0" y="2420889"/>
            <a:ext cx="3851920" cy="3168352"/>
          </a:xfrm>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r>
              <a:rPr lang="tr-TR" dirty="0" err="1" smtClean="0">
                <a:solidFill>
                  <a:schemeClr val="tx1"/>
                </a:solidFill>
              </a:rPr>
              <a:t>Monoamin</a:t>
            </a:r>
            <a:r>
              <a:rPr lang="tr-TR" dirty="0" smtClean="0">
                <a:solidFill>
                  <a:schemeClr val="tx1"/>
                </a:solidFill>
              </a:rPr>
              <a:t> </a:t>
            </a:r>
            <a:r>
              <a:rPr lang="tr-TR" dirty="0" err="1" smtClean="0">
                <a:solidFill>
                  <a:schemeClr val="tx1"/>
                </a:solidFill>
              </a:rPr>
              <a:t>oksidaz</a:t>
            </a:r>
            <a:r>
              <a:rPr lang="tr-TR" dirty="0" smtClean="0">
                <a:solidFill>
                  <a:schemeClr val="tx1"/>
                </a:solidFill>
              </a:rPr>
              <a:t> inhibitörleri (</a:t>
            </a:r>
            <a:r>
              <a:rPr lang="tr-TR" dirty="0" err="1" smtClean="0">
                <a:solidFill>
                  <a:schemeClr val="tx1"/>
                </a:solidFill>
              </a:rPr>
              <a:t>MAOIs</a:t>
            </a:r>
            <a:r>
              <a:rPr lang="tr-TR" dirty="0" smtClean="0">
                <a:solidFill>
                  <a:schemeClr val="tx1"/>
                </a:solidFill>
              </a:rPr>
              <a:t>), </a:t>
            </a:r>
            <a:r>
              <a:rPr lang="tr-TR" dirty="0" err="1" smtClean="0">
                <a:solidFill>
                  <a:schemeClr val="tx1"/>
                </a:solidFill>
              </a:rPr>
              <a:t>serotonin</a:t>
            </a:r>
            <a:r>
              <a:rPr lang="tr-TR" dirty="0" smtClean="0">
                <a:solidFill>
                  <a:schemeClr val="tx1"/>
                </a:solidFill>
              </a:rPr>
              <a:t> metabolizmasını </a:t>
            </a:r>
            <a:r>
              <a:rPr lang="tr-TR" dirty="0" err="1" smtClean="0">
                <a:solidFill>
                  <a:schemeClr val="tx1"/>
                </a:solidFill>
              </a:rPr>
              <a:t>inhibe</a:t>
            </a:r>
            <a:r>
              <a:rPr lang="tr-TR" dirty="0" smtClean="0">
                <a:solidFill>
                  <a:schemeClr val="tx1"/>
                </a:solidFill>
              </a:rPr>
              <a:t> ederek seçici </a:t>
            </a:r>
            <a:r>
              <a:rPr lang="tr-TR" dirty="0" err="1" smtClean="0">
                <a:solidFill>
                  <a:schemeClr val="tx1"/>
                </a:solidFill>
              </a:rPr>
              <a:t>serotonin</a:t>
            </a:r>
            <a:r>
              <a:rPr lang="tr-TR" dirty="0" smtClean="0">
                <a:solidFill>
                  <a:schemeClr val="tx1"/>
                </a:solidFill>
              </a:rPr>
              <a:t> geri alım inhibitörlerinin (</a:t>
            </a:r>
            <a:r>
              <a:rPr lang="tr-TR" dirty="0" err="1" smtClean="0">
                <a:solidFill>
                  <a:schemeClr val="tx1"/>
                </a:solidFill>
              </a:rPr>
              <a:t>SSRI'lerin</a:t>
            </a:r>
            <a:r>
              <a:rPr lang="tr-TR" dirty="0" smtClean="0">
                <a:solidFill>
                  <a:schemeClr val="tx1"/>
                </a:solidFill>
              </a:rPr>
              <a:t>) farmakolojik aktivitesini güçlendirebilir ve </a:t>
            </a:r>
            <a:r>
              <a:rPr lang="tr-TR" dirty="0" err="1" smtClean="0">
                <a:solidFill>
                  <a:schemeClr val="tx1"/>
                </a:solidFill>
              </a:rPr>
              <a:t>serotonin</a:t>
            </a:r>
            <a:r>
              <a:rPr lang="tr-TR" dirty="0" smtClean="0">
                <a:solidFill>
                  <a:schemeClr val="tx1"/>
                </a:solidFill>
              </a:rPr>
              <a:t> sendromu riskini artırabilir.</a:t>
            </a:r>
            <a:endParaRPr lang="tr-TR" dirty="0">
              <a:solidFill>
                <a:schemeClr val="tx1"/>
              </a:solidFill>
            </a:endParaRPr>
          </a:p>
        </p:txBody>
      </p:sp>
      <p:sp>
        <p:nvSpPr>
          <p:cNvPr id="4" name="2 İçerik Yer Tutucusu"/>
          <p:cNvSpPr txBox="1">
            <a:spLocks/>
          </p:cNvSpPr>
          <p:nvPr/>
        </p:nvSpPr>
        <p:spPr>
          <a:xfrm>
            <a:off x="4139952" y="3501008"/>
            <a:ext cx="4690864" cy="3096344"/>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fontScale="70000" lnSpcReduction="20000"/>
          </a:bodyPr>
          <a:lstStyle/>
          <a:p>
            <a:pPr marL="342900" lvl="0" indent="-342900">
              <a:spcBef>
                <a:spcPct val="20000"/>
              </a:spcBef>
              <a:buFont typeface="Arial" pitchFamily="34" charset="0"/>
              <a:buChar char="•"/>
              <a:defRPr/>
            </a:pPr>
            <a:r>
              <a:rPr lang="tr-TR" sz="3200" dirty="0" smtClean="0">
                <a:solidFill>
                  <a:schemeClr val="tx1"/>
                </a:solidFill>
              </a:rPr>
              <a:t>Genel olarak, </a:t>
            </a:r>
            <a:r>
              <a:rPr lang="tr-TR" sz="3200" dirty="0" err="1" smtClean="0">
                <a:solidFill>
                  <a:schemeClr val="tx1"/>
                </a:solidFill>
              </a:rPr>
              <a:t>SSRI'ler</a:t>
            </a:r>
            <a:r>
              <a:rPr lang="tr-TR" sz="3200" dirty="0" smtClean="0">
                <a:solidFill>
                  <a:schemeClr val="tx1"/>
                </a:solidFill>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MAOI'ler</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veya MAOI etkinliğine sahip diğer ajanlarla (örn.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Furazolidon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prokarbazin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birlikte kullanılmamalıdır.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MAOI tedavisinin kesilmesi ile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SSRI'larla</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tedavinin başlaması arasında en az 14 gün geçmesi gerekir ve bunun tersi de geçerlidir.</a:t>
            </a:r>
            <a:endParaRPr kumimoji="0" lang="tr-TR" sz="3200" b="0" i="0" u="none" strike="noStrike" kern="1200" cap="none" spc="0" normalizeH="0" baseline="0" noProof="0" dirty="0">
              <a:ln>
                <a:noFill/>
              </a:ln>
              <a:solidFill>
                <a:schemeClr val="lt1"/>
              </a:solidFill>
              <a:effectLst/>
              <a:uLnTx/>
              <a:uFillTx/>
              <a:latin typeface="+mn-lt"/>
              <a:ea typeface="+mn-ea"/>
              <a:cs typeface="+mn-cs"/>
            </a:endParaRPr>
          </a:p>
        </p:txBody>
      </p:sp>
      <p:sp>
        <p:nvSpPr>
          <p:cNvPr id="9" name="8 Sol Sağ Ok"/>
          <p:cNvSpPr/>
          <p:nvPr/>
        </p:nvSpPr>
        <p:spPr>
          <a:xfrm>
            <a:off x="4429124" y="1928802"/>
            <a:ext cx="1008112" cy="2880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12" name="11 Resim" descr="18048215_s.jpg"/>
          <p:cNvPicPr>
            <a:picLocks noChangeAspect="1"/>
          </p:cNvPicPr>
          <p:nvPr/>
        </p:nvPicPr>
        <p:blipFill>
          <a:blip r:embed="rId2"/>
          <a:stretch>
            <a:fillRect/>
          </a:stretch>
        </p:blipFill>
        <p:spPr>
          <a:xfrm>
            <a:off x="2786050" y="5642265"/>
            <a:ext cx="1285884" cy="1215735"/>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solidFill>
            <a:schemeClr val="accent3">
              <a:lumMod val="60000"/>
              <a:lumOff val="40000"/>
            </a:schemeClr>
          </a:solidFill>
        </p:spPr>
        <p:txBody>
          <a:bodyPr/>
          <a:lstStyle/>
          <a:p>
            <a:r>
              <a:rPr lang="tr-TR" b="1" dirty="0" err="1" smtClean="0"/>
              <a:t>sertralin</a:t>
            </a:r>
            <a:r>
              <a:rPr lang="tr-TR" b="1" dirty="0" smtClean="0"/>
              <a:t> ↔ </a:t>
            </a:r>
            <a:r>
              <a:rPr lang="tr-TR" b="1" dirty="0" err="1" smtClean="0"/>
              <a:t>sotalol</a:t>
            </a:r>
            <a:r>
              <a:rPr lang="tr-TR" b="1" dirty="0" smtClean="0"/>
              <a:t> </a:t>
            </a:r>
            <a:endParaRPr lang="tr-TR" b="1" dirty="0"/>
          </a:p>
        </p:txBody>
      </p:sp>
      <p:sp>
        <p:nvSpPr>
          <p:cNvPr id="5" name="4 İçerik Yer Tutucusu"/>
          <p:cNvSpPr>
            <a:spLocks noGrp="1"/>
          </p:cNvSpPr>
          <p:nvPr>
            <p:ph sz="half" idx="1"/>
          </p:nvPr>
        </p:nvSpPr>
        <p:spPr>
          <a:xfrm>
            <a:off x="457200" y="1600201"/>
            <a:ext cx="7829576" cy="2614617"/>
          </a:xfrm>
          <a:solidFill>
            <a:schemeClr val="accent2">
              <a:lumMod val="20000"/>
              <a:lumOff val="80000"/>
            </a:schemeClr>
          </a:solidFill>
        </p:spPr>
        <p:txBody>
          <a:bodyPr>
            <a:normAutofit fontScale="85000" lnSpcReduction="20000"/>
          </a:bodyPr>
          <a:lstStyle/>
          <a:p>
            <a:r>
              <a:rPr lang="tr-TR" dirty="0" smtClean="0"/>
              <a:t> Sınıf III (örn., </a:t>
            </a:r>
            <a:r>
              <a:rPr lang="tr-TR" dirty="0" err="1" smtClean="0"/>
              <a:t>Amiodaron</a:t>
            </a:r>
            <a:r>
              <a:rPr lang="tr-TR" dirty="0" smtClean="0"/>
              <a:t>, </a:t>
            </a:r>
            <a:r>
              <a:rPr lang="tr-TR" dirty="0" err="1" smtClean="0"/>
              <a:t>dofetilid</a:t>
            </a:r>
            <a:r>
              <a:rPr lang="tr-TR" dirty="0" smtClean="0"/>
              <a:t>, </a:t>
            </a:r>
            <a:r>
              <a:rPr lang="tr-TR" dirty="0" err="1" smtClean="0"/>
              <a:t>sotalol</a:t>
            </a:r>
            <a:r>
              <a:rPr lang="tr-TR" dirty="0" smtClean="0"/>
              <a:t>) </a:t>
            </a:r>
            <a:r>
              <a:rPr lang="tr-TR" dirty="0" err="1" smtClean="0"/>
              <a:t>antiaritmikler</a:t>
            </a:r>
            <a:r>
              <a:rPr lang="tr-TR" dirty="0" smtClean="0"/>
              <a:t>, QT aralığının doza bağlı uzamasına neden olabilir. QT uzaması ile birlikte </a:t>
            </a:r>
            <a:r>
              <a:rPr lang="tr-TR" dirty="0" err="1" smtClean="0"/>
              <a:t>ventriküler</a:t>
            </a:r>
            <a:r>
              <a:rPr lang="tr-TR" dirty="0" smtClean="0"/>
              <a:t> aritmi oluşturan bireysel bir ajan veya kombinasyon riski büyük ölçüde önceden tahmin edilemez, ancak </a:t>
            </a:r>
            <a:r>
              <a:rPr lang="tr-TR" dirty="0" err="1" smtClean="0"/>
              <a:t>konjenital</a:t>
            </a:r>
            <a:r>
              <a:rPr lang="tr-TR" dirty="0" smtClean="0"/>
              <a:t> uzun QT sendromu, kardiyak hastalık ve elektrolit bozuklukları (örneğin, </a:t>
            </a:r>
            <a:r>
              <a:rPr lang="tr-TR" dirty="0" err="1" smtClean="0"/>
              <a:t>hipokalemi</a:t>
            </a:r>
            <a:r>
              <a:rPr lang="tr-TR" dirty="0" smtClean="0"/>
              <a:t>, </a:t>
            </a:r>
            <a:r>
              <a:rPr lang="tr-TR" dirty="0" err="1" smtClean="0"/>
              <a:t>hipomagnezemi</a:t>
            </a:r>
            <a:r>
              <a:rPr lang="tr-TR" dirty="0" smtClean="0"/>
              <a:t> gibi bazı temel risk faktörleri tarafından arttırılabilir.</a:t>
            </a:r>
            <a:endParaRPr lang="tr-TR" dirty="0"/>
          </a:p>
        </p:txBody>
      </p:sp>
      <p:pic>
        <p:nvPicPr>
          <p:cNvPr id="10" name="9 Resim" descr="wpid-uyari.jpg"/>
          <p:cNvPicPr>
            <a:picLocks noChangeAspect="1"/>
          </p:cNvPicPr>
          <p:nvPr/>
        </p:nvPicPr>
        <p:blipFill>
          <a:blip r:embed="rId2" cstate="print"/>
          <a:stretch>
            <a:fillRect/>
          </a:stretch>
        </p:blipFill>
        <p:spPr>
          <a:xfrm>
            <a:off x="0" y="0"/>
            <a:ext cx="1609764" cy="1357298"/>
          </a:xfrm>
          <a:prstGeom prst="rect">
            <a:avLst/>
          </a:prstGeom>
        </p:spPr>
      </p:pic>
      <p:sp>
        <p:nvSpPr>
          <p:cNvPr id="8" name="7 Dikdörtgen"/>
          <p:cNvSpPr/>
          <p:nvPr/>
        </p:nvSpPr>
        <p:spPr>
          <a:xfrm>
            <a:off x="428596" y="4429132"/>
            <a:ext cx="3571900" cy="1754326"/>
          </a:xfrm>
          <a:prstGeom prst="rect">
            <a:avLst/>
          </a:prstGeom>
          <a:solidFill>
            <a:schemeClr val="accent1">
              <a:lumMod val="40000"/>
              <a:lumOff val="60000"/>
            </a:schemeClr>
          </a:solidFill>
        </p:spPr>
        <p:txBody>
          <a:bodyPr wrap="square">
            <a:spAutoFit/>
          </a:bodyPr>
          <a:lstStyle/>
          <a:p>
            <a:r>
              <a:rPr lang="tr-TR" dirty="0" smtClean="0"/>
              <a:t>Baş dönmesi, başın çarpması, bayılma, çarpıntı, düzensiz kalp ritmi, nefes darlığı veya </a:t>
            </a:r>
            <a:r>
              <a:rPr lang="tr-TR" dirty="0" err="1" smtClean="0"/>
              <a:t>senkop</a:t>
            </a:r>
            <a:r>
              <a:rPr lang="tr-TR" dirty="0" smtClean="0"/>
              <a:t> gibi </a:t>
            </a:r>
            <a:r>
              <a:rPr lang="tr-TR" dirty="0" err="1" smtClean="0"/>
              <a:t>torsade</a:t>
            </a:r>
            <a:r>
              <a:rPr lang="tr-TR" dirty="0" smtClean="0"/>
              <a:t> de </a:t>
            </a:r>
            <a:r>
              <a:rPr lang="tr-TR" dirty="0" err="1" smtClean="0"/>
              <a:t>pointes</a:t>
            </a:r>
            <a:r>
              <a:rPr lang="tr-TR" dirty="0" smtClean="0"/>
              <a:t> oluşumuna işaret edebilecek semptomlar oluştuğunda tıbbi yardım istemeli.</a:t>
            </a:r>
            <a:endParaRPr lang="tr-TR" dirty="0"/>
          </a:p>
        </p:txBody>
      </p:sp>
      <p:sp>
        <p:nvSpPr>
          <p:cNvPr id="2" name="İçerik Yer Tutucusu 1"/>
          <p:cNvSpPr>
            <a:spLocks noGrp="1"/>
          </p:cNvSpPr>
          <p:nvPr>
            <p:ph sz="half" idx="2"/>
          </p:nvPr>
        </p:nvSpPr>
        <p:spPr/>
        <p:txBody>
          <a:bodyPr/>
          <a:lstStyle/>
          <a:p>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6">
              <a:lumMod val="40000"/>
              <a:lumOff val="60000"/>
            </a:schemeClr>
          </a:solidFill>
        </p:spPr>
        <p:txBody>
          <a:bodyPr>
            <a:normAutofit fontScale="90000"/>
          </a:bodyPr>
          <a:lstStyle/>
          <a:p>
            <a:r>
              <a:rPr lang="tr-TR" b="1" dirty="0" err="1" smtClean="0"/>
              <a:t>sertralin</a:t>
            </a:r>
            <a:r>
              <a:rPr lang="tr-TR" b="1" dirty="0" smtClean="0"/>
              <a:t> ↔ </a:t>
            </a:r>
            <a:r>
              <a:rPr lang="tr-TR" b="1" dirty="0" err="1" smtClean="0"/>
              <a:t>ibuprofen</a:t>
            </a:r>
            <a:r>
              <a:rPr lang="tr-TR" b="1" dirty="0" smtClean="0"/>
              <a:t> </a:t>
            </a:r>
            <a:br>
              <a:rPr lang="tr-TR" b="1" dirty="0" smtClean="0"/>
            </a:br>
            <a:r>
              <a:rPr lang="tr-TR" b="1" dirty="0" err="1" smtClean="0"/>
              <a:t>moderate</a:t>
            </a:r>
            <a:r>
              <a:rPr lang="tr-TR" b="1" dirty="0" smtClean="0"/>
              <a:t> </a:t>
            </a:r>
            <a:r>
              <a:rPr lang="tr-TR" b="1" dirty="0" err="1" smtClean="0"/>
              <a:t>interaction</a:t>
            </a:r>
            <a:endParaRPr lang="tr-TR" b="1" dirty="0"/>
          </a:p>
        </p:txBody>
      </p:sp>
      <p:sp>
        <p:nvSpPr>
          <p:cNvPr id="3" name="2 İçerik Yer Tutucusu"/>
          <p:cNvSpPr>
            <a:spLocks noGrp="1"/>
          </p:cNvSpPr>
          <p:nvPr>
            <p:ph sz="half" idx="1"/>
          </p:nvPr>
        </p:nvSpPr>
        <p:spPr>
          <a:xfrm>
            <a:off x="457200" y="1600201"/>
            <a:ext cx="4186238" cy="3614749"/>
          </a:xfrm>
        </p:spPr>
        <p:txBody>
          <a:bodyPr>
            <a:normAutofit fontScale="85000" lnSpcReduction="10000"/>
          </a:bodyPr>
          <a:lstStyle/>
          <a:p>
            <a:r>
              <a:rPr lang="tr-TR" dirty="0" err="1" smtClean="0"/>
              <a:t>Serotonin</a:t>
            </a:r>
            <a:r>
              <a:rPr lang="tr-TR" dirty="0" smtClean="0"/>
              <a:t> geri alım inhibitörleri (SRI), </a:t>
            </a:r>
            <a:r>
              <a:rPr lang="tr-TR" dirty="0" err="1" smtClean="0"/>
              <a:t>ülserojenik</a:t>
            </a:r>
            <a:r>
              <a:rPr lang="tr-TR" dirty="0" smtClean="0"/>
              <a:t> ajanlar ve </a:t>
            </a:r>
            <a:r>
              <a:rPr lang="tr-TR" dirty="0" err="1" smtClean="0"/>
              <a:t>antikoagülanlar</a:t>
            </a:r>
            <a:r>
              <a:rPr lang="tr-TR" dirty="0" smtClean="0"/>
              <a:t>, </a:t>
            </a:r>
            <a:r>
              <a:rPr lang="tr-TR" dirty="0" err="1" smtClean="0"/>
              <a:t>trombosit</a:t>
            </a:r>
            <a:r>
              <a:rPr lang="tr-TR" dirty="0" smtClean="0"/>
              <a:t> inhibitörleri, </a:t>
            </a:r>
            <a:r>
              <a:rPr lang="tr-TR" dirty="0" err="1" smtClean="0"/>
              <a:t>trombin</a:t>
            </a:r>
            <a:r>
              <a:rPr lang="tr-TR" dirty="0" smtClean="0"/>
              <a:t> inhibitörleri, </a:t>
            </a:r>
            <a:r>
              <a:rPr lang="tr-TR" dirty="0" err="1" smtClean="0"/>
              <a:t>trombolitik</a:t>
            </a:r>
            <a:r>
              <a:rPr lang="tr-TR" dirty="0" smtClean="0"/>
              <a:t> ajanlar veya </a:t>
            </a:r>
            <a:r>
              <a:rPr lang="tr-TR" dirty="0" err="1" smtClean="0"/>
              <a:t>trombositopeniye</a:t>
            </a:r>
            <a:r>
              <a:rPr lang="tr-TR" dirty="0" smtClean="0"/>
              <a:t> yaygın olarak neden olan ajanlar gibi </a:t>
            </a:r>
            <a:r>
              <a:rPr lang="tr-TR" dirty="0" err="1" smtClean="0"/>
              <a:t>hemostazı</a:t>
            </a:r>
            <a:r>
              <a:rPr lang="tr-TR" dirty="0" smtClean="0"/>
              <a:t> etkileyen ajanlarla kanama riskini artırabilir.</a:t>
            </a:r>
            <a:endParaRPr lang="tr-TR" dirty="0"/>
          </a:p>
        </p:txBody>
      </p:sp>
      <p:sp>
        <p:nvSpPr>
          <p:cNvPr id="4" name="3 İçerik Yer Tutucusu"/>
          <p:cNvSpPr>
            <a:spLocks noGrp="1"/>
          </p:cNvSpPr>
          <p:nvPr>
            <p:ph sz="half" idx="2"/>
          </p:nvPr>
        </p:nvSpPr>
        <p:spPr/>
        <p:txBody>
          <a:bodyPr>
            <a:normAutofit fontScale="85000" lnSpcReduction="10000"/>
          </a:bodyPr>
          <a:lstStyle/>
          <a:p>
            <a:r>
              <a:rPr lang="tr-TR" dirty="0" err="1" smtClean="0"/>
              <a:t>Trombositlerle</a:t>
            </a:r>
            <a:r>
              <a:rPr lang="tr-TR" dirty="0" smtClean="0"/>
              <a:t> </a:t>
            </a:r>
            <a:r>
              <a:rPr lang="tr-TR" dirty="0" err="1" smtClean="0"/>
              <a:t>serotonin</a:t>
            </a:r>
            <a:r>
              <a:rPr lang="tr-TR" dirty="0" smtClean="0"/>
              <a:t> </a:t>
            </a:r>
            <a:r>
              <a:rPr lang="tr-TR" dirty="0" err="1" smtClean="0"/>
              <a:t>salınımı</a:t>
            </a:r>
            <a:r>
              <a:rPr lang="tr-TR" dirty="0" smtClean="0"/>
              <a:t>, </a:t>
            </a:r>
            <a:r>
              <a:rPr lang="tr-TR" dirty="0" err="1" smtClean="0"/>
              <a:t>hemostaza</a:t>
            </a:r>
            <a:r>
              <a:rPr lang="tr-TR" dirty="0" smtClean="0"/>
              <a:t> önemli bir rol oynar, bu nedenle </a:t>
            </a:r>
            <a:r>
              <a:rPr lang="tr-TR" dirty="0" err="1" smtClean="0"/>
              <a:t>SRI'ler</a:t>
            </a:r>
            <a:r>
              <a:rPr lang="tr-TR" dirty="0" smtClean="0"/>
              <a:t> </a:t>
            </a:r>
            <a:r>
              <a:rPr lang="tr-TR" dirty="0" err="1" smtClean="0"/>
              <a:t>platelet</a:t>
            </a:r>
            <a:r>
              <a:rPr lang="tr-TR" dirty="0" smtClean="0"/>
              <a:t> fonksiyonunu değiştirebilir ve kanamaya neden olabilir. Yayınlanmış olgu sunumları, </a:t>
            </a:r>
            <a:r>
              <a:rPr lang="tr-TR" dirty="0" err="1" smtClean="0"/>
              <a:t>serotonin</a:t>
            </a:r>
            <a:r>
              <a:rPr lang="tr-TR" dirty="0" smtClean="0"/>
              <a:t> geri alımına müdahale eden </a:t>
            </a:r>
            <a:r>
              <a:rPr lang="tr-TR" dirty="0" err="1" smtClean="0"/>
              <a:t>psikotropik</a:t>
            </a:r>
            <a:r>
              <a:rPr lang="tr-TR" dirty="0" smtClean="0"/>
              <a:t> ajanlarla tedavi edilen hastalarda kanama ataklarının varlığını belgelemektedir. </a:t>
            </a:r>
            <a:endParaRPr lang="tr-TR" dirty="0"/>
          </a:p>
        </p:txBody>
      </p:sp>
      <p:pic>
        <p:nvPicPr>
          <p:cNvPr id="5" name="4 Resim" descr="15983011_0_640x640 (1).jpg"/>
          <p:cNvPicPr>
            <a:picLocks noChangeAspect="1"/>
          </p:cNvPicPr>
          <p:nvPr/>
        </p:nvPicPr>
        <p:blipFill>
          <a:blip r:embed="rId2"/>
          <a:stretch>
            <a:fillRect/>
          </a:stretch>
        </p:blipFill>
        <p:spPr>
          <a:xfrm>
            <a:off x="1571604" y="4907280"/>
            <a:ext cx="1950720" cy="195072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FFC000"/>
          </a:solidFill>
        </p:spPr>
        <p:txBody>
          <a:bodyPr/>
          <a:lstStyle/>
          <a:p>
            <a:r>
              <a:rPr lang="tr-TR" b="1" dirty="0" err="1" smtClean="0"/>
              <a:t>sertralin</a:t>
            </a:r>
            <a:r>
              <a:rPr lang="tr-TR" b="1" dirty="0" smtClean="0"/>
              <a:t> ↔ </a:t>
            </a:r>
            <a:r>
              <a:rPr lang="tr-TR" b="1" dirty="0" err="1" smtClean="0"/>
              <a:t>doksepin</a:t>
            </a:r>
            <a:endParaRPr lang="tr-TR" b="1" dirty="0"/>
          </a:p>
        </p:txBody>
      </p:sp>
      <p:sp>
        <p:nvSpPr>
          <p:cNvPr id="3" name="2 İçerik Yer Tutucusu"/>
          <p:cNvSpPr>
            <a:spLocks noGrp="1"/>
          </p:cNvSpPr>
          <p:nvPr>
            <p:ph sz="half" idx="1"/>
          </p:nvPr>
        </p:nvSpPr>
        <p:spPr>
          <a:xfrm>
            <a:off x="285720" y="1285860"/>
            <a:ext cx="5643602" cy="4186253"/>
          </a:xfrm>
          <a:solidFill>
            <a:schemeClr val="accent3">
              <a:lumMod val="60000"/>
              <a:lumOff val="40000"/>
            </a:schemeClr>
          </a:solidFill>
        </p:spPr>
        <p:txBody>
          <a:bodyPr>
            <a:normAutofit fontScale="70000" lnSpcReduction="20000"/>
          </a:bodyPr>
          <a:lstStyle/>
          <a:p>
            <a:r>
              <a:rPr lang="tr-TR" dirty="0" smtClean="0"/>
              <a:t>Birlikte kullanımı </a:t>
            </a:r>
            <a:r>
              <a:rPr lang="tr-TR" dirty="0" err="1" smtClean="0"/>
              <a:t>trisiklik</a:t>
            </a:r>
            <a:r>
              <a:rPr lang="tr-TR" dirty="0" smtClean="0"/>
              <a:t> </a:t>
            </a:r>
            <a:r>
              <a:rPr lang="tr-TR" dirty="0" err="1" smtClean="0"/>
              <a:t>antidepresanların</a:t>
            </a:r>
            <a:r>
              <a:rPr lang="tr-TR" dirty="0" smtClean="0"/>
              <a:t> (</a:t>
            </a:r>
            <a:r>
              <a:rPr lang="tr-TR" dirty="0" err="1" smtClean="0"/>
              <a:t>TCA'ların</a:t>
            </a:r>
            <a:r>
              <a:rPr lang="tr-TR" dirty="0" smtClean="0"/>
              <a:t>) plazma konsantrasyonlarını artırabilir. Önerilen mekanizma, birçok </a:t>
            </a:r>
            <a:r>
              <a:rPr lang="tr-TR" dirty="0" err="1" smtClean="0"/>
              <a:t>antidepresan</a:t>
            </a:r>
            <a:r>
              <a:rPr lang="tr-TR" dirty="0" smtClean="0"/>
              <a:t> ve </a:t>
            </a:r>
            <a:r>
              <a:rPr lang="tr-TR" dirty="0" err="1" smtClean="0"/>
              <a:t>psikotropik</a:t>
            </a:r>
            <a:r>
              <a:rPr lang="tr-TR" dirty="0" smtClean="0"/>
              <a:t> ilacın </a:t>
            </a:r>
            <a:r>
              <a:rPr lang="tr-TR" dirty="0" err="1" smtClean="0"/>
              <a:t>metabolik</a:t>
            </a:r>
            <a:r>
              <a:rPr lang="tr-TR" dirty="0" smtClean="0"/>
              <a:t> </a:t>
            </a:r>
            <a:r>
              <a:rPr lang="tr-TR" dirty="0" err="1" smtClean="0"/>
              <a:t>klirensinden</a:t>
            </a:r>
            <a:r>
              <a:rPr lang="tr-TR" dirty="0" smtClean="0"/>
              <a:t> sorumlu olan </a:t>
            </a:r>
            <a:r>
              <a:rPr lang="tr-TR" dirty="0" err="1" smtClean="0"/>
              <a:t>izoenzim</a:t>
            </a:r>
            <a:r>
              <a:rPr lang="tr-TR" dirty="0" smtClean="0"/>
              <a:t> olan CYP450 2D6'nın </a:t>
            </a:r>
            <a:r>
              <a:rPr lang="tr-TR" dirty="0" err="1" smtClean="0"/>
              <a:t>sertralin</a:t>
            </a:r>
            <a:r>
              <a:rPr lang="tr-TR" dirty="0" smtClean="0"/>
              <a:t> tarafından   </a:t>
            </a:r>
            <a:r>
              <a:rPr lang="tr-TR" dirty="0" err="1" smtClean="0"/>
              <a:t>inhibisyonudur</a:t>
            </a:r>
            <a:r>
              <a:rPr lang="tr-TR" dirty="0" smtClean="0"/>
              <a:t>.TCA oranı </a:t>
            </a:r>
            <a:r>
              <a:rPr lang="tr-TR" dirty="0" err="1" smtClean="0"/>
              <a:t>nın</a:t>
            </a:r>
            <a:r>
              <a:rPr lang="tr-TR" dirty="0" smtClean="0"/>
              <a:t>%250  arttığı bildirilmiştir. </a:t>
            </a:r>
          </a:p>
          <a:p>
            <a:r>
              <a:rPr lang="tr-TR" dirty="0" smtClean="0"/>
              <a:t> </a:t>
            </a:r>
            <a:r>
              <a:rPr lang="tr-TR" sz="3400" dirty="0" err="1" smtClean="0"/>
              <a:t>Sertralin</a:t>
            </a:r>
            <a:r>
              <a:rPr lang="tr-TR" dirty="0" smtClean="0"/>
              <a:t> tedaviye eklendiğinde veya tedaviden çekildiğinde farmakolojik cevap ve plazma TCA düzeyleri daha yakından izlenmeli ve gerektiğinde TCA dozajı ayarlanmalıdır. Hastalar, TCA </a:t>
            </a:r>
            <a:r>
              <a:rPr lang="tr-TR" dirty="0" err="1" smtClean="0"/>
              <a:t>toksisitesinin</a:t>
            </a:r>
            <a:r>
              <a:rPr lang="tr-TR" dirty="0" smtClean="0"/>
              <a:t> belirtileri ve semptomları (örn., </a:t>
            </a:r>
            <a:r>
              <a:rPr lang="tr-TR" dirty="0" err="1" smtClean="0"/>
              <a:t>Sedasyon</a:t>
            </a:r>
            <a:r>
              <a:rPr lang="tr-TR" dirty="0" smtClean="0"/>
              <a:t>, ağız kuruluğu, bulanık görme, kabızlık, </a:t>
            </a:r>
            <a:r>
              <a:rPr lang="tr-TR" dirty="0" err="1" smtClean="0"/>
              <a:t>üriner</a:t>
            </a:r>
            <a:r>
              <a:rPr lang="tr-TR" dirty="0" smtClean="0"/>
              <a:t> </a:t>
            </a:r>
            <a:r>
              <a:rPr lang="tr-TR" dirty="0" err="1" smtClean="0"/>
              <a:t>retansiyon</a:t>
            </a:r>
            <a:r>
              <a:rPr lang="tr-TR" dirty="0" smtClean="0"/>
              <a:t>) konusunda bilgilendirilmelidir.</a:t>
            </a:r>
            <a:endParaRPr lang="tr-TR" dirty="0"/>
          </a:p>
        </p:txBody>
      </p:sp>
      <p:sp>
        <p:nvSpPr>
          <p:cNvPr id="5" name="4 Dikdörtgen"/>
          <p:cNvSpPr/>
          <p:nvPr/>
        </p:nvSpPr>
        <p:spPr>
          <a:xfrm>
            <a:off x="6286512" y="1285860"/>
            <a:ext cx="2357422" cy="3139321"/>
          </a:xfrm>
          <a:prstGeom prst="rect">
            <a:avLst/>
          </a:prstGeom>
          <a:solidFill>
            <a:schemeClr val="accent1">
              <a:lumMod val="40000"/>
              <a:lumOff val="60000"/>
            </a:schemeClr>
          </a:solidFill>
        </p:spPr>
        <p:txBody>
          <a:bodyPr wrap="square">
            <a:spAutoFit/>
          </a:bodyPr>
          <a:lstStyle/>
          <a:p>
            <a:r>
              <a:rPr lang="tr-TR" dirty="0" smtClean="0"/>
              <a:t>TCA kombinasyonu, beyin sapı 5HT1A reseptörlerinin </a:t>
            </a:r>
            <a:r>
              <a:rPr lang="tr-TR" dirty="0" err="1" smtClean="0"/>
              <a:t>hiper</a:t>
            </a:r>
            <a:r>
              <a:rPr lang="tr-TR" dirty="0" smtClean="0"/>
              <a:t> -</a:t>
            </a:r>
            <a:r>
              <a:rPr lang="tr-TR" dirty="0" err="1" smtClean="0"/>
              <a:t>stimülasyonundan</a:t>
            </a:r>
            <a:r>
              <a:rPr lang="tr-TR" dirty="0" smtClean="0"/>
              <a:t> kaynaklandığı düşünülebilecek ciddi ancak potansiyel olarak ölümcül bir durum olan </a:t>
            </a:r>
            <a:r>
              <a:rPr lang="tr-TR" dirty="0" err="1" smtClean="0">
                <a:solidFill>
                  <a:schemeClr val="accent6">
                    <a:lumMod val="75000"/>
                  </a:schemeClr>
                </a:solidFill>
                <a:latin typeface="Aharoni" pitchFamily="2" charset="-79"/>
                <a:cs typeface="Aharoni" pitchFamily="2" charset="-79"/>
              </a:rPr>
              <a:t>serotonin</a:t>
            </a:r>
            <a:r>
              <a:rPr lang="tr-TR" dirty="0" smtClean="0">
                <a:solidFill>
                  <a:schemeClr val="accent6">
                    <a:lumMod val="75000"/>
                  </a:schemeClr>
                </a:solidFill>
                <a:latin typeface="Aharoni" pitchFamily="2" charset="-79"/>
                <a:cs typeface="Aharoni" pitchFamily="2" charset="-79"/>
              </a:rPr>
              <a:t> sendromu</a:t>
            </a:r>
            <a:r>
              <a:rPr lang="tr-TR" dirty="0" smtClean="0"/>
              <a:t> riskini güçlendirebilir.</a:t>
            </a:r>
            <a:endParaRPr lang="tr-TR" dirty="0"/>
          </a:p>
        </p:txBody>
      </p:sp>
      <p:sp>
        <p:nvSpPr>
          <p:cNvPr id="4" name="İçerik Yer Tutucusu 3"/>
          <p:cNvSpPr>
            <a:spLocks noGrp="1"/>
          </p:cNvSpPr>
          <p:nvPr>
            <p:ph sz="half" idx="2"/>
          </p:nvPr>
        </p:nvSpPr>
        <p:spPr/>
        <p:txBody>
          <a:bodyPr/>
          <a:lstStyle/>
          <a:p>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4">
              <a:lumMod val="40000"/>
              <a:lumOff val="60000"/>
            </a:schemeClr>
          </a:solidFill>
        </p:spPr>
        <p:txBody>
          <a:bodyPr/>
          <a:lstStyle/>
          <a:p>
            <a:r>
              <a:rPr lang="tr-TR" dirty="0" smtClean="0">
                <a:latin typeface="Aharoni" pitchFamily="2" charset="-79"/>
                <a:cs typeface="Aharoni" pitchFamily="2" charset="-79"/>
              </a:rPr>
              <a:t>ESİTALOPRAM</a:t>
            </a:r>
            <a:endParaRPr lang="tr-TR" dirty="0">
              <a:latin typeface="Aharoni" pitchFamily="2" charset="-79"/>
              <a:cs typeface="Aharoni" pitchFamily="2" charset="-79"/>
            </a:endParaRPr>
          </a:p>
        </p:txBody>
      </p:sp>
      <p:sp>
        <p:nvSpPr>
          <p:cNvPr id="3" name="2 İçerik Yer Tutucusu"/>
          <p:cNvSpPr>
            <a:spLocks noGrp="1"/>
          </p:cNvSpPr>
          <p:nvPr>
            <p:ph idx="1"/>
          </p:nvPr>
        </p:nvSpPr>
        <p:spPr/>
        <p:txBody>
          <a:bodyPr>
            <a:normAutofit/>
          </a:bodyPr>
          <a:lstStyle/>
          <a:p>
            <a:r>
              <a:rPr lang="en-US" b="1" dirty="0" smtClean="0">
                <a:solidFill>
                  <a:srgbClr val="C00000"/>
                </a:solidFill>
              </a:rPr>
              <a:t>365 major</a:t>
            </a:r>
            <a:r>
              <a:rPr lang="en-US" dirty="0" smtClean="0">
                <a:solidFill>
                  <a:srgbClr val="C00000"/>
                </a:solidFill>
              </a:rPr>
              <a:t> </a:t>
            </a:r>
            <a:r>
              <a:rPr lang="en-US" dirty="0" smtClean="0"/>
              <a:t>drug interactions </a:t>
            </a:r>
          </a:p>
          <a:p>
            <a:r>
              <a:rPr lang="en-US" b="1" dirty="0" smtClean="0">
                <a:solidFill>
                  <a:srgbClr val="FFC000"/>
                </a:solidFill>
              </a:rPr>
              <a:t>669 </a:t>
            </a:r>
            <a:r>
              <a:rPr lang="en-US" b="1" dirty="0" err="1" smtClean="0">
                <a:solidFill>
                  <a:srgbClr val="FFC000"/>
                </a:solidFill>
              </a:rPr>
              <a:t>moderate</a:t>
            </a:r>
            <a:r>
              <a:rPr lang="en-US" dirty="0" err="1" smtClean="0"/>
              <a:t>drug</a:t>
            </a:r>
            <a:r>
              <a:rPr lang="en-US" dirty="0" smtClean="0"/>
              <a:t> interactions </a:t>
            </a:r>
          </a:p>
          <a:p>
            <a:r>
              <a:rPr lang="en-US" b="1" dirty="0" smtClean="0">
                <a:solidFill>
                  <a:srgbClr val="FFFF00"/>
                </a:solidFill>
              </a:rPr>
              <a:t>55 minor</a:t>
            </a:r>
            <a:r>
              <a:rPr lang="en-US" dirty="0" smtClean="0">
                <a:solidFill>
                  <a:srgbClr val="FFFF00"/>
                </a:solidFill>
              </a:rPr>
              <a:t> </a:t>
            </a:r>
            <a:r>
              <a:rPr lang="en-US" dirty="0" smtClean="0"/>
              <a:t>drug interactions </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solidFill>
            <a:schemeClr val="tx2">
              <a:lumMod val="20000"/>
              <a:lumOff val="80000"/>
            </a:schemeClr>
          </a:solidFill>
        </p:spPr>
        <p:txBody>
          <a:bodyPr>
            <a:normAutofit/>
          </a:bodyPr>
          <a:lstStyle/>
          <a:p>
            <a:r>
              <a:rPr lang="tr-TR" b="1" dirty="0" smtClean="0"/>
              <a:t> </a:t>
            </a:r>
            <a:r>
              <a:rPr lang="tr-TR" b="1" dirty="0" err="1" smtClean="0"/>
              <a:t>essitalopram</a:t>
            </a:r>
            <a:r>
              <a:rPr lang="tr-TR" b="1" dirty="0" smtClean="0"/>
              <a:t>↔</a:t>
            </a:r>
            <a:r>
              <a:rPr lang="tr-TR" b="1" dirty="0" err="1" smtClean="0"/>
              <a:t>lopinavir</a:t>
            </a:r>
            <a:r>
              <a:rPr lang="tr-TR" b="1" dirty="0" smtClean="0"/>
              <a:t> </a:t>
            </a:r>
            <a:endParaRPr lang="tr-TR" dirty="0"/>
          </a:p>
        </p:txBody>
      </p:sp>
      <p:sp>
        <p:nvSpPr>
          <p:cNvPr id="6" name="5 İçerik Yer Tutucusu"/>
          <p:cNvSpPr>
            <a:spLocks noGrp="1"/>
          </p:cNvSpPr>
          <p:nvPr>
            <p:ph sz="half" idx="1"/>
          </p:nvPr>
        </p:nvSpPr>
        <p:spPr>
          <a:xfrm>
            <a:off x="214282" y="4429132"/>
            <a:ext cx="5286412" cy="2125661"/>
          </a:xfrm>
          <a:solidFill>
            <a:schemeClr val="accent3">
              <a:lumMod val="60000"/>
              <a:lumOff val="40000"/>
            </a:schemeClr>
          </a:solidFill>
        </p:spPr>
        <p:txBody>
          <a:bodyPr>
            <a:normAutofit fontScale="77500" lnSpcReduction="20000"/>
          </a:bodyPr>
          <a:lstStyle/>
          <a:p>
            <a:r>
              <a:rPr lang="tr-TR" dirty="0" smtClean="0"/>
              <a:t> </a:t>
            </a:r>
            <a:r>
              <a:rPr lang="tr-TR" dirty="0" err="1" smtClean="0"/>
              <a:t>Escitalopram</a:t>
            </a:r>
            <a:r>
              <a:rPr lang="tr-TR" dirty="0" smtClean="0"/>
              <a:t> QT aralığının doz bağımlı uzamasına neden olabilir. Teorik olarak, QT aralığını uzatabilecek diğer ajanlarla birlikte uygulanması, ilave etkilere ve </a:t>
            </a:r>
            <a:r>
              <a:rPr lang="tr-TR" dirty="0" err="1" smtClean="0"/>
              <a:t>torsade</a:t>
            </a:r>
            <a:r>
              <a:rPr lang="tr-TR" dirty="0" smtClean="0"/>
              <a:t> de </a:t>
            </a:r>
            <a:r>
              <a:rPr lang="tr-TR" dirty="0" err="1" smtClean="0"/>
              <a:t>pointes</a:t>
            </a:r>
            <a:r>
              <a:rPr lang="tr-TR" dirty="0" smtClean="0"/>
              <a:t> ve ani ölüm dahil olmak üzere </a:t>
            </a:r>
            <a:r>
              <a:rPr lang="tr-TR" dirty="0" err="1" smtClean="0"/>
              <a:t>ventriküler</a:t>
            </a:r>
            <a:r>
              <a:rPr lang="tr-TR" dirty="0" smtClean="0"/>
              <a:t> aritmilerin artmasına neden olabilir</a:t>
            </a:r>
            <a:endParaRPr lang="tr-TR" dirty="0"/>
          </a:p>
        </p:txBody>
      </p:sp>
      <p:sp>
        <p:nvSpPr>
          <p:cNvPr id="7" name="6 Dikdörtgen"/>
          <p:cNvSpPr/>
          <p:nvPr/>
        </p:nvSpPr>
        <p:spPr>
          <a:xfrm>
            <a:off x="5786446" y="4071942"/>
            <a:ext cx="2857520" cy="2585323"/>
          </a:xfrm>
          <a:prstGeom prst="rect">
            <a:avLst/>
          </a:prstGeom>
          <a:solidFill>
            <a:schemeClr val="accent6">
              <a:lumMod val="40000"/>
              <a:lumOff val="60000"/>
            </a:schemeClr>
          </a:solidFill>
        </p:spPr>
        <p:txBody>
          <a:bodyPr wrap="square">
            <a:spAutoFit/>
          </a:bodyPr>
          <a:lstStyle/>
          <a:p>
            <a:r>
              <a:rPr lang="tr-TR" dirty="0" smtClean="0"/>
              <a:t> Baş dönmesi, başın çarpması, bayılma, çarpıntı, düzensiz kalp ritmi, nefes darlığı veya </a:t>
            </a:r>
            <a:r>
              <a:rPr lang="tr-TR" dirty="0" err="1" smtClean="0"/>
              <a:t>senkop</a:t>
            </a:r>
            <a:r>
              <a:rPr lang="tr-TR" dirty="0" smtClean="0"/>
              <a:t> gibi </a:t>
            </a:r>
            <a:r>
              <a:rPr lang="tr-TR" dirty="0" err="1" smtClean="0"/>
              <a:t>torsade</a:t>
            </a:r>
            <a:r>
              <a:rPr lang="tr-TR" dirty="0" smtClean="0"/>
              <a:t> de </a:t>
            </a:r>
            <a:r>
              <a:rPr lang="tr-TR" dirty="0" err="1" smtClean="0"/>
              <a:t>pointes</a:t>
            </a:r>
            <a:r>
              <a:rPr lang="tr-TR" dirty="0" smtClean="0"/>
              <a:t> oluşumuna işaret edebilecek semptomlar yaşarsanız, hastalara derhal tıbbi yardım istemeleri önerilir. </a:t>
            </a:r>
            <a:endParaRPr lang="tr-TR" dirty="0"/>
          </a:p>
        </p:txBody>
      </p:sp>
      <p:sp>
        <p:nvSpPr>
          <p:cNvPr id="2" name="İçerik Yer Tutucusu 1"/>
          <p:cNvSpPr>
            <a:spLocks noGrp="1"/>
          </p:cNvSpPr>
          <p:nvPr>
            <p:ph sz="half" idx="2"/>
          </p:nvPr>
        </p:nvSpPr>
        <p:spPr/>
        <p:txBody>
          <a:bodyPr/>
          <a:lstStyle/>
          <a:p>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fontScale="90000"/>
          </a:bodyPr>
          <a:lstStyle/>
          <a:p>
            <a:r>
              <a:rPr lang="tr-TR" sz="3600" dirty="0" smtClean="0">
                <a:latin typeface="Aharoni" pitchFamily="2" charset="-79"/>
                <a:cs typeface="Aharoni" pitchFamily="2" charset="-79"/>
              </a:rPr>
              <a:t>SELEKTİF SEROTONİN RE-UPTAKE İNHİBİTÖRLERİ</a:t>
            </a:r>
            <a:endParaRPr lang="tr-TR" sz="3600" dirty="0">
              <a:latin typeface="Aharoni" pitchFamily="2" charset="-79"/>
              <a:cs typeface="Aharoni" pitchFamily="2" charset="-79"/>
            </a:endParaRPr>
          </a:p>
        </p:txBody>
      </p:sp>
      <p:sp>
        <p:nvSpPr>
          <p:cNvPr id="6" name="5 İçerik Yer Tutucusu"/>
          <p:cNvSpPr>
            <a:spLocks noGrp="1"/>
          </p:cNvSpPr>
          <p:nvPr>
            <p:ph idx="1"/>
          </p:nvPr>
        </p:nvSpPr>
        <p:spPr>
          <a:solidFill>
            <a:schemeClr val="accent5">
              <a:lumMod val="60000"/>
              <a:lumOff val="40000"/>
            </a:schemeClr>
          </a:solidFill>
        </p:spPr>
        <p:txBody>
          <a:bodyPr/>
          <a:lstStyle/>
          <a:p>
            <a:r>
              <a:rPr lang="tr-TR" b="1" dirty="0" smtClean="0">
                <a:solidFill>
                  <a:schemeClr val="accent2">
                    <a:lumMod val="50000"/>
                  </a:schemeClr>
                </a:solidFill>
                <a:latin typeface="Algerian" pitchFamily="82" charset="0"/>
              </a:rPr>
              <a:t>SİTALOPRAM</a:t>
            </a:r>
          </a:p>
          <a:p>
            <a:r>
              <a:rPr lang="tr-TR" b="1" dirty="0" smtClean="0">
                <a:solidFill>
                  <a:schemeClr val="tx2">
                    <a:lumMod val="50000"/>
                  </a:schemeClr>
                </a:solidFill>
                <a:latin typeface="Algerian" pitchFamily="82" charset="0"/>
              </a:rPr>
              <a:t>ESSİTALOPRAM</a:t>
            </a:r>
          </a:p>
          <a:p>
            <a:r>
              <a:rPr lang="tr-TR" b="1" dirty="0" smtClean="0">
                <a:solidFill>
                  <a:schemeClr val="accent4">
                    <a:lumMod val="50000"/>
                  </a:schemeClr>
                </a:solidFill>
                <a:latin typeface="Algerian" pitchFamily="82" charset="0"/>
              </a:rPr>
              <a:t>SERTRALİN</a:t>
            </a:r>
          </a:p>
          <a:p>
            <a:r>
              <a:rPr lang="tr-TR" b="1" dirty="0" smtClean="0">
                <a:solidFill>
                  <a:schemeClr val="accent3">
                    <a:lumMod val="50000"/>
                  </a:schemeClr>
                </a:solidFill>
                <a:latin typeface="Algerian" pitchFamily="82" charset="0"/>
              </a:rPr>
              <a:t>FLUOKSETİN</a:t>
            </a:r>
          </a:p>
          <a:p>
            <a:r>
              <a:rPr lang="tr-TR" b="1" dirty="0" smtClean="0">
                <a:solidFill>
                  <a:schemeClr val="accent6">
                    <a:lumMod val="50000"/>
                  </a:schemeClr>
                </a:solidFill>
                <a:latin typeface="Algerian" pitchFamily="82" charset="0"/>
              </a:rPr>
              <a:t>FLUVOKSAMİN</a:t>
            </a:r>
          </a:p>
          <a:p>
            <a:r>
              <a:rPr lang="tr-TR" b="1" dirty="0" smtClean="0">
                <a:solidFill>
                  <a:srgbClr val="7030A0"/>
                </a:solidFill>
                <a:latin typeface="Algerian" pitchFamily="82" charset="0"/>
              </a:rPr>
              <a:t>PAROKSETİN</a:t>
            </a:r>
            <a:endParaRPr lang="tr-TR" b="1" dirty="0">
              <a:solidFill>
                <a:srgbClr val="7030A0"/>
              </a:solidFill>
              <a:latin typeface="Algerian" pitchFamily="82"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8880" y="0"/>
            <a:ext cx="6995120" cy="1143000"/>
          </a:xfrm>
          <a:solidFill>
            <a:schemeClr val="accent3">
              <a:lumMod val="60000"/>
              <a:lumOff val="40000"/>
            </a:schemeClr>
          </a:solidFill>
        </p:spPr>
        <p:style>
          <a:lnRef idx="1">
            <a:schemeClr val="accent2"/>
          </a:lnRef>
          <a:fillRef idx="3">
            <a:schemeClr val="accent2"/>
          </a:fillRef>
          <a:effectRef idx="2">
            <a:schemeClr val="accent2"/>
          </a:effectRef>
          <a:fontRef idx="minor">
            <a:schemeClr val="lt1"/>
          </a:fontRef>
        </p:style>
        <p:txBody>
          <a:bodyPr/>
          <a:lstStyle/>
          <a:p>
            <a:r>
              <a:rPr lang="tr-TR" dirty="0" err="1" smtClean="0">
                <a:solidFill>
                  <a:schemeClr val="tx1"/>
                </a:solidFill>
              </a:rPr>
              <a:t>essitalopram</a:t>
            </a:r>
            <a:r>
              <a:rPr lang="tr-TR" dirty="0" smtClean="0">
                <a:solidFill>
                  <a:schemeClr val="tx1"/>
                </a:solidFill>
              </a:rPr>
              <a:t> ↔ amfetamin</a:t>
            </a:r>
            <a:endParaRPr lang="tr-TR" dirty="0">
              <a:solidFill>
                <a:schemeClr val="tx1"/>
              </a:solidFill>
            </a:endParaRPr>
          </a:p>
        </p:txBody>
      </p:sp>
      <p:sp>
        <p:nvSpPr>
          <p:cNvPr id="4" name="3 İçerik Yer Tutucusu"/>
          <p:cNvSpPr>
            <a:spLocks noGrp="1"/>
          </p:cNvSpPr>
          <p:nvPr>
            <p:ph idx="1"/>
          </p:nvPr>
        </p:nvSpPr>
        <p:spPr>
          <a:xfrm>
            <a:off x="0" y="3000372"/>
            <a:ext cx="4283968" cy="3429001"/>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r>
              <a:rPr lang="tr-TR" dirty="0" smtClean="0"/>
              <a:t>Birçok vaka raporunda, </a:t>
            </a:r>
            <a:r>
              <a:rPr lang="tr-TR" dirty="0" err="1" smtClean="0"/>
              <a:t>serotonin</a:t>
            </a:r>
            <a:r>
              <a:rPr lang="tr-TR" dirty="0" smtClean="0"/>
              <a:t> geri alım inhibitörlerinin </a:t>
            </a:r>
            <a:r>
              <a:rPr lang="tr-TR" dirty="0" err="1" smtClean="0"/>
              <a:t>sempatomimetik</a:t>
            </a:r>
            <a:r>
              <a:rPr lang="tr-TR" dirty="0" smtClean="0"/>
              <a:t> ajanlara karşı farmakolojik cevabı güçleştirebileceği öne sürülmüştür. </a:t>
            </a:r>
          </a:p>
          <a:p>
            <a:r>
              <a:rPr lang="tr-TR" dirty="0" smtClean="0"/>
              <a:t>Etkileşimin kesin mekanizması belirsizdir. Ancak mekanizmanın beyin sapındaki 5-HT1A ve 2A reseptörlerinin </a:t>
            </a:r>
            <a:r>
              <a:rPr lang="tr-TR" dirty="0" err="1" smtClean="0"/>
              <a:t>hiperstimulasyonundan</a:t>
            </a:r>
            <a:r>
              <a:rPr lang="tr-TR" dirty="0" smtClean="0"/>
              <a:t> kaynaklandığı düşünülmektedir.</a:t>
            </a:r>
            <a:br>
              <a:rPr lang="tr-TR" dirty="0" smtClean="0"/>
            </a:br>
            <a:endParaRPr lang="tr-TR" dirty="0"/>
          </a:p>
        </p:txBody>
      </p:sp>
      <p:sp>
        <p:nvSpPr>
          <p:cNvPr id="5" name="2 İçerik Yer Tutucusu"/>
          <p:cNvSpPr txBox="1">
            <a:spLocks/>
          </p:cNvSpPr>
          <p:nvPr/>
        </p:nvSpPr>
        <p:spPr>
          <a:xfrm>
            <a:off x="4355976" y="3429000"/>
            <a:ext cx="4608512" cy="3429001"/>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Genel olarak, amfetaminler ve diğer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sempatomimetik</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iştah baskılayıcılar, seçici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geri alım inhibitörleri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SSRI'ler</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veya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norepinefrin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geri alım inhibitörleri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SNRI'ler</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ile kombine edilmemelidir.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Bu ajanlar birlikte kullanılması gerekiyorsa,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sempatomimetik</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etkileri ve olası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sendromu için yakın izlem önerilir. </a:t>
            </a: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9" name="8 Resim" descr="53fdd9c1abea3ce65d141029_1410717750843.jpg"/>
          <p:cNvPicPr>
            <a:picLocks noChangeAspect="1"/>
          </p:cNvPicPr>
          <p:nvPr/>
        </p:nvPicPr>
        <p:blipFill>
          <a:blip r:embed="rId2" cstate="print"/>
          <a:srcRect r="10256"/>
          <a:stretch>
            <a:fillRect/>
          </a:stretch>
        </p:blipFill>
        <p:spPr>
          <a:xfrm>
            <a:off x="4896036" y="2060848"/>
            <a:ext cx="1476164" cy="1008112"/>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14282" y="214290"/>
            <a:ext cx="7072362" cy="1143000"/>
          </a:xfrm>
          <a:solidFill>
            <a:schemeClr val="accent2">
              <a:lumMod val="60000"/>
              <a:lumOff val="40000"/>
            </a:schemeClr>
          </a:solidFill>
        </p:spPr>
        <p:txBody>
          <a:bodyPr>
            <a:normAutofit fontScale="90000"/>
          </a:bodyPr>
          <a:lstStyle/>
          <a:p>
            <a:r>
              <a:rPr lang="tr-TR" b="1" dirty="0" err="1" smtClean="0"/>
              <a:t>essitalopram</a:t>
            </a:r>
            <a:r>
              <a:rPr lang="tr-TR" b="1" dirty="0" smtClean="0"/>
              <a:t> ↔ </a:t>
            </a:r>
            <a:r>
              <a:rPr lang="tr-TR" b="1" dirty="0" err="1" smtClean="0"/>
              <a:t>ketoconazole</a:t>
            </a:r>
            <a:r>
              <a:rPr lang="tr-TR" b="1" dirty="0" smtClean="0"/>
              <a:t> </a:t>
            </a:r>
            <a:br>
              <a:rPr lang="tr-TR" b="1" dirty="0" smtClean="0"/>
            </a:br>
            <a:endParaRPr lang="tr-TR" dirty="0"/>
          </a:p>
        </p:txBody>
      </p:sp>
      <p:sp>
        <p:nvSpPr>
          <p:cNvPr id="5" name="4 İçerik Yer Tutucusu"/>
          <p:cNvSpPr>
            <a:spLocks noGrp="1"/>
          </p:cNvSpPr>
          <p:nvPr>
            <p:ph sz="half" idx="1"/>
          </p:nvPr>
        </p:nvSpPr>
        <p:spPr>
          <a:xfrm>
            <a:off x="457200" y="1600201"/>
            <a:ext cx="4038600" cy="3400435"/>
          </a:xfrm>
          <a:solidFill>
            <a:schemeClr val="accent1">
              <a:lumMod val="40000"/>
              <a:lumOff val="60000"/>
            </a:schemeClr>
          </a:solidFill>
        </p:spPr>
        <p:txBody>
          <a:bodyPr>
            <a:normAutofit fontScale="85000" lnSpcReduction="10000"/>
          </a:bodyPr>
          <a:lstStyle/>
          <a:p>
            <a:r>
              <a:rPr lang="tr-TR" dirty="0" smtClean="0"/>
              <a:t> </a:t>
            </a:r>
            <a:r>
              <a:rPr lang="tr-TR" dirty="0" err="1" smtClean="0"/>
              <a:t>Esitalopram</a:t>
            </a:r>
            <a:r>
              <a:rPr lang="tr-TR" dirty="0" smtClean="0"/>
              <a:t> QT aralığının doz bağımlı uzamasına neden olabilir. Teorik olarak, QT aralığını uzatabilecek diğer ajanlarla birlikte uygulanması, ilave etkilere ve </a:t>
            </a:r>
            <a:r>
              <a:rPr lang="tr-TR" dirty="0" err="1" smtClean="0"/>
              <a:t>torsade</a:t>
            </a:r>
            <a:r>
              <a:rPr lang="tr-TR" dirty="0" smtClean="0"/>
              <a:t> de </a:t>
            </a:r>
            <a:r>
              <a:rPr lang="tr-TR" dirty="0" err="1" smtClean="0"/>
              <a:t>pointes</a:t>
            </a:r>
            <a:r>
              <a:rPr lang="tr-TR" dirty="0" smtClean="0"/>
              <a:t> ve ani ölüm dahil olmak üzere </a:t>
            </a:r>
            <a:r>
              <a:rPr lang="tr-TR" dirty="0" err="1" smtClean="0"/>
              <a:t>ventriküler</a:t>
            </a:r>
            <a:r>
              <a:rPr lang="tr-TR" dirty="0" smtClean="0"/>
              <a:t> aritmilerin artmasına neden olabilir.</a:t>
            </a:r>
            <a:endParaRPr lang="tr-TR" dirty="0"/>
          </a:p>
        </p:txBody>
      </p:sp>
      <p:sp>
        <p:nvSpPr>
          <p:cNvPr id="6" name="5 İçerik Yer Tutucusu"/>
          <p:cNvSpPr>
            <a:spLocks noGrp="1"/>
          </p:cNvSpPr>
          <p:nvPr>
            <p:ph sz="half" idx="2"/>
          </p:nvPr>
        </p:nvSpPr>
        <p:spPr>
          <a:solidFill>
            <a:schemeClr val="accent3">
              <a:lumMod val="60000"/>
              <a:lumOff val="40000"/>
            </a:schemeClr>
          </a:solidFill>
        </p:spPr>
        <p:txBody>
          <a:bodyPr>
            <a:normAutofit fontScale="85000" lnSpcReduction="10000"/>
          </a:bodyPr>
          <a:lstStyle/>
          <a:p>
            <a:r>
              <a:rPr lang="tr-TR" dirty="0" err="1" smtClean="0"/>
              <a:t>Esitalopram</a:t>
            </a:r>
            <a:r>
              <a:rPr lang="tr-TR" dirty="0" smtClean="0"/>
              <a:t> QT aralığını uzatan diğer ilaçlarla birlikte kullanıldığında dikkatli olunması önerilir. Baş dönmesi, başın çarpması, bayılma, çarpıntı, düzensiz kalp ritmi, nefes darlığı veya </a:t>
            </a:r>
            <a:r>
              <a:rPr lang="tr-TR" dirty="0" err="1" smtClean="0"/>
              <a:t>senkop</a:t>
            </a:r>
            <a:r>
              <a:rPr lang="tr-TR" dirty="0" smtClean="0"/>
              <a:t> gibi </a:t>
            </a:r>
            <a:r>
              <a:rPr lang="tr-TR" dirty="0" err="1" smtClean="0"/>
              <a:t>torsade</a:t>
            </a:r>
            <a:r>
              <a:rPr lang="tr-TR" dirty="0" smtClean="0"/>
              <a:t> de </a:t>
            </a:r>
            <a:r>
              <a:rPr lang="tr-TR" dirty="0" err="1" smtClean="0"/>
              <a:t>pointes</a:t>
            </a:r>
            <a:r>
              <a:rPr lang="tr-TR" dirty="0" smtClean="0"/>
              <a:t> oluşumuna işaret edebilecek semptomlar yaşanırsa derhal tıbbi yardım istenmelidir.</a:t>
            </a:r>
            <a:endParaRPr lang="tr-TR" dirty="0"/>
          </a:p>
        </p:txBody>
      </p:sp>
      <p:pic>
        <p:nvPicPr>
          <p:cNvPr id="9" name="8 Resim" descr="ünlem işareti.jpg"/>
          <p:cNvPicPr>
            <a:picLocks noChangeAspect="1"/>
          </p:cNvPicPr>
          <p:nvPr/>
        </p:nvPicPr>
        <p:blipFill>
          <a:blip r:embed="rId2" cstate="print"/>
          <a:stretch>
            <a:fillRect/>
          </a:stretch>
        </p:blipFill>
        <p:spPr>
          <a:xfrm>
            <a:off x="3500430" y="5072074"/>
            <a:ext cx="1071570" cy="107157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6">
              <a:lumMod val="60000"/>
              <a:lumOff val="40000"/>
            </a:schemeClr>
          </a:solidFill>
        </p:spPr>
        <p:txBody>
          <a:bodyPr/>
          <a:lstStyle/>
          <a:p>
            <a:r>
              <a:rPr lang="tr-TR" b="1" dirty="0" err="1" smtClean="0"/>
              <a:t>essitalopram</a:t>
            </a:r>
            <a:r>
              <a:rPr lang="tr-TR" b="1" dirty="0" smtClean="0"/>
              <a:t> ↔ </a:t>
            </a:r>
            <a:r>
              <a:rPr lang="tr-TR" b="1" dirty="0" err="1" smtClean="0"/>
              <a:t>eritromisin</a:t>
            </a:r>
            <a:r>
              <a:rPr lang="tr-TR" b="1" dirty="0" smtClean="0"/>
              <a:t> </a:t>
            </a:r>
            <a:endParaRPr lang="tr-TR" b="1" dirty="0"/>
          </a:p>
        </p:txBody>
      </p:sp>
      <p:sp>
        <p:nvSpPr>
          <p:cNvPr id="3" name="2 İçerik Yer Tutucusu"/>
          <p:cNvSpPr>
            <a:spLocks noGrp="1"/>
          </p:cNvSpPr>
          <p:nvPr>
            <p:ph sz="half" idx="1"/>
          </p:nvPr>
        </p:nvSpPr>
        <p:spPr>
          <a:xfrm>
            <a:off x="457200" y="1600201"/>
            <a:ext cx="4043362" cy="2614617"/>
          </a:xfrm>
          <a:solidFill>
            <a:schemeClr val="accent3">
              <a:lumMod val="60000"/>
              <a:lumOff val="40000"/>
            </a:schemeClr>
          </a:solidFill>
        </p:spPr>
        <p:txBody>
          <a:bodyPr>
            <a:normAutofit fontScale="85000" lnSpcReduction="10000"/>
          </a:bodyPr>
          <a:lstStyle/>
          <a:p>
            <a:r>
              <a:rPr lang="tr-TR" dirty="0" smtClean="0"/>
              <a:t> </a:t>
            </a:r>
            <a:r>
              <a:rPr lang="tr-TR" dirty="0" err="1" smtClean="0"/>
              <a:t>Escitalopram</a:t>
            </a:r>
            <a:r>
              <a:rPr lang="tr-TR" dirty="0" smtClean="0"/>
              <a:t> QT aralığının doz bağımlı uzamasına neden olabilir.   </a:t>
            </a:r>
            <a:r>
              <a:rPr lang="tr-TR" dirty="0" err="1" smtClean="0"/>
              <a:t>torsade</a:t>
            </a:r>
            <a:r>
              <a:rPr lang="tr-TR" dirty="0" smtClean="0"/>
              <a:t> de </a:t>
            </a:r>
            <a:r>
              <a:rPr lang="tr-TR" dirty="0" err="1" smtClean="0"/>
              <a:t>pointes</a:t>
            </a:r>
            <a:r>
              <a:rPr lang="tr-TR" dirty="0" smtClean="0"/>
              <a:t> ve ani ölüm dahil olmak üzere </a:t>
            </a:r>
            <a:r>
              <a:rPr lang="tr-TR" dirty="0" err="1" smtClean="0"/>
              <a:t>ventriküler</a:t>
            </a:r>
            <a:r>
              <a:rPr lang="tr-TR" dirty="0" smtClean="0"/>
              <a:t> aritmilerin artmasına neden olabilir,</a:t>
            </a:r>
            <a:endParaRPr lang="tr-TR" dirty="0"/>
          </a:p>
        </p:txBody>
      </p:sp>
      <p:sp>
        <p:nvSpPr>
          <p:cNvPr id="7" name="6 Dikdörtgen"/>
          <p:cNvSpPr/>
          <p:nvPr/>
        </p:nvSpPr>
        <p:spPr>
          <a:xfrm>
            <a:off x="4929190" y="1928802"/>
            <a:ext cx="3643306" cy="2031325"/>
          </a:xfrm>
          <a:prstGeom prst="rect">
            <a:avLst/>
          </a:prstGeom>
          <a:solidFill>
            <a:schemeClr val="accent4">
              <a:lumMod val="20000"/>
              <a:lumOff val="80000"/>
            </a:schemeClr>
          </a:solidFill>
        </p:spPr>
        <p:txBody>
          <a:bodyPr wrap="square">
            <a:spAutoFit/>
          </a:bodyPr>
          <a:lstStyle/>
          <a:p>
            <a:r>
              <a:rPr lang="tr-TR" dirty="0" smtClean="0"/>
              <a:t>Baş dönmesi, başın çarpması, bayılma, çarpıntı, düzensiz kalp ritmi, nefes darlığı veya </a:t>
            </a:r>
            <a:r>
              <a:rPr lang="tr-TR" dirty="0" err="1" smtClean="0"/>
              <a:t>senkop</a:t>
            </a:r>
            <a:r>
              <a:rPr lang="tr-TR" dirty="0" smtClean="0"/>
              <a:t> gibi </a:t>
            </a:r>
            <a:r>
              <a:rPr lang="tr-TR" dirty="0" err="1" smtClean="0"/>
              <a:t>torsade</a:t>
            </a:r>
            <a:r>
              <a:rPr lang="tr-TR" dirty="0" smtClean="0"/>
              <a:t> de </a:t>
            </a:r>
            <a:r>
              <a:rPr lang="tr-TR" dirty="0" err="1" smtClean="0"/>
              <a:t>pointes</a:t>
            </a:r>
            <a:r>
              <a:rPr lang="tr-TR" dirty="0" smtClean="0"/>
              <a:t> oluşumuna işaret edebilecek semptomlar yaşarsanız, hastalara derhal tıbbi yardım istemeleri önerilir</a:t>
            </a:r>
            <a:endParaRPr lang="tr-TR" dirty="0"/>
          </a:p>
        </p:txBody>
      </p:sp>
      <p:sp>
        <p:nvSpPr>
          <p:cNvPr id="4" name="İçerik Yer Tutucusu 3"/>
          <p:cNvSpPr>
            <a:spLocks noGrp="1"/>
          </p:cNvSpPr>
          <p:nvPr>
            <p:ph sz="half" idx="2"/>
          </p:nvPr>
        </p:nvSpPr>
        <p:spPr/>
        <p:txBody>
          <a:bodyPr/>
          <a:lstStyle/>
          <a:p>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04513" y="742637"/>
            <a:ext cx="4075982" cy="988981"/>
          </a:xfrm>
          <a:solidFill>
            <a:srgbClr val="FF0000"/>
          </a:solidFill>
        </p:spPr>
        <p:style>
          <a:lnRef idx="1">
            <a:schemeClr val="accent6"/>
          </a:lnRef>
          <a:fillRef idx="2">
            <a:schemeClr val="accent6"/>
          </a:fillRef>
          <a:effectRef idx="1">
            <a:schemeClr val="accent6"/>
          </a:effectRef>
          <a:fontRef idx="minor">
            <a:schemeClr val="dk1"/>
          </a:fontRef>
        </p:style>
        <p:txBody>
          <a:bodyPr/>
          <a:lstStyle/>
          <a:p>
            <a:r>
              <a:rPr lang="tr-TR" dirty="0" smtClean="0"/>
              <a:t>FLUOKSETİN</a:t>
            </a:r>
            <a:endParaRPr lang="tr-TR" dirty="0"/>
          </a:p>
        </p:txBody>
      </p:sp>
      <p:sp>
        <p:nvSpPr>
          <p:cNvPr id="3" name="Alt Başlık 2"/>
          <p:cNvSpPr>
            <a:spLocks noGrp="1"/>
          </p:cNvSpPr>
          <p:nvPr>
            <p:ph type="subTitle" idx="1"/>
          </p:nvPr>
        </p:nvSpPr>
        <p:spPr>
          <a:xfrm>
            <a:off x="1304746" y="2156245"/>
            <a:ext cx="4459856" cy="1155940"/>
          </a:xfrm>
          <a:solidFill>
            <a:schemeClr val="accent4">
              <a:lumMod val="50000"/>
            </a:schemeClr>
          </a:solidFill>
        </p:spPr>
        <p:txBody>
          <a:bodyPr>
            <a:normAutofit fontScale="85000" lnSpcReduction="10000"/>
          </a:bodyPr>
          <a:lstStyle/>
          <a:p>
            <a:r>
              <a:rPr lang="tr-TR" sz="1600" dirty="0" smtClean="0"/>
              <a:t>  </a:t>
            </a:r>
            <a:r>
              <a:rPr lang="en-US" sz="1600" dirty="0" smtClean="0">
                <a:solidFill>
                  <a:srgbClr val="FF0000"/>
                </a:solidFill>
              </a:rPr>
              <a:t>268 major </a:t>
            </a:r>
            <a:r>
              <a:rPr lang="en-US" sz="1600" dirty="0" smtClean="0"/>
              <a:t>drug interactions (1828 brand and generic names)</a:t>
            </a:r>
          </a:p>
          <a:p>
            <a:r>
              <a:rPr lang="tr-TR" sz="1600" dirty="0" smtClean="0"/>
              <a:t>    </a:t>
            </a:r>
            <a:r>
              <a:rPr lang="en-US" sz="1600" dirty="0" smtClean="0">
                <a:solidFill>
                  <a:srgbClr val="FFC000"/>
                </a:solidFill>
              </a:rPr>
              <a:t>777 moderate </a:t>
            </a:r>
            <a:r>
              <a:rPr lang="en-US" sz="1600" dirty="0" smtClean="0"/>
              <a:t>drug interactions (4143 brand and generic names)</a:t>
            </a:r>
          </a:p>
          <a:p>
            <a:r>
              <a:rPr lang="en-US" sz="1600" dirty="0" smtClean="0">
                <a:solidFill>
                  <a:srgbClr val="FFFF00"/>
                </a:solidFill>
              </a:rPr>
              <a:t>44 minor </a:t>
            </a:r>
            <a:r>
              <a:rPr lang="en-US" sz="1600" dirty="0" smtClean="0"/>
              <a:t>drug interactions (242 brand and generic names)</a:t>
            </a:r>
            <a:endParaRPr lang="tr-TR" sz="1600" dirty="0"/>
          </a:p>
        </p:txBody>
      </p:sp>
    </p:spTree>
    <p:extLst>
      <p:ext uri="{BB962C8B-B14F-4D97-AF65-F5344CB8AC3E}">
        <p14:creationId xmlns:p14="http://schemas.microsoft.com/office/powerpoint/2010/main" val="2026856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nvan 8"/>
          <p:cNvSpPr>
            <a:spLocks noGrp="1"/>
          </p:cNvSpPr>
          <p:nvPr>
            <p:ph type="title"/>
          </p:nvPr>
        </p:nvSpPr>
        <p:spPr>
          <a:xfrm>
            <a:off x="785786" y="285728"/>
            <a:ext cx="7858148" cy="785818"/>
          </a:xfrm>
          <a:solidFill>
            <a:schemeClr val="accent4">
              <a:lumMod val="60000"/>
              <a:lumOff val="40000"/>
            </a:schemeClr>
          </a:solidFill>
        </p:spPr>
        <p:txBody>
          <a:bodyPr>
            <a:normAutofit fontScale="90000"/>
          </a:bodyPr>
          <a:lstStyle/>
          <a:p>
            <a:r>
              <a:rPr lang="tr-TR" dirty="0" smtClean="0"/>
              <a:t>  FLUOXETİNE ↔ ST. JOHN'S WORT</a:t>
            </a:r>
            <a:endParaRPr lang="tr-TR" dirty="0"/>
          </a:p>
        </p:txBody>
      </p:sp>
      <p:sp>
        <p:nvSpPr>
          <p:cNvPr id="10" name="İçerik Yer Tutucusu 9"/>
          <p:cNvSpPr>
            <a:spLocks noGrp="1"/>
          </p:cNvSpPr>
          <p:nvPr>
            <p:ph sz="half" idx="1"/>
          </p:nvPr>
        </p:nvSpPr>
        <p:spPr>
          <a:xfrm>
            <a:off x="1222794" y="1592713"/>
            <a:ext cx="2070340" cy="4031710"/>
          </a:xfrm>
          <a:solidFill>
            <a:schemeClr val="accent4">
              <a:lumMod val="40000"/>
              <a:lumOff val="60000"/>
            </a:schemeClr>
          </a:solidFill>
        </p:spPr>
        <p:txBody>
          <a:bodyPr>
            <a:normAutofit fontScale="47500" lnSpcReduction="20000"/>
          </a:bodyPr>
          <a:lstStyle/>
          <a:p>
            <a:pPr marL="0" indent="0">
              <a:buNone/>
            </a:pPr>
            <a:r>
              <a:rPr lang="tr-TR" dirty="0" err="1" smtClean="0"/>
              <a:t>Serotonin</a:t>
            </a:r>
            <a:r>
              <a:rPr lang="tr-TR" dirty="0" smtClean="0"/>
              <a:t> geri alım inhibitörleri, St. </a:t>
            </a:r>
            <a:r>
              <a:rPr lang="tr-TR" dirty="0" err="1" smtClean="0"/>
              <a:t>John's</a:t>
            </a:r>
            <a:r>
              <a:rPr lang="tr-TR" dirty="0" smtClean="0"/>
              <a:t> </a:t>
            </a:r>
            <a:r>
              <a:rPr lang="tr-TR" dirty="0" err="1" smtClean="0"/>
              <a:t>wort</a:t>
            </a:r>
            <a:r>
              <a:rPr lang="tr-TR" dirty="0" smtClean="0"/>
              <a:t> gibi </a:t>
            </a:r>
            <a:r>
              <a:rPr lang="tr-TR" dirty="0" err="1" smtClean="0"/>
              <a:t>serotonerjik</a:t>
            </a:r>
            <a:r>
              <a:rPr lang="tr-TR" dirty="0" smtClean="0"/>
              <a:t> aktiviteye sahip ajanlarla birlikte kullanılma riski </a:t>
            </a:r>
            <a:r>
              <a:rPr lang="tr-TR" dirty="0" err="1" smtClean="0"/>
              <a:t>potensiyellenebilir</a:t>
            </a:r>
            <a:r>
              <a:rPr lang="tr-TR" dirty="0" smtClean="0"/>
              <a:t> </a:t>
            </a:r>
            <a:r>
              <a:rPr lang="tr-TR" dirty="0" err="1" smtClean="0"/>
              <a:t>serotonin</a:t>
            </a:r>
            <a:r>
              <a:rPr lang="tr-TR" dirty="0" smtClean="0"/>
              <a:t> sendromu, beyin sapı 5-HT1A ve 2A reseptörlerinin </a:t>
            </a:r>
            <a:r>
              <a:rPr lang="tr-TR" dirty="0" err="1" smtClean="0"/>
              <a:t>hiperstimülasyonundan</a:t>
            </a:r>
            <a:r>
              <a:rPr lang="tr-TR" dirty="0" smtClean="0"/>
              <a:t> kaynaklandığı düşünülebilecek nadir ancak ciddi ve potansiyel olarak ölümcül bir durumdur.</a:t>
            </a:r>
            <a:endParaRPr lang="tr-TR" dirty="0"/>
          </a:p>
        </p:txBody>
      </p:sp>
      <p:sp>
        <p:nvSpPr>
          <p:cNvPr id="11" name="İçerik Yer Tutucusu 10"/>
          <p:cNvSpPr>
            <a:spLocks noGrp="1"/>
          </p:cNvSpPr>
          <p:nvPr>
            <p:ph sz="half" idx="2"/>
          </p:nvPr>
        </p:nvSpPr>
        <p:spPr>
          <a:xfrm>
            <a:off x="5793714" y="1566833"/>
            <a:ext cx="1792138" cy="4057590"/>
          </a:xfrm>
          <a:solidFill>
            <a:schemeClr val="accent4">
              <a:lumMod val="40000"/>
              <a:lumOff val="60000"/>
            </a:schemeClr>
          </a:solidFill>
        </p:spPr>
        <p:txBody>
          <a:bodyPr>
            <a:normAutofit fontScale="47500" lnSpcReduction="20000"/>
          </a:bodyPr>
          <a:lstStyle/>
          <a:p>
            <a:r>
              <a:rPr lang="tr-TR" dirty="0" smtClean="0"/>
              <a:t> Genel olarak, mümkünse çoklu </a:t>
            </a:r>
            <a:r>
              <a:rPr lang="tr-TR" dirty="0" err="1" smtClean="0"/>
              <a:t>serotonerjik</a:t>
            </a:r>
            <a:r>
              <a:rPr lang="tr-TR" dirty="0" smtClean="0"/>
              <a:t> ajanların eş zamanlı kullanılmasından kaçınılmalıdır; aksi takdirde potansiyel yarar riskten daha fazla olduğu düşünülürse dikkatle yaklaşılmalıdır. Hastalar, tedavi sırasında </a:t>
            </a:r>
            <a:r>
              <a:rPr lang="tr-TR" dirty="0" err="1" smtClean="0"/>
              <a:t>serotonin</a:t>
            </a:r>
            <a:r>
              <a:rPr lang="tr-TR" dirty="0" smtClean="0"/>
              <a:t> sendromunun belirtileri için yakından izlenmelidir</a:t>
            </a:r>
            <a:endParaRPr lang="tr-TR" dirty="0"/>
          </a:p>
        </p:txBody>
      </p:sp>
      <p:pic>
        <p:nvPicPr>
          <p:cNvPr id="12" name="Resim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44893" y="1492370"/>
            <a:ext cx="2448821" cy="4201065"/>
          </a:xfrm>
          <a:prstGeom prst="rect">
            <a:avLst/>
          </a:prstGeom>
        </p:spPr>
      </p:pic>
    </p:spTree>
    <p:extLst>
      <p:ext uri="{BB962C8B-B14F-4D97-AF65-F5344CB8AC3E}">
        <p14:creationId xmlns:p14="http://schemas.microsoft.com/office/powerpoint/2010/main" val="31103033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0100" y="428604"/>
            <a:ext cx="7224383" cy="953053"/>
          </a:xfrm>
          <a:solidFill>
            <a:schemeClr val="accent1">
              <a:lumMod val="75000"/>
            </a:schemeClr>
          </a:solidFill>
        </p:spPr>
        <p:txBody>
          <a:bodyPr>
            <a:normAutofit fontScale="90000"/>
          </a:bodyPr>
          <a:lstStyle/>
          <a:p>
            <a:r>
              <a:rPr lang="tr-TR" dirty="0" smtClean="0"/>
              <a:t>FLUOXETİN ↔ METİLEN MAVİSİ</a:t>
            </a:r>
            <a:endParaRPr lang="tr-TR" dirty="0"/>
          </a:p>
        </p:txBody>
      </p:sp>
      <p:sp>
        <p:nvSpPr>
          <p:cNvPr id="3" name="İçerik Yer Tutucusu 2"/>
          <p:cNvSpPr>
            <a:spLocks noGrp="1"/>
          </p:cNvSpPr>
          <p:nvPr>
            <p:ph sz="half" idx="1"/>
          </p:nvPr>
        </p:nvSpPr>
        <p:spPr>
          <a:xfrm>
            <a:off x="667469" y="1894637"/>
            <a:ext cx="3886200" cy="1952745"/>
          </a:xfrm>
          <a:solidFill>
            <a:schemeClr val="accent1">
              <a:lumMod val="60000"/>
              <a:lumOff val="40000"/>
            </a:schemeClr>
          </a:solidFill>
        </p:spPr>
        <p:txBody>
          <a:bodyPr>
            <a:normAutofit fontScale="55000" lnSpcReduction="20000"/>
          </a:bodyPr>
          <a:lstStyle/>
          <a:p>
            <a:r>
              <a:rPr lang="tr-TR" dirty="0" smtClean="0"/>
              <a:t>Metilen mavisinin </a:t>
            </a:r>
            <a:r>
              <a:rPr lang="tr-TR" dirty="0" err="1" smtClean="0"/>
              <a:t>monoamin</a:t>
            </a:r>
            <a:r>
              <a:rPr lang="tr-TR" dirty="0" smtClean="0"/>
              <a:t> </a:t>
            </a:r>
            <a:r>
              <a:rPr lang="tr-TR" dirty="0" err="1" smtClean="0"/>
              <a:t>oksidaz</a:t>
            </a:r>
            <a:r>
              <a:rPr lang="tr-TR" dirty="0" smtClean="0"/>
              <a:t> inhibitörlerine (MAOI) benzer yapısal özelliklere sahip olduğunu ileri sürmektedir. Bu nedenle, </a:t>
            </a:r>
            <a:r>
              <a:rPr lang="tr-TR" dirty="0" err="1" smtClean="0"/>
              <a:t>serotoninin</a:t>
            </a:r>
            <a:r>
              <a:rPr lang="tr-TR" dirty="0" smtClean="0"/>
              <a:t> metabolizmasını </a:t>
            </a:r>
            <a:r>
              <a:rPr lang="tr-TR" dirty="0" err="1" smtClean="0"/>
              <a:t>inhibe</a:t>
            </a:r>
            <a:r>
              <a:rPr lang="tr-TR" dirty="0" smtClean="0"/>
              <a:t> ederek </a:t>
            </a:r>
            <a:r>
              <a:rPr lang="tr-TR" dirty="0" err="1" smtClean="0"/>
              <a:t>serotonerjik</a:t>
            </a:r>
            <a:r>
              <a:rPr lang="tr-TR" dirty="0" smtClean="0"/>
              <a:t> etkileri </a:t>
            </a:r>
            <a:r>
              <a:rPr lang="tr-TR" dirty="0" err="1" smtClean="0"/>
              <a:t>artırabilir.Seratonin</a:t>
            </a:r>
            <a:r>
              <a:rPr lang="tr-TR" dirty="0" smtClean="0"/>
              <a:t> sendromu oluşma riskini arttırır.</a:t>
            </a:r>
            <a:endParaRPr lang="tr-TR" dirty="0"/>
          </a:p>
        </p:txBody>
      </p:sp>
      <p:sp>
        <p:nvSpPr>
          <p:cNvPr id="4" name="İçerik Yer Tutucusu 3"/>
          <p:cNvSpPr>
            <a:spLocks noGrp="1"/>
          </p:cNvSpPr>
          <p:nvPr>
            <p:ph sz="half" idx="2"/>
          </p:nvPr>
        </p:nvSpPr>
        <p:spPr>
          <a:xfrm>
            <a:off x="5327890" y="1825625"/>
            <a:ext cx="2972879" cy="4057590"/>
          </a:xfrm>
          <a:solidFill>
            <a:schemeClr val="accent1">
              <a:lumMod val="40000"/>
              <a:lumOff val="60000"/>
            </a:schemeClr>
          </a:solidFill>
        </p:spPr>
        <p:txBody>
          <a:bodyPr>
            <a:normAutofit fontScale="55000" lnSpcReduction="20000"/>
          </a:bodyPr>
          <a:lstStyle/>
          <a:p>
            <a:r>
              <a:rPr lang="tr-TR" dirty="0" smtClean="0"/>
              <a:t> Metilen mavini </a:t>
            </a:r>
            <a:r>
              <a:rPr lang="tr-TR" dirty="0" err="1" smtClean="0"/>
              <a:t>intravenöz</a:t>
            </a:r>
            <a:r>
              <a:rPr lang="tr-TR" dirty="0" smtClean="0"/>
              <a:t> olarak alan hastalarda </a:t>
            </a:r>
            <a:r>
              <a:rPr lang="tr-TR" dirty="0" err="1" smtClean="0"/>
              <a:t>serotonerjik</a:t>
            </a:r>
            <a:r>
              <a:rPr lang="tr-TR" dirty="0" smtClean="0"/>
              <a:t> ajanlar kullanılmamalıdır. Mümkünse, metilen mavisi tedavisinden önce </a:t>
            </a:r>
            <a:r>
              <a:rPr lang="tr-TR" dirty="0" err="1" smtClean="0"/>
              <a:t>serotonerjik</a:t>
            </a:r>
            <a:r>
              <a:rPr lang="tr-TR" dirty="0"/>
              <a:t> </a:t>
            </a:r>
            <a:r>
              <a:rPr lang="tr-TR" dirty="0" smtClean="0"/>
              <a:t>ilaçların çoğunu 1-2 hafta öncesinden alımının durdurulması gerekirken, </a:t>
            </a:r>
            <a:r>
              <a:rPr lang="tr-TR" dirty="0" err="1" smtClean="0"/>
              <a:t>fluoksetinin</a:t>
            </a:r>
            <a:r>
              <a:rPr lang="tr-TR" dirty="0" smtClean="0"/>
              <a:t> yarılanma ömrünün uzun olması sebebiyle 5 hafta öncesinden alımı durdurulmalı. </a:t>
            </a:r>
            <a:r>
              <a:rPr lang="tr-TR" dirty="0" err="1" smtClean="0"/>
              <a:t>Serotonerjik</a:t>
            </a:r>
            <a:r>
              <a:rPr lang="tr-TR" dirty="0" smtClean="0"/>
              <a:t> ilaçlarla tedavide metilen mavisinin son dozundan 24 saat sonra tekrar başlatılabilir.</a:t>
            </a:r>
            <a:endParaRPr lang="tr-TR" dirty="0"/>
          </a:p>
        </p:txBody>
      </p:sp>
    </p:spTree>
    <p:extLst>
      <p:ext uri="{BB962C8B-B14F-4D97-AF65-F5344CB8AC3E}">
        <p14:creationId xmlns:p14="http://schemas.microsoft.com/office/powerpoint/2010/main" val="13294267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4348" y="214291"/>
            <a:ext cx="7286644" cy="1071570"/>
          </a:xfrm>
          <a:solidFill>
            <a:schemeClr val="bg2">
              <a:lumMod val="75000"/>
            </a:schemeClr>
          </a:solidFill>
        </p:spPr>
        <p:txBody>
          <a:bodyPr>
            <a:normAutofit/>
          </a:bodyPr>
          <a:lstStyle/>
          <a:p>
            <a:r>
              <a:rPr lang="tr-TR" dirty="0" smtClean="0"/>
              <a:t>FLUOKSETİN ↔ TAMOKSİFEN</a:t>
            </a:r>
            <a:endParaRPr lang="tr-TR" dirty="0"/>
          </a:p>
        </p:txBody>
      </p:sp>
      <p:sp>
        <p:nvSpPr>
          <p:cNvPr id="3" name="İçerik Yer Tutucusu 2"/>
          <p:cNvSpPr>
            <a:spLocks noGrp="1"/>
          </p:cNvSpPr>
          <p:nvPr>
            <p:ph sz="half" idx="1"/>
          </p:nvPr>
        </p:nvSpPr>
        <p:spPr>
          <a:xfrm>
            <a:off x="679869" y="1825626"/>
            <a:ext cx="3886200" cy="908949"/>
          </a:xfrm>
          <a:solidFill>
            <a:schemeClr val="accent4">
              <a:lumMod val="40000"/>
              <a:lumOff val="60000"/>
            </a:schemeClr>
          </a:solidFill>
        </p:spPr>
        <p:txBody>
          <a:bodyPr>
            <a:normAutofit fontScale="55000" lnSpcReduction="20000"/>
          </a:bodyPr>
          <a:lstStyle/>
          <a:p>
            <a:r>
              <a:rPr lang="tr-TR" dirty="0" err="1" smtClean="0"/>
              <a:t>Fluoxetin</a:t>
            </a:r>
            <a:r>
              <a:rPr lang="tr-TR" dirty="0" smtClean="0"/>
              <a:t> gibi CYP450 2D6 enzimini </a:t>
            </a:r>
            <a:r>
              <a:rPr lang="tr-TR" dirty="0" err="1" smtClean="0"/>
              <a:t>inhibe</a:t>
            </a:r>
            <a:r>
              <a:rPr lang="tr-TR" dirty="0" smtClean="0"/>
              <a:t> eden ilaçların  kronik olarak uygulanması, </a:t>
            </a:r>
            <a:r>
              <a:rPr lang="tr-TR" dirty="0" err="1" smtClean="0"/>
              <a:t>tamoksifenin</a:t>
            </a:r>
            <a:r>
              <a:rPr lang="tr-TR" dirty="0" smtClean="0"/>
              <a:t> etkinliğini azaltabilir.</a:t>
            </a:r>
            <a:endParaRPr lang="tr-TR" dirty="0"/>
          </a:p>
        </p:txBody>
      </p:sp>
      <p:sp>
        <p:nvSpPr>
          <p:cNvPr id="4" name="İçerik Yer Tutucusu 3"/>
          <p:cNvSpPr>
            <a:spLocks noGrp="1"/>
          </p:cNvSpPr>
          <p:nvPr>
            <p:ph sz="half" idx="2"/>
          </p:nvPr>
        </p:nvSpPr>
        <p:spPr>
          <a:solidFill>
            <a:schemeClr val="accent2">
              <a:lumMod val="20000"/>
              <a:lumOff val="80000"/>
            </a:schemeClr>
          </a:solidFill>
        </p:spPr>
        <p:txBody>
          <a:bodyPr>
            <a:normAutofit fontScale="55000" lnSpcReduction="20000"/>
          </a:bodyPr>
          <a:lstStyle/>
          <a:p>
            <a:r>
              <a:rPr lang="tr-TR" dirty="0" err="1" smtClean="0"/>
              <a:t>Tamoksifen</a:t>
            </a:r>
            <a:r>
              <a:rPr lang="tr-TR" dirty="0" smtClean="0"/>
              <a:t> ile tedavi edilen hastalar mümkün olduğunda </a:t>
            </a:r>
            <a:r>
              <a:rPr lang="tr-TR" dirty="0" err="1" smtClean="0"/>
              <a:t>fluoksetin</a:t>
            </a:r>
            <a:r>
              <a:rPr lang="tr-TR" dirty="0" smtClean="0"/>
              <a:t>, </a:t>
            </a:r>
            <a:r>
              <a:rPr lang="tr-TR" dirty="0" err="1" smtClean="0"/>
              <a:t>paroksetin</a:t>
            </a:r>
            <a:r>
              <a:rPr lang="tr-TR" dirty="0" smtClean="0"/>
              <a:t> ve </a:t>
            </a:r>
            <a:r>
              <a:rPr lang="tr-TR" dirty="0" err="1" smtClean="0"/>
              <a:t>kuinidin</a:t>
            </a:r>
            <a:r>
              <a:rPr lang="tr-TR" dirty="0" smtClean="0"/>
              <a:t> gibi güçlü CYP450 2D6 inhibitörlerinin kronik kullanımını ve </a:t>
            </a:r>
            <a:r>
              <a:rPr lang="tr-TR" dirty="0" err="1" smtClean="0"/>
              <a:t>bupropion</a:t>
            </a:r>
            <a:r>
              <a:rPr lang="tr-TR" dirty="0" smtClean="0"/>
              <a:t>, </a:t>
            </a:r>
            <a:r>
              <a:rPr lang="tr-TR" dirty="0" err="1" smtClean="0"/>
              <a:t>duloksetin</a:t>
            </a:r>
            <a:r>
              <a:rPr lang="tr-TR" dirty="0" smtClean="0"/>
              <a:t> ve </a:t>
            </a:r>
            <a:r>
              <a:rPr lang="tr-TR" dirty="0" err="1" smtClean="0"/>
              <a:t>sertralin</a:t>
            </a:r>
            <a:r>
              <a:rPr lang="tr-TR" dirty="0" smtClean="0"/>
              <a:t> gibi orta seviyede inhibitörlerden kaçınmalıdır. </a:t>
            </a:r>
            <a:r>
              <a:rPr lang="tr-TR" dirty="0" err="1" smtClean="0"/>
              <a:t>Tamoksifen</a:t>
            </a:r>
            <a:r>
              <a:rPr lang="tr-TR" dirty="0" smtClean="0"/>
              <a:t> ile tedavi sırasında bir </a:t>
            </a:r>
            <a:r>
              <a:rPr lang="tr-TR" dirty="0" err="1" smtClean="0"/>
              <a:t>antidepresana</a:t>
            </a:r>
            <a:r>
              <a:rPr lang="tr-TR" dirty="0" smtClean="0"/>
              <a:t> ihtiyaç duyulursa, </a:t>
            </a:r>
            <a:r>
              <a:rPr lang="tr-TR" dirty="0" err="1" smtClean="0"/>
              <a:t>desvenlafaksin</a:t>
            </a:r>
            <a:r>
              <a:rPr lang="tr-TR" dirty="0" smtClean="0"/>
              <a:t>, </a:t>
            </a:r>
            <a:r>
              <a:rPr lang="tr-TR" dirty="0" err="1" smtClean="0"/>
              <a:t>fluvoksamin</a:t>
            </a:r>
            <a:r>
              <a:rPr lang="tr-TR" dirty="0" smtClean="0"/>
              <a:t>, </a:t>
            </a:r>
            <a:r>
              <a:rPr lang="tr-TR" dirty="0" err="1" smtClean="0"/>
              <a:t>milnasipran</a:t>
            </a:r>
            <a:r>
              <a:rPr lang="tr-TR" dirty="0" smtClean="0"/>
              <a:t>, </a:t>
            </a:r>
            <a:r>
              <a:rPr lang="tr-TR" dirty="0" err="1" smtClean="0"/>
              <a:t>levomilnasipran</a:t>
            </a:r>
            <a:r>
              <a:rPr lang="tr-TR" dirty="0" smtClean="0"/>
              <a:t>, </a:t>
            </a:r>
            <a:r>
              <a:rPr lang="tr-TR" dirty="0" err="1" smtClean="0"/>
              <a:t>mirtazapin</a:t>
            </a:r>
            <a:r>
              <a:rPr lang="tr-TR" dirty="0" smtClean="0"/>
              <a:t> ve </a:t>
            </a:r>
            <a:r>
              <a:rPr lang="tr-TR" dirty="0" err="1" smtClean="0"/>
              <a:t>venlafaksin</a:t>
            </a:r>
            <a:r>
              <a:rPr lang="tr-TR" dirty="0" smtClean="0"/>
              <a:t> gibi ajanlar düşünülebilir, çünkü CYP450 2D6 üzerinde hafif veya hiç etkisi yoktur. Alternatif olarak, bazı hastalarda </a:t>
            </a:r>
            <a:r>
              <a:rPr lang="tr-TR" dirty="0" err="1" smtClean="0"/>
              <a:t>anastrozol</a:t>
            </a:r>
            <a:r>
              <a:rPr lang="tr-TR" dirty="0" smtClean="0"/>
              <a:t>, </a:t>
            </a:r>
            <a:r>
              <a:rPr lang="tr-TR" dirty="0" err="1" smtClean="0"/>
              <a:t>eksemestan</a:t>
            </a:r>
            <a:r>
              <a:rPr lang="tr-TR" dirty="0" smtClean="0"/>
              <a:t> ve </a:t>
            </a:r>
            <a:r>
              <a:rPr lang="tr-TR" dirty="0" err="1" smtClean="0"/>
              <a:t>letrozol</a:t>
            </a:r>
            <a:r>
              <a:rPr lang="tr-TR" dirty="0" smtClean="0"/>
              <a:t> gibi </a:t>
            </a:r>
            <a:r>
              <a:rPr lang="tr-TR" dirty="0" err="1" smtClean="0"/>
              <a:t>aromataz</a:t>
            </a:r>
            <a:r>
              <a:rPr lang="tr-TR" dirty="0" smtClean="0"/>
              <a:t> inhibitörleri </a:t>
            </a:r>
            <a:r>
              <a:rPr lang="tr-TR" dirty="0" err="1" smtClean="0"/>
              <a:t>tamoksifen</a:t>
            </a:r>
            <a:r>
              <a:rPr lang="tr-TR" dirty="0" smtClean="0"/>
              <a:t> için uygun ikame olabilir.</a:t>
            </a:r>
            <a:endParaRPr lang="tr-TR" dirty="0"/>
          </a:p>
        </p:txBody>
      </p:sp>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762" y="2829465"/>
            <a:ext cx="3408512" cy="2907103"/>
          </a:xfrm>
          <a:prstGeom prst="rect">
            <a:avLst/>
          </a:prstGeom>
          <a:solidFill>
            <a:schemeClr val="bg1"/>
          </a:solidFill>
        </p:spPr>
      </p:pic>
    </p:spTree>
    <p:extLst>
      <p:ext uri="{BB962C8B-B14F-4D97-AF65-F5344CB8AC3E}">
        <p14:creationId xmlns:p14="http://schemas.microsoft.com/office/powerpoint/2010/main" val="9293064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7224" y="285728"/>
            <a:ext cx="5265348" cy="1325563"/>
          </a:xfrm>
          <a:solidFill>
            <a:schemeClr val="accent2">
              <a:lumMod val="40000"/>
              <a:lumOff val="60000"/>
            </a:schemeClr>
          </a:solidFill>
        </p:spPr>
        <p:txBody>
          <a:bodyPr>
            <a:normAutofit fontScale="90000"/>
          </a:bodyPr>
          <a:lstStyle/>
          <a:p>
            <a:r>
              <a:rPr lang="tr-TR" dirty="0" smtClean="0"/>
              <a:t>AMİODARON ↔ FLUOKSETİN</a:t>
            </a:r>
            <a:endParaRPr lang="tr-TR" dirty="0"/>
          </a:p>
        </p:txBody>
      </p:sp>
      <p:sp>
        <p:nvSpPr>
          <p:cNvPr id="3" name="İçerik Yer Tutucusu 2"/>
          <p:cNvSpPr>
            <a:spLocks noGrp="1"/>
          </p:cNvSpPr>
          <p:nvPr>
            <p:ph sz="half" idx="1"/>
          </p:nvPr>
        </p:nvSpPr>
        <p:spPr>
          <a:xfrm>
            <a:off x="628650" y="1825626"/>
            <a:ext cx="3886200" cy="2004503"/>
          </a:xfrm>
          <a:solidFill>
            <a:schemeClr val="accent2">
              <a:lumMod val="75000"/>
            </a:schemeClr>
          </a:solidFill>
        </p:spPr>
        <p:txBody>
          <a:bodyPr>
            <a:normAutofit fontScale="62500" lnSpcReduction="20000"/>
          </a:bodyPr>
          <a:lstStyle/>
          <a:p>
            <a:r>
              <a:rPr lang="tr-TR" dirty="0" smtClean="0"/>
              <a:t> Sınıf IA (örneğin </a:t>
            </a:r>
            <a:r>
              <a:rPr lang="tr-TR" dirty="0" err="1" smtClean="0"/>
              <a:t>disopiramid</a:t>
            </a:r>
            <a:r>
              <a:rPr lang="tr-TR" dirty="0" smtClean="0"/>
              <a:t>, </a:t>
            </a:r>
            <a:r>
              <a:rPr lang="tr-TR" dirty="0" err="1" smtClean="0"/>
              <a:t>kinidin</a:t>
            </a:r>
            <a:r>
              <a:rPr lang="tr-TR" dirty="0" smtClean="0"/>
              <a:t>, </a:t>
            </a:r>
            <a:r>
              <a:rPr lang="tr-TR" dirty="0" err="1" smtClean="0"/>
              <a:t>procainamid</a:t>
            </a:r>
            <a:r>
              <a:rPr lang="tr-TR" dirty="0" smtClean="0"/>
              <a:t>) ve sınıf III (</a:t>
            </a:r>
            <a:r>
              <a:rPr lang="tr-TR" dirty="0" err="1" smtClean="0"/>
              <a:t>örn</a:t>
            </a:r>
            <a:r>
              <a:rPr lang="tr-TR" dirty="0" smtClean="0"/>
              <a:t>., </a:t>
            </a:r>
            <a:r>
              <a:rPr lang="tr-TR" dirty="0" err="1" smtClean="0"/>
              <a:t>Amiodaron</a:t>
            </a:r>
            <a:r>
              <a:rPr lang="tr-TR" dirty="0" smtClean="0"/>
              <a:t>, </a:t>
            </a:r>
            <a:r>
              <a:rPr lang="tr-TR" dirty="0" err="1" smtClean="0"/>
              <a:t>dofetilid</a:t>
            </a:r>
            <a:r>
              <a:rPr lang="tr-TR" dirty="0" smtClean="0"/>
              <a:t>, </a:t>
            </a:r>
            <a:r>
              <a:rPr lang="tr-TR" dirty="0" err="1" smtClean="0"/>
              <a:t>sotalol</a:t>
            </a:r>
            <a:r>
              <a:rPr lang="tr-TR" dirty="0" smtClean="0"/>
              <a:t>) </a:t>
            </a:r>
            <a:r>
              <a:rPr lang="tr-TR" dirty="0" err="1" smtClean="0"/>
              <a:t>antiaritmikler</a:t>
            </a:r>
            <a:r>
              <a:rPr lang="tr-TR" dirty="0" smtClean="0"/>
              <a:t>, QT aralığının doza bağlı uzamasına neden </a:t>
            </a:r>
            <a:r>
              <a:rPr lang="tr-TR" dirty="0" err="1" smtClean="0"/>
              <a:t>olabilir.Buda</a:t>
            </a:r>
            <a:r>
              <a:rPr lang="tr-TR" dirty="0" smtClean="0"/>
              <a:t> ani ölüm dahil olmak üzere </a:t>
            </a:r>
            <a:r>
              <a:rPr lang="tr-TR" dirty="0" err="1" smtClean="0"/>
              <a:t>ventriküler</a:t>
            </a:r>
            <a:r>
              <a:rPr lang="tr-TR" dirty="0" smtClean="0"/>
              <a:t> aritmilerin artmasına neden olabilir. </a:t>
            </a:r>
            <a:endParaRPr lang="tr-TR" dirty="0"/>
          </a:p>
        </p:txBody>
      </p:sp>
      <p:sp>
        <p:nvSpPr>
          <p:cNvPr id="4" name="İçerik Yer Tutucusu 3"/>
          <p:cNvSpPr>
            <a:spLocks noGrp="1"/>
          </p:cNvSpPr>
          <p:nvPr>
            <p:ph sz="half" idx="2"/>
          </p:nvPr>
        </p:nvSpPr>
        <p:spPr>
          <a:xfrm>
            <a:off x="4885750" y="1825625"/>
            <a:ext cx="3111980" cy="4351338"/>
          </a:xfrm>
          <a:solidFill>
            <a:schemeClr val="accent2">
              <a:lumMod val="75000"/>
            </a:schemeClr>
          </a:solidFill>
        </p:spPr>
        <p:txBody>
          <a:bodyPr>
            <a:normAutofit fontScale="62500" lnSpcReduction="20000"/>
          </a:bodyPr>
          <a:lstStyle/>
          <a:p>
            <a:r>
              <a:rPr lang="tr-TR" dirty="0" smtClean="0"/>
              <a:t> Sınıf IA veya Sınıf III </a:t>
            </a:r>
            <a:r>
              <a:rPr lang="tr-TR" dirty="0" err="1" smtClean="0"/>
              <a:t>antiaritmik</a:t>
            </a:r>
            <a:r>
              <a:rPr lang="tr-TR" dirty="0" smtClean="0"/>
              <a:t> ajanların, QT aralığını uzatabilen diğer ilaçlarla birlikte uygulanması, yararların risklerden daha fazla olduğu beklenmedikçe tercihen </a:t>
            </a:r>
            <a:r>
              <a:rPr lang="tr-TR" dirty="0" err="1" smtClean="0"/>
              <a:t>engellenmelidirBaş</a:t>
            </a:r>
            <a:r>
              <a:rPr lang="tr-TR" dirty="0" smtClean="0"/>
              <a:t> dönmesi, başın çarpması, bayılma, çarpıntı, düzensiz kalp ritmi, nefes darlığı veya </a:t>
            </a:r>
            <a:r>
              <a:rPr lang="tr-TR" dirty="0" err="1" smtClean="0"/>
              <a:t>senkop</a:t>
            </a:r>
            <a:r>
              <a:rPr lang="tr-TR" dirty="0" smtClean="0"/>
              <a:t> gibi </a:t>
            </a:r>
            <a:r>
              <a:rPr lang="tr-TR" dirty="0" err="1" smtClean="0"/>
              <a:t>torsade</a:t>
            </a:r>
            <a:r>
              <a:rPr lang="tr-TR" dirty="0" smtClean="0"/>
              <a:t> de </a:t>
            </a:r>
            <a:r>
              <a:rPr lang="tr-TR" dirty="0" err="1" smtClean="0"/>
              <a:t>pointes</a:t>
            </a:r>
            <a:r>
              <a:rPr lang="tr-TR" dirty="0" smtClean="0"/>
              <a:t> oluşumuna işaret edebilecek semptomlar yaşarsanız, hastalara derhal tıbbi yardım istemeleri önerilir.</a:t>
            </a:r>
            <a:endParaRPr lang="tr-TR" dirty="0"/>
          </a:p>
        </p:txBody>
      </p:sp>
    </p:spTree>
    <p:extLst>
      <p:ext uri="{BB962C8B-B14F-4D97-AF65-F5344CB8AC3E}">
        <p14:creationId xmlns:p14="http://schemas.microsoft.com/office/powerpoint/2010/main" val="18038239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28728" y="214290"/>
            <a:ext cx="6315911" cy="1028114"/>
          </a:xfrm>
          <a:solidFill>
            <a:schemeClr val="accent6">
              <a:lumMod val="60000"/>
              <a:lumOff val="40000"/>
            </a:schemeClr>
          </a:solidFill>
        </p:spPr>
        <p:txBody>
          <a:bodyPr>
            <a:normAutofit/>
          </a:bodyPr>
          <a:lstStyle/>
          <a:p>
            <a:r>
              <a:rPr lang="tr-TR" dirty="0" smtClean="0"/>
              <a:t>FENTANİL ↔  FLUOKSETİN</a:t>
            </a:r>
            <a:endParaRPr lang="tr-TR" dirty="0"/>
          </a:p>
        </p:txBody>
      </p:sp>
      <p:sp>
        <p:nvSpPr>
          <p:cNvPr id="3" name="İçerik Yer Tutucusu 2"/>
          <p:cNvSpPr>
            <a:spLocks noGrp="1"/>
          </p:cNvSpPr>
          <p:nvPr>
            <p:ph sz="half" idx="1"/>
          </p:nvPr>
        </p:nvSpPr>
        <p:spPr>
          <a:xfrm>
            <a:off x="576891" y="1630754"/>
            <a:ext cx="3886200" cy="2199375"/>
          </a:xfrm>
          <a:solidFill>
            <a:schemeClr val="accent3">
              <a:lumMod val="60000"/>
              <a:lumOff val="40000"/>
            </a:schemeClr>
          </a:solidFill>
        </p:spPr>
        <p:txBody>
          <a:bodyPr>
            <a:normAutofit fontScale="55000" lnSpcReduction="20000"/>
          </a:bodyPr>
          <a:lstStyle/>
          <a:p>
            <a:r>
              <a:rPr lang="tr-TR" dirty="0" smtClean="0"/>
              <a:t> </a:t>
            </a:r>
            <a:r>
              <a:rPr lang="tr-TR" dirty="0" err="1" smtClean="0"/>
              <a:t>Serotonerjik</a:t>
            </a:r>
            <a:r>
              <a:rPr lang="tr-TR" dirty="0" smtClean="0"/>
              <a:t> etkinliğinden dolayı, </a:t>
            </a:r>
            <a:r>
              <a:rPr lang="tr-TR" dirty="0" err="1" smtClean="0"/>
              <a:t>fentanil‘i</a:t>
            </a:r>
            <a:r>
              <a:rPr lang="tr-TR" dirty="0" smtClean="0"/>
              <a:t> seçici </a:t>
            </a:r>
            <a:r>
              <a:rPr lang="tr-TR" dirty="0" err="1" smtClean="0"/>
              <a:t>serotonin</a:t>
            </a:r>
            <a:r>
              <a:rPr lang="tr-TR" dirty="0" smtClean="0"/>
              <a:t> geri alım inhibitörleri (</a:t>
            </a:r>
            <a:r>
              <a:rPr lang="tr-TR" dirty="0" err="1" smtClean="0"/>
              <a:t>SSRI'lar</a:t>
            </a:r>
            <a:r>
              <a:rPr lang="tr-TR" dirty="0" smtClean="0"/>
              <a:t>) ile birlikte uygulayarak, beyin sapı 5-HT1A ve 2A'nın </a:t>
            </a:r>
            <a:r>
              <a:rPr lang="tr-TR" dirty="0" err="1" smtClean="0"/>
              <a:t>hiperstimülasyonundan</a:t>
            </a:r>
            <a:r>
              <a:rPr lang="tr-TR" dirty="0" smtClean="0"/>
              <a:t> kaynaklandığı düşünülebilecek ciddi ancak potansiyel olarak ölümcül bir durum olan </a:t>
            </a:r>
            <a:r>
              <a:rPr lang="tr-TR" dirty="0" err="1" smtClean="0"/>
              <a:t>serotonin</a:t>
            </a:r>
            <a:r>
              <a:rPr lang="tr-TR" dirty="0" smtClean="0"/>
              <a:t> sendromu riskini artırabilir.</a:t>
            </a:r>
            <a:endParaRPr lang="tr-TR" dirty="0"/>
          </a:p>
        </p:txBody>
      </p:sp>
      <p:sp>
        <p:nvSpPr>
          <p:cNvPr id="4" name="İçerik Yer Tutucusu 3"/>
          <p:cNvSpPr>
            <a:spLocks noGrp="1"/>
          </p:cNvSpPr>
          <p:nvPr>
            <p:ph sz="half" idx="2"/>
          </p:nvPr>
        </p:nvSpPr>
        <p:spPr>
          <a:xfrm>
            <a:off x="4926762" y="3757943"/>
            <a:ext cx="3886200" cy="1797469"/>
          </a:xfrm>
          <a:solidFill>
            <a:schemeClr val="accent3">
              <a:lumMod val="60000"/>
              <a:lumOff val="40000"/>
            </a:schemeClr>
          </a:solidFill>
        </p:spPr>
        <p:txBody>
          <a:bodyPr>
            <a:normAutofit fontScale="55000" lnSpcReduction="20000"/>
          </a:bodyPr>
          <a:lstStyle/>
          <a:p>
            <a:r>
              <a:rPr lang="tr-TR" dirty="0" smtClean="0"/>
              <a:t>Mümkünse çoklu </a:t>
            </a:r>
            <a:r>
              <a:rPr lang="tr-TR" dirty="0" err="1" smtClean="0"/>
              <a:t>serotonerjik</a:t>
            </a:r>
            <a:r>
              <a:rPr lang="tr-TR" dirty="0" smtClean="0"/>
              <a:t> ajanların eş zamanlı kullanılmasından kaçınılmalıdır; aksi takdirde potansiyel yarar riskten daha fazla olduğu düşünülürse dikkatle yaklaşılmalıdır. Hastalar, tedavi sırasında </a:t>
            </a:r>
            <a:r>
              <a:rPr lang="tr-TR" dirty="0" err="1" smtClean="0"/>
              <a:t>serotonin</a:t>
            </a:r>
            <a:r>
              <a:rPr lang="tr-TR" dirty="0" smtClean="0"/>
              <a:t> sendromunun belirtileri için yakından izlenmelidir.</a:t>
            </a:r>
            <a:endParaRPr lang="tr-TR" dirty="0"/>
          </a:p>
        </p:txBody>
      </p:sp>
    </p:spTree>
    <p:extLst>
      <p:ext uri="{BB962C8B-B14F-4D97-AF65-F5344CB8AC3E}">
        <p14:creationId xmlns:p14="http://schemas.microsoft.com/office/powerpoint/2010/main" val="26322811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8662" y="500042"/>
            <a:ext cx="7715304" cy="928694"/>
          </a:xfrm>
          <a:solidFill>
            <a:schemeClr val="accent2"/>
          </a:solidFill>
        </p:spPr>
        <p:txBody>
          <a:bodyPr>
            <a:normAutofit/>
          </a:bodyPr>
          <a:lstStyle/>
          <a:p>
            <a:r>
              <a:rPr lang="tr-TR" dirty="0" smtClean="0"/>
              <a:t>FLUOKSETİN ↔ SUMATRİPTAN</a:t>
            </a:r>
            <a:endParaRPr lang="tr-TR" dirty="0"/>
          </a:p>
        </p:txBody>
      </p:sp>
      <p:sp>
        <p:nvSpPr>
          <p:cNvPr id="3" name="İçerik Yer Tutucusu 2"/>
          <p:cNvSpPr>
            <a:spLocks noGrp="1"/>
          </p:cNvSpPr>
          <p:nvPr>
            <p:ph sz="half" idx="1"/>
          </p:nvPr>
        </p:nvSpPr>
        <p:spPr>
          <a:xfrm>
            <a:off x="272810" y="1825626"/>
            <a:ext cx="3886200" cy="1573183"/>
          </a:xfrm>
          <a:solidFill>
            <a:schemeClr val="accent2">
              <a:lumMod val="60000"/>
              <a:lumOff val="40000"/>
            </a:schemeClr>
          </a:solidFill>
        </p:spPr>
        <p:txBody>
          <a:bodyPr>
            <a:normAutofit fontScale="40000" lnSpcReduction="20000"/>
          </a:bodyPr>
          <a:lstStyle/>
          <a:p>
            <a:r>
              <a:rPr lang="tr-TR" dirty="0" smtClean="0"/>
              <a:t> </a:t>
            </a:r>
            <a:r>
              <a:rPr lang="tr-TR" dirty="0" err="1" smtClean="0"/>
              <a:t>Concomitant</a:t>
            </a:r>
            <a:r>
              <a:rPr lang="tr-TR" dirty="0" smtClean="0"/>
              <a:t> </a:t>
            </a:r>
            <a:r>
              <a:rPr lang="tr-TR" dirty="0" err="1" smtClean="0"/>
              <a:t>use</a:t>
            </a:r>
            <a:r>
              <a:rPr lang="tr-TR" dirty="0" smtClean="0"/>
              <a:t> of </a:t>
            </a:r>
            <a:r>
              <a:rPr lang="tr-TR" dirty="0" err="1" smtClean="0"/>
              <a:t>agents</a:t>
            </a:r>
            <a:r>
              <a:rPr lang="tr-TR" dirty="0" smtClean="0"/>
              <a:t> </a:t>
            </a:r>
            <a:r>
              <a:rPr lang="tr-TR" dirty="0" err="1" smtClean="0"/>
              <a:t>with</a:t>
            </a:r>
            <a:r>
              <a:rPr lang="tr-TR" dirty="0" smtClean="0"/>
              <a:t> </a:t>
            </a:r>
            <a:r>
              <a:rPr lang="tr-TR" dirty="0" err="1" smtClean="0"/>
              <a:t>serotonergic</a:t>
            </a:r>
            <a:r>
              <a:rPr lang="tr-TR" dirty="0" smtClean="0"/>
              <a:t> </a:t>
            </a:r>
            <a:r>
              <a:rPr lang="tr-TR" dirty="0" err="1" smtClean="0"/>
              <a:t>activity</a:t>
            </a:r>
            <a:r>
              <a:rPr lang="tr-TR" dirty="0" smtClean="0"/>
              <a:t> </a:t>
            </a:r>
            <a:r>
              <a:rPr lang="tr-TR" dirty="0" err="1" smtClean="0"/>
              <a:t>such</a:t>
            </a:r>
            <a:r>
              <a:rPr lang="tr-TR" dirty="0" smtClean="0"/>
              <a:t> as </a:t>
            </a:r>
            <a:r>
              <a:rPr lang="tr-TR" dirty="0" err="1" smtClean="0"/>
              <a:t>serotonin</a:t>
            </a:r>
            <a:r>
              <a:rPr lang="tr-TR" dirty="0" smtClean="0"/>
              <a:t> </a:t>
            </a:r>
            <a:r>
              <a:rPr lang="tr-TR" dirty="0" err="1" smtClean="0"/>
              <a:t>reuptake</a:t>
            </a:r>
            <a:r>
              <a:rPr lang="tr-TR" dirty="0" smtClean="0"/>
              <a:t> </a:t>
            </a:r>
            <a:r>
              <a:rPr lang="tr-TR" dirty="0" err="1" smtClean="0"/>
              <a:t>inhibitors</a:t>
            </a:r>
            <a:r>
              <a:rPr lang="tr-TR" dirty="0" smtClean="0"/>
              <a:t>, </a:t>
            </a:r>
            <a:r>
              <a:rPr lang="tr-TR" dirty="0" err="1" smtClean="0"/>
              <a:t>monoamine</a:t>
            </a:r>
            <a:r>
              <a:rPr lang="tr-TR" dirty="0" smtClean="0"/>
              <a:t> </a:t>
            </a:r>
            <a:r>
              <a:rPr lang="tr-TR" dirty="0" err="1" smtClean="0"/>
              <a:t>oxidase</a:t>
            </a:r>
            <a:r>
              <a:rPr lang="tr-TR" dirty="0" smtClean="0"/>
              <a:t> </a:t>
            </a:r>
            <a:r>
              <a:rPr lang="tr-TR" dirty="0" err="1" smtClean="0"/>
              <a:t>inhibitors</a:t>
            </a:r>
            <a:r>
              <a:rPr lang="tr-TR" dirty="0" smtClean="0"/>
              <a:t>, </a:t>
            </a:r>
            <a:r>
              <a:rPr lang="tr-TR" dirty="0" err="1" smtClean="0"/>
              <a:t>tricyclic</a:t>
            </a:r>
            <a:r>
              <a:rPr lang="tr-TR" dirty="0" smtClean="0"/>
              <a:t> </a:t>
            </a:r>
            <a:r>
              <a:rPr lang="tr-TR" dirty="0" err="1" smtClean="0"/>
              <a:t>antidepressants</a:t>
            </a:r>
            <a:r>
              <a:rPr lang="tr-TR" dirty="0" smtClean="0"/>
              <a:t>, 5-HT1 </a:t>
            </a:r>
            <a:r>
              <a:rPr lang="tr-TR" dirty="0" err="1" smtClean="0"/>
              <a:t>receptor</a:t>
            </a:r>
            <a:r>
              <a:rPr lang="tr-TR" dirty="0" smtClean="0"/>
              <a:t> </a:t>
            </a:r>
            <a:r>
              <a:rPr lang="tr-TR" dirty="0" err="1" smtClean="0"/>
              <a:t>agonists</a:t>
            </a:r>
            <a:r>
              <a:rPr lang="tr-TR" dirty="0" smtClean="0"/>
              <a:t>, </a:t>
            </a:r>
            <a:r>
              <a:rPr lang="tr-TR" dirty="0" err="1" smtClean="0"/>
              <a:t>ergot</a:t>
            </a:r>
            <a:r>
              <a:rPr lang="tr-TR" dirty="0" smtClean="0"/>
              <a:t> </a:t>
            </a:r>
            <a:r>
              <a:rPr lang="tr-TR" dirty="0" err="1" smtClean="0"/>
              <a:t>alkaloids</a:t>
            </a:r>
            <a:r>
              <a:rPr lang="tr-TR" dirty="0" smtClean="0"/>
              <a:t>, </a:t>
            </a:r>
            <a:r>
              <a:rPr lang="tr-TR" dirty="0" err="1" smtClean="0"/>
              <a:t>cyclobenzaprine</a:t>
            </a:r>
            <a:r>
              <a:rPr lang="tr-TR" dirty="0" smtClean="0"/>
              <a:t>, </a:t>
            </a:r>
            <a:r>
              <a:rPr lang="tr-TR" dirty="0" err="1" smtClean="0"/>
              <a:t>lithium</a:t>
            </a:r>
            <a:r>
              <a:rPr lang="tr-TR" dirty="0" smtClean="0"/>
              <a:t>, St. </a:t>
            </a:r>
            <a:r>
              <a:rPr lang="tr-TR" dirty="0" err="1" smtClean="0"/>
              <a:t>John's</a:t>
            </a:r>
            <a:r>
              <a:rPr lang="tr-TR" dirty="0" smtClean="0"/>
              <a:t> </a:t>
            </a:r>
            <a:r>
              <a:rPr lang="tr-TR" dirty="0" err="1" smtClean="0"/>
              <a:t>wort</a:t>
            </a:r>
            <a:r>
              <a:rPr lang="tr-TR" dirty="0" smtClean="0"/>
              <a:t>, </a:t>
            </a:r>
            <a:r>
              <a:rPr lang="tr-TR" dirty="0" err="1" smtClean="0"/>
              <a:t>phenylpiperidine</a:t>
            </a:r>
            <a:r>
              <a:rPr lang="tr-TR" dirty="0" smtClean="0"/>
              <a:t> </a:t>
            </a:r>
            <a:r>
              <a:rPr lang="tr-TR" dirty="0" err="1" smtClean="0"/>
              <a:t>opioids</a:t>
            </a:r>
            <a:r>
              <a:rPr lang="tr-TR" dirty="0" smtClean="0"/>
              <a:t>, </a:t>
            </a:r>
            <a:r>
              <a:rPr lang="tr-TR" dirty="0" err="1" smtClean="0"/>
              <a:t>dextromethorphan</a:t>
            </a:r>
            <a:r>
              <a:rPr lang="tr-TR" dirty="0" smtClean="0"/>
              <a:t>, </a:t>
            </a:r>
            <a:r>
              <a:rPr lang="tr-TR" dirty="0" err="1" smtClean="0"/>
              <a:t>and</a:t>
            </a:r>
            <a:r>
              <a:rPr lang="tr-TR" dirty="0" smtClean="0"/>
              <a:t> </a:t>
            </a:r>
            <a:r>
              <a:rPr lang="tr-TR" dirty="0" err="1" smtClean="0"/>
              <a:t>tryptophan</a:t>
            </a:r>
            <a:r>
              <a:rPr lang="tr-TR" dirty="0" smtClean="0"/>
              <a:t> </a:t>
            </a:r>
            <a:r>
              <a:rPr lang="tr-TR" dirty="0" err="1" smtClean="0"/>
              <a:t>may</a:t>
            </a:r>
            <a:r>
              <a:rPr lang="tr-TR" dirty="0" smtClean="0"/>
              <a:t> </a:t>
            </a:r>
            <a:r>
              <a:rPr lang="tr-TR" dirty="0" err="1" smtClean="0"/>
              <a:t>potentiate</a:t>
            </a:r>
            <a:r>
              <a:rPr lang="tr-TR" dirty="0" smtClean="0"/>
              <a:t> </a:t>
            </a:r>
            <a:r>
              <a:rPr lang="tr-TR" dirty="0" err="1" smtClean="0"/>
              <a:t>the</a:t>
            </a:r>
            <a:r>
              <a:rPr lang="tr-TR" dirty="0" smtClean="0"/>
              <a:t> risk of </a:t>
            </a:r>
            <a:r>
              <a:rPr lang="tr-TR" dirty="0" err="1" smtClean="0"/>
              <a:t>serotonin</a:t>
            </a:r>
            <a:r>
              <a:rPr lang="tr-TR" dirty="0" smtClean="0"/>
              <a:t> </a:t>
            </a:r>
            <a:r>
              <a:rPr lang="tr-TR" dirty="0" err="1" smtClean="0"/>
              <a:t>syndrome</a:t>
            </a:r>
            <a:r>
              <a:rPr lang="tr-TR" dirty="0" smtClean="0"/>
              <a:t>, </a:t>
            </a:r>
            <a:r>
              <a:rPr lang="tr-TR" dirty="0" err="1" smtClean="0"/>
              <a:t>which</a:t>
            </a:r>
            <a:r>
              <a:rPr lang="tr-TR" dirty="0" smtClean="0"/>
              <a:t> is a </a:t>
            </a:r>
            <a:r>
              <a:rPr lang="tr-TR" dirty="0" err="1" smtClean="0"/>
              <a:t>rare</a:t>
            </a:r>
            <a:r>
              <a:rPr lang="tr-TR" dirty="0" smtClean="0"/>
              <a:t> but </a:t>
            </a:r>
            <a:r>
              <a:rPr lang="tr-TR" dirty="0" err="1" smtClean="0"/>
              <a:t>serious</a:t>
            </a:r>
            <a:r>
              <a:rPr lang="tr-TR" dirty="0" smtClean="0"/>
              <a:t> </a:t>
            </a:r>
            <a:r>
              <a:rPr lang="tr-TR" dirty="0" err="1" smtClean="0"/>
              <a:t>and</a:t>
            </a:r>
            <a:r>
              <a:rPr lang="tr-TR" dirty="0" smtClean="0"/>
              <a:t> </a:t>
            </a:r>
            <a:r>
              <a:rPr lang="tr-TR" dirty="0" err="1" smtClean="0"/>
              <a:t>potentially</a:t>
            </a:r>
            <a:r>
              <a:rPr lang="tr-TR" dirty="0" smtClean="0"/>
              <a:t> </a:t>
            </a:r>
            <a:r>
              <a:rPr lang="tr-TR" dirty="0" err="1" smtClean="0"/>
              <a:t>fatal</a:t>
            </a:r>
            <a:r>
              <a:rPr lang="tr-TR" dirty="0" smtClean="0"/>
              <a:t> </a:t>
            </a:r>
            <a:r>
              <a:rPr lang="tr-TR" dirty="0" err="1" smtClean="0"/>
              <a:t>condition</a:t>
            </a:r>
            <a:r>
              <a:rPr lang="tr-TR" dirty="0" smtClean="0"/>
              <a:t> </a:t>
            </a:r>
            <a:r>
              <a:rPr lang="tr-TR" dirty="0" err="1" smtClean="0"/>
              <a:t>thought</a:t>
            </a:r>
            <a:r>
              <a:rPr lang="tr-TR" dirty="0" smtClean="0"/>
              <a:t> </a:t>
            </a:r>
            <a:r>
              <a:rPr lang="tr-TR" dirty="0" err="1" smtClean="0"/>
              <a:t>to</a:t>
            </a:r>
            <a:r>
              <a:rPr lang="tr-TR" dirty="0" smtClean="0"/>
              <a:t> </a:t>
            </a:r>
            <a:r>
              <a:rPr lang="tr-TR" dirty="0" err="1" smtClean="0"/>
              <a:t>result</a:t>
            </a:r>
            <a:r>
              <a:rPr lang="tr-TR" dirty="0" smtClean="0"/>
              <a:t> </a:t>
            </a:r>
            <a:r>
              <a:rPr lang="tr-TR" dirty="0" err="1" smtClean="0"/>
              <a:t>from</a:t>
            </a:r>
            <a:r>
              <a:rPr lang="tr-TR" dirty="0" smtClean="0"/>
              <a:t> </a:t>
            </a:r>
            <a:r>
              <a:rPr lang="tr-TR" dirty="0" err="1" smtClean="0"/>
              <a:t>hyperstimulation</a:t>
            </a:r>
            <a:r>
              <a:rPr lang="tr-TR" dirty="0" smtClean="0"/>
              <a:t> of </a:t>
            </a:r>
            <a:r>
              <a:rPr lang="tr-TR" dirty="0" err="1" smtClean="0"/>
              <a:t>brainstem</a:t>
            </a:r>
            <a:r>
              <a:rPr lang="tr-TR" dirty="0" smtClean="0"/>
              <a:t> 5-HT1A </a:t>
            </a:r>
            <a:r>
              <a:rPr lang="tr-TR" dirty="0" err="1" smtClean="0"/>
              <a:t>and</a:t>
            </a:r>
            <a:r>
              <a:rPr lang="tr-TR" dirty="0" smtClean="0"/>
              <a:t> 2A </a:t>
            </a:r>
            <a:r>
              <a:rPr lang="tr-TR" dirty="0" err="1" smtClean="0"/>
              <a:t>receptors</a:t>
            </a:r>
            <a:r>
              <a:rPr lang="tr-TR" dirty="0" smtClean="0"/>
              <a:t>. </a:t>
            </a:r>
            <a:endParaRPr lang="tr-TR" dirty="0"/>
          </a:p>
        </p:txBody>
      </p:sp>
      <p:sp>
        <p:nvSpPr>
          <p:cNvPr id="4" name="İçerik Yer Tutucusu 3"/>
          <p:cNvSpPr>
            <a:spLocks noGrp="1"/>
          </p:cNvSpPr>
          <p:nvPr>
            <p:ph sz="half" idx="2"/>
          </p:nvPr>
        </p:nvSpPr>
        <p:spPr>
          <a:xfrm>
            <a:off x="4700318" y="4617288"/>
            <a:ext cx="3886200" cy="1003839"/>
          </a:xfrm>
          <a:solidFill>
            <a:schemeClr val="accent2">
              <a:lumMod val="60000"/>
              <a:lumOff val="40000"/>
            </a:schemeClr>
          </a:solidFill>
        </p:spPr>
        <p:txBody>
          <a:bodyPr>
            <a:normAutofit fontScale="40000" lnSpcReduction="20000"/>
          </a:bodyPr>
          <a:lstStyle/>
          <a:p>
            <a:r>
              <a:rPr lang="en-US" dirty="0" smtClean="0"/>
              <a:t>: In general, the concomitant use of multiple serotonergic agents should be avoided if possible, or otherwise approached with caution if potential benefit is deemed to outweigh the risk. Patients should be closely monitored for symptoms of the serotonin syndrome during treatment. </a:t>
            </a:r>
            <a:endParaRPr lang="tr-TR" dirty="0"/>
          </a:p>
        </p:txBody>
      </p:sp>
    </p:spTree>
    <p:extLst>
      <p:ext uri="{BB962C8B-B14F-4D97-AF65-F5344CB8AC3E}">
        <p14:creationId xmlns:p14="http://schemas.microsoft.com/office/powerpoint/2010/main" val="28257544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3">
              <a:lumMod val="60000"/>
              <a:lumOff val="40000"/>
            </a:schemeClr>
          </a:solidFill>
        </p:spPr>
        <p:txBody>
          <a:bodyPr>
            <a:normAutofit/>
          </a:bodyPr>
          <a:lstStyle/>
          <a:p>
            <a:r>
              <a:rPr lang="tr-TR" sz="2800" dirty="0" smtClean="0">
                <a:latin typeface="Aharoni" pitchFamily="2" charset="-79"/>
                <a:cs typeface="Aharoni" pitchFamily="2" charset="-79"/>
              </a:rPr>
              <a:t>SELEKTİF SEROTONİN RE-UPTAKE İNHİBİTÖRLERİ</a:t>
            </a:r>
            <a:endParaRPr lang="tr-TR" sz="2800" dirty="0">
              <a:latin typeface="Aharoni" pitchFamily="2" charset="-79"/>
              <a:cs typeface="Aharoni" pitchFamily="2" charset="-79"/>
            </a:endParaRPr>
          </a:p>
        </p:txBody>
      </p:sp>
      <p:sp>
        <p:nvSpPr>
          <p:cNvPr id="3" name="2 İçerik Yer Tutucusu"/>
          <p:cNvSpPr>
            <a:spLocks noGrp="1"/>
          </p:cNvSpPr>
          <p:nvPr>
            <p:ph idx="1"/>
          </p:nvPr>
        </p:nvSpPr>
        <p:spPr>
          <a:xfrm>
            <a:off x="571472" y="1571612"/>
            <a:ext cx="4471990" cy="5026029"/>
          </a:xfrm>
          <a:solidFill>
            <a:schemeClr val="accent4">
              <a:lumMod val="40000"/>
              <a:lumOff val="60000"/>
            </a:schemeClr>
          </a:solidFill>
        </p:spPr>
        <p:txBody>
          <a:bodyPr>
            <a:normAutofit fontScale="62500" lnSpcReduction="20000"/>
          </a:bodyPr>
          <a:lstStyle/>
          <a:p>
            <a:r>
              <a:rPr lang="tr-TR" dirty="0" err="1" smtClean="0"/>
              <a:t>SSRI’lar</a:t>
            </a:r>
            <a:r>
              <a:rPr lang="tr-TR" dirty="0" smtClean="0"/>
              <a:t>, 5-HT geri alımının blokajı yoluyla, seçici olarak </a:t>
            </a:r>
            <a:r>
              <a:rPr lang="tr-TR" dirty="0" err="1" smtClean="0"/>
              <a:t>serotonin</a:t>
            </a:r>
            <a:r>
              <a:rPr lang="tr-TR" dirty="0" smtClean="0"/>
              <a:t> iletimini artırır ve post </a:t>
            </a:r>
            <a:r>
              <a:rPr lang="tr-TR" dirty="0" err="1" smtClean="0"/>
              <a:t>sinaptik</a:t>
            </a:r>
            <a:r>
              <a:rPr lang="tr-TR" dirty="0" smtClean="0"/>
              <a:t> reseptörlerin sayı ve duyarlığında azalmaya yol açarlar.</a:t>
            </a:r>
          </a:p>
          <a:p>
            <a:r>
              <a:rPr lang="tr-TR" dirty="0" err="1" smtClean="0"/>
              <a:t>Antidepresan</a:t>
            </a:r>
            <a:r>
              <a:rPr lang="tr-TR" dirty="0" smtClean="0"/>
              <a:t> etkinlik açısından </a:t>
            </a:r>
            <a:r>
              <a:rPr lang="tr-TR" dirty="0" err="1" smtClean="0"/>
              <a:t>trisiklerden</a:t>
            </a:r>
            <a:r>
              <a:rPr lang="tr-TR" dirty="0" smtClean="0"/>
              <a:t> önemli bir fark göstermemelerine karşın </a:t>
            </a:r>
            <a:r>
              <a:rPr lang="tr-TR" dirty="0" err="1" smtClean="0"/>
              <a:t>tolerabilite</a:t>
            </a:r>
            <a:r>
              <a:rPr lang="tr-TR" dirty="0" smtClean="0"/>
              <a:t> ve yüksek dozlarda bile </a:t>
            </a:r>
            <a:r>
              <a:rPr lang="tr-TR" dirty="0" err="1" smtClean="0"/>
              <a:t>toksisite</a:t>
            </a:r>
            <a:r>
              <a:rPr lang="tr-TR" dirty="0" smtClean="0"/>
              <a:t> açısından </a:t>
            </a:r>
            <a:r>
              <a:rPr lang="tr-TR" dirty="0" err="1" smtClean="0"/>
              <a:t>TSA'lara</a:t>
            </a:r>
            <a:r>
              <a:rPr lang="tr-TR" dirty="0" smtClean="0"/>
              <a:t> üstünlük sağlarlar. </a:t>
            </a:r>
          </a:p>
          <a:p>
            <a:r>
              <a:rPr lang="tr-TR" dirty="0" err="1" smtClean="0"/>
              <a:t>Adrenerjik</a:t>
            </a:r>
            <a:r>
              <a:rPr lang="tr-TR" dirty="0" smtClean="0"/>
              <a:t>, </a:t>
            </a:r>
            <a:r>
              <a:rPr lang="tr-TR" dirty="0" err="1" smtClean="0"/>
              <a:t>histaminerjik</a:t>
            </a:r>
            <a:r>
              <a:rPr lang="tr-TR" dirty="0" smtClean="0"/>
              <a:t>, </a:t>
            </a:r>
            <a:r>
              <a:rPr lang="tr-TR" dirty="0" err="1" smtClean="0"/>
              <a:t>muskarinik</a:t>
            </a:r>
            <a:r>
              <a:rPr lang="tr-TR" dirty="0" smtClean="0"/>
              <a:t>, reseptörlerle etkileşime girmemeleri nedeniyle </a:t>
            </a:r>
            <a:r>
              <a:rPr lang="tr-TR" dirty="0" err="1" smtClean="0"/>
              <a:t>trisiklik</a:t>
            </a:r>
            <a:r>
              <a:rPr lang="tr-TR" dirty="0" smtClean="0"/>
              <a:t> ve </a:t>
            </a:r>
            <a:r>
              <a:rPr lang="tr-TR" dirty="0" err="1" smtClean="0"/>
              <a:t>tetrasiklik</a:t>
            </a:r>
            <a:r>
              <a:rPr lang="tr-TR" dirty="0" smtClean="0"/>
              <a:t> ilaçların </a:t>
            </a:r>
            <a:r>
              <a:rPr lang="tr-TR" dirty="0" err="1" smtClean="0"/>
              <a:t>antikolinerjik</a:t>
            </a:r>
            <a:r>
              <a:rPr lang="tr-TR" dirty="0" smtClean="0"/>
              <a:t> etkileri, kardiyak yan etkileri, kilo alımı, </a:t>
            </a:r>
            <a:r>
              <a:rPr lang="tr-TR" dirty="0" err="1" smtClean="0"/>
              <a:t>sedasyon</a:t>
            </a:r>
            <a:r>
              <a:rPr lang="tr-TR" dirty="0" smtClean="0"/>
              <a:t> gibi yan etkilerine kıyasla oldukça az yan etkiye neden olurlar. </a:t>
            </a:r>
          </a:p>
          <a:p>
            <a:endParaRPr lang="tr-TR" dirty="0" smtClean="0"/>
          </a:p>
          <a:p>
            <a:endParaRPr lang="tr-TR" dirty="0" smtClean="0"/>
          </a:p>
          <a:p>
            <a:endParaRPr lang="tr-TR"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0396" y="287486"/>
            <a:ext cx="5679416" cy="1325563"/>
          </a:xfrm>
          <a:solidFill>
            <a:schemeClr val="accent1">
              <a:lumMod val="60000"/>
              <a:lumOff val="40000"/>
            </a:schemeClr>
          </a:solidFill>
        </p:spPr>
        <p:txBody>
          <a:bodyPr>
            <a:normAutofit fontScale="90000"/>
          </a:bodyPr>
          <a:lstStyle/>
          <a:p>
            <a:r>
              <a:rPr lang="tr-TR" dirty="0" smtClean="0"/>
              <a:t>FLUOKSETİN ↔ ONDANSETRON</a:t>
            </a:r>
            <a:endParaRPr lang="tr-TR" dirty="0"/>
          </a:p>
        </p:txBody>
      </p:sp>
      <p:sp>
        <p:nvSpPr>
          <p:cNvPr id="3" name="İçerik Yer Tutucusu 2"/>
          <p:cNvSpPr>
            <a:spLocks noGrp="1"/>
          </p:cNvSpPr>
          <p:nvPr>
            <p:ph sz="half" idx="1"/>
          </p:nvPr>
        </p:nvSpPr>
        <p:spPr>
          <a:xfrm>
            <a:off x="628650" y="1825626"/>
            <a:ext cx="3886200" cy="3031047"/>
          </a:xfrm>
          <a:solidFill>
            <a:schemeClr val="accent4">
              <a:lumMod val="40000"/>
              <a:lumOff val="60000"/>
            </a:schemeClr>
          </a:solidFill>
        </p:spPr>
        <p:txBody>
          <a:bodyPr>
            <a:normAutofit fontScale="55000" lnSpcReduction="20000"/>
          </a:bodyPr>
          <a:lstStyle/>
          <a:p>
            <a:r>
              <a:rPr lang="tr-TR" dirty="0" smtClean="0"/>
              <a:t> 5-HT3 reseptör antagonistlerinin, seçici </a:t>
            </a:r>
            <a:r>
              <a:rPr lang="tr-TR" dirty="0" err="1" smtClean="0"/>
              <a:t>serotonin</a:t>
            </a:r>
            <a:r>
              <a:rPr lang="tr-TR" dirty="0" smtClean="0"/>
              <a:t> geri alım inhibitörleri (</a:t>
            </a:r>
            <a:r>
              <a:rPr lang="tr-TR" dirty="0" err="1" smtClean="0"/>
              <a:t>SSRI'ler</a:t>
            </a:r>
            <a:r>
              <a:rPr lang="tr-TR" dirty="0" smtClean="0"/>
              <a:t>) gibi </a:t>
            </a:r>
            <a:r>
              <a:rPr lang="tr-TR" dirty="0" err="1" smtClean="0"/>
              <a:t>serotonerjik</a:t>
            </a:r>
            <a:r>
              <a:rPr lang="tr-TR" dirty="0" smtClean="0"/>
              <a:t> aktiviteye sahip olan veya bunları arttıran ajanlarla birlikte kullanılması, nadir fakat ciddi ve potansiyel olarak ölümcül bir durumdur ve bunun sonucunda ortaya çıkması beklenen </a:t>
            </a:r>
            <a:r>
              <a:rPr lang="tr-TR" dirty="0" err="1" smtClean="0"/>
              <a:t>serotonin</a:t>
            </a:r>
            <a:r>
              <a:rPr lang="tr-TR" dirty="0" smtClean="0"/>
              <a:t> sendromu riskini güçlendirebilir. 5-HT3 reseptör antagonistleri ile tedavi, QT aralığının doz bağımlı uzaması ile ilişkilendirilmiştir </a:t>
            </a:r>
            <a:r>
              <a:rPr lang="tr-TR" dirty="0" err="1" smtClean="0"/>
              <a:t>Torsade</a:t>
            </a:r>
            <a:r>
              <a:rPr lang="tr-TR" dirty="0" smtClean="0"/>
              <a:t> de </a:t>
            </a:r>
            <a:r>
              <a:rPr lang="tr-TR" dirty="0" err="1" smtClean="0"/>
              <a:t>pointes</a:t>
            </a:r>
            <a:r>
              <a:rPr lang="tr-TR" dirty="0" smtClean="0"/>
              <a:t> vakaları, pazar sonrası kullanım sırasında özellikle </a:t>
            </a:r>
            <a:r>
              <a:rPr lang="tr-TR" dirty="0" err="1" smtClean="0"/>
              <a:t>dolasetron</a:t>
            </a:r>
            <a:r>
              <a:rPr lang="tr-TR" dirty="0" smtClean="0"/>
              <a:t> ve </a:t>
            </a:r>
            <a:r>
              <a:rPr lang="tr-TR" dirty="0" err="1" smtClean="0"/>
              <a:t>ondansetron</a:t>
            </a:r>
            <a:r>
              <a:rPr lang="tr-TR" dirty="0" smtClean="0"/>
              <a:t> ile bildirilmiştir</a:t>
            </a:r>
            <a:endParaRPr lang="tr-TR" dirty="0"/>
          </a:p>
        </p:txBody>
      </p:sp>
      <p:sp>
        <p:nvSpPr>
          <p:cNvPr id="4" name="İçerik Yer Tutucusu 3"/>
          <p:cNvSpPr>
            <a:spLocks noGrp="1"/>
          </p:cNvSpPr>
          <p:nvPr>
            <p:ph sz="half" idx="2"/>
          </p:nvPr>
        </p:nvSpPr>
        <p:spPr>
          <a:xfrm>
            <a:off x="4629150" y="1825626"/>
            <a:ext cx="3886200" cy="1486918"/>
          </a:xfrm>
          <a:solidFill>
            <a:schemeClr val="accent6">
              <a:lumMod val="20000"/>
              <a:lumOff val="80000"/>
            </a:schemeClr>
          </a:solidFill>
        </p:spPr>
        <p:txBody>
          <a:bodyPr>
            <a:normAutofit fontScale="55000" lnSpcReduction="20000"/>
          </a:bodyPr>
          <a:lstStyle/>
          <a:p>
            <a:r>
              <a:rPr lang="tr-TR" dirty="0" smtClean="0"/>
              <a:t> 5-HT3 reseptör antagonistleri </a:t>
            </a:r>
            <a:r>
              <a:rPr lang="tr-TR" dirty="0" err="1" smtClean="0"/>
              <a:t>SSRI'lar</a:t>
            </a:r>
            <a:r>
              <a:rPr lang="tr-TR" dirty="0" smtClean="0"/>
              <a:t> ile birlikte reçetelenirse dikkatli olunması önerilir. Hastalar, tedavi sırasında </a:t>
            </a:r>
            <a:r>
              <a:rPr lang="tr-TR" dirty="0" err="1" smtClean="0"/>
              <a:t>serotonin</a:t>
            </a:r>
            <a:r>
              <a:rPr lang="tr-TR" dirty="0" smtClean="0"/>
              <a:t> sendromunun belirtileri için yakından izlenmelidir. Bu ilaçların dozajlarını başlatırken veya arttırırken özel dikkat gösterilmelidir.</a:t>
            </a:r>
            <a:endParaRPr lang="tr-TR" dirty="0"/>
          </a:p>
        </p:txBody>
      </p:sp>
    </p:spTree>
    <p:extLst>
      <p:ext uri="{BB962C8B-B14F-4D97-AF65-F5344CB8AC3E}">
        <p14:creationId xmlns:p14="http://schemas.microsoft.com/office/powerpoint/2010/main" val="27145388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5754" y="571480"/>
            <a:ext cx="7858212" cy="714380"/>
          </a:xfrm>
          <a:solidFill>
            <a:schemeClr val="accent3">
              <a:lumMod val="60000"/>
              <a:lumOff val="40000"/>
            </a:schemeClr>
          </a:solidFill>
        </p:spPr>
        <p:txBody>
          <a:bodyPr>
            <a:normAutofit fontScale="90000"/>
          </a:bodyPr>
          <a:lstStyle/>
          <a:p>
            <a:r>
              <a:rPr lang="tr-TR" dirty="0" smtClean="0"/>
              <a:t>FLUOKSETİN </a:t>
            </a:r>
            <a:r>
              <a:rPr lang="tr-TR" dirty="0"/>
              <a:t>↔ </a:t>
            </a:r>
            <a:r>
              <a:rPr lang="tr-TR" dirty="0" smtClean="0"/>
              <a:t>MOKLOBEMİD</a:t>
            </a:r>
            <a:endParaRPr lang="tr-TR" dirty="0"/>
          </a:p>
        </p:txBody>
      </p:sp>
      <p:sp>
        <p:nvSpPr>
          <p:cNvPr id="3" name="İçerik Yer Tutucusu 2"/>
          <p:cNvSpPr>
            <a:spLocks noGrp="1"/>
          </p:cNvSpPr>
          <p:nvPr>
            <p:ph sz="half" idx="1"/>
          </p:nvPr>
        </p:nvSpPr>
        <p:spPr>
          <a:xfrm>
            <a:off x="628650" y="1825626"/>
            <a:ext cx="2418632" cy="3212201"/>
          </a:xfrm>
          <a:solidFill>
            <a:schemeClr val="accent6">
              <a:lumMod val="60000"/>
              <a:lumOff val="40000"/>
            </a:schemeClr>
          </a:solidFill>
        </p:spPr>
        <p:txBody>
          <a:bodyPr>
            <a:normAutofit fontScale="55000" lnSpcReduction="20000"/>
          </a:bodyPr>
          <a:lstStyle/>
          <a:p>
            <a:r>
              <a:rPr lang="tr-TR" dirty="0"/>
              <a:t> ​​</a:t>
            </a:r>
            <a:r>
              <a:rPr lang="tr-TR" dirty="0" err="1"/>
              <a:t>Monoamin</a:t>
            </a:r>
            <a:r>
              <a:rPr lang="tr-TR" dirty="0"/>
              <a:t> </a:t>
            </a:r>
            <a:r>
              <a:rPr lang="tr-TR" dirty="0" err="1"/>
              <a:t>oksidaz</a:t>
            </a:r>
            <a:r>
              <a:rPr lang="tr-TR" dirty="0"/>
              <a:t> inhibitörleri (</a:t>
            </a:r>
            <a:r>
              <a:rPr lang="tr-TR" dirty="0" err="1"/>
              <a:t>MAOIs</a:t>
            </a:r>
            <a:r>
              <a:rPr lang="tr-TR" dirty="0"/>
              <a:t>), </a:t>
            </a:r>
            <a:r>
              <a:rPr lang="tr-TR" dirty="0" err="1"/>
              <a:t>serotonin</a:t>
            </a:r>
            <a:r>
              <a:rPr lang="tr-TR" dirty="0"/>
              <a:t> metabolizmasını </a:t>
            </a:r>
            <a:r>
              <a:rPr lang="tr-TR" dirty="0" err="1"/>
              <a:t>inhibe</a:t>
            </a:r>
            <a:r>
              <a:rPr lang="tr-TR" dirty="0"/>
              <a:t> ederek seçici </a:t>
            </a:r>
            <a:r>
              <a:rPr lang="tr-TR" dirty="0" err="1"/>
              <a:t>serotonin</a:t>
            </a:r>
            <a:r>
              <a:rPr lang="tr-TR" dirty="0"/>
              <a:t> geri alım inhibitörlerinin (</a:t>
            </a:r>
            <a:r>
              <a:rPr lang="tr-TR" dirty="0" err="1"/>
              <a:t>SSRI'lerin</a:t>
            </a:r>
            <a:r>
              <a:rPr lang="tr-TR" dirty="0"/>
              <a:t>) farmakolojik aktivitesini güçlendirebilir ve </a:t>
            </a:r>
            <a:r>
              <a:rPr lang="tr-TR" dirty="0" err="1"/>
              <a:t>serotonin</a:t>
            </a:r>
            <a:r>
              <a:rPr lang="tr-TR" dirty="0"/>
              <a:t> sendromu riskini artırabilir; bu nadir fakat şiddetli ve potansiyel olarak ölümcül bir durumdur ve </a:t>
            </a:r>
            <a:r>
              <a:rPr lang="tr-TR" dirty="0" err="1"/>
              <a:t>hiperstimülasyondan</a:t>
            </a:r>
            <a:r>
              <a:rPr lang="tr-TR" dirty="0"/>
              <a:t> kaynaklandığı düşünülmektedir</a:t>
            </a:r>
          </a:p>
        </p:txBody>
      </p:sp>
      <p:sp>
        <p:nvSpPr>
          <p:cNvPr id="4" name="İçerik Yer Tutucusu 3"/>
          <p:cNvSpPr>
            <a:spLocks noGrp="1"/>
          </p:cNvSpPr>
          <p:nvPr>
            <p:ph sz="half" idx="2"/>
          </p:nvPr>
        </p:nvSpPr>
        <p:spPr>
          <a:xfrm>
            <a:off x="6038489" y="1825626"/>
            <a:ext cx="2476861" cy="4109349"/>
          </a:xfrm>
          <a:solidFill>
            <a:schemeClr val="accent6">
              <a:lumMod val="60000"/>
              <a:lumOff val="40000"/>
            </a:schemeClr>
          </a:solidFill>
        </p:spPr>
        <p:txBody>
          <a:bodyPr>
            <a:normAutofit fontScale="55000" lnSpcReduction="20000"/>
          </a:bodyPr>
          <a:lstStyle/>
          <a:p>
            <a:r>
              <a:rPr lang="tr-TR" dirty="0"/>
              <a:t> Genel olarak, </a:t>
            </a:r>
            <a:r>
              <a:rPr lang="tr-TR" dirty="0" err="1"/>
              <a:t>SSRI'ler</a:t>
            </a:r>
            <a:r>
              <a:rPr lang="tr-TR" dirty="0"/>
              <a:t> </a:t>
            </a:r>
            <a:r>
              <a:rPr lang="tr-TR" dirty="0" err="1"/>
              <a:t>MAOI'ler</a:t>
            </a:r>
            <a:r>
              <a:rPr lang="tr-TR" dirty="0"/>
              <a:t> veya MAOI etkinliğine sahip diğer ajanlarla (</a:t>
            </a:r>
            <a:r>
              <a:rPr lang="tr-TR" dirty="0" err="1"/>
              <a:t>örn</a:t>
            </a:r>
            <a:r>
              <a:rPr lang="tr-TR" dirty="0"/>
              <a:t>. </a:t>
            </a:r>
            <a:r>
              <a:rPr lang="tr-TR" dirty="0" err="1"/>
              <a:t>Furazolidon</a:t>
            </a:r>
            <a:r>
              <a:rPr lang="tr-TR" dirty="0"/>
              <a:t>, </a:t>
            </a:r>
            <a:r>
              <a:rPr lang="tr-TR" dirty="0" err="1"/>
              <a:t>prokarbazin</a:t>
            </a:r>
            <a:r>
              <a:rPr lang="tr-TR" dirty="0"/>
              <a:t>) birlikte kullanılmamalıdır. MAOI tedavisinin kesilmesi ile </a:t>
            </a:r>
            <a:r>
              <a:rPr lang="tr-TR" dirty="0" err="1"/>
              <a:t>SSRI'larla</a:t>
            </a:r>
            <a:r>
              <a:rPr lang="tr-TR" dirty="0"/>
              <a:t> tedavinin başlaması arasında en az 14 gün geçmesi gerekir ve bunun tersi de geçerlidir. </a:t>
            </a:r>
            <a:r>
              <a:rPr lang="tr-TR" dirty="0" err="1"/>
              <a:t>Fluoksetin</a:t>
            </a:r>
            <a:r>
              <a:rPr lang="tr-TR" dirty="0"/>
              <a:t> ve onun aktif </a:t>
            </a:r>
            <a:r>
              <a:rPr lang="tr-TR" dirty="0" err="1"/>
              <a:t>metabolitinin</a:t>
            </a:r>
            <a:r>
              <a:rPr lang="tr-TR" dirty="0"/>
              <a:t> uzun yarılanma ömrü nedeniyle </a:t>
            </a:r>
            <a:r>
              <a:rPr lang="tr-TR" dirty="0" err="1"/>
              <a:t>fluoksetinden</a:t>
            </a:r>
            <a:r>
              <a:rPr lang="tr-TR" dirty="0"/>
              <a:t> </a:t>
            </a:r>
            <a:r>
              <a:rPr lang="tr-TR" dirty="0" err="1"/>
              <a:t>MAOI'ye</a:t>
            </a:r>
            <a:r>
              <a:rPr lang="tr-TR" dirty="0"/>
              <a:t> geçiş yaparken </a:t>
            </a:r>
            <a:r>
              <a:rPr lang="tr-TR" dirty="0" err="1"/>
              <a:t>norfluoksetin</a:t>
            </a:r>
            <a:r>
              <a:rPr lang="tr-TR" dirty="0"/>
              <a:t> minimum 5 haftalık bir yıkama süresi önerilir. </a:t>
            </a:r>
          </a:p>
        </p:txBody>
      </p:sp>
    </p:spTree>
    <p:extLst>
      <p:ext uri="{BB962C8B-B14F-4D97-AF65-F5344CB8AC3E}">
        <p14:creationId xmlns:p14="http://schemas.microsoft.com/office/powerpoint/2010/main" val="20403383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9228" y="261609"/>
            <a:ext cx="5556490" cy="1325563"/>
          </a:xfrm>
          <a:solidFill>
            <a:schemeClr val="accent4">
              <a:lumMod val="60000"/>
              <a:lumOff val="40000"/>
            </a:schemeClr>
          </a:solidFill>
        </p:spPr>
        <p:txBody>
          <a:bodyPr>
            <a:normAutofit fontScale="90000"/>
          </a:bodyPr>
          <a:lstStyle/>
          <a:p>
            <a:r>
              <a:rPr lang="tr-TR" dirty="0" smtClean="0"/>
              <a:t>FLUOKSETİN ↔ VENLAFAKSİN</a:t>
            </a:r>
            <a:endParaRPr lang="tr-TR" dirty="0"/>
          </a:p>
        </p:txBody>
      </p:sp>
      <p:sp>
        <p:nvSpPr>
          <p:cNvPr id="3" name="İçerik Yer Tutucusu 2"/>
          <p:cNvSpPr>
            <a:spLocks noGrp="1"/>
          </p:cNvSpPr>
          <p:nvPr>
            <p:ph sz="half" idx="1"/>
          </p:nvPr>
        </p:nvSpPr>
        <p:spPr>
          <a:xfrm>
            <a:off x="1022905" y="1742292"/>
            <a:ext cx="3085022" cy="4351338"/>
          </a:xfrm>
          <a:solidFill>
            <a:schemeClr val="accent2">
              <a:lumMod val="75000"/>
            </a:schemeClr>
          </a:solidFill>
        </p:spPr>
        <p:txBody>
          <a:bodyPr>
            <a:noAutofit/>
          </a:bodyPr>
          <a:lstStyle/>
          <a:p>
            <a:r>
              <a:rPr lang="tr-TR" sz="1400" dirty="0"/>
              <a:t> </a:t>
            </a:r>
            <a:r>
              <a:rPr lang="tr-TR" sz="1400" dirty="0" err="1"/>
              <a:t>Serotonin</a:t>
            </a:r>
            <a:r>
              <a:rPr lang="tr-TR" sz="1400" dirty="0"/>
              <a:t> geri alım inhibitörleri, </a:t>
            </a:r>
            <a:r>
              <a:rPr lang="tr-TR" sz="1400" dirty="0" err="1"/>
              <a:t>monoamin</a:t>
            </a:r>
            <a:r>
              <a:rPr lang="tr-TR" sz="1400" dirty="0"/>
              <a:t> </a:t>
            </a:r>
            <a:r>
              <a:rPr lang="tr-TR" sz="1400" dirty="0" err="1"/>
              <a:t>oksidaz</a:t>
            </a:r>
            <a:r>
              <a:rPr lang="tr-TR" sz="1400" dirty="0"/>
              <a:t> inhibitörleri, </a:t>
            </a:r>
            <a:r>
              <a:rPr lang="tr-TR" sz="1400" dirty="0" err="1"/>
              <a:t>trisiklik</a:t>
            </a:r>
            <a:r>
              <a:rPr lang="tr-TR" sz="1400" dirty="0"/>
              <a:t> </a:t>
            </a:r>
            <a:r>
              <a:rPr lang="tr-TR" sz="1400" dirty="0" err="1"/>
              <a:t>antidepresanlar</a:t>
            </a:r>
            <a:r>
              <a:rPr lang="tr-TR" sz="1400" dirty="0"/>
              <a:t>, 5-HT1 reseptör </a:t>
            </a:r>
            <a:r>
              <a:rPr lang="tr-TR" sz="1400" dirty="0" err="1"/>
              <a:t>agonistleri</a:t>
            </a:r>
            <a:r>
              <a:rPr lang="tr-TR" sz="1400" dirty="0"/>
              <a:t>, </a:t>
            </a:r>
            <a:r>
              <a:rPr lang="tr-TR" sz="1400" dirty="0" err="1"/>
              <a:t>ergot</a:t>
            </a:r>
            <a:r>
              <a:rPr lang="tr-TR" sz="1400" dirty="0"/>
              <a:t> </a:t>
            </a:r>
            <a:r>
              <a:rPr lang="tr-TR" sz="1400" dirty="0" err="1"/>
              <a:t>alkaloidler</a:t>
            </a:r>
            <a:r>
              <a:rPr lang="tr-TR" sz="1400" dirty="0"/>
              <a:t>, </a:t>
            </a:r>
            <a:r>
              <a:rPr lang="tr-TR" sz="1400" dirty="0" err="1"/>
              <a:t>siklobenzaprin</a:t>
            </a:r>
            <a:r>
              <a:rPr lang="tr-TR" sz="1400" dirty="0"/>
              <a:t>, lityum, </a:t>
            </a:r>
            <a:r>
              <a:rPr lang="tr-TR" sz="1400" dirty="0" err="1"/>
              <a:t>St.John</a:t>
            </a:r>
            <a:r>
              <a:rPr lang="tr-TR" sz="1400" dirty="0"/>
              <a:t> 's kerevitleri, </a:t>
            </a:r>
            <a:r>
              <a:rPr lang="tr-TR" sz="1400" dirty="0" err="1"/>
              <a:t>fenilpiperidin</a:t>
            </a:r>
            <a:r>
              <a:rPr lang="tr-TR" sz="1400" dirty="0"/>
              <a:t> </a:t>
            </a:r>
            <a:r>
              <a:rPr lang="tr-TR" sz="1400" dirty="0" err="1"/>
              <a:t>opioidleri</a:t>
            </a:r>
            <a:r>
              <a:rPr lang="tr-TR" sz="1400" dirty="0"/>
              <a:t>, </a:t>
            </a:r>
            <a:r>
              <a:rPr lang="tr-TR" sz="1400" dirty="0" err="1"/>
              <a:t>dekstrometorfan</a:t>
            </a:r>
            <a:r>
              <a:rPr lang="tr-TR" sz="1400" dirty="0"/>
              <a:t> ve </a:t>
            </a:r>
            <a:r>
              <a:rPr lang="tr-TR" sz="1400" dirty="0" err="1"/>
              <a:t>triptofan</a:t>
            </a:r>
            <a:r>
              <a:rPr lang="tr-TR" sz="1400" dirty="0"/>
              <a:t> gibi </a:t>
            </a:r>
            <a:r>
              <a:rPr lang="tr-TR" sz="1400" dirty="0" err="1"/>
              <a:t>serotonerjik</a:t>
            </a:r>
            <a:r>
              <a:rPr lang="tr-TR" sz="1400" dirty="0"/>
              <a:t> aktiviteye sahip ajanlarla birlikte kullanımı, </a:t>
            </a:r>
            <a:r>
              <a:rPr lang="tr-TR" sz="1400" dirty="0" err="1"/>
              <a:t>potentiate</a:t>
            </a:r>
            <a:r>
              <a:rPr lang="tr-TR" sz="1400" dirty="0"/>
              <a:t> edebilir beyin sapı 5-HT1A ve 2A reseptörlerinin </a:t>
            </a:r>
            <a:r>
              <a:rPr lang="tr-TR" sz="1400" dirty="0" err="1"/>
              <a:t>hiperstimülasyonundan</a:t>
            </a:r>
            <a:r>
              <a:rPr lang="tr-TR" sz="1400" dirty="0"/>
              <a:t> kaynaklandığı düşünülen, seyrek ancak ciddi ve ölümcül bir durum olan </a:t>
            </a:r>
            <a:r>
              <a:rPr lang="tr-TR" sz="1400" dirty="0" err="1"/>
              <a:t>serotonin</a:t>
            </a:r>
            <a:r>
              <a:rPr lang="tr-TR" sz="1400" dirty="0"/>
              <a:t> sendromu riski.</a:t>
            </a:r>
          </a:p>
        </p:txBody>
      </p:sp>
      <p:sp>
        <p:nvSpPr>
          <p:cNvPr id="4" name="İçerik Yer Tutucusu 3"/>
          <p:cNvSpPr>
            <a:spLocks noGrp="1"/>
          </p:cNvSpPr>
          <p:nvPr>
            <p:ph sz="half" idx="2"/>
          </p:nvPr>
        </p:nvSpPr>
        <p:spPr>
          <a:xfrm>
            <a:off x="4107926" y="1825625"/>
            <a:ext cx="3886200" cy="2064888"/>
          </a:xfrm>
          <a:solidFill>
            <a:schemeClr val="accent2">
              <a:lumMod val="60000"/>
              <a:lumOff val="40000"/>
            </a:schemeClr>
          </a:solidFill>
        </p:spPr>
        <p:txBody>
          <a:bodyPr>
            <a:normAutofit fontScale="55000" lnSpcReduction="20000"/>
          </a:bodyPr>
          <a:lstStyle/>
          <a:p>
            <a:r>
              <a:rPr lang="tr-TR" dirty="0"/>
              <a:t>: Genel olarak, mümkünse çoklu </a:t>
            </a:r>
            <a:r>
              <a:rPr lang="tr-TR" dirty="0" err="1"/>
              <a:t>serotonerjik</a:t>
            </a:r>
            <a:r>
              <a:rPr lang="tr-TR" dirty="0"/>
              <a:t> ajanların eş zamanlı kullanılmasından kaçınılmalıdır; aksi takdirde potansiyel yarar riskten daha fazla olduğu düşünülürse dikkatle yaklaşılmalıdır. Hastalar, tedavi sırasında </a:t>
            </a:r>
            <a:r>
              <a:rPr lang="tr-TR" dirty="0" err="1"/>
              <a:t>serotonin</a:t>
            </a:r>
            <a:r>
              <a:rPr lang="tr-TR" dirty="0"/>
              <a:t> sendromunun belirtileri için yakından izlenmelidir</a:t>
            </a:r>
          </a:p>
        </p:txBody>
      </p:sp>
    </p:spTree>
    <p:extLst>
      <p:ext uri="{BB962C8B-B14F-4D97-AF65-F5344CB8AC3E}">
        <p14:creationId xmlns:p14="http://schemas.microsoft.com/office/powerpoint/2010/main" val="16264298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2976" y="285728"/>
            <a:ext cx="6812471" cy="824763"/>
          </a:xfrm>
          <a:solidFill>
            <a:schemeClr val="accent1">
              <a:lumMod val="75000"/>
            </a:schemeClr>
          </a:solidFill>
        </p:spPr>
        <p:txBody>
          <a:bodyPr>
            <a:normAutofit/>
          </a:bodyPr>
          <a:lstStyle/>
          <a:p>
            <a:r>
              <a:rPr lang="tr-TR" dirty="0" smtClean="0"/>
              <a:t>FLUOKSETİN ↔ LİNEZOLİD</a:t>
            </a:r>
            <a:endParaRPr lang="tr-TR" dirty="0"/>
          </a:p>
        </p:txBody>
      </p:sp>
      <p:sp>
        <p:nvSpPr>
          <p:cNvPr id="3" name="İçerik Yer Tutucusu 2"/>
          <p:cNvSpPr>
            <a:spLocks noGrp="1"/>
          </p:cNvSpPr>
          <p:nvPr>
            <p:ph sz="half" idx="1"/>
          </p:nvPr>
        </p:nvSpPr>
        <p:spPr>
          <a:xfrm>
            <a:off x="926261" y="1316667"/>
            <a:ext cx="3667305" cy="2047635"/>
          </a:xfrm>
          <a:solidFill>
            <a:schemeClr val="accent1">
              <a:lumMod val="40000"/>
              <a:lumOff val="60000"/>
            </a:schemeClr>
          </a:solidFill>
        </p:spPr>
        <p:txBody>
          <a:bodyPr>
            <a:noAutofit/>
          </a:bodyPr>
          <a:lstStyle/>
          <a:p>
            <a:r>
              <a:rPr lang="tr-TR" sz="1100" dirty="0"/>
              <a:t> ​​</a:t>
            </a:r>
            <a:r>
              <a:rPr lang="tr-TR" sz="1100" dirty="0" err="1"/>
              <a:t>Linezolidin</a:t>
            </a:r>
            <a:r>
              <a:rPr lang="tr-TR" sz="1100" dirty="0"/>
              <a:t> </a:t>
            </a:r>
            <a:r>
              <a:rPr lang="tr-TR" sz="1100" dirty="0" err="1"/>
              <a:t>serotonerjik</a:t>
            </a:r>
            <a:r>
              <a:rPr lang="tr-TR" sz="1100" dirty="0"/>
              <a:t> ajanlar ile birlikte uygulanması, beyin sapı 5-HT1A ve 2A reseptörlerinin </a:t>
            </a:r>
            <a:r>
              <a:rPr lang="tr-TR" sz="1100" dirty="0" err="1"/>
              <a:t>hiperstimülasyonundan</a:t>
            </a:r>
            <a:r>
              <a:rPr lang="tr-TR" sz="1100" dirty="0"/>
              <a:t> kaynaklandığı düşünülebilecek nadir ama ciddi ve potansiyel olarak ölümcül bir durum olan </a:t>
            </a:r>
            <a:r>
              <a:rPr lang="tr-TR" sz="1100" dirty="0" err="1"/>
              <a:t>serotonin</a:t>
            </a:r>
            <a:r>
              <a:rPr lang="tr-TR" sz="1100" dirty="0"/>
              <a:t> sendromu riskini </a:t>
            </a:r>
            <a:r>
              <a:rPr lang="tr-TR" sz="1100" dirty="0" err="1"/>
              <a:t>potansiyellenebilir</a:t>
            </a:r>
            <a:r>
              <a:rPr lang="tr-TR" sz="1100" dirty="0"/>
              <a:t>. </a:t>
            </a:r>
            <a:r>
              <a:rPr lang="tr-TR" sz="1100" dirty="0" err="1"/>
              <a:t>Linezolid</a:t>
            </a:r>
            <a:r>
              <a:rPr lang="tr-TR" sz="1100" dirty="0"/>
              <a:t>, geri dönüşümlü, seçici olmayan bir </a:t>
            </a:r>
            <a:r>
              <a:rPr lang="tr-TR" sz="1100" dirty="0" err="1"/>
              <a:t>monoamin</a:t>
            </a:r>
            <a:r>
              <a:rPr lang="tr-TR" sz="1100" dirty="0"/>
              <a:t> </a:t>
            </a:r>
            <a:r>
              <a:rPr lang="tr-TR" sz="1100" dirty="0" err="1"/>
              <a:t>oksidaz</a:t>
            </a:r>
            <a:r>
              <a:rPr lang="tr-TR" sz="1100" dirty="0"/>
              <a:t> inhibitörüdür (MAOI). Bu nedenle </a:t>
            </a:r>
            <a:r>
              <a:rPr lang="tr-TR" sz="1100" dirty="0" err="1"/>
              <a:t>serotonin</a:t>
            </a:r>
            <a:r>
              <a:rPr lang="tr-TR" sz="1100" dirty="0"/>
              <a:t> metabolizmasını </a:t>
            </a:r>
            <a:r>
              <a:rPr lang="tr-TR" sz="1100" dirty="0" err="1"/>
              <a:t>inhibe</a:t>
            </a:r>
            <a:r>
              <a:rPr lang="tr-TR" sz="1100" dirty="0"/>
              <a:t> ederek </a:t>
            </a:r>
            <a:r>
              <a:rPr lang="tr-TR" sz="1100" dirty="0" err="1"/>
              <a:t>serotonerjik</a:t>
            </a:r>
            <a:r>
              <a:rPr lang="tr-TR" sz="1100" dirty="0"/>
              <a:t> etkileri artırabilir. Seyrek olarak </a:t>
            </a:r>
            <a:r>
              <a:rPr lang="tr-TR" sz="1100" dirty="0" err="1"/>
              <a:t>serotonin</a:t>
            </a:r>
            <a:r>
              <a:rPr lang="tr-TR" sz="1100" dirty="0"/>
              <a:t> sendromu vakaları, çoğunlukla </a:t>
            </a:r>
            <a:r>
              <a:rPr lang="tr-TR" sz="1100" dirty="0" err="1"/>
              <a:t>serotonin</a:t>
            </a:r>
            <a:r>
              <a:rPr lang="tr-TR" sz="1100" dirty="0"/>
              <a:t> geri alım inhibitörleri ile kombinasyon halinde, </a:t>
            </a:r>
            <a:r>
              <a:rPr lang="tr-TR" sz="1100" dirty="0" err="1"/>
              <a:t>linezolid</a:t>
            </a:r>
            <a:r>
              <a:rPr lang="tr-TR" sz="1100" dirty="0"/>
              <a:t> kullanımı ile ilişkili olarak rapor edilmiştir</a:t>
            </a:r>
          </a:p>
        </p:txBody>
      </p:sp>
      <p:sp>
        <p:nvSpPr>
          <p:cNvPr id="4" name="İçerik Yer Tutucusu 3"/>
          <p:cNvSpPr>
            <a:spLocks noGrp="1"/>
          </p:cNvSpPr>
          <p:nvPr>
            <p:ph sz="half" idx="2"/>
          </p:nvPr>
        </p:nvSpPr>
        <p:spPr>
          <a:xfrm>
            <a:off x="4671203" y="3444215"/>
            <a:ext cx="3241376" cy="1887090"/>
          </a:xfrm>
          <a:solidFill>
            <a:schemeClr val="accent1">
              <a:lumMod val="40000"/>
              <a:lumOff val="60000"/>
            </a:schemeClr>
          </a:solidFill>
        </p:spPr>
        <p:txBody>
          <a:bodyPr>
            <a:normAutofit fontScale="25000" lnSpcReduction="20000"/>
          </a:bodyPr>
          <a:lstStyle/>
          <a:p>
            <a:r>
              <a:rPr lang="tr-TR" dirty="0"/>
              <a:t> </a:t>
            </a:r>
            <a:r>
              <a:rPr lang="tr-TR" sz="4400" dirty="0" err="1"/>
              <a:t>Linezolid</a:t>
            </a:r>
            <a:r>
              <a:rPr lang="tr-TR" sz="4400" dirty="0"/>
              <a:t> ve </a:t>
            </a:r>
            <a:r>
              <a:rPr lang="tr-TR" sz="4400" dirty="0" err="1"/>
              <a:t>serotonerjik</a:t>
            </a:r>
            <a:r>
              <a:rPr lang="tr-TR" sz="4400" dirty="0"/>
              <a:t> ajanların eşzamanlı kullanımı, hiçbir alternatif yoksa ve </a:t>
            </a:r>
            <a:r>
              <a:rPr lang="tr-TR" sz="4400" dirty="0" err="1"/>
              <a:t>serotonin</a:t>
            </a:r>
            <a:r>
              <a:rPr lang="tr-TR" sz="4400" dirty="0"/>
              <a:t> sendromunun gelişimi için yakın takibi sağlanamıyorsa kaçınılmalıdır. Genel olarak, </a:t>
            </a:r>
            <a:r>
              <a:rPr lang="tr-TR" sz="4400" dirty="0" err="1"/>
              <a:t>SSRI'ler</a:t>
            </a:r>
            <a:r>
              <a:rPr lang="tr-TR" sz="4400" dirty="0"/>
              <a:t> </a:t>
            </a:r>
            <a:r>
              <a:rPr lang="tr-TR" sz="4400" dirty="0" err="1"/>
              <a:t>MAOI'ler</a:t>
            </a:r>
            <a:r>
              <a:rPr lang="tr-TR" sz="4400" dirty="0"/>
              <a:t> veya MAOI etkinliğine sahip diğer ajanlarla (</a:t>
            </a:r>
            <a:r>
              <a:rPr lang="tr-TR" sz="4400" dirty="0" err="1"/>
              <a:t>örn</a:t>
            </a:r>
            <a:r>
              <a:rPr lang="tr-TR" sz="4400" dirty="0"/>
              <a:t>. </a:t>
            </a:r>
            <a:r>
              <a:rPr lang="tr-TR" sz="4400" dirty="0" err="1"/>
              <a:t>Furazolidon</a:t>
            </a:r>
            <a:r>
              <a:rPr lang="tr-TR" sz="4400" dirty="0"/>
              <a:t>, </a:t>
            </a:r>
            <a:r>
              <a:rPr lang="tr-TR" sz="4400" dirty="0" err="1"/>
              <a:t>prokarbazin</a:t>
            </a:r>
            <a:r>
              <a:rPr lang="tr-TR" sz="4400" dirty="0"/>
              <a:t>) birlikte kullanılmamalıdır. MAOI tedavisinin kesilmesi ile </a:t>
            </a:r>
            <a:r>
              <a:rPr lang="tr-TR" sz="4400" dirty="0" err="1"/>
              <a:t>SSRI'larla</a:t>
            </a:r>
            <a:r>
              <a:rPr lang="tr-TR" sz="4400" dirty="0"/>
              <a:t> tedavinin başlaması arasında en az 14 gün geçmesi gerekir ve bunun tersi de geçerlidir. </a:t>
            </a:r>
            <a:r>
              <a:rPr lang="tr-TR" sz="4400" dirty="0" err="1"/>
              <a:t>Fluoksetin</a:t>
            </a:r>
            <a:r>
              <a:rPr lang="tr-TR" sz="4400" dirty="0"/>
              <a:t> ve onun aktif </a:t>
            </a:r>
            <a:r>
              <a:rPr lang="tr-TR" sz="4400" dirty="0" err="1"/>
              <a:t>metabolitinin</a:t>
            </a:r>
            <a:r>
              <a:rPr lang="tr-TR" sz="4400" dirty="0"/>
              <a:t> uzun yarılanma ömrü nedeniyle </a:t>
            </a:r>
            <a:r>
              <a:rPr lang="tr-TR" sz="4400" dirty="0" err="1"/>
              <a:t>fluoksetinden</a:t>
            </a:r>
            <a:r>
              <a:rPr lang="tr-TR" sz="4400" dirty="0"/>
              <a:t> </a:t>
            </a:r>
            <a:r>
              <a:rPr lang="tr-TR" sz="4400" dirty="0" err="1"/>
              <a:t>MAOI'ye</a:t>
            </a:r>
            <a:r>
              <a:rPr lang="tr-TR" sz="4400" dirty="0"/>
              <a:t> geçiş yaparken </a:t>
            </a:r>
            <a:r>
              <a:rPr lang="tr-TR" sz="4400" dirty="0" err="1"/>
              <a:t>norfluoksetin</a:t>
            </a:r>
            <a:r>
              <a:rPr lang="tr-TR" sz="4400" dirty="0"/>
              <a:t> minimum 5 haftalık bir yıkama süresi önerilir. </a:t>
            </a:r>
          </a:p>
          <a:p>
            <a:pPr marL="0" indent="0">
              <a:buNone/>
            </a:pPr>
            <a:r>
              <a:rPr lang="tr-TR" dirty="0" smtClean="0"/>
              <a:t> </a:t>
            </a:r>
            <a:endParaRPr lang="tr-TR" dirty="0"/>
          </a:p>
        </p:txBody>
      </p:sp>
    </p:spTree>
    <p:extLst>
      <p:ext uri="{BB962C8B-B14F-4D97-AF65-F5344CB8AC3E}">
        <p14:creationId xmlns:p14="http://schemas.microsoft.com/office/powerpoint/2010/main" val="26316359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332656"/>
            <a:ext cx="7185992" cy="1143000"/>
          </a:xfrm>
        </p:spPr>
        <p:style>
          <a:lnRef idx="1">
            <a:schemeClr val="accent5"/>
          </a:lnRef>
          <a:fillRef idx="3">
            <a:schemeClr val="accent5"/>
          </a:fillRef>
          <a:effectRef idx="2">
            <a:schemeClr val="accent5"/>
          </a:effectRef>
          <a:fontRef idx="minor">
            <a:schemeClr val="lt1"/>
          </a:fontRef>
        </p:style>
        <p:txBody>
          <a:bodyPr>
            <a:normAutofit fontScale="90000"/>
          </a:bodyPr>
          <a:lstStyle/>
          <a:p>
            <a:r>
              <a:rPr lang="tr-TR" b="1" dirty="0" smtClean="0">
                <a:solidFill>
                  <a:schemeClr val="tx1"/>
                </a:solidFill>
              </a:rPr>
              <a:t/>
            </a:r>
            <a:br>
              <a:rPr lang="tr-TR" b="1" dirty="0" smtClean="0">
                <a:solidFill>
                  <a:schemeClr val="tx1"/>
                </a:solidFill>
              </a:rPr>
            </a:br>
            <a:r>
              <a:rPr lang="tr-TR" b="1" dirty="0" err="1" smtClean="0">
                <a:solidFill>
                  <a:schemeClr val="tx1"/>
                </a:solidFill>
              </a:rPr>
              <a:t>paroksetin</a:t>
            </a:r>
            <a:r>
              <a:rPr lang="tr-TR" b="1" dirty="0" smtClean="0">
                <a:solidFill>
                  <a:schemeClr val="tx1"/>
                </a:solidFill>
              </a:rPr>
              <a:t> ↔ </a:t>
            </a:r>
            <a:r>
              <a:rPr lang="tr-TR" b="1" dirty="0" err="1" smtClean="0">
                <a:solidFill>
                  <a:schemeClr val="tx1"/>
                </a:solidFill>
              </a:rPr>
              <a:t>sibutramin</a:t>
            </a:r>
            <a:r>
              <a:rPr lang="tr-TR" b="1" dirty="0" smtClean="0">
                <a:solidFill>
                  <a:schemeClr val="tx1"/>
                </a:solidFill>
              </a:rPr>
              <a:t/>
            </a:r>
            <a:br>
              <a:rPr lang="tr-TR" b="1" dirty="0" smtClean="0">
                <a:solidFill>
                  <a:schemeClr val="tx1"/>
                </a:solidFill>
              </a:rPr>
            </a:br>
            <a:endParaRPr lang="tr-TR" dirty="0">
              <a:solidFill>
                <a:schemeClr val="tx1"/>
              </a:solidFill>
            </a:endParaRPr>
          </a:p>
        </p:txBody>
      </p:sp>
      <p:sp>
        <p:nvSpPr>
          <p:cNvPr id="4" name="3 İçerik Yer Tutucusu"/>
          <p:cNvSpPr>
            <a:spLocks noGrp="1"/>
          </p:cNvSpPr>
          <p:nvPr>
            <p:ph idx="1"/>
          </p:nvPr>
        </p:nvSpPr>
        <p:spPr>
          <a:xfrm>
            <a:off x="251520" y="3429001"/>
            <a:ext cx="4042792" cy="3429000"/>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r>
              <a:rPr lang="tr-TR" dirty="0" err="1" smtClean="0"/>
              <a:t>Sibutraminin</a:t>
            </a:r>
            <a:r>
              <a:rPr lang="tr-TR" dirty="0" smtClean="0"/>
              <a:t> </a:t>
            </a:r>
            <a:r>
              <a:rPr lang="tr-TR" dirty="0" err="1" smtClean="0"/>
              <a:t>monoamin</a:t>
            </a:r>
            <a:r>
              <a:rPr lang="tr-TR" dirty="0" smtClean="0"/>
              <a:t> </a:t>
            </a:r>
            <a:r>
              <a:rPr lang="tr-TR" dirty="0" err="1" smtClean="0"/>
              <a:t>oksidaz</a:t>
            </a:r>
            <a:r>
              <a:rPr lang="tr-TR" dirty="0" smtClean="0"/>
              <a:t> inhibitörleri (</a:t>
            </a:r>
            <a:r>
              <a:rPr lang="tr-TR" dirty="0" err="1" smtClean="0"/>
              <a:t>MAOI'ler</a:t>
            </a:r>
            <a:r>
              <a:rPr lang="tr-TR" dirty="0" smtClean="0"/>
              <a:t>), </a:t>
            </a:r>
            <a:r>
              <a:rPr lang="tr-TR" dirty="0" err="1" smtClean="0"/>
              <a:t>trisiklik</a:t>
            </a:r>
            <a:r>
              <a:rPr lang="tr-TR" dirty="0" smtClean="0"/>
              <a:t> </a:t>
            </a:r>
            <a:r>
              <a:rPr lang="tr-TR" dirty="0" err="1" smtClean="0"/>
              <a:t>antidepresanlar</a:t>
            </a:r>
            <a:r>
              <a:rPr lang="tr-TR" dirty="0" smtClean="0"/>
              <a:t>, 5-HT1 reseptör </a:t>
            </a:r>
            <a:r>
              <a:rPr lang="tr-TR" dirty="0" err="1" smtClean="0"/>
              <a:t>agonistleri</a:t>
            </a:r>
            <a:r>
              <a:rPr lang="tr-TR" dirty="0" smtClean="0"/>
              <a:t>, </a:t>
            </a:r>
            <a:r>
              <a:rPr lang="tr-TR" dirty="0" err="1" smtClean="0"/>
              <a:t>ergot</a:t>
            </a:r>
            <a:r>
              <a:rPr lang="tr-TR" dirty="0" smtClean="0"/>
              <a:t> </a:t>
            </a:r>
            <a:r>
              <a:rPr lang="tr-TR" dirty="0" err="1" smtClean="0"/>
              <a:t>alkaloidler</a:t>
            </a:r>
            <a:r>
              <a:rPr lang="tr-TR" dirty="0" smtClean="0"/>
              <a:t>, </a:t>
            </a:r>
            <a:r>
              <a:rPr lang="tr-TR" dirty="0" err="1" smtClean="0"/>
              <a:t>fenilpiperidin</a:t>
            </a:r>
            <a:r>
              <a:rPr lang="tr-TR" dirty="0" smtClean="0"/>
              <a:t> </a:t>
            </a:r>
            <a:r>
              <a:rPr lang="tr-TR" dirty="0" err="1" smtClean="0"/>
              <a:t>opioidler</a:t>
            </a:r>
            <a:r>
              <a:rPr lang="tr-TR" dirty="0" smtClean="0"/>
              <a:t>, </a:t>
            </a:r>
            <a:r>
              <a:rPr lang="tr-TR" dirty="0" err="1" smtClean="0"/>
              <a:t>bupropion</a:t>
            </a:r>
            <a:r>
              <a:rPr lang="tr-TR" dirty="0" smtClean="0"/>
              <a:t>, </a:t>
            </a:r>
            <a:r>
              <a:rPr lang="tr-TR" dirty="0" err="1" smtClean="0"/>
              <a:t>dekstrometorfan</a:t>
            </a:r>
            <a:r>
              <a:rPr lang="tr-TR" dirty="0" smtClean="0"/>
              <a:t>, </a:t>
            </a:r>
            <a:r>
              <a:rPr lang="tr-TR" dirty="0" err="1" smtClean="0"/>
              <a:t>linezolid</a:t>
            </a:r>
            <a:r>
              <a:rPr lang="tr-TR" dirty="0" smtClean="0"/>
              <a:t> gibi </a:t>
            </a:r>
            <a:r>
              <a:rPr lang="tr-TR" dirty="0" err="1" smtClean="0"/>
              <a:t>serotonerjik</a:t>
            </a:r>
            <a:r>
              <a:rPr lang="tr-TR" dirty="0" smtClean="0"/>
              <a:t> aktiviteye sahip olan diğer </a:t>
            </a:r>
            <a:r>
              <a:rPr lang="tr-TR" dirty="0" err="1" smtClean="0"/>
              <a:t>serotonin</a:t>
            </a:r>
            <a:r>
              <a:rPr lang="tr-TR" dirty="0" smtClean="0"/>
              <a:t> geri alım inhibitörleri veya diğer ajanlarla birlikte kullanımı </a:t>
            </a:r>
            <a:r>
              <a:rPr lang="tr-TR" dirty="0" err="1" smtClean="0"/>
              <a:t>serotonin</a:t>
            </a:r>
            <a:r>
              <a:rPr lang="tr-TR" dirty="0" smtClean="0"/>
              <a:t> sendromu riskini arttırabilir.</a:t>
            </a:r>
            <a:endParaRPr lang="tr-TR" dirty="0"/>
          </a:p>
        </p:txBody>
      </p:sp>
      <p:sp>
        <p:nvSpPr>
          <p:cNvPr id="5" name="2 İçerik Yer Tutucusu"/>
          <p:cNvSpPr txBox="1">
            <a:spLocks/>
          </p:cNvSpPr>
          <p:nvPr/>
        </p:nvSpPr>
        <p:spPr>
          <a:xfrm>
            <a:off x="4572000" y="1844824"/>
            <a:ext cx="4330824" cy="324036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ormAutofit fontScale="5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Genel olarak</a:t>
            </a:r>
            <a:r>
              <a:rPr kumimoji="0" lang="tr-TR" sz="3200" b="0" i="0" u="none" strike="noStrike" kern="1200" cap="none" spc="0" normalizeH="0" baseline="0" noProof="0" smtClean="0">
                <a:ln>
                  <a:noFill/>
                </a:ln>
                <a:solidFill>
                  <a:schemeClr val="tx1"/>
                </a:solidFill>
                <a:effectLst/>
                <a:uLnTx/>
                <a:uFillTx/>
                <a:latin typeface="+mn-lt"/>
                <a:ea typeface="+mn-ea"/>
                <a:cs typeface="+mn-cs"/>
              </a:rPr>
              <a:t>, mümkünse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serotonerjik</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nörotransmitter</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sistemini etkileyen diğer ajanlarla birlikte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sibutraminin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kullanımından kaçınılması veya potansiyel yararın riski aşması durumunda dikkatle yaklaşılması gerekir.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Hastalar, tedavi sırasında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sendromunun belirtileri için yakından izlenmelidir. Bu ajanlar dozajlarını başlatırken veya arttırırken özel dikkat gösterilmelidir. </a:t>
            </a:r>
          </a:p>
        </p:txBody>
      </p:sp>
      <p:pic>
        <p:nvPicPr>
          <p:cNvPr id="8" name="7 Resim" descr="images.png"/>
          <p:cNvPicPr>
            <a:picLocks noChangeAspect="1"/>
          </p:cNvPicPr>
          <p:nvPr/>
        </p:nvPicPr>
        <p:blipFill>
          <a:blip r:embed="rId2" cstate="print"/>
          <a:stretch>
            <a:fillRect/>
          </a:stretch>
        </p:blipFill>
        <p:spPr>
          <a:xfrm rot="896250">
            <a:off x="396161" y="1871087"/>
            <a:ext cx="3693393" cy="1047750"/>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260648"/>
            <a:ext cx="4032448" cy="1052736"/>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tr-TR" sz="2800" b="1" dirty="0" smtClean="0"/>
              <a:t/>
            </a:r>
            <a:br>
              <a:rPr lang="tr-TR" sz="2800" b="1" dirty="0" smtClean="0"/>
            </a:br>
            <a:r>
              <a:rPr lang="tr-TR" sz="2800" b="1" dirty="0" err="1" smtClean="0"/>
              <a:t>dekstrometorfan</a:t>
            </a:r>
            <a:r>
              <a:rPr lang="tr-TR" sz="2800" b="1" dirty="0" smtClean="0"/>
              <a:t> ↔ </a:t>
            </a:r>
            <a:r>
              <a:rPr lang="tr-TR" sz="2800" b="1" dirty="0" err="1" smtClean="0"/>
              <a:t>fluvoksamin</a:t>
            </a:r>
            <a:r>
              <a:rPr lang="tr-TR" b="1" dirty="0" smtClean="0"/>
              <a:t/>
            </a:r>
            <a:br>
              <a:rPr lang="tr-TR" b="1" dirty="0" smtClean="0"/>
            </a:br>
            <a:endParaRPr lang="tr-TR" dirty="0"/>
          </a:p>
        </p:txBody>
      </p:sp>
      <p:sp>
        <p:nvSpPr>
          <p:cNvPr id="3" name="2 İçerik Yer Tutucusu"/>
          <p:cNvSpPr>
            <a:spLocks noGrp="1"/>
          </p:cNvSpPr>
          <p:nvPr>
            <p:ph sz="half" idx="2"/>
          </p:nvPr>
        </p:nvSpPr>
        <p:spPr>
          <a:xfrm>
            <a:off x="0" y="2924944"/>
            <a:ext cx="3203848" cy="3933056"/>
          </a:xfrm>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endParaRPr lang="tr-TR" dirty="0" smtClean="0"/>
          </a:p>
          <a:p>
            <a:endParaRPr lang="tr-TR" dirty="0" smtClean="0"/>
          </a:p>
          <a:p>
            <a:r>
              <a:rPr lang="tr-TR" sz="2600" dirty="0" err="1" smtClean="0"/>
              <a:t>Serotonin</a:t>
            </a:r>
            <a:r>
              <a:rPr lang="tr-TR" sz="2600" dirty="0" smtClean="0"/>
              <a:t> geri alım inhibitörleri, </a:t>
            </a:r>
            <a:r>
              <a:rPr lang="tr-TR" sz="2600" dirty="0" err="1" smtClean="0"/>
              <a:t>monoamin</a:t>
            </a:r>
            <a:r>
              <a:rPr lang="tr-TR" sz="2600" dirty="0" smtClean="0"/>
              <a:t> </a:t>
            </a:r>
            <a:r>
              <a:rPr lang="tr-TR" sz="2600" dirty="0" err="1" smtClean="0"/>
              <a:t>oksidaz</a:t>
            </a:r>
            <a:r>
              <a:rPr lang="tr-TR" sz="2600" dirty="0" smtClean="0"/>
              <a:t> inhibitörleri, </a:t>
            </a:r>
            <a:r>
              <a:rPr lang="tr-TR" sz="2600" dirty="0" err="1" smtClean="0"/>
              <a:t>trisiklik</a:t>
            </a:r>
            <a:r>
              <a:rPr lang="tr-TR" sz="2600" dirty="0" smtClean="0"/>
              <a:t> </a:t>
            </a:r>
            <a:r>
              <a:rPr lang="tr-TR" sz="2600" dirty="0" err="1" smtClean="0"/>
              <a:t>antidepresanlar</a:t>
            </a:r>
            <a:r>
              <a:rPr lang="tr-TR" sz="2600" dirty="0" smtClean="0"/>
              <a:t>, 5-HT1 reseptör </a:t>
            </a:r>
            <a:r>
              <a:rPr lang="tr-TR" sz="2600" dirty="0" err="1" smtClean="0"/>
              <a:t>agonistleri</a:t>
            </a:r>
            <a:r>
              <a:rPr lang="tr-TR" sz="2600" dirty="0" smtClean="0"/>
              <a:t>, </a:t>
            </a:r>
            <a:r>
              <a:rPr lang="tr-TR" sz="2600" dirty="0" err="1" smtClean="0"/>
              <a:t>ergot</a:t>
            </a:r>
            <a:r>
              <a:rPr lang="tr-TR" sz="2600" dirty="0" smtClean="0"/>
              <a:t> </a:t>
            </a:r>
            <a:r>
              <a:rPr lang="tr-TR" sz="2600" dirty="0" err="1" smtClean="0"/>
              <a:t>alkaloidler</a:t>
            </a:r>
            <a:r>
              <a:rPr lang="tr-TR" sz="2600" dirty="0" smtClean="0"/>
              <a:t>, </a:t>
            </a:r>
            <a:r>
              <a:rPr lang="tr-TR" sz="2600" dirty="0" err="1" smtClean="0"/>
              <a:t>dekstrometorfan</a:t>
            </a:r>
            <a:r>
              <a:rPr lang="tr-TR" sz="2600" dirty="0" smtClean="0"/>
              <a:t> ve </a:t>
            </a:r>
            <a:r>
              <a:rPr lang="tr-TR" sz="2600" dirty="0" err="1" smtClean="0"/>
              <a:t>triptofan</a:t>
            </a:r>
            <a:r>
              <a:rPr lang="tr-TR" sz="2600" dirty="0" smtClean="0"/>
              <a:t> gibi </a:t>
            </a:r>
            <a:r>
              <a:rPr lang="tr-TR" sz="2600" dirty="0" err="1" smtClean="0"/>
              <a:t>serotonerjik</a:t>
            </a:r>
            <a:r>
              <a:rPr lang="tr-TR" sz="2600" dirty="0" smtClean="0"/>
              <a:t> etkinlik gösteren ajanlarla birlikte kullanılması </a:t>
            </a:r>
            <a:r>
              <a:rPr lang="tr-TR" sz="2600" dirty="0" err="1" smtClean="0"/>
              <a:t>serotonin</a:t>
            </a:r>
            <a:r>
              <a:rPr lang="tr-TR" sz="2600" dirty="0" smtClean="0"/>
              <a:t> sendromunun riskini arttırabilir. </a:t>
            </a:r>
            <a:br>
              <a:rPr lang="tr-TR" sz="2600" dirty="0" smtClean="0"/>
            </a:br>
            <a:r>
              <a:rPr lang="tr-TR" sz="2600" dirty="0" smtClean="0"/>
              <a:t/>
            </a:r>
            <a:br>
              <a:rPr lang="tr-TR" sz="2600" dirty="0" smtClean="0"/>
            </a:br>
            <a:endParaRPr lang="tr-TR" sz="2600" dirty="0"/>
          </a:p>
        </p:txBody>
      </p:sp>
      <p:sp>
        <p:nvSpPr>
          <p:cNvPr id="9" name="8 İçerik Yer Tutucusu"/>
          <p:cNvSpPr>
            <a:spLocks noGrp="1"/>
          </p:cNvSpPr>
          <p:nvPr>
            <p:ph sz="quarter" idx="4"/>
          </p:nvPr>
        </p:nvSpPr>
        <p:spPr>
          <a:xfrm>
            <a:off x="3203848" y="2924944"/>
            <a:ext cx="5940152" cy="3933056"/>
          </a:xfrm>
          <a:ln/>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endParaRPr lang="tr-TR" dirty="0" smtClean="0">
              <a:solidFill>
                <a:srgbClr val="FF0000"/>
              </a:solidFill>
            </a:endParaRPr>
          </a:p>
          <a:p>
            <a:endParaRPr lang="tr-TR" dirty="0" smtClean="0"/>
          </a:p>
          <a:p>
            <a:r>
              <a:rPr lang="tr-TR" sz="2900" dirty="0" smtClean="0"/>
              <a:t>Genel olarak, mümkünse çoklu </a:t>
            </a:r>
            <a:r>
              <a:rPr lang="tr-TR" sz="2900" dirty="0" err="1" smtClean="0"/>
              <a:t>serotonerjik</a:t>
            </a:r>
            <a:r>
              <a:rPr lang="tr-TR" sz="2900" dirty="0" smtClean="0"/>
              <a:t> ajanların eş zamanlı kullanılmasından kaçınılmalıdır;  potansiyel yarar riskten daha fazlaysa dikkatle yaklaşılmalıdır.  </a:t>
            </a:r>
          </a:p>
          <a:p>
            <a:r>
              <a:rPr lang="tr-TR" sz="2900" dirty="0" smtClean="0"/>
              <a:t>Eşzamanlı tedavi gerekiyorsa, tedavi sırasında </a:t>
            </a:r>
            <a:r>
              <a:rPr lang="tr-TR" sz="2900" dirty="0" err="1" smtClean="0"/>
              <a:t>serotonin</a:t>
            </a:r>
            <a:r>
              <a:rPr lang="tr-TR" sz="2900" dirty="0" smtClean="0"/>
              <a:t> sendromu semptomları için hastalar yakından izlenmelidir. Bu ilaçların dozajlarını arttırırken özel dikkat gösterilmelidir.</a:t>
            </a:r>
          </a:p>
          <a:p>
            <a:r>
              <a:rPr lang="tr-TR" sz="2900" dirty="0" smtClean="0"/>
              <a:t> </a:t>
            </a:r>
            <a:r>
              <a:rPr lang="tr-TR" sz="2900" dirty="0" err="1" smtClean="0"/>
              <a:t>Serotonin</a:t>
            </a:r>
            <a:r>
              <a:rPr lang="tr-TR" sz="2900" dirty="0" smtClean="0"/>
              <a:t> sendromu için olası risk, </a:t>
            </a:r>
            <a:r>
              <a:rPr lang="tr-TR" sz="2900" dirty="0" err="1" smtClean="0"/>
              <a:t>serotonerjik</a:t>
            </a:r>
            <a:r>
              <a:rPr lang="tr-TR" sz="2900" dirty="0" smtClean="0"/>
              <a:t> ajanların sıralı uygulanmasında dahi düşünülmelidir, çünkü bazı ajanlar uzun süreli eliminasyon yarı ömrü gösterebilir (örneğin </a:t>
            </a:r>
            <a:r>
              <a:rPr lang="tr-TR" sz="2900" dirty="0" err="1" smtClean="0"/>
              <a:t>fluoksetin</a:t>
            </a:r>
            <a:r>
              <a:rPr lang="tr-TR" sz="2900" dirty="0" smtClean="0"/>
              <a:t>). </a:t>
            </a:r>
          </a:p>
          <a:p>
            <a:r>
              <a:rPr lang="tr-TR" sz="2900" dirty="0" err="1" smtClean="0"/>
              <a:t>Serotonin</a:t>
            </a:r>
            <a:r>
              <a:rPr lang="tr-TR" sz="2900" dirty="0" smtClean="0"/>
              <a:t> sendromu gelişirse veya terapi süresince şüpheleniliyorsa, tüm </a:t>
            </a:r>
            <a:r>
              <a:rPr lang="tr-TR" sz="2900" dirty="0" err="1" smtClean="0"/>
              <a:t>serotonerjik</a:t>
            </a:r>
            <a:r>
              <a:rPr lang="tr-TR" sz="2900" dirty="0" smtClean="0"/>
              <a:t> ajanlar derhal kesilmeli ve gerektiğinde destekleyici bakım yapılmalıdır. </a:t>
            </a:r>
          </a:p>
          <a:p>
            <a:endParaRPr lang="tr-TR" sz="2900" dirty="0"/>
          </a:p>
        </p:txBody>
      </p:sp>
      <p:sp>
        <p:nvSpPr>
          <p:cNvPr id="10" name="9 Metin kutusu"/>
          <p:cNvSpPr txBox="1"/>
          <p:nvPr/>
        </p:nvSpPr>
        <p:spPr>
          <a:xfrm>
            <a:off x="5796138" y="2636912"/>
            <a:ext cx="184731" cy="369332"/>
          </a:xfrm>
          <a:prstGeom prst="rect">
            <a:avLst/>
          </a:prstGeom>
          <a:noFill/>
        </p:spPr>
        <p:txBody>
          <a:bodyPr wrap="none" rtlCol="0">
            <a:spAutoFit/>
          </a:bodyPr>
          <a:lstStyle/>
          <a:p>
            <a:endParaRPr lang="tr-TR" dirty="0"/>
          </a:p>
        </p:txBody>
      </p:sp>
      <p:sp>
        <p:nvSpPr>
          <p:cNvPr id="8" name="1 Başlık"/>
          <p:cNvSpPr txBox="1">
            <a:spLocks/>
          </p:cNvSpPr>
          <p:nvPr/>
        </p:nvSpPr>
        <p:spPr>
          <a:xfrm>
            <a:off x="4714844" y="1643050"/>
            <a:ext cx="4429156" cy="1224136"/>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400" b="1" i="0" u="none" strike="noStrike" kern="1200" cap="none" spc="0" normalizeH="0" baseline="0" noProof="0" dirty="0" smtClean="0">
                <a:ln>
                  <a:noFill/>
                </a:ln>
                <a:solidFill>
                  <a:schemeClr val="tx1"/>
                </a:solidFill>
                <a:effectLst/>
                <a:uLnTx/>
                <a:uFillTx/>
                <a:latin typeface="+mj-lt"/>
                <a:ea typeface="+mj-ea"/>
                <a:cs typeface="+mj-cs"/>
              </a:rPr>
              <a:t>  </a:t>
            </a:r>
            <a:r>
              <a:rPr kumimoji="0" lang="tr-TR" sz="3000" b="1" i="0" u="none" strike="noStrike" kern="1200" cap="none" spc="0" normalizeH="0" baseline="0" noProof="0" dirty="0" err="1" smtClean="0">
                <a:ln>
                  <a:noFill/>
                </a:ln>
                <a:solidFill>
                  <a:schemeClr val="tx1"/>
                </a:solidFill>
                <a:effectLst/>
                <a:uLnTx/>
                <a:uFillTx/>
                <a:latin typeface="+mj-lt"/>
                <a:ea typeface="+mj-ea"/>
                <a:cs typeface="+mj-cs"/>
              </a:rPr>
              <a:t>ergotamin</a:t>
            </a:r>
            <a:r>
              <a:rPr kumimoji="0" lang="tr-TR" sz="3000" b="1" i="0" u="none" strike="noStrike" kern="1200" cap="none" spc="0" normalizeH="0" baseline="0" noProof="0" dirty="0" smtClean="0">
                <a:ln>
                  <a:noFill/>
                </a:ln>
                <a:solidFill>
                  <a:schemeClr val="tx1"/>
                </a:solidFill>
                <a:effectLst/>
                <a:uLnTx/>
                <a:uFillTx/>
                <a:latin typeface="+mj-lt"/>
                <a:ea typeface="+mj-ea"/>
                <a:cs typeface="+mj-cs"/>
              </a:rPr>
              <a:t> ↔            </a:t>
            </a:r>
            <a:r>
              <a:rPr kumimoji="0" lang="tr-TR" sz="3000" b="1" i="0" u="none" strike="noStrike" kern="1200" cap="none" spc="0" normalizeH="0" baseline="0" noProof="0" dirty="0" err="1" smtClean="0">
                <a:ln>
                  <a:noFill/>
                </a:ln>
                <a:solidFill>
                  <a:schemeClr val="tx1"/>
                </a:solidFill>
                <a:effectLst/>
                <a:uLnTx/>
                <a:uFillTx/>
                <a:latin typeface="+mj-lt"/>
                <a:ea typeface="+mj-ea"/>
                <a:cs typeface="+mj-cs"/>
              </a:rPr>
              <a:t>fluvoksamin</a:t>
            </a:r>
            <a:r>
              <a:rPr kumimoji="0" lang="tr-TR" sz="4400" b="1" i="0" u="none" strike="noStrike" kern="1200" cap="none" spc="0" normalizeH="0" baseline="0" noProof="0" dirty="0" smtClean="0">
                <a:ln>
                  <a:noFill/>
                </a:ln>
                <a:solidFill>
                  <a:schemeClr val="tx1"/>
                </a:solidFill>
                <a:effectLst/>
                <a:uLnTx/>
                <a:uFillTx/>
                <a:latin typeface="+mj-lt"/>
                <a:ea typeface="+mj-ea"/>
                <a:cs typeface="+mj-cs"/>
              </a:rPr>
              <a:t/>
            </a:r>
            <a:br>
              <a:rPr kumimoji="0" lang="tr-TR" sz="4400" b="1" i="0" u="none" strike="noStrike" kern="1200" cap="none" spc="0" normalizeH="0" baseline="0" noProof="0" dirty="0" smtClean="0">
                <a:ln>
                  <a:noFill/>
                </a:ln>
                <a:solidFill>
                  <a:schemeClr val="tx1"/>
                </a:solidFill>
                <a:effectLst/>
                <a:uLnTx/>
                <a:uFillTx/>
                <a:latin typeface="+mj-lt"/>
                <a:ea typeface="+mj-ea"/>
                <a:cs typeface="+mj-cs"/>
              </a:rPr>
            </a:br>
            <a:endParaRPr kumimoji="0" lang="tr-TR" sz="1300" b="0" i="0" u="none" strike="noStrike" kern="1200" cap="none" spc="0" normalizeH="0" baseline="0" noProof="0" dirty="0">
              <a:ln>
                <a:noFill/>
              </a:ln>
              <a:solidFill>
                <a:schemeClr val="tx1"/>
              </a:solidFill>
              <a:effectLst/>
              <a:uLnTx/>
              <a:uFillTx/>
              <a:latin typeface="+mj-lt"/>
              <a:ea typeface="+mj-ea"/>
              <a:cs typeface="+mj-cs"/>
            </a:endParaRPr>
          </a:p>
        </p:txBody>
      </p:sp>
      <p:sp>
        <p:nvSpPr>
          <p:cNvPr id="12" name="11 Dikdörtgen"/>
          <p:cNvSpPr/>
          <p:nvPr/>
        </p:nvSpPr>
        <p:spPr>
          <a:xfrm>
            <a:off x="5076056" y="188640"/>
            <a:ext cx="3888432" cy="1231106"/>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tr-TR" sz="2800" b="1" dirty="0" err="1" smtClean="0"/>
              <a:t>trazodon</a:t>
            </a:r>
            <a:r>
              <a:rPr lang="tr-TR" sz="2800" b="1" dirty="0" smtClean="0"/>
              <a:t> ↔ </a:t>
            </a:r>
            <a:r>
              <a:rPr lang="tr-TR" sz="2800" b="1" dirty="0" err="1" smtClean="0"/>
              <a:t>fluvoksamin</a:t>
            </a:r>
            <a:r>
              <a:rPr lang="tr-TR" b="1" dirty="0" smtClean="0"/>
              <a:t/>
            </a:r>
            <a:br>
              <a:rPr lang="tr-TR" b="1" dirty="0" smtClean="0"/>
            </a:br>
            <a:endParaRPr lang="tr-TR" dirty="0"/>
          </a:p>
        </p:txBody>
      </p:sp>
      <p:sp>
        <p:nvSpPr>
          <p:cNvPr id="15" name="Rectangle 1"/>
          <p:cNvSpPr txBox="1">
            <a:spLocks noChangeArrowheads="1"/>
          </p:cNvSpPr>
          <p:nvPr/>
        </p:nvSpPr>
        <p:spPr bwMode="auto">
          <a:xfrm>
            <a:off x="0" y="1214422"/>
            <a:ext cx="4283968" cy="1184940"/>
          </a:xfrm>
          <a:prstGeom prst="rect">
            <a:avLst/>
          </a:prstGeom>
          <a:ln w="9525" cap="flat" cmpd="sng" algn="ctr">
            <a:solidFill>
              <a:schemeClr val="accent6">
                <a:shade val="95000"/>
                <a:satMod val="105000"/>
              </a:schemeClr>
            </a:solidFill>
            <a:prstDash val="solid"/>
            <a:headEnd/>
            <a:tailEnd/>
          </a:ln>
        </p:spPr>
        <p:style>
          <a:lnRef idx="1">
            <a:schemeClr val="accent6"/>
          </a:lnRef>
          <a:fillRef idx="3">
            <a:schemeClr val="accent6"/>
          </a:fillRef>
          <a:effectRef idx="2">
            <a:schemeClr val="accent6"/>
          </a:effectRef>
          <a:fontRef idx="minor">
            <a:schemeClr val="lt1"/>
          </a:fontRef>
        </p:style>
        <p:txBody>
          <a:bodyPr vert="horz" wrap="square" lIns="91440" tIns="45720" rIns="91440" bIns="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tr-TR" sz="2800" b="1" i="0" u="none" strike="noStrike" kern="1200" cap="none" spc="0" normalizeH="0" baseline="0" noProof="0" dirty="0" smtClean="0">
                <a:ln>
                  <a:noFill/>
                </a:ln>
                <a:solidFill>
                  <a:srgbClr val="242424"/>
                </a:solidFill>
                <a:effectLst/>
                <a:uLnTx/>
                <a:uFillTx/>
                <a:latin typeface="Segoe UI" pitchFamily="34" charset="0"/>
                <a:ea typeface="Times New Roman" pitchFamily="18" charset="0"/>
                <a:cs typeface="Segoe UI" pitchFamily="34" charset="0"/>
              </a:rPr>
              <a:t>   </a:t>
            </a:r>
            <a:r>
              <a:rPr kumimoji="0" lang="tr-TR" sz="2800" b="1" i="0" u="none" strike="noStrike" kern="1200" cap="none" spc="0" normalizeH="0" baseline="0" noProof="0" dirty="0" err="1" smtClean="0">
                <a:ln>
                  <a:noFill/>
                </a:ln>
                <a:solidFill>
                  <a:srgbClr val="242424"/>
                </a:solidFill>
                <a:effectLst/>
                <a:uLnTx/>
                <a:uFillTx/>
                <a:latin typeface="Segoe UI" pitchFamily="34" charset="0"/>
                <a:ea typeface="Times New Roman" pitchFamily="18" charset="0"/>
                <a:cs typeface="Segoe UI" pitchFamily="34" charset="0"/>
              </a:rPr>
              <a:t>fluvoksamin</a:t>
            </a:r>
            <a:r>
              <a:rPr kumimoji="0" lang="tr-TR" sz="2800" b="1" i="0" u="none" strike="noStrike" kern="1200" cap="none" spc="0" normalizeH="0" baseline="0" noProof="0" dirty="0" smtClean="0">
                <a:ln>
                  <a:noFill/>
                </a:ln>
                <a:solidFill>
                  <a:srgbClr val="242424"/>
                </a:solidFill>
                <a:effectLst/>
                <a:uLnTx/>
                <a:uFillTx/>
                <a:latin typeface="Segoe UI" pitchFamily="34" charset="0"/>
                <a:ea typeface="Times New Roman" pitchFamily="18" charset="0"/>
                <a:cs typeface="Segoe UI" pitchFamily="34" charset="0"/>
              </a:rPr>
              <a:t> ↔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tr-TR" sz="2800" b="1" i="0" u="none" strike="noStrike" kern="1200" cap="none" spc="0" normalizeH="0" baseline="0" noProof="0" dirty="0" smtClean="0">
                <a:ln>
                  <a:noFill/>
                </a:ln>
                <a:solidFill>
                  <a:srgbClr val="242424"/>
                </a:solidFill>
                <a:effectLst/>
                <a:uLnTx/>
                <a:uFillTx/>
                <a:latin typeface="Segoe UI" pitchFamily="34" charset="0"/>
                <a:ea typeface="Times New Roman" pitchFamily="18" charset="0"/>
                <a:cs typeface="Segoe UI" pitchFamily="34" charset="0"/>
              </a:rPr>
              <a:t>5-</a:t>
            </a:r>
            <a:r>
              <a:rPr kumimoji="0" lang="tr-TR" sz="2800" b="1" i="0" u="none" strike="noStrike" kern="1200" cap="none" spc="0" normalizeH="0" baseline="0" noProof="0" dirty="0" err="1" smtClean="0">
                <a:ln>
                  <a:noFill/>
                </a:ln>
                <a:solidFill>
                  <a:srgbClr val="242424"/>
                </a:solidFill>
                <a:effectLst/>
                <a:uLnTx/>
                <a:uFillTx/>
                <a:latin typeface="Segoe UI" pitchFamily="34" charset="0"/>
                <a:ea typeface="Times New Roman" pitchFamily="18" charset="0"/>
                <a:cs typeface="Segoe UI" pitchFamily="34" charset="0"/>
              </a:rPr>
              <a:t>hidroksitriptofan</a:t>
            </a:r>
            <a:endParaRPr kumimoji="0" lang="tr-TR" sz="2800" b="1" i="0" u="none" strike="noStrike" kern="1200" cap="none" spc="0" normalizeH="0" baseline="0" noProof="0" dirty="0" smtClean="0">
              <a:ln>
                <a:noFill/>
              </a:ln>
              <a:solidFill>
                <a:schemeClr val="tx1"/>
              </a:solidFill>
              <a:effectLst/>
              <a:uLnTx/>
              <a:uFillTx/>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tr-TR" sz="1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899592" y="332656"/>
            <a:ext cx="6840760" cy="1224136"/>
          </a:xfrm>
        </p:spPr>
        <p:style>
          <a:lnRef idx="0">
            <a:schemeClr val="accent5"/>
          </a:lnRef>
          <a:fillRef idx="3">
            <a:schemeClr val="accent5"/>
          </a:fillRef>
          <a:effectRef idx="3">
            <a:schemeClr val="accent5"/>
          </a:effectRef>
          <a:fontRef idx="minor">
            <a:schemeClr val="lt1"/>
          </a:fontRef>
        </p:style>
        <p:txBody>
          <a:bodyPr>
            <a:normAutofit fontScale="90000"/>
          </a:bodyPr>
          <a:lstStyle/>
          <a:p>
            <a:r>
              <a:rPr lang="tr-TR" b="1" dirty="0" err="1" smtClean="0">
                <a:solidFill>
                  <a:schemeClr val="tx1"/>
                </a:solidFill>
              </a:rPr>
              <a:t>fenilpropanolamin</a:t>
            </a:r>
            <a:r>
              <a:rPr lang="tr-TR" b="1" dirty="0" smtClean="0">
                <a:solidFill>
                  <a:schemeClr val="tx1"/>
                </a:solidFill>
              </a:rPr>
              <a:t> ↔ </a:t>
            </a:r>
            <a:r>
              <a:rPr lang="tr-TR" b="1" dirty="0" err="1" smtClean="0">
                <a:solidFill>
                  <a:schemeClr val="tx1"/>
                </a:solidFill>
              </a:rPr>
              <a:t>fluvoksamin</a:t>
            </a:r>
            <a:endParaRPr lang="tr-TR" b="1" dirty="0">
              <a:solidFill>
                <a:schemeClr val="tx1"/>
              </a:solidFill>
            </a:endParaRPr>
          </a:p>
        </p:txBody>
      </p:sp>
      <p:sp>
        <p:nvSpPr>
          <p:cNvPr id="8" name="5 İçerik Yer Tutucusu"/>
          <p:cNvSpPr>
            <a:spLocks noGrp="1"/>
          </p:cNvSpPr>
          <p:nvPr>
            <p:ph sz="half" idx="1"/>
          </p:nvPr>
        </p:nvSpPr>
        <p:spPr>
          <a:xfrm>
            <a:off x="0" y="2537521"/>
            <a:ext cx="9144000" cy="1539551"/>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r>
              <a:rPr lang="tr-TR" dirty="0" smtClean="0"/>
              <a:t> Birçok vaka raporunda, </a:t>
            </a:r>
            <a:r>
              <a:rPr lang="tr-TR" dirty="0" err="1" smtClean="0"/>
              <a:t>serotonin</a:t>
            </a:r>
            <a:r>
              <a:rPr lang="tr-TR" dirty="0" smtClean="0"/>
              <a:t> geri alım inhibitörlerinin </a:t>
            </a:r>
            <a:r>
              <a:rPr lang="tr-TR" dirty="0" err="1" smtClean="0"/>
              <a:t>sempatomimetik</a:t>
            </a:r>
            <a:r>
              <a:rPr lang="tr-TR" dirty="0" smtClean="0"/>
              <a:t> ajanlara karşı farmakolojik cevabı güçleştirebileceği öne sürülmüştür. </a:t>
            </a:r>
          </a:p>
          <a:p>
            <a:r>
              <a:rPr lang="tr-TR" dirty="0" smtClean="0"/>
              <a:t>Etkileşimin kesin mekanizması belirsizdir.</a:t>
            </a:r>
          </a:p>
        </p:txBody>
      </p:sp>
      <p:sp>
        <p:nvSpPr>
          <p:cNvPr id="5" name="2 İçerik Yer Tutucusu"/>
          <p:cNvSpPr>
            <a:spLocks noGrp="1"/>
          </p:cNvSpPr>
          <p:nvPr>
            <p:ph idx="1"/>
          </p:nvPr>
        </p:nvSpPr>
        <p:spPr>
          <a:xfrm>
            <a:off x="0" y="4149080"/>
            <a:ext cx="9144000" cy="2708921"/>
          </a:xfrm>
        </p:spPr>
        <p:style>
          <a:lnRef idx="1">
            <a:schemeClr val="accent3"/>
          </a:lnRef>
          <a:fillRef idx="2">
            <a:schemeClr val="accent3"/>
          </a:fillRef>
          <a:effectRef idx="1">
            <a:schemeClr val="accent3"/>
          </a:effectRef>
          <a:fontRef idx="minor">
            <a:schemeClr val="dk1"/>
          </a:fontRef>
        </p:style>
        <p:txBody>
          <a:bodyPr>
            <a:normAutofit fontScale="92500"/>
          </a:bodyPr>
          <a:lstStyle/>
          <a:p>
            <a:r>
              <a:rPr lang="tr-TR" dirty="0" smtClean="0"/>
              <a:t> Genel olarak, amfetaminler ve diğer </a:t>
            </a:r>
            <a:r>
              <a:rPr lang="tr-TR" dirty="0" err="1" smtClean="0"/>
              <a:t>sempatomimetik</a:t>
            </a:r>
            <a:r>
              <a:rPr lang="tr-TR" dirty="0" smtClean="0"/>
              <a:t> iştah baskılayıcılar, seçici </a:t>
            </a:r>
            <a:r>
              <a:rPr lang="tr-TR" dirty="0" err="1" smtClean="0"/>
              <a:t>serotonin</a:t>
            </a:r>
            <a:r>
              <a:rPr lang="tr-TR" dirty="0" smtClean="0"/>
              <a:t> geri alım inhibitörleri (</a:t>
            </a:r>
            <a:r>
              <a:rPr lang="tr-TR" dirty="0" err="1" smtClean="0"/>
              <a:t>SSRI'ler</a:t>
            </a:r>
            <a:r>
              <a:rPr lang="tr-TR" dirty="0" smtClean="0"/>
              <a:t>) veya </a:t>
            </a:r>
            <a:r>
              <a:rPr lang="tr-TR" dirty="0" err="1" smtClean="0"/>
              <a:t>serotonin</a:t>
            </a:r>
            <a:r>
              <a:rPr lang="tr-TR" dirty="0" smtClean="0"/>
              <a:t>-</a:t>
            </a:r>
            <a:r>
              <a:rPr lang="tr-TR" dirty="0" err="1" smtClean="0"/>
              <a:t>norepinefrin</a:t>
            </a:r>
            <a:r>
              <a:rPr lang="tr-TR" dirty="0" smtClean="0"/>
              <a:t> geri alım inhibitörleri (</a:t>
            </a:r>
            <a:r>
              <a:rPr lang="tr-TR" dirty="0" err="1" smtClean="0"/>
              <a:t>SNRI'ler</a:t>
            </a:r>
            <a:r>
              <a:rPr lang="tr-TR" dirty="0" smtClean="0"/>
              <a:t>) ile kombine edilmemelidir. </a:t>
            </a:r>
          </a:p>
          <a:p>
            <a:r>
              <a:rPr lang="tr-TR" dirty="0" smtClean="0"/>
              <a:t>Bu ajanlar birlikte kullanılması gerekiyorsa, </a:t>
            </a:r>
            <a:r>
              <a:rPr lang="tr-TR" dirty="0" err="1" smtClean="0"/>
              <a:t>sempatomimetik</a:t>
            </a:r>
            <a:r>
              <a:rPr lang="tr-TR" dirty="0" smtClean="0"/>
              <a:t> etkileri ve olası </a:t>
            </a:r>
            <a:r>
              <a:rPr lang="tr-TR" dirty="0" err="1" smtClean="0"/>
              <a:t>serotonin</a:t>
            </a:r>
            <a:r>
              <a:rPr lang="tr-TR" dirty="0" smtClean="0"/>
              <a:t> sendromu için yakın izlem önerilir. </a:t>
            </a:r>
          </a:p>
          <a:p>
            <a:endParaRPr lang="tr-T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188640"/>
            <a:ext cx="6192688" cy="994122"/>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tr-TR" b="1" dirty="0" err="1" smtClean="0">
                <a:solidFill>
                  <a:schemeClr val="tx1"/>
                </a:solidFill>
              </a:rPr>
              <a:t>teofilin</a:t>
            </a:r>
            <a:r>
              <a:rPr lang="tr-TR" b="1" dirty="0" smtClean="0">
                <a:solidFill>
                  <a:schemeClr val="tx1"/>
                </a:solidFill>
              </a:rPr>
              <a:t> ↔ </a:t>
            </a:r>
            <a:r>
              <a:rPr lang="tr-TR" b="1" dirty="0" err="1" smtClean="0">
                <a:solidFill>
                  <a:schemeClr val="tx1"/>
                </a:solidFill>
              </a:rPr>
              <a:t>fluvoksamin</a:t>
            </a:r>
            <a:r>
              <a:rPr lang="tr-TR" b="1" dirty="0" smtClean="0"/>
              <a:t/>
            </a:r>
            <a:br>
              <a:rPr lang="tr-TR" b="1" dirty="0" smtClean="0"/>
            </a:br>
            <a:endParaRPr lang="tr-TR" dirty="0"/>
          </a:p>
        </p:txBody>
      </p:sp>
      <p:sp>
        <p:nvSpPr>
          <p:cNvPr id="3" name="2 İçerik Yer Tutucusu"/>
          <p:cNvSpPr>
            <a:spLocks noGrp="1"/>
          </p:cNvSpPr>
          <p:nvPr>
            <p:ph idx="1"/>
          </p:nvPr>
        </p:nvSpPr>
        <p:spPr>
          <a:xfrm>
            <a:off x="0" y="1772816"/>
            <a:ext cx="9144000" cy="2736304"/>
          </a:xfrm>
        </p:spPr>
        <p:style>
          <a:lnRef idx="1">
            <a:schemeClr val="accent4"/>
          </a:lnRef>
          <a:fillRef idx="2">
            <a:schemeClr val="accent4"/>
          </a:fillRef>
          <a:effectRef idx="1">
            <a:schemeClr val="accent4"/>
          </a:effectRef>
          <a:fontRef idx="minor">
            <a:schemeClr val="dk1"/>
          </a:fontRef>
        </p:style>
        <p:txBody>
          <a:bodyPr>
            <a:normAutofit fontScale="55000" lnSpcReduction="20000"/>
          </a:bodyPr>
          <a:lstStyle/>
          <a:p>
            <a:endParaRPr lang="tr-TR" dirty="0" smtClean="0"/>
          </a:p>
          <a:p>
            <a:r>
              <a:rPr lang="tr-TR" dirty="0" err="1" smtClean="0"/>
              <a:t>Fluvoksamin</a:t>
            </a:r>
            <a:r>
              <a:rPr lang="tr-TR" dirty="0" smtClean="0"/>
              <a:t> ile birlikte uygulanması, </a:t>
            </a:r>
            <a:r>
              <a:rPr lang="tr-TR" dirty="0" err="1" smtClean="0"/>
              <a:t>teofilinin</a:t>
            </a:r>
            <a:r>
              <a:rPr lang="tr-TR" dirty="0" smtClean="0"/>
              <a:t> serum konsantrasyonlarını ve buna bağlı </a:t>
            </a:r>
            <a:r>
              <a:rPr lang="tr-TR" dirty="0" err="1" smtClean="0"/>
              <a:t>toksisite</a:t>
            </a:r>
            <a:r>
              <a:rPr lang="tr-TR" dirty="0" smtClean="0"/>
              <a:t> riskini önemli ölçüde artırabilir. </a:t>
            </a:r>
          </a:p>
          <a:p>
            <a:r>
              <a:rPr lang="tr-TR" dirty="0" smtClean="0"/>
              <a:t>Mekanizma </a:t>
            </a:r>
            <a:r>
              <a:rPr lang="tr-TR" dirty="0" err="1" smtClean="0"/>
              <a:t>teofilin</a:t>
            </a:r>
            <a:r>
              <a:rPr lang="tr-TR" dirty="0" smtClean="0"/>
              <a:t> metabolizmasında CYP450 1A2 yoluyla </a:t>
            </a:r>
            <a:r>
              <a:rPr lang="tr-TR" dirty="0" err="1" smtClean="0"/>
              <a:t>fluvoksamin</a:t>
            </a:r>
            <a:r>
              <a:rPr lang="tr-TR" dirty="0" smtClean="0"/>
              <a:t> </a:t>
            </a:r>
            <a:r>
              <a:rPr lang="tr-TR" dirty="0" err="1" smtClean="0"/>
              <a:t>inhibisyonudur</a:t>
            </a:r>
            <a:r>
              <a:rPr lang="tr-TR" dirty="0" smtClean="0"/>
              <a:t>. </a:t>
            </a:r>
          </a:p>
          <a:p>
            <a:r>
              <a:rPr lang="tr-TR" dirty="0" smtClean="0"/>
              <a:t>Vaka raporları ve </a:t>
            </a:r>
            <a:r>
              <a:rPr lang="tr-TR" dirty="0" err="1" smtClean="0"/>
              <a:t>farmakokinetik</a:t>
            </a:r>
            <a:r>
              <a:rPr lang="tr-TR" dirty="0" smtClean="0"/>
              <a:t> çalışmalar, 50 ila 100 mg / gün </a:t>
            </a:r>
            <a:r>
              <a:rPr lang="tr-TR" dirty="0" err="1" smtClean="0"/>
              <a:t>fluvoksaminin</a:t>
            </a:r>
            <a:r>
              <a:rPr lang="tr-TR" dirty="0" smtClean="0"/>
              <a:t> </a:t>
            </a:r>
            <a:r>
              <a:rPr lang="tr-TR" dirty="0" err="1" smtClean="0"/>
              <a:t>teofilin</a:t>
            </a:r>
            <a:r>
              <a:rPr lang="tr-TR" dirty="0" smtClean="0"/>
              <a:t> </a:t>
            </a:r>
            <a:r>
              <a:rPr lang="tr-TR" dirty="0" err="1" smtClean="0"/>
              <a:t>klerensini</a:t>
            </a:r>
            <a:r>
              <a:rPr lang="tr-TR" dirty="0" smtClean="0"/>
              <a:t>% 50 ila% 70 oranında azaltabileceğini ve bazı hastalarda </a:t>
            </a:r>
            <a:r>
              <a:rPr lang="tr-TR" dirty="0" err="1" smtClean="0"/>
              <a:t>toksik</a:t>
            </a:r>
            <a:r>
              <a:rPr lang="tr-TR" dirty="0" smtClean="0"/>
              <a:t> </a:t>
            </a:r>
            <a:r>
              <a:rPr lang="tr-TR" dirty="0" err="1" smtClean="0"/>
              <a:t>teofilin</a:t>
            </a:r>
            <a:r>
              <a:rPr lang="tr-TR" dirty="0" smtClean="0"/>
              <a:t> seviyeleri ve / veya klinik </a:t>
            </a:r>
            <a:r>
              <a:rPr lang="tr-TR" dirty="0" err="1" smtClean="0"/>
              <a:t>toksisite</a:t>
            </a:r>
            <a:r>
              <a:rPr lang="tr-TR" dirty="0" smtClean="0"/>
              <a:t> oluşturduğunu göstermektedir.</a:t>
            </a:r>
          </a:p>
          <a:p>
            <a:r>
              <a:rPr lang="tr-TR" dirty="0" smtClean="0"/>
              <a:t>  Karaciğer fonksiyon bozukluğu olan hastalar etkileşime daha az duyarlı olabilirler. </a:t>
            </a:r>
            <a:br>
              <a:rPr lang="tr-TR" dirty="0" smtClean="0"/>
            </a:br>
            <a:endParaRPr lang="tr-TR" dirty="0"/>
          </a:p>
        </p:txBody>
      </p:sp>
      <p:sp>
        <p:nvSpPr>
          <p:cNvPr id="5" name="2 İçerik Yer Tutucusu"/>
          <p:cNvSpPr txBox="1">
            <a:spLocks/>
          </p:cNvSpPr>
          <p:nvPr/>
        </p:nvSpPr>
        <p:spPr>
          <a:xfrm>
            <a:off x="0" y="4077072"/>
            <a:ext cx="9144000" cy="2780928"/>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fontScale="85000"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a:t>
            </a:r>
            <a:r>
              <a:rPr kumimoji="0" lang="tr-TR" sz="2400" i="0" u="none" strike="noStrike" kern="1200" cap="none" spc="0" normalizeH="0" baseline="0" noProof="0" dirty="0" err="1" smtClean="0">
                <a:ln>
                  <a:noFill/>
                </a:ln>
                <a:solidFill>
                  <a:srgbClr val="242424"/>
                </a:solidFill>
                <a:effectLst/>
                <a:uLnTx/>
                <a:uFillTx/>
                <a:latin typeface="+mj-lt"/>
                <a:ea typeface="Times New Roman"/>
                <a:cs typeface="+mn-cs"/>
              </a:rPr>
              <a:t>Teofilin</a:t>
            </a: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veya onun tuzlarının </a:t>
            </a:r>
            <a:r>
              <a:rPr kumimoji="0" lang="tr-TR" sz="2400" i="0" u="none" strike="noStrike" kern="1200" cap="none" spc="0" normalizeH="0" baseline="0" noProof="0" dirty="0" err="1" smtClean="0">
                <a:ln>
                  <a:noFill/>
                </a:ln>
                <a:solidFill>
                  <a:srgbClr val="242424"/>
                </a:solidFill>
                <a:effectLst/>
                <a:uLnTx/>
                <a:uFillTx/>
                <a:latin typeface="+mj-lt"/>
                <a:ea typeface="Times New Roman"/>
                <a:cs typeface="+mn-cs"/>
              </a:rPr>
              <a:t>fluvoksamin</a:t>
            </a: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ile kombinasyon halinde kullanılması genel olarak önlenmelidir. Eğer birlikte idare edilmesi gerekiyorsa, </a:t>
            </a:r>
            <a:r>
              <a:rPr kumimoji="0" lang="tr-TR" sz="2400" i="0" u="none" strike="noStrike" kern="1200" cap="none" spc="0" normalizeH="0" baseline="0" noProof="0" dirty="0" err="1" smtClean="0">
                <a:ln>
                  <a:noFill/>
                </a:ln>
                <a:solidFill>
                  <a:srgbClr val="242424"/>
                </a:solidFill>
                <a:effectLst/>
                <a:uLnTx/>
                <a:uFillTx/>
                <a:latin typeface="+mj-lt"/>
                <a:ea typeface="Times New Roman"/>
                <a:cs typeface="+mn-cs"/>
              </a:rPr>
              <a:t>teofilin</a:t>
            </a: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dozajının yarısı ile üçte iki oranında azaltılması düşünülmelidir.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Farmakolojik cevap ve serum seviyeleri, </a:t>
            </a:r>
            <a:r>
              <a:rPr kumimoji="0" lang="tr-TR" sz="2400" i="0" u="none" strike="noStrike" kern="1200" cap="none" spc="0" normalizeH="0" baseline="0" noProof="0" dirty="0" err="1" smtClean="0">
                <a:ln>
                  <a:noFill/>
                </a:ln>
                <a:solidFill>
                  <a:srgbClr val="242424"/>
                </a:solidFill>
                <a:effectLst/>
                <a:uLnTx/>
                <a:uFillTx/>
                <a:latin typeface="+mj-lt"/>
                <a:ea typeface="Times New Roman"/>
                <a:cs typeface="+mn-cs"/>
              </a:rPr>
              <a:t>fluvoksamin</a:t>
            </a: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dozajının başlatılması, kesilmesi veya değiştirilmesinden sonra yakından izlenmeli ve buna göre </a:t>
            </a:r>
            <a:r>
              <a:rPr kumimoji="0" lang="tr-TR" sz="2400" i="0" u="none" strike="noStrike" kern="1200" cap="none" spc="0" normalizeH="0" baseline="0" noProof="0" dirty="0" err="1" smtClean="0">
                <a:ln>
                  <a:noFill/>
                </a:ln>
                <a:solidFill>
                  <a:srgbClr val="242424"/>
                </a:solidFill>
                <a:effectLst/>
                <a:uLnTx/>
                <a:uFillTx/>
                <a:latin typeface="+mj-lt"/>
                <a:ea typeface="Times New Roman"/>
                <a:cs typeface="+mn-cs"/>
              </a:rPr>
              <a:t>teofilin</a:t>
            </a: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dozu ayarlanmalıdır.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Bulantı, kusma, ishal, </a:t>
            </a:r>
            <a:r>
              <a:rPr kumimoji="0" lang="tr-TR" sz="2400" i="0" u="none" strike="noStrike" kern="1200" cap="none" spc="0" normalizeH="0" baseline="0" noProof="0" dirty="0" err="1" smtClean="0">
                <a:ln>
                  <a:noFill/>
                </a:ln>
                <a:solidFill>
                  <a:srgbClr val="242424"/>
                </a:solidFill>
                <a:effectLst/>
                <a:uLnTx/>
                <a:uFillTx/>
                <a:latin typeface="+mj-lt"/>
                <a:ea typeface="Times New Roman"/>
                <a:cs typeface="+mn-cs"/>
              </a:rPr>
              <a:t>anoreksiya</a:t>
            </a: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baş ağrısı, titreme, sinirlilik, </a:t>
            </a:r>
            <a:r>
              <a:rPr kumimoji="0" lang="tr-TR" sz="2400" i="0" u="none" strike="noStrike" kern="1200" cap="none" spc="0" normalizeH="0" baseline="0" noProof="0" dirty="0" err="1" smtClean="0">
                <a:ln>
                  <a:noFill/>
                </a:ln>
                <a:solidFill>
                  <a:srgbClr val="242424"/>
                </a:solidFill>
                <a:effectLst/>
                <a:uLnTx/>
                <a:uFillTx/>
                <a:latin typeface="+mj-lt"/>
                <a:ea typeface="Times New Roman"/>
                <a:cs typeface="+mn-cs"/>
              </a:rPr>
              <a:t>konfüzyon</a:t>
            </a: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uykusuzluk, nöbet, çarpıntı ve aritmi gibi </a:t>
            </a:r>
            <a:r>
              <a:rPr kumimoji="0" lang="tr-TR" sz="2400" i="0" u="none" strike="noStrike" kern="1200" cap="none" spc="0" normalizeH="0" baseline="0" noProof="0" dirty="0" err="1" smtClean="0">
                <a:ln>
                  <a:noFill/>
                </a:ln>
                <a:solidFill>
                  <a:srgbClr val="242424"/>
                </a:solidFill>
                <a:effectLst/>
                <a:uLnTx/>
                <a:uFillTx/>
                <a:latin typeface="+mj-lt"/>
                <a:ea typeface="Times New Roman"/>
                <a:cs typeface="+mn-cs"/>
              </a:rPr>
              <a:t>teofilin</a:t>
            </a: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a:t>
            </a:r>
            <a:r>
              <a:rPr kumimoji="0" lang="tr-TR" sz="2400" i="0" u="none" strike="noStrike" kern="1200" cap="none" spc="0" normalizeH="0" baseline="0" noProof="0" dirty="0" err="1" smtClean="0">
                <a:ln>
                  <a:noFill/>
                </a:ln>
                <a:solidFill>
                  <a:srgbClr val="242424"/>
                </a:solidFill>
                <a:effectLst/>
                <a:uLnTx/>
                <a:uFillTx/>
                <a:latin typeface="+mj-lt"/>
                <a:ea typeface="Times New Roman"/>
                <a:cs typeface="+mn-cs"/>
              </a:rPr>
              <a:t>toksisitesini</a:t>
            </a:r>
            <a:r>
              <a:rPr kumimoji="0" lang="tr-TR" sz="2400" i="0" u="none" strike="noStrike" kern="1200" cap="none" spc="0" normalizeH="0" baseline="0" noProof="0" dirty="0" smtClean="0">
                <a:ln>
                  <a:noFill/>
                </a:ln>
                <a:solidFill>
                  <a:srgbClr val="242424"/>
                </a:solidFill>
                <a:effectLst/>
                <a:uLnTx/>
                <a:uFillTx/>
                <a:latin typeface="+mj-lt"/>
                <a:ea typeface="Times New Roman"/>
                <a:cs typeface="+mn-cs"/>
              </a:rPr>
              <a:t> düşündüren belirti ve bulgulara rastlarsanız, hastalara doktorlarıyla temasa geçmeleri önerilmelidir.</a:t>
            </a:r>
            <a:endParaRPr kumimoji="0" lang="tr-TR" sz="2400" i="0" u="none" strike="noStrike" kern="1200" cap="none" spc="0" normalizeH="0" baseline="0" noProof="0" dirty="0" smtClean="0">
              <a:ln>
                <a:noFill/>
              </a:ln>
              <a:solidFill>
                <a:schemeClr val="tx1"/>
              </a:solidFill>
              <a:effectLst/>
              <a:uLnTx/>
              <a:uFillTx/>
              <a:latin typeface="+mj-lt"/>
              <a:ea typeface="Times New Roman"/>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19672" y="0"/>
            <a:ext cx="7272808" cy="1124744"/>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tr-TR" b="1" dirty="0" err="1" smtClean="0">
                <a:solidFill>
                  <a:srgbClr val="242424"/>
                </a:solidFill>
                <a:latin typeface="Segoe UI"/>
                <a:ea typeface="Times New Roman"/>
              </a:rPr>
              <a:t>bupropion</a:t>
            </a:r>
            <a:r>
              <a:rPr lang="tr-TR" b="1" dirty="0" smtClean="0">
                <a:solidFill>
                  <a:srgbClr val="242424"/>
                </a:solidFill>
                <a:latin typeface="Segoe UI"/>
                <a:ea typeface="Times New Roman"/>
              </a:rPr>
              <a:t> ↔ </a:t>
            </a:r>
            <a:r>
              <a:rPr lang="tr-TR" b="1" dirty="0" err="1" smtClean="0">
                <a:solidFill>
                  <a:srgbClr val="242424"/>
                </a:solidFill>
                <a:latin typeface="Segoe UI"/>
                <a:ea typeface="Times New Roman"/>
              </a:rPr>
              <a:t>fluvoksamin</a:t>
            </a:r>
            <a:r>
              <a:rPr lang="tr-TR" b="1" dirty="0" smtClean="0">
                <a:latin typeface="Times New Roman"/>
                <a:ea typeface="Times New Roman"/>
              </a:rPr>
              <a:t/>
            </a:r>
            <a:br>
              <a:rPr lang="tr-TR" b="1" dirty="0" smtClean="0">
                <a:latin typeface="Times New Roman"/>
                <a:ea typeface="Times New Roman"/>
              </a:rPr>
            </a:br>
            <a:endParaRPr lang="tr-TR" sz="1800" dirty="0"/>
          </a:p>
        </p:txBody>
      </p:sp>
      <p:sp>
        <p:nvSpPr>
          <p:cNvPr id="3" name="2 İçerik Yer Tutucusu"/>
          <p:cNvSpPr>
            <a:spLocks noGrp="1"/>
          </p:cNvSpPr>
          <p:nvPr>
            <p:ph idx="1"/>
          </p:nvPr>
        </p:nvSpPr>
        <p:spPr>
          <a:xfrm>
            <a:off x="0" y="1412776"/>
            <a:ext cx="9144000" cy="1512168"/>
          </a:xfrm>
        </p:spPr>
        <p:style>
          <a:lnRef idx="1">
            <a:schemeClr val="accent4"/>
          </a:lnRef>
          <a:fillRef idx="2">
            <a:schemeClr val="accent4"/>
          </a:fillRef>
          <a:effectRef idx="1">
            <a:schemeClr val="accent4"/>
          </a:effectRef>
          <a:fontRef idx="minor">
            <a:schemeClr val="dk1"/>
          </a:fontRef>
        </p:style>
        <p:txBody>
          <a:bodyPr>
            <a:noAutofit/>
          </a:bodyPr>
          <a:lstStyle/>
          <a:p>
            <a:r>
              <a:rPr lang="tr-TR" sz="1600" dirty="0" err="1" smtClean="0">
                <a:solidFill>
                  <a:schemeClr val="tx1"/>
                </a:solidFill>
              </a:rPr>
              <a:t>Bupropiyon</a:t>
            </a:r>
            <a:r>
              <a:rPr lang="tr-TR" sz="1600" dirty="0" smtClean="0">
                <a:solidFill>
                  <a:schemeClr val="tx1"/>
                </a:solidFill>
              </a:rPr>
              <a:t> kullanımı doza bağlı nöbet riski ile ilişkilidir. </a:t>
            </a:r>
          </a:p>
          <a:p>
            <a:r>
              <a:rPr lang="tr-TR" sz="1600" dirty="0" err="1" smtClean="0">
                <a:solidFill>
                  <a:schemeClr val="tx1"/>
                </a:solidFill>
              </a:rPr>
              <a:t>Antidepresanlar</a:t>
            </a:r>
            <a:r>
              <a:rPr lang="tr-TR" sz="1600" dirty="0" smtClean="0">
                <a:solidFill>
                  <a:schemeClr val="tx1"/>
                </a:solidFill>
              </a:rPr>
              <a:t>, MSS uyarıcıları, </a:t>
            </a:r>
            <a:r>
              <a:rPr lang="tr-TR" sz="1600" dirty="0" err="1" smtClean="0">
                <a:solidFill>
                  <a:schemeClr val="tx1"/>
                </a:solidFill>
              </a:rPr>
              <a:t>asetilkolinesteraz</a:t>
            </a:r>
            <a:r>
              <a:rPr lang="tr-TR" sz="1600" dirty="0" smtClean="0">
                <a:solidFill>
                  <a:schemeClr val="tx1"/>
                </a:solidFill>
              </a:rPr>
              <a:t> inhibitörleri, </a:t>
            </a:r>
            <a:r>
              <a:rPr lang="tr-TR" sz="1600" dirty="0" err="1" smtClean="0">
                <a:solidFill>
                  <a:schemeClr val="tx1"/>
                </a:solidFill>
              </a:rPr>
              <a:t>fenotiyazinler</a:t>
            </a:r>
            <a:r>
              <a:rPr lang="tr-TR" sz="1600" dirty="0" smtClean="0">
                <a:solidFill>
                  <a:schemeClr val="tx1"/>
                </a:solidFill>
              </a:rPr>
              <a:t> ve </a:t>
            </a:r>
            <a:r>
              <a:rPr lang="tr-TR" sz="1600" dirty="0" err="1" smtClean="0">
                <a:solidFill>
                  <a:schemeClr val="tx1"/>
                </a:solidFill>
              </a:rPr>
              <a:t>nöroleptikler</a:t>
            </a:r>
            <a:r>
              <a:rPr lang="tr-TR" sz="1600" dirty="0" smtClean="0">
                <a:solidFill>
                  <a:schemeClr val="tx1"/>
                </a:solidFill>
              </a:rPr>
              <a:t>, </a:t>
            </a:r>
            <a:r>
              <a:rPr lang="tr-TR" sz="1600" dirty="0" err="1" smtClean="0">
                <a:solidFill>
                  <a:schemeClr val="tx1"/>
                </a:solidFill>
              </a:rPr>
              <a:t>metoklopramid</a:t>
            </a:r>
            <a:r>
              <a:rPr lang="tr-TR" sz="1600" dirty="0" smtClean="0">
                <a:solidFill>
                  <a:schemeClr val="tx1"/>
                </a:solidFill>
              </a:rPr>
              <a:t> gibi </a:t>
            </a:r>
            <a:r>
              <a:rPr lang="tr-TR" sz="1600" dirty="0" err="1" smtClean="0">
                <a:solidFill>
                  <a:schemeClr val="tx1"/>
                </a:solidFill>
              </a:rPr>
              <a:t>dopaminerjik</a:t>
            </a:r>
            <a:r>
              <a:rPr lang="tr-TR" sz="1600" dirty="0" smtClean="0">
                <a:solidFill>
                  <a:schemeClr val="tx1"/>
                </a:solidFill>
              </a:rPr>
              <a:t> bloke edici ajanlar da dahil olmak üzere nöbet eşiğini azaltabilecek diğer ajanlarla birlikte kullanıldığında, risk daha da artabilir. Bu ajanlar kombine edildiğinde ilave etkilere neden olabilir. </a:t>
            </a:r>
            <a:br>
              <a:rPr lang="tr-TR" sz="1600" dirty="0" smtClean="0">
                <a:solidFill>
                  <a:schemeClr val="tx1"/>
                </a:solidFill>
              </a:rPr>
            </a:br>
            <a:endParaRPr lang="tr-TR" sz="1600" dirty="0" smtClean="0">
              <a:solidFill>
                <a:schemeClr val="tx1"/>
              </a:solidFill>
            </a:endParaRPr>
          </a:p>
          <a:p>
            <a:r>
              <a:rPr lang="tr-TR" sz="1600" dirty="0" smtClean="0">
                <a:solidFill>
                  <a:schemeClr val="tx1"/>
                </a:solidFill>
              </a:rPr>
              <a:t> </a:t>
            </a:r>
            <a:br>
              <a:rPr lang="tr-TR" sz="1600" dirty="0" smtClean="0">
                <a:solidFill>
                  <a:schemeClr val="tx1"/>
                </a:solidFill>
              </a:rPr>
            </a:br>
            <a:endParaRPr lang="tr-TR" sz="1600" dirty="0">
              <a:solidFill>
                <a:schemeClr val="tx1"/>
              </a:solidFill>
            </a:endParaRPr>
          </a:p>
        </p:txBody>
      </p:sp>
      <p:sp>
        <p:nvSpPr>
          <p:cNvPr id="4" name="2 İçerik Yer Tutucusu"/>
          <p:cNvSpPr txBox="1">
            <a:spLocks/>
          </p:cNvSpPr>
          <p:nvPr/>
        </p:nvSpPr>
        <p:spPr>
          <a:xfrm>
            <a:off x="3491880" y="2924944"/>
            <a:ext cx="5652120" cy="393305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fontScale="5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Bupropiyon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nöbet eşiğini azaltabilecek herhangi bir madde ile, özellikle yaşlılarda, nöbet öyküsü olan hastalarda veya kafa travması, beyin tümörü, ciddi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hepatik</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siroz gibi diğer risk faktörlerine sahip hastalarda uygulandığında çok dikkatli olunmalıdır.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Bupropion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ve birlikte verilen ilaçlar, dozaj aralığının alt ucunda başlatılmalı ve gerektiğinde ve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tolere</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edilerek yavaş yavaş titre edilmelidir.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Spesifik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bupropiyon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formülasyonu</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için önerilen maksimum dozaj aşılmamalıdır. Tedaviye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bupropiyon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eklendiğinde veya terapiden çekildiğinde CYP450 2D6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substratları</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olan eş zamanlı ilaçlar için klinik ve laboratuar izleme uygun olabilir.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Tedavi sırasında nöbet geçiren hastalarda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Bupropion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kesilmeli ve yeniden başlatılmamalıdır.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2 İçerik Yer Tutucusu"/>
          <p:cNvSpPr txBox="1">
            <a:spLocks/>
          </p:cNvSpPr>
          <p:nvPr/>
        </p:nvSpPr>
        <p:spPr>
          <a:xfrm>
            <a:off x="-252536" y="2924944"/>
            <a:ext cx="3744416" cy="414908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ormAutofit fontScale="6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1" i="0" u="none" strike="noStrike" kern="1200" cap="none" spc="0" normalizeH="0" baseline="0" noProof="0" dirty="0" smtClean="0">
                <a:ln>
                  <a:noFill/>
                </a:ln>
                <a:solidFill>
                  <a:srgbClr val="C00000"/>
                </a:solidFill>
                <a:effectLst/>
                <a:uLnTx/>
                <a:uFillTx/>
                <a:latin typeface="+mn-lt"/>
                <a:ea typeface="+mn-ea"/>
                <a:cs typeface="+mn-cs"/>
              </a:rPr>
              <a:t>DOZAJI AYARLAYIN: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Bupropion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ile birlikte uygulanması, birçok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antidepresan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nöroleptik</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CNS uyarıcı (örn., Amfetaminler),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metoklopramid</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ve bazı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asetilkolinesteraz</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inhibitörleri (örneğin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donepezil</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galantamin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de dahil olmak üzere CYP450 2D6 tarafından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metabolize</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edilen ilaçların plazma konsantrasyonunu artırabilir.</a:t>
            </a: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7" name="6 Resim" descr="Unlem-Isareti-26079.gif"/>
          <p:cNvPicPr>
            <a:picLocks noChangeAspect="1"/>
          </p:cNvPicPr>
          <p:nvPr/>
        </p:nvPicPr>
        <p:blipFill>
          <a:blip r:embed="rId2" cstate="print"/>
          <a:stretch>
            <a:fillRect/>
          </a:stretch>
        </p:blipFill>
        <p:spPr>
          <a:xfrm>
            <a:off x="2555776" y="2852936"/>
            <a:ext cx="1152128" cy="1068710"/>
          </a:xfrm>
          <a:prstGeom prst="rect">
            <a:avLst/>
          </a:prstGeo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683568" y="260648"/>
            <a:ext cx="7427168" cy="864096"/>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tr-TR" b="1" dirty="0" smtClean="0">
                <a:solidFill>
                  <a:schemeClr val="tx1"/>
                </a:solidFill>
              </a:rPr>
              <a:t/>
            </a:r>
            <a:br>
              <a:rPr lang="tr-TR" b="1" dirty="0" smtClean="0">
                <a:solidFill>
                  <a:schemeClr val="tx1"/>
                </a:solidFill>
              </a:rPr>
            </a:br>
            <a:r>
              <a:rPr lang="tr-TR" b="1" dirty="0" err="1" smtClean="0">
                <a:solidFill>
                  <a:schemeClr val="tx1"/>
                </a:solidFill>
              </a:rPr>
              <a:t>fluvoksamin</a:t>
            </a:r>
            <a:r>
              <a:rPr lang="tr-TR" b="1" dirty="0" smtClean="0">
                <a:solidFill>
                  <a:schemeClr val="tx1"/>
                </a:solidFill>
              </a:rPr>
              <a:t> ↔ </a:t>
            </a:r>
            <a:r>
              <a:rPr lang="tr-TR" b="1" dirty="0" err="1" smtClean="0">
                <a:solidFill>
                  <a:schemeClr val="tx1"/>
                </a:solidFill>
              </a:rPr>
              <a:t>klopidogrel</a:t>
            </a:r>
            <a:r>
              <a:rPr lang="tr-TR" b="1" dirty="0" smtClean="0">
                <a:solidFill>
                  <a:schemeClr val="tx1"/>
                </a:solidFill>
              </a:rPr>
              <a:t/>
            </a:r>
            <a:br>
              <a:rPr lang="tr-TR" b="1" dirty="0" smtClean="0">
                <a:solidFill>
                  <a:schemeClr val="tx1"/>
                </a:solidFill>
              </a:rPr>
            </a:br>
            <a:endParaRPr lang="tr-TR" dirty="0">
              <a:solidFill>
                <a:schemeClr val="tx1"/>
              </a:solidFill>
            </a:endParaRPr>
          </a:p>
        </p:txBody>
      </p:sp>
      <p:sp>
        <p:nvSpPr>
          <p:cNvPr id="6" name="5 İçerik Yer Tutucusu"/>
          <p:cNvSpPr>
            <a:spLocks noGrp="1"/>
          </p:cNvSpPr>
          <p:nvPr>
            <p:ph sz="half" idx="1"/>
          </p:nvPr>
        </p:nvSpPr>
        <p:spPr>
          <a:xfrm>
            <a:off x="0" y="2852936"/>
            <a:ext cx="4644008" cy="4005064"/>
          </a:xfrm>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r>
              <a:rPr lang="tr-TR" dirty="0" smtClean="0">
                <a:solidFill>
                  <a:schemeClr val="tx1"/>
                </a:solidFill>
              </a:rPr>
              <a:t>CYP450 2C19 inhibitörleri ile birlikte uygulanması, </a:t>
            </a:r>
            <a:r>
              <a:rPr lang="tr-TR" dirty="0" err="1" smtClean="0">
                <a:solidFill>
                  <a:schemeClr val="tx1"/>
                </a:solidFill>
              </a:rPr>
              <a:t>antitrombosit</a:t>
            </a:r>
            <a:r>
              <a:rPr lang="tr-TR" dirty="0" smtClean="0">
                <a:solidFill>
                  <a:schemeClr val="tx1"/>
                </a:solidFill>
              </a:rPr>
              <a:t> etkisinin kısmen </a:t>
            </a:r>
            <a:r>
              <a:rPr lang="tr-TR" dirty="0" err="1" smtClean="0">
                <a:solidFill>
                  <a:schemeClr val="tx1"/>
                </a:solidFill>
              </a:rPr>
              <a:t>izoenzim</a:t>
            </a:r>
            <a:r>
              <a:rPr lang="tr-TR" dirty="0" smtClean="0">
                <a:solidFill>
                  <a:schemeClr val="tx1"/>
                </a:solidFill>
              </a:rPr>
              <a:t> tarafından </a:t>
            </a:r>
            <a:r>
              <a:rPr lang="tr-TR" dirty="0" err="1" smtClean="0">
                <a:solidFill>
                  <a:schemeClr val="tx1"/>
                </a:solidFill>
              </a:rPr>
              <a:t>biyoaktif</a:t>
            </a:r>
            <a:r>
              <a:rPr lang="tr-TR" dirty="0" smtClean="0">
                <a:solidFill>
                  <a:schemeClr val="tx1"/>
                </a:solidFill>
              </a:rPr>
              <a:t> hale getirilmesine farmakolojik olarak aktif bir </a:t>
            </a:r>
            <a:r>
              <a:rPr lang="tr-TR" dirty="0" err="1" smtClean="0">
                <a:solidFill>
                  <a:schemeClr val="tx1"/>
                </a:solidFill>
              </a:rPr>
              <a:t>metabolite</a:t>
            </a:r>
            <a:r>
              <a:rPr lang="tr-TR" dirty="0" smtClean="0">
                <a:solidFill>
                  <a:schemeClr val="tx1"/>
                </a:solidFill>
              </a:rPr>
              <a:t> bağımlı olan </a:t>
            </a:r>
            <a:r>
              <a:rPr lang="tr-TR" dirty="0" err="1" smtClean="0">
                <a:solidFill>
                  <a:schemeClr val="tx1"/>
                </a:solidFill>
              </a:rPr>
              <a:t>klopidogrel'in</a:t>
            </a:r>
            <a:r>
              <a:rPr lang="tr-TR" dirty="0" smtClean="0">
                <a:solidFill>
                  <a:schemeClr val="tx1"/>
                </a:solidFill>
              </a:rPr>
              <a:t> etkinliğini azaltabilir.</a:t>
            </a:r>
          </a:p>
          <a:p>
            <a:r>
              <a:rPr lang="tr-TR" dirty="0" smtClean="0">
                <a:solidFill>
                  <a:schemeClr val="tx1"/>
                </a:solidFill>
              </a:rPr>
              <a:t> Bu, sık görülen genetik </a:t>
            </a:r>
            <a:r>
              <a:rPr lang="tr-TR" dirty="0" err="1" smtClean="0">
                <a:solidFill>
                  <a:schemeClr val="tx1"/>
                </a:solidFill>
              </a:rPr>
              <a:t>polimorfizmlere</a:t>
            </a:r>
            <a:r>
              <a:rPr lang="tr-TR" dirty="0" smtClean="0">
                <a:solidFill>
                  <a:schemeClr val="tx1"/>
                </a:solidFill>
              </a:rPr>
              <a:t> sahip hastalarda, CYP450 2C19 enzim aktivitesinde azalma veya eksiklik bulunan hastalarda, </a:t>
            </a:r>
            <a:r>
              <a:rPr lang="tr-TR" dirty="0" err="1" smtClean="0">
                <a:solidFill>
                  <a:schemeClr val="tx1"/>
                </a:solidFill>
              </a:rPr>
              <a:t>klopidogrelin</a:t>
            </a:r>
            <a:r>
              <a:rPr lang="tr-TR" dirty="0" smtClean="0">
                <a:solidFill>
                  <a:schemeClr val="tx1"/>
                </a:solidFill>
              </a:rPr>
              <a:t> etkinliğinin azaldığını bildiren çalışmalar ve daha kötü klinik sonuç bildiren çalışmalar vardır. </a:t>
            </a:r>
            <a:br>
              <a:rPr lang="tr-TR" dirty="0" smtClean="0">
                <a:solidFill>
                  <a:schemeClr val="tx1"/>
                </a:solidFill>
              </a:rPr>
            </a:br>
            <a:endParaRPr lang="tr-TR" dirty="0">
              <a:solidFill>
                <a:schemeClr val="tx1"/>
              </a:solidFill>
            </a:endParaRPr>
          </a:p>
        </p:txBody>
      </p:sp>
      <p:sp>
        <p:nvSpPr>
          <p:cNvPr id="7" name="6 İçerik Yer Tutucusu"/>
          <p:cNvSpPr>
            <a:spLocks noGrp="1"/>
          </p:cNvSpPr>
          <p:nvPr>
            <p:ph sz="half" idx="2"/>
          </p:nvPr>
        </p:nvSpPr>
        <p:spPr>
          <a:xfrm>
            <a:off x="4788024" y="3717032"/>
            <a:ext cx="3888432" cy="3140968"/>
          </a:xfrm>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r>
              <a:rPr lang="tr-TR" dirty="0" smtClean="0">
                <a:solidFill>
                  <a:schemeClr val="tx1"/>
                </a:solidFill>
              </a:rPr>
              <a:t>Mevcut verilere dayanarak, </a:t>
            </a:r>
            <a:r>
              <a:rPr lang="tr-TR" dirty="0" err="1" smtClean="0">
                <a:solidFill>
                  <a:schemeClr val="tx1"/>
                </a:solidFill>
              </a:rPr>
              <a:t>klopidogrel</a:t>
            </a:r>
            <a:r>
              <a:rPr lang="tr-TR" dirty="0" smtClean="0">
                <a:solidFill>
                  <a:schemeClr val="tx1"/>
                </a:solidFill>
              </a:rPr>
              <a:t> ile tedavi edilen hastalar, </a:t>
            </a:r>
            <a:r>
              <a:rPr lang="tr-TR" dirty="0" err="1" smtClean="0">
                <a:solidFill>
                  <a:schemeClr val="tx1"/>
                </a:solidFill>
              </a:rPr>
              <a:t>omeprazol</a:t>
            </a:r>
            <a:r>
              <a:rPr lang="tr-TR" dirty="0" smtClean="0">
                <a:solidFill>
                  <a:schemeClr val="tx1"/>
                </a:solidFill>
              </a:rPr>
              <a:t>, </a:t>
            </a:r>
            <a:r>
              <a:rPr lang="tr-TR" dirty="0" err="1" smtClean="0">
                <a:solidFill>
                  <a:schemeClr val="tx1"/>
                </a:solidFill>
              </a:rPr>
              <a:t>simetidin</a:t>
            </a:r>
            <a:r>
              <a:rPr lang="tr-TR" dirty="0" smtClean="0">
                <a:solidFill>
                  <a:schemeClr val="tx1"/>
                </a:solidFill>
              </a:rPr>
              <a:t>, </a:t>
            </a:r>
            <a:r>
              <a:rPr lang="tr-TR" dirty="0" err="1" smtClean="0">
                <a:solidFill>
                  <a:schemeClr val="tx1"/>
                </a:solidFill>
              </a:rPr>
              <a:t>fluoksetin</a:t>
            </a:r>
            <a:r>
              <a:rPr lang="tr-TR" dirty="0" smtClean="0">
                <a:solidFill>
                  <a:schemeClr val="tx1"/>
                </a:solidFill>
              </a:rPr>
              <a:t>, </a:t>
            </a:r>
            <a:r>
              <a:rPr lang="tr-TR" dirty="0" err="1" smtClean="0">
                <a:solidFill>
                  <a:schemeClr val="tx1"/>
                </a:solidFill>
              </a:rPr>
              <a:t>fluvoksamin</a:t>
            </a:r>
            <a:r>
              <a:rPr lang="tr-TR" dirty="0" smtClean="0">
                <a:solidFill>
                  <a:schemeClr val="tx1"/>
                </a:solidFill>
              </a:rPr>
              <a:t>, </a:t>
            </a:r>
            <a:r>
              <a:rPr lang="tr-TR" dirty="0" err="1" smtClean="0">
                <a:solidFill>
                  <a:schemeClr val="tx1"/>
                </a:solidFill>
              </a:rPr>
              <a:t>flukonazol</a:t>
            </a:r>
            <a:r>
              <a:rPr lang="tr-TR" dirty="0" smtClean="0">
                <a:solidFill>
                  <a:schemeClr val="tx1"/>
                </a:solidFill>
              </a:rPr>
              <a:t>, </a:t>
            </a:r>
            <a:r>
              <a:rPr lang="tr-TR" dirty="0" err="1" smtClean="0">
                <a:solidFill>
                  <a:schemeClr val="tx1"/>
                </a:solidFill>
              </a:rPr>
              <a:t>izoniazid</a:t>
            </a:r>
            <a:r>
              <a:rPr lang="tr-TR" dirty="0" smtClean="0">
                <a:solidFill>
                  <a:schemeClr val="tx1"/>
                </a:solidFill>
              </a:rPr>
              <a:t>, </a:t>
            </a:r>
            <a:r>
              <a:rPr lang="tr-TR" dirty="0" err="1" smtClean="0">
                <a:solidFill>
                  <a:schemeClr val="tx1"/>
                </a:solidFill>
              </a:rPr>
              <a:t>ketokonazol</a:t>
            </a:r>
            <a:r>
              <a:rPr lang="tr-TR" dirty="0" smtClean="0">
                <a:solidFill>
                  <a:schemeClr val="tx1"/>
                </a:solidFill>
              </a:rPr>
              <a:t>, </a:t>
            </a:r>
            <a:r>
              <a:rPr lang="tr-TR" dirty="0" err="1" smtClean="0">
                <a:solidFill>
                  <a:schemeClr val="tx1"/>
                </a:solidFill>
              </a:rPr>
              <a:t>letrozol</a:t>
            </a:r>
            <a:r>
              <a:rPr lang="tr-TR" dirty="0" smtClean="0">
                <a:solidFill>
                  <a:schemeClr val="tx1"/>
                </a:solidFill>
              </a:rPr>
              <a:t> gibi CYP450 2C19 inhibitörleri olan ilaçların birlikte kullanılması önlenmelidir</a:t>
            </a:r>
            <a:r>
              <a:rPr lang="tr-TR" dirty="0" smtClean="0"/>
              <a:t>. </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1">
              <a:lumMod val="40000"/>
              <a:lumOff val="60000"/>
            </a:schemeClr>
          </a:solidFill>
        </p:spPr>
        <p:txBody>
          <a:bodyPr>
            <a:normAutofit fontScale="90000"/>
          </a:bodyPr>
          <a:lstStyle/>
          <a:p>
            <a:r>
              <a:rPr lang="tr-TR" b="1" dirty="0" smtClean="0"/>
              <a:t>. </a:t>
            </a:r>
            <a:r>
              <a:rPr lang="tr-TR" b="1" dirty="0" err="1" smtClean="0"/>
              <a:t>Selektif</a:t>
            </a:r>
            <a:r>
              <a:rPr lang="tr-TR" b="1" dirty="0" smtClean="0"/>
              <a:t> </a:t>
            </a:r>
            <a:r>
              <a:rPr lang="tr-TR" b="1" dirty="0" err="1" smtClean="0"/>
              <a:t>Serotonin</a:t>
            </a:r>
            <a:r>
              <a:rPr lang="tr-TR" b="1" dirty="0" smtClean="0"/>
              <a:t> Geri Alım İnhibitörleri (SSRI)</a:t>
            </a:r>
            <a:endParaRPr lang="tr-TR" dirty="0"/>
          </a:p>
        </p:txBody>
      </p:sp>
      <p:sp>
        <p:nvSpPr>
          <p:cNvPr id="4" name="3 İçerik Yer Tutucusu"/>
          <p:cNvSpPr>
            <a:spLocks noGrp="1"/>
          </p:cNvSpPr>
          <p:nvPr>
            <p:ph idx="1"/>
          </p:nvPr>
        </p:nvSpPr>
        <p:spPr>
          <a:xfrm>
            <a:off x="457200" y="1600201"/>
            <a:ext cx="4471990" cy="4525963"/>
          </a:xfrm>
          <a:solidFill>
            <a:schemeClr val="accent3">
              <a:lumMod val="60000"/>
              <a:lumOff val="40000"/>
            </a:schemeClr>
          </a:solidFill>
        </p:spPr>
        <p:txBody>
          <a:bodyPr>
            <a:normAutofit fontScale="70000" lnSpcReduction="20000"/>
          </a:bodyPr>
          <a:lstStyle/>
          <a:p>
            <a:pPr>
              <a:buNone/>
            </a:pPr>
            <a:r>
              <a:rPr lang="tr-TR" dirty="0" smtClean="0"/>
              <a:t>ENDİKASYONLAR</a:t>
            </a:r>
          </a:p>
          <a:p>
            <a:pPr lvl="0">
              <a:buNone/>
            </a:pPr>
            <a:r>
              <a:rPr lang="tr-TR" dirty="0" smtClean="0"/>
              <a:t>•</a:t>
            </a:r>
            <a:r>
              <a:rPr lang="tr-TR" dirty="0" err="1" smtClean="0"/>
              <a:t>Duygudurum</a:t>
            </a:r>
            <a:r>
              <a:rPr lang="tr-TR" dirty="0" smtClean="0"/>
              <a:t> bozuklukları (</a:t>
            </a:r>
            <a:r>
              <a:rPr lang="tr-TR" dirty="0" err="1" smtClean="0"/>
              <a:t>major</a:t>
            </a:r>
            <a:r>
              <a:rPr lang="tr-TR" dirty="0" smtClean="0"/>
              <a:t> depresyon, BAB-</a:t>
            </a:r>
            <a:r>
              <a:rPr lang="tr-TR" dirty="0" err="1" smtClean="0"/>
              <a:t>depresif</a:t>
            </a:r>
            <a:r>
              <a:rPr lang="tr-TR" dirty="0" smtClean="0"/>
              <a:t> tip, </a:t>
            </a:r>
            <a:r>
              <a:rPr lang="tr-TR" dirty="0" err="1" smtClean="0"/>
              <a:t>distimi</a:t>
            </a:r>
            <a:r>
              <a:rPr lang="tr-TR" dirty="0" smtClean="0"/>
              <a:t>, </a:t>
            </a:r>
            <a:r>
              <a:rPr lang="tr-TR" dirty="0" err="1" smtClean="0"/>
              <a:t>siklotimi</a:t>
            </a:r>
            <a:r>
              <a:rPr lang="tr-TR" dirty="0" smtClean="0"/>
              <a:t>, organik </a:t>
            </a:r>
            <a:r>
              <a:rPr lang="tr-TR" dirty="0" err="1" smtClean="0"/>
              <a:t>affektif</a:t>
            </a:r>
            <a:r>
              <a:rPr lang="tr-TR" dirty="0" smtClean="0"/>
              <a:t> bozukluklar)</a:t>
            </a:r>
          </a:p>
          <a:p>
            <a:pPr>
              <a:buNone/>
            </a:pPr>
            <a:r>
              <a:rPr lang="tr-TR" dirty="0" smtClean="0"/>
              <a:t>•</a:t>
            </a:r>
            <a:r>
              <a:rPr lang="tr-TR" dirty="0" err="1" smtClean="0"/>
              <a:t>Anksiyete</a:t>
            </a:r>
            <a:r>
              <a:rPr lang="tr-TR" dirty="0" smtClean="0"/>
              <a:t> bozuklukları (panik bozukluk, OKB, YAB, </a:t>
            </a:r>
            <a:r>
              <a:rPr lang="tr-TR" dirty="0" err="1" smtClean="0"/>
              <a:t>fobik</a:t>
            </a:r>
            <a:r>
              <a:rPr lang="tr-TR" dirty="0" smtClean="0"/>
              <a:t> bozukluklar, PTSB)</a:t>
            </a:r>
          </a:p>
          <a:p>
            <a:pPr>
              <a:buNone/>
            </a:pPr>
            <a:r>
              <a:rPr lang="tr-TR" dirty="0" smtClean="0"/>
              <a:t>•Uyku bozuklukları (</a:t>
            </a:r>
            <a:r>
              <a:rPr lang="tr-TR" dirty="0" err="1" smtClean="0"/>
              <a:t>insomnia</a:t>
            </a:r>
            <a:r>
              <a:rPr lang="tr-TR" dirty="0" smtClean="0"/>
              <a:t>, </a:t>
            </a:r>
            <a:r>
              <a:rPr lang="tr-TR" dirty="0" err="1" smtClean="0"/>
              <a:t>somnambulism</a:t>
            </a:r>
            <a:r>
              <a:rPr lang="tr-TR" dirty="0" smtClean="0"/>
              <a:t>, gece terörü, </a:t>
            </a:r>
            <a:r>
              <a:rPr lang="tr-TR" dirty="0" err="1" smtClean="0"/>
              <a:t>narkolepsi</a:t>
            </a:r>
            <a:r>
              <a:rPr lang="tr-TR" dirty="0" smtClean="0"/>
              <a:t>, katalepsi, uyku </a:t>
            </a:r>
            <a:r>
              <a:rPr lang="tr-TR" dirty="0" err="1" smtClean="0"/>
              <a:t>apnesi</a:t>
            </a:r>
            <a:r>
              <a:rPr lang="tr-TR" dirty="0" smtClean="0"/>
              <a:t>, </a:t>
            </a:r>
            <a:r>
              <a:rPr lang="tr-TR" dirty="0" err="1" smtClean="0"/>
              <a:t>enürezis</a:t>
            </a:r>
            <a:r>
              <a:rPr lang="tr-TR" dirty="0" smtClean="0"/>
              <a:t>)</a:t>
            </a:r>
          </a:p>
          <a:p>
            <a:pPr lvl="0">
              <a:buNone/>
            </a:pPr>
            <a:r>
              <a:rPr lang="tr-TR" dirty="0" smtClean="0"/>
              <a:t>•Çocuklarda DEHB</a:t>
            </a:r>
          </a:p>
          <a:p>
            <a:pPr lvl="0">
              <a:buNone/>
            </a:pPr>
            <a:r>
              <a:rPr lang="tr-TR" dirty="0" smtClean="0"/>
              <a:t>•Ağrı sendromları (</a:t>
            </a:r>
            <a:r>
              <a:rPr lang="tr-TR" dirty="0" err="1" smtClean="0"/>
              <a:t>nöropatik</a:t>
            </a:r>
            <a:r>
              <a:rPr lang="tr-TR" dirty="0" smtClean="0"/>
              <a:t> ağrılar, </a:t>
            </a:r>
            <a:r>
              <a:rPr lang="tr-TR" dirty="0" err="1" smtClean="0"/>
              <a:t>başağrısı</a:t>
            </a:r>
            <a:r>
              <a:rPr lang="tr-TR" dirty="0" smtClean="0"/>
              <a:t>, migren)</a:t>
            </a:r>
          </a:p>
          <a:p>
            <a:pPr>
              <a:buNone/>
            </a:pPr>
            <a:endParaRPr lang="tr-TR" dirty="0" smtClean="0"/>
          </a:p>
          <a:p>
            <a:pPr lvl="0">
              <a:buNone/>
            </a:pPr>
            <a:endParaRPr lang="tr-TR" dirty="0" smtClean="0"/>
          </a:p>
          <a:p>
            <a:pPr>
              <a:buNone/>
            </a:pPr>
            <a:endParaRPr lang="tr-TR" dirty="0" smtClean="0"/>
          </a:p>
          <a:p>
            <a:endParaRPr lang="tr-TR" dirty="0"/>
          </a:p>
        </p:txBody>
      </p:sp>
      <p:sp>
        <p:nvSpPr>
          <p:cNvPr id="5" name="4 Dikdörtgen"/>
          <p:cNvSpPr/>
          <p:nvPr/>
        </p:nvSpPr>
        <p:spPr>
          <a:xfrm>
            <a:off x="5214942" y="1571612"/>
            <a:ext cx="2928958" cy="369332"/>
          </a:xfrm>
          <a:prstGeom prst="rect">
            <a:avLst/>
          </a:prstGeom>
          <a:solidFill>
            <a:schemeClr val="accent4">
              <a:lumMod val="40000"/>
              <a:lumOff val="60000"/>
            </a:schemeClr>
          </a:solidFill>
        </p:spPr>
        <p:txBody>
          <a:bodyPr wrap="square">
            <a:spAutoFit/>
          </a:bodyPr>
          <a:lstStyle/>
          <a:p>
            <a:r>
              <a:rPr lang="tr-TR" dirty="0" smtClean="0"/>
              <a:t>KONTENDİKASYONLAR</a:t>
            </a:r>
            <a:endParaRPr lang="tr-TR" dirty="0"/>
          </a:p>
        </p:txBody>
      </p:sp>
      <p:sp>
        <p:nvSpPr>
          <p:cNvPr id="6" name="5 Dikdörtgen"/>
          <p:cNvSpPr/>
          <p:nvPr/>
        </p:nvSpPr>
        <p:spPr>
          <a:xfrm>
            <a:off x="5572132" y="2143116"/>
            <a:ext cx="2099357" cy="369332"/>
          </a:xfrm>
          <a:prstGeom prst="rect">
            <a:avLst/>
          </a:prstGeom>
          <a:solidFill>
            <a:schemeClr val="accent4">
              <a:lumMod val="40000"/>
              <a:lumOff val="60000"/>
            </a:schemeClr>
          </a:solidFill>
        </p:spPr>
        <p:txBody>
          <a:bodyPr wrap="none">
            <a:spAutoFit/>
          </a:bodyPr>
          <a:lstStyle/>
          <a:p>
            <a:r>
              <a:rPr lang="tr-TR" dirty="0" smtClean="0"/>
              <a:t>•MAO </a:t>
            </a:r>
            <a:r>
              <a:rPr lang="tr-TR" dirty="0" err="1" smtClean="0"/>
              <a:t>İnh</a:t>
            </a:r>
            <a:r>
              <a:rPr lang="tr-TR" dirty="0" smtClean="0"/>
              <a:t>. İle tedavi</a:t>
            </a:r>
            <a:endParaRPr lang="tr-TR" dirty="0"/>
          </a:p>
        </p:txBody>
      </p:sp>
      <p:sp>
        <p:nvSpPr>
          <p:cNvPr id="7" name="6 Dikdörtgen"/>
          <p:cNvSpPr/>
          <p:nvPr/>
        </p:nvSpPr>
        <p:spPr>
          <a:xfrm>
            <a:off x="5072066" y="3000372"/>
            <a:ext cx="2113848" cy="369332"/>
          </a:xfrm>
          <a:prstGeom prst="rect">
            <a:avLst/>
          </a:prstGeom>
          <a:solidFill>
            <a:schemeClr val="accent2">
              <a:lumMod val="40000"/>
              <a:lumOff val="60000"/>
            </a:schemeClr>
          </a:solidFill>
        </p:spPr>
        <p:txBody>
          <a:bodyPr wrap="none">
            <a:spAutoFit/>
          </a:bodyPr>
          <a:lstStyle/>
          <a:p>
            <a:r>
              <a:rPr lang="tr-TR" dirty="0" smtClean="0"/>
              <a:t>GEBELİK KATAGORİSİ</a:t>
            </a:r>
            <a:endParaRPr lang="tr-TR" dirty="0"/>
          </a:p>
        </p:txBody>
      </p:sp>
      <p:sp>
        <p:nvSpPr>
          <p:cNvPr id="8" name="7 Dikdörtgen"/>
          <p:cNvSpPr/>
          <p:nvPr/>
        </p:nvSpPr>
        <p:spPr>
          <a:xfrm>
            <a:off x="5715008" y="3571876"/>
            <a:ext cx="2457276" cy="369332"/>
          </a:xfrm>
          <a:prstGeom prst="rect">
            <a:avLst/>
          </a:prstGeom>
          <a:solidFill>
            <a:schemeClr val="accent2">
              <a:lumMod val="40000"/>
              <a:lumOff val="60000"/>
            </a:schemeClr>
          </a:solidFill>
        </p:spPr>
        <p:txBody>
          <a:bodyPr wrap="none">
            <a:spAutoFit/>
          </a:bodyPr>
          <a:lstStyle/>
          <a:p>
            <a:r>
              <a:rPr lang="tr-TR" dirty="0" smtClean="0"/>
              <a:t>•PAROKSETİN D GRUBU </a:t>
            </a:r>
            <a:endParaRPr lang="tr-TR" dirty="0"/>
          </a:p>
        </p:txBody>
      </p:sp>
      <p:sp>
        <p:nvSpPr>
          <p:cNvPr id="9" name="8 Dikdörtgen"/>
          <p:cNvSpPr/>
          <p:nvPr/>
        </p:nvSpPr>
        <p:spPr>
          <a:xfrm>
            <a:off x="5715008" y="4143380"/>
            <a:ext cx="2669320" cy="369332"/>
          </a:xfrm>
          <a:prstGeom prst="rect">
            <a:avLst/>
          </a:prstGeom>
          <a:solidFill>
            <a:schemeClr val="accent2">
              <a:lumMod val="40000"/>
              <a:lumOff val="60000"/>
            </a:schemeClr>
          </a:solidFill>
        </p:spPr>
        <p:txBody>
          <a:bodyPr wrap="none">
            <a:spAutoFit/>
          </a:bodyPr>
          <a:lstStyle/>
          <a:p>
            <a:r>
              <a:rPr lang="tr-TR" dirty="0" smtClean="0"/>
              <a:t>•DİĞERLERİ C GRUBU’DUR</a:t>
            </a:r>
            <a:endParaRPr lang="tr-TR" dirty="0"/>
          </a:p>
        </p:txBody>
      </p:sp>
      <p:pic>
        <p:nvPicPr>
          <p:cNvPr id="10" name="9 Resim" descr="DEPDEP.jpg"/>
          <p:cNvPicPr>
            <a:picLocks noChangeAspect="1"/>
          </p:cNvPicPr>
          <p:nvPr/>
        </p:nvPicPr>
        <p:blipFill>
          <a:blip r:embed="rId2"/>
          <a:stretch>
            <a:fillRect/>
          </a:stretch>
        </p:blipFill>
        <p:spPr>
          <a:xfrm>
            <a:off x="7429520" y="4572008"/>
            <a:ext cx="1540090" cy="2285992"/>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23728" y="188640"/>
            <a:ext cx="6851104" cy="936104"/>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tr-TR" b="1" dirty="0" smtClean="0"/>
              <a:t/>
            </a:r>
            <a:br>
              <a:rPr lang="tr-TR" b="1" dirty="0" smtClean="0"/>
            </a:br>
            <a:r>
              <a:rPr lang="tr-TR" b="1" dirty="0" smtClean="0"/>
              <a:t>lityum ↔ </a:t>
            </a:r>
            <a:r>
              <a:rPr lang="tr-TR" b="1" dirty="0" err="1" smtClean="0"/>
              <a:t>fluvoksamin</a:t>
            </a:r>
            <a:r>
              <a:rPr lang="tr-TR" b="1" dirty="0" smtClean="0"/>
              <a:t/>
            </a:r>
            <a:br>
              <a:rPr lang="tr-TR" b="1" dirty="0" smtClean="0"/>
            </a:br>
            <a:endParaRPr lang="tr-TR" dirty="0"/>
          </a:p>
        </p:txBody>
      </p:sp>
      <p:sp>
        <p:nvSpPr>
          <p:cNvPr id="3" name="2 İçerik Yer Tutucusu"/>
          <p:cNvSpPr>
            <a:spLocks noGrp="1"/>
          </p:cNvSpPr>
          <p:nvPr>
            <p:ph idx="1"/>
          </p:nvPr>
        </p:nvSpPr>
        <p:spPr>
          <a:xfrm>
            <a:off x="0" y="1556792"/>
            <a:ext cx="5004048" cy="3312368"/>
          </a:xfrm>
        </p:spPr>
        <p:style>
          <a:lnRef idx="1">
            <a:schemeClr val="accent4"/>
          </a:lnRef>
          <a:fillRef idx="2">
            <a:schemeClr val="accent4"/>
          </a:fillRef>
          <a:effectRef idx="1">
            <a:schemeClr val="accent4"/>
          </a:effectRef>
          <a:fontRef idx="minor">
            <a:schemeClr val="dk1"/>
          </a:fontRef>
        </p:style>
        <p:txBody>
          <a:bodyPr>
            <a:normAutofit fontScale="47500" lnSpcReduction="20000"/>
          </a:bodyPr>
          <a:lstStyle/>
          <a:p>
            <a:endParaRPr lang="tr-TR" dirty="0" smtClean="0">
              <a:solidFill>
                <a:schemeClr val="tx1"/>
              </a:solidFill>
            </a:endParaRPr>
          </a:p>
          <a:p>
            <a:endParaRPr lang="tr-TR" dirty="0" smtClean="0">
              <a:solidFill>
                <a:schemeClr val="tx1"/>
              </a:solidFill>
            </a:endParaRPr>
          </a:p>
          <a:p>
            <a:r>
              <a:rPr lang="tr-TR" sz="4200" dirty="0" smtClean="0">
                <a:solidFill>
                  <a:schemeClr val="tx1"/>
                </a:solidFill>
              </a:rPr>
              <a:t>Lityum, seçici </a:t>
            </a:r>
            <a:r>
              <a:rPr lang="tr-TR" sz="4200" dirty="0" err="1" smtClean="0">
                <a:solidFill>
                  <a:schemeClr val="tx1"/>
                </a:solidFill>
              </a:rPr>
              <a:t>serotonin</a:t>
            </a:r>
            <a:r>
              <a:rPr lang="tr-TR" sz="4200" dirty="0" smtClean="0">
                <a:solidFill>
                  <a:schemeClr val="tx1"/>
                </a:solidFill>
              </a:rPr>
              <a:t> geri alım inhibitörlerinin (</a:t>
            </a:r>
            <a:r>
              <a:rPr lang="tr-TR" sz="4200" dirty="0" err="1" smtClean="0">
                <a:solidFill>
                  <a:schemeClr val="tx1"/>
                </a:solidFill>
              </a:rPr>
              <a:t>SSRI'lerin</a:t>
            </a:r>
            <a:r>
              <a:rPr lang="tr-TR" sz="4200" dirty="0" smtClean="0">
                <a:solidFill>
                  <a:schemeClr val="tx1"/>
                </a:solidFill>
              </a:rPr>
              <a:t>) farmakolojik etkilerini artırabilir ve </a:t>
            </a:r>
            <a:r>
              <a:rPr lang="tr-TR" sz="4200" dirty="0" err="1" smtClean="0">
                <a:solidFill>
                  <a:schemeClr val="tx1"/>
                </a:solidFill>
              </a:rPr>
              <a:t>serotonin</a:t>
            </a:r>
            <a:r>
              <a:rPr lang="tr-TR" sz="4200" dirty="0" smtClean="0">
                <a:solidFill>
                  <a:schemeClr val="tx1"/>
                </a:solidFill>
              </a:rPr>
              <a:t> sendromu riskini güçlendirebilir. </a:t>
            </a:r>
          </a:p>
          <a:p>
            <a:r>
              <a:rPr lang="tr-TR" sz="4200" dirty="0" smtClean="0">
                <a:solidFill>
                  <a:schemeClr val="tx1"/>
                </a:solidFill>
              </a:rPr>
              <a:t> Tersine, </a:t>
            </a:r>
            <a:r>
              <a:rPr lang="tr-TR" sz="4200" dirty="0" err="1" smtClean="0">
                <a:solidFill>
                  <a:schemeClr val="tx1"/>
                </a:solidFill>
              </a:rPr>
              <a:t>SSRI'lar</a:t>
            </a:r>
            <a:r>
              <a:rPr lang="tr-TR" sz="4200" dirty="0" smtClean="0">
                <a:solidFill>
                  <a:schemeClr val="tx1"/>
                </a:solidFill>
              </a:rPr>
              <a:t> lityumun plazma konsantrasyonunu yükseltebilir ve lityum </a:t>
            </a:r>
            <a:r>
              <a:rPr lang="tr-TR" sz="4200" dirty="0" err="1" smtClean="0">
                <a:solidFill>
                  <a:schemeClr val="tx1"/>
                </a:solidFill>
              </a:rPr>
              <a:t>toksisitesi</a:t>
            </a:r>
            <a:r>
              <a:rPr lang="tr-TR" sz="4200" dirty="0" smtClean="0">
                <a:solidFill>
                  <a:schemeClr val="tx1"/>
                </a:solidFill>
              </a:rPr>
              <a:t> riskini artırabilir. </a:t>
            </a:r>
          </a:p>
          <a:p>
            <a:r>
              <a:rPr lang="tr-TR" sz="4200" dirty="0" smtClean="0">
                <a:solidFill>
                  <a:schemeClr val="tx1"/>
                </a:solidFill>
              </a:rPr>
              <a:t>Lityum ve </a:t>
            </a:r>
            <a:r>
              <a:rPr lang="tr-TR" sz="4200" dirty="0" err="1" smtClean="0">
                <a:solidFill>
                  <a:schemeClr val="tx1"/>
                </a:solidFill>
              </a:rPr>
              <a:t>fluvoksamin</a:t>
            </a:r>
            <a:r>
              <a:rPr lang="tr-TR" sz="4200" dirty="0" smtClean="0">
                <a:solidFill>
                  <a:schemeClr val="tx1"/>
                </a:solidFill>
              </a:rPr>
              <a:t> ile aşırı uyuklama bildirilmiştir.</a:t>
            </a:r>
            <a:br>
              <a:rPr lang="tr-TR" sz="4200" dirty="0" smtClean="0">
                <a:solidFill>
                  <a:schemeClr val="tx1"/>
                </a:solidFill>
              </a:rPr>
            </a:br>
            <a:endParaRPr lang="tr-TR" sz="4200" dirty="0">
              <a:solidFill>
                <a:schemeClr val="tx1"/>
              </a:solidFill>
            </a:endParaRPr>
          </a:p>
        </p:txBody>
      </p:sp>
      <p:sp>
        <p:nvSpPr>
          <p:cNvPr id="4" name="2 İçerik Yer Tutucusu"/>
          <p:cNvSpPr txBox="1">
            <a:spLocks/>
          </p:cNvSpPr>
          <p:nvPr/>
        </p:nvSpPr>
        <p:spPr>
          <a:xfrm>
            <a:off x="5076056" y="1988840"/>
            <a:ext cx="4067944" cy="4869160"/>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fontScale="6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SSRI'lar</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ile birlikte lityum öngörülmüşse dikkatli olunmalıdır.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Lityum seviyeleri düzenli olarak değerlendirilmeli ve dozaj buna göre ayarlanmalıdır.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Hastalar, tedavi sırasında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sendromunun belirtileri için yakından izlenmelidir. Bu ilaçların dozajlarını arttırırken özel dikkat gösterilmesi önerilir.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sendromu için potansiyel risk,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serotonerjik</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ajanların sıralı uygulanmasında dahi düşünülmelidir, çünkü bazı ajanlar uzun süreli eliminasyon yarılanma ömrü gösterebilir.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04864" y="188640"/>
            <a:ext cx="7139136" cy="1143000"/>
          </a:xfrm>
        </p:spPr>
        <p:style>
          <a:lnRef idx="0">
            <a:schemeClr val="accent3"/>
          </a:lnRef>
          <a:fillRef idx="3">
            <a:schemeClr val="accent3"/>
          </a:fillRef>
          <a:effectRef idx="3">
            <a:schemeClr val="accent3"/>
          </a:effectRef>
          <a:fontRef idx="minor">
            <a:schemeClr val="lt1"/>
          </a:fontRef>
        </p:style>
        <p:txBody>
          <a:bodyPr>
            <a:normAutofit fontScale="90000"/>
          </a:bodyPr>
          <a:lstStyle/>
          <a:p>
            <a:r>
              <a:rPr lang="tr-TR" b="1" dirty="0" smtClean="0">
                <a:solidFill>
                  <a:schemeClr val="tx1"/>
                </a:solidFill>
              </a:rPr>
              <a:t/>
            </a:r>
            <a:br>
              <a:rPr lang="tr-TR" b="1" dirty="0" smtClean="0">
                <a:solidFill>
                  <a:schemeClr val="tx1"/>
                </a:solidFill>
              </a:rPr>
            </a:br>
            <a:r>
              <a:rPr lang="tr-TR" b="1" dirty="0" err="1" smtClean="0">
                <a:solidFill>
                  <a:schemeClr val="tx1"/>
                </a:solidFill>
              </a:rPr>
              <a:t>nortriptyline</a:t>
            </a:r>
            <a:r>
              <a:rPr lang="tr-TR" b="1" dirty="0" smtClean="0">
                <a:solidFill>
                  <a:schemeClr val="tx1"/>
                </a:solidFill>
              </a:rPr>
              <a:t> ↔ </a:t>
            </a:r>
            <a:r>
              <a:rPr lang="tr-TR" b="1" dirty="0" err="1" smtClean="0">
                <a:solidFill>
                  <a:schemeClr val="tx1"/>
                </a:solidFill>
              </a:rPr>
              <a:t>fluvoksamin</a:t>
            </a:r>
            <a:r>
              <a:rPr lang="tr-TR" b="1" dirty="0" smtClean="0">
                <a:solidFill>
                  <a:schemeClr val="tx1"/>
                </a:solidFill>
              </a:rPr>
              <a:t/>
            </a:r>
            <a:br>
              <a:rPr lang="tr-TR" b="1" dirty="0" smtClean="0">
                <a:solidFill>
                  <a:schemeClr val="tx1"/>
                </a:solidFill>
              </a:rPr>
            </a:br>
            <a:endParaRPr lang="tr-TR" dirty="0">
              <a:solidFill>
                <a:schemeClr val="tx1"/>
              </a:solidFill>
            </a:endParaRPr>
          </a:p>
        </p:txBody>
      </p:sp>
      <p:sp>
        <p:nvSpPr>
          <p:cNvPr id="4" name="3 İçerik Yer Tutucusu"/>
          <p:cNvSpPr>
            <a:spLocks noGrp="1"/>
          </p:cNvSpPr>
          <p:nvPr>
            <p:ph idx="1"/>
          </p:nvPr>
        </p:nvSpPr>
        <p:spPr>
          <a:xfrm>
            <a:off x="0" y="2332038"/>
            <a:ext cx="4355976" cy="4525963"/>
          </a:xfrm>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r>
              <a:rPr lang="tr-TR" dirty="0" err="1" smtClean="0">
                <a:solidFill>
                  <a:schemeClr val="tx1"/>
                </a:solidFill>
              </a:rPr>
              <a:t>Fluvoksamin</a:t>
            </a:r>
            <a:r>
              <a:rPr lang="tr-TR" dirty="0" smtClean="0">
                <a:solidFill>
                  <a:schemeClr val="tx1"/>
                </a:solidFill>
              </a:rPr>
              <a:t> ile birlikte uygulanması, bazı </a:t>
            </a:r>
            <a:r>
              <a:rPr lang="tr-TR" dirty="0" err="1" smtClean="0">
                <a:solidFill>
                  <a:schemeClr val="tx1"/>
                </a:solidFill>
              </a:rPr>
              <a:t>trisiklik</a:t>
            </a:r>
            <a:r>
              <a:rPr lang="tr-TR" dirty="0" smtClean="0">
                <a:solidFill>
                  <a:schemeClr val="tx1"/>
                </a:solidFill>
              </a:rPr>
              <a:t> </a:t>
            </a:r>
            <a:r>
              <a:rPr lang="tr-TR" dirty="0" err="1" smtClean="0">
                <a:solidFill>
                  <a:schemeClr val="tx1"/>
                </a:solidFill>
              </a:rPr>
              <a:t>antidepresanların</a:t>
            </a:r>
            <a:r>
              <a:rPr lang="tr-TR" dirty="0" smtClean="0">
                <a:solidFill>
                  <a:schemeClr val="tx1"/>
                </a:solidFill>
              </a:rPr>
              <a:t> (</a:t>
            </a:r>
            <a:r>
              <a:rPr lang="tr-TR" dirty="0" err="1" smtClean="0">
                <a:solidFill>
                  <a:schemeClr val="tx1"/>
                </a:solidFill>
              </a:rPr>
              <a:t>TCA'lar</a:t>
            </a:r>
            <a:r>
              <a:rPr lang="tr-TR" dirty="0" smtClean="0">
                <a:solidFill>
                  <a:schemeClr val="tx1"/>
                </a:solidFill>
              </a:rPr>
              <a:t>) plazma konsantrasyonlarını önemli ölçüde artırabilir. </a:t>
            </a:r>
          </a:p>
          <a:p>
            <a:r>
              <a:rPr lang="tr-TR" dirty="0" smtClean="0">
                <a:solidFill>
                  <a:schemeClr val="tx1"/>
                </a:solidFill>
              </a:rPr>
              <a:t>Önerilen mekanizma, </a:t>
            </a:r>
            <a:r>
              <a:rPr lang="tr-TR" dirty="0" err="1" smtClean="0">
                <a:solidFill>
                  <a:schemeClr val="tx1"/>
                </a:solidFill>
              </a:rPr>
              <a:t>TCA'ların</a:t>
            </a:r>
            <a:r>
              <a:rPr lang="tr-TR" dirty="0" smtClean="0">
                <a:solidFill>
                  <a:schemeClr val="tx1"/>
                </a:solidFill>
              </a:rPr>
              <a:t> </a:t>
            </a:r>
            <a:r>
              <a:rPr lang="tr-TR" dirty="0" err="1" smtClean="0">
                <a:solidFill>
                  <a:schemeClr val="tx1"/>
                </a:solidFill>
              </a:rPr>
              <a:t>metabolik</a:t>
            </a:r>
            <a:r>
              <a:rPr lang="tr-TR" dirty="0" smtClean="0">
                <a:solidFill>
                  <a:schemeClr val="tx1"/>
                </a:solidFill>
              </a:rPr>
              <a:t> </a:t>
            </a:r>
            <a:r>
              <a:rPr lang="tr-TR" dirty="0" err="1" smtClean="0">
                <a:solidFill>
                  <a:schemeClr val="tx1"/>
                </a:solidFill>
              </a:rPr>
              <a:t>klirensinde</a:t>
            </a:r>
            <a:r>
              <a:rPr lang="tr-TR" dirty="0" smtClean="0">
                <a:solidFill>
                  <a:schemeClr val="tx1"/>
                </a:solidFill>
              </a:rPr>
              <a:t> yer alan çok sayıda karaciğer </a:t>
            </a:r>
            <a:r>
              <a:rPr lang="tr-TR" dirty="0" err="1" smtClean="0">
                <a:solidFill>
                  <a:schemeClr val="tx1"/>
                </a:solidFill>
              </a:rPr>
              <a:t>mikrozomal</a:t>
            </a:r>
            <a:r>
              <a:rPr lang="tr-TR" dirty="0" smtClean="0">
                <a:solidFill>
                  <a:schemeClr val="tx1"/>
                </a:solidFill>
              </a:rPr>
              <a:t> enziminin </a:t>
            </a:r>
            <a:r>
              <a:rPr lang="tr-TR" dirty="0" err="1" smtClean="0">
                <a:solidFill>
                  <a:schemeClr val="tx1"/>
                </a:solidFill>
              </a:rPr>
              <a:t>inhibisyonudur</a:t>
            </a:r>
            <a:r>
              <a:rPr lang="tr-TR" dirty="0" smtClean="0">
                <a:solidFill>
                  <a:schemeClr val="tx1"/>
                </a:solidFill>
              </a:rPr>
              <a:t>. </a:t>
            </a:r>
          </a:p>
          <a:p>
            <a:r>
              <a:rPr lang="tr-TR" dirty="0" smtClean="0">
                <a:solidFill>
                  <a:schemeClr val="tx1"/>
                </a:solidFill>
              </a:rPr>
              <a:t> Farmakodinamik olarak, </a:t>
            </a:r>
            <a:r>
              <a:rPr lang="tr-TR" dirty="0" err="1" smtClean="0">
                <a:solidFill>
                  <a:schemeClr val="tx1"/>
                </a:solidFill>
              </a:rPr>
              <a:t>fluvoksamin</a:t>
            </a:r>
            <a:r>
              <a:rPr lang="tr-TR" dirty="0" smtClean="0">
                <a:solidFill>
                  <a:schemeClr val="tx1"/>
                </a:solidFill>
              </a:rPr>
              <a:t> (veya herhangi bir diğer seçici </a:t>
            </a:r>
            <a:r>
              <a:rPr lang="tr-TR" dirty="0" err="1" smtClean="0">
                <a:solidFill>
                  <a:schemeClr val="tx1"/>
                </a:solidFill>
              </a:rPr>
              <a:t>serotonin</a:t>
            </a:r>
            <a:r>
              <a:rPr lang="tr-TR" dirty="0" smtClean="0">
                <a:solidFill>
                  <a:schemeClr val="tx1"/>
                </a:solidFill>
              </a:rPr>
              <a:t> geri alım inhibitörü) ve bir TCA kombinasyonu, </a:t>
            </a:r>
            <a:r>
              <a:rPr lang="tr-TR" dirty="0" err="1" smtClean="0">
                <a:solidFill>
                  <a:schemeClr val="tx1"/>
                </a:solidFill>
              </a:rPr>
              <a:t>serotonin</a:t>
            </a:r>
            <a:r>
              <a:rPr lang="tr-TR" dirty="0" smtClean="0">
                <a:solidFill>
                  <a:schemeClr val="tx1"/>
                </a:solidFill>
              </a:rPr>
              <a:t> sendromu riskini güçlendirebilir.</a:t>
            </a:r>
            <a:br>
              <a:rPr lang="tr-TR" dirty="0" smtClean="0">
                <a:solidFill>
                  <a:schemeClr val="tx1"/>
                </a:solidFill>
              </a:rPr>
            </a:br>
            <a:r>
              <a:rPr lang="tr-TR" dirty="0" smtClean="0">
                <a:solidFill>
                  <a:schemeClr val="tx1"/>
                </a:solidFill>
              </a:rPr>
              <a:t/>
            </a:r>
            <a:br>
              <a:rPr lang="tr-TR" dirty="0" smtClean="0">
                <a:solidFill>
                  <a:schemeClr val="tx1"/>
                </a:solidFill>
              </a:rPr>
            </a:br>
            <a:endParaRPr lang="tr-TR" dirty="0">
              <a:solidFill>
                <a:schemeClr val="tx1"/>
              </a:solidFill>
            </a:endParaRPr>
          </a:p>
        </p:txBody>
      </p:sp>
      <p:sp>
        <p:nvSpPr>
          <p:cNvPr id="5" name="2 İçerik Yer Tutucusu"/>
          <p:cNvSpPr txBox="1">
            <a:spLocks/>
          </p:cNvSpPr>
          <p:nvPr/>
        </p:nvSpPr>
        <p:spPr>
          <a:xfrm>
            <a:off x="4499992" y="1628801"/>
            <a:ext cx="4042792" cy="4525963"/>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Genel olarak, mümkünse,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TCA'lar</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ile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fluvoksamin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(veya diğer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SSRI'lar</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kullanımından kaçınılmalıdır;  potansiyel yarar riskten daha fazla olduğu düşünülürse dikkatle yaklaşılmalıdır.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Var olan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antidepresan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rejiminde stabilize olan hastalarda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fluvoksamin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ilave edildiğinde veya tedaviden çekildiğinde farmakolojik cevap ve plazma TCA düzeyleri daha yakından izlenmeli ve gerektiğinde TCA dozajı ayarlanmalıdır.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23728" y="188640"/>
            <a:ext cx="6552728" cy="1143000"/>
          </a:xfrm>
        </p:spPr>
        <p:style>
          <a:lnRef idx="0">
            <a:schemeClr val="accent6"/>
          </a:lnRef>
          <a:fillRef idx="3">
            <a:schemeClr val="accent6"/>
          </a:fillRef>
          <a:effectRef idx="3">
            <a:schemeClr val="accent6"/>
          </a:effectRef>
          <a:fontRef idx="minor">
            <a:schemeClr val="lt1"/>
          </a:fontRef>
        </p:style>
        <p:txBody>
          <a:bodyPr>
            <a:normAutofit fontScale="90000"/>
          </a:bodyPr>
          <a:lstStyle/>
          <a:p>
            <a:r>
              <a:rPr lang="tr-TR" b="1" dirty="0" smtClean="0">
                <a:solidFill>
                  <a:schemeClr val="tx1"/>
                </a:solidFill>
              </a:rPr>
              <a:t>aspirin ↔ </a:t>
            </a:r>
            <a:r>
              <a:rPr lang="tr-TR" b="1" dirty="0" err="1" smtClean="0">
                <a:solidFill>
                  <a:schemeClr val="tx1"/>
                </a:solidFill>
              </a:rPr>
              <a:t>fluvoksamin</a:t>
            </a:r>
            <a:r>
              <a:rPr lang="tr-TR" b="1" dirty="0" smtClean="0">
                <a:solidFill>
                  <a:schemeClr val="tx1"/>
                </a:solidFill>
              </a:rPr>
              <a:t/>
            </a:r>
            <a:br>
              <a:rPr lang="tr-TR" b="1" dirty="0" smtClean="0">
                <a:solidFill>
                  <a:schemeClr val="tx1"/>
                </a:solidFill>
              </a:rPr>
            </a:br>
            <a:endParaRPr lang="tr-TR" dirty="0">
              <a:solidFill>
                <a:schemeClr val="tx1"/>
              </a:solidFill>
            </a:endParaRPr>
          </a:p>
        </p:txBody>
      </p:sp>
      <p:sp>
        <p:nvSpPr>
          <p:cNvPr id="3" name="2 İçerik Yer Tutucusu"/>
          <p:cNvSpPr>
            <a:spLocks noGrp="1"/>
          </p:cNvSpPr>
          <p:nvPr>
            <p:ph idx="1"/>
          </p:nvPr>
        </p:nvSpPr>
        <p:spPr>
          <a:xfrm>
            <a:off x="0" y="1196753"/>
            <a:ext cx="5220072" cy="5949280"/>
          </a:xfrm>
        </p:spPr>
        <p:style>
          <a:lnRef idx="1">
            <a:schemeClr val="accent4"/>
          </a:lnRef>
          <a:fillRef idx="2">
            <a:schemeClr val="accent4"/>
          </a:fillRef>
          <a:effectRef idx="1">
            <a:schemeClr val="accent4"/>
          </a:effectRef>
          <a:fontRef idx="minor">
            <a:schemeClr val="dk1"/>
          </a:fontRef>
        </p:style>
        <p:txBody>
          <a:bodyPr>
            <a:normAutofit fontScale="62500" lnSpcReduction="20000"/>
          </a:bodyPr>
          <a:lstStyle/>
          <a:p>
            <a:r>
              <a:rPr lang="tr-TR" dirty="0" err="1" smtClean="0">
                <a:solidFill>
                  <a:schemeClr val="tx1"/>
                </a:solidFill>
              </a:rPr>
              <a:t>Serotonin</a:t>
            </a:r>
            <a:r>
              <a:rPr lang="tr-TR" dirty="0" smtClean="0">
                <a:solidFill>
                  <a:schemeClr val="tx1"/>
                </a:solidFill>
              </a:rPr>
              <a:t> geri alım inhibitörleri (SRI), </a:t>
            </a:r>
            <a:r>
              <a:rPr lang="tr-TR" dirty="0" err="1" smtClean="0">
                <a:solidFill>
                  <a:schemeClr val="tx1"/>
                </a:solidFill>
              </a:rPr>
              <a:t>ülserojenik</a:t>
            </a:r>
            <a:r>
              <a:rPr lang="tr-TR" dirty="0" smtClean="0">
                <a:solidFill>
                  <a:schemeClr val="tx1"/>
                </a:solidFill>
              </a:rPr>
              <a:t> ajanlar ve </a:t>
            </a:r>
            <a:r>
              <a:rPr lang="tr-TR" dirty="0" err="1" smtClean="0">
                <a:solidFill>
                  <a:schemeClr val="tx1"/>
                </a:solidFill>
              </a:rPr>
              <a:t>antikoagülanlar</a:t>
            </a:r>
            <a:r>
              <a:rPr lang="tr-TR" dirty="0" smtClean="0">
                <a:solidFill>
                  <a:schemeClr val="tx1"/>
                </a:solidFill>
              </a:rPr>
              <a:t>, </a:t>
            </a:r>
            <a:r>
              <a:rPr lang="tr-TR" dirty="0" err="1" smtClean="0">
                <a:solidFill>
                  <a:schemeClr val="tx1"/>
                </a:solidFill>
              </a:rPr>
              <a:t>trombosit</a:t>
            </a:r>
            <a:r>
              <a:rPr lang="tr-TR" dirty="0" smtClean="0">
                <a:solidFill>
                  <a:schemeClr val="tx1"/>
                </a:solidFill>
              </a:rPr>
              <a:t> inhibitörleri, </a:t>
            </a:r>
            <a:r>
              <a:rPr lang="tr-TR" dirty="0" err="1" smtClean="0">
                <a:solidFill>
                  <a:schemeClr val="tx1"/>
                </a:solidFill>
              </a:rPr>
              <a:t>trombin</a:t>
            </a:r>
            <a:r>
              <a:rPr lang="tr-TR" dirty="0" smtClean="0">
                <a:solidFill>
                  <a:schemeClr val="tx1"/>
                </a:solidFill>
              </a:rPr>
              <a:t> inhibitörleri, </a:t>
            </a:r>
            <a:r>
              <a:rPr lang="tr-TR" dirty="0" err="1" smtClean="0">
                <a:solidFill>
                  <a:schemeClr val="tx1"/>
                </a:solidFill>
              </a:rPr>
              <a:t>trombolitik</a:t>
            </a:r>
            <a:r>
              <a:rPr lang="tr-TR" dirty="0" smtClean="0">
                <a:solidFill>
                  <a:schemeClr val="tx1"/>
                </a:solidFill>
              </a:rPr>
              <a:t> ajanlar veya </a:t>
            </a:r>
            <a:r>
              <a:rPr lang="tr-TR" dirty="0" err="1" smtClean="0">
                <a:solidFill>
                  <a:schemeClr val="tx1"/>
                </a:solidFill>
              </a:rPr>
              <a:t>trombositopeniye</a:t>
            </a:r>
            <a:r>
              <a:rPr lang="tr-TR" dirty="0" smtClean="0">
                <a:solidFill>
                  <a:schemeClr val="tx1"/>
                </a:solidFill>
              </a:rPr>
              <a:t> yaygın olarak neden olan ajanlar gibi </a:t>
            </a:r>
            <a:r>
              <a:rPr lang="tr-TR" dirty="0" err="1" smtClean="0">
                <a:solidFill>
                  <a:schemeClr val="tx1"/>
                </a:solidFill>
              </a:rPr>
              <a:t>hemostazı</a:t>
            </a:r>
            <a:r>
              <a:rPr lang="tr-TR" dirty="0" smtClean="0">
                <a:solidFill>
                  <a:schemeClr val="tx1"/>
                </a:solidFill>
              </a:rPr>
              <a:t> etkileyen ajanlarla kanama riskini artırabilir. </a:t>
            </a:r>
          </a:p>
          <a:p>
            <a:r>
              <a:rPr lang="tr-TR" dirty="0" err="1" smtClean="0">
                <a:solidFill>
                  <a:schemeClr val="tx1"/>
                </a:solidFill>
              </a:rPr>
              <a:t>SSRI'ler</a:t>
            </a:r>
            <a:r>
              <a:rPr lang="tr-TR" dirty="0" smtClean="0">
                <a:solidFill>
                  <a:schemeClr val="tx1"/>
                </a:solidFill>
              </a:rPr>
              <a:t> </a:t>
            </a:r>
            <a:r>
              <a:rPr lang="tr-TR" dirty="0" err="1" smtClean="0">
                <a:solidFill>
                  <a:schemeClr val="tx1"/>
                </a:solidFill>
              </a:rPr>
              <a:t>platelet</a:t>
            </a:r>
            <a:r>
              <a:rPr lang="tr-TR" dirty="0" smtClean="0">
                <a:solidFill>
                  <a:schemeClr val="tx1"/>
                </a:solidFill>
              </a:rPr>
              <a:t> fonksiyonunu değiştirebilir ve kanamaya neden olabilir.</a:t>
            </a:r>
          </a:p>
          <a:p>
            <a:r>
              <a:rPr lang="tr-TR" dirty="0" smtClean="0">
                <a:solidFill>
                  <a:schemeClr val="tx1"/>
                </a:solidFill>
              </a:rPr>
              <a:t> Yayınlanmış olgu sunumları, </a:t>
            </a:r>
            <a:r>
              <a:rPr lang="tr-TR" dirty="0" err="1" smtClean="0">
                <a:solidFill>
                  <a:schemeClr val="tx1"/>
                </a:solidFill>
              </a:rPr>
              <a:t>serotonin</a:t>
            </a:r>
            <a:r>
              <a:rPr lang="tr-TR" dirty="0" smtClean="0">
                <a:solidFill>
                  <a:schemeClr val="tx1"/>
                </a:solidFill>
              </a:rPr>
              <a:t> geri alımına müdahale eden </a:t>
            </a:r>
            <a:r>
              <a:rPr lang="tr-TR" dirty="0" err="1" smtClean="0">
                <a:solidFill>
                  <a:schemeClr val="tx1"/>
                </a:solidFill>
              </a:rPr>
              <a:t>psikotropik</a:t>
            </a:r>
            <a:r>
              <a:rPr lang="tr-TR" dirty="0" smtClean="0">
                <a:solidFill>
                  <a:schemeClr val="tx1"/>
                </a:solidFill>
              </a:rPr>
              <a:t> ajanlarla tedavi edilen hastalarda kanama ataklarının varlığını belgelemektedir. </a:t>
            </a:r>
            <a:r>
              <a:rPr lang="tr-TR" dirty="0" err="1" smtClean="0">
                <a:solidFill>
                  <a:schemeClr val="tx1"/>
                </a:solidFill>
              </a:rPr>
              <a:t>SRI'larla</a:t>
            </a:r>
            <a:r>
              <a:rPr lang="tr-TR" dirty="0" smtClean="0">
                <a:solidFill>
                  <a:schemeClr val="tx1"/>
                </a:solidFill>
              </a:rPr>
              <a:t> ilişkili kanama olayları </a:t>
            </a:r>
            <a:r>
              <a:rPr lang="tr-TR" dirty="0" err="1" smtClean="0">
                <a:solidFill>
                  <a:schemeClr val="tx1"/>
                </a:solidFill>
              </a:rPr>
              <a:t>ekimoz</a:t>
            </a:r>
            <a:r>
              <a:rPr lang="tr-TR" dirty="0" smtClean="0">
                <a:solidFill>
                  <a:schemeClr val="tx1"/>
                </a:solidFill>
              </a:rPr>
              <a:t>, </a:t>
            </a:r>
            <a:r>
              <a:rPr lang="tr-TR" dirty="0" err="1" smtClean="0">
                <a:solidFill>
                  <a:schemeClr val="tx1"/>
                </a:solidFill>
              </a:rPr>
              <a:t>hematom</a:t>
            </a:r>
            <a:r>
              <a:rPr lang="tr-TR" dirty="0" smtClean="0">
                <a:solidFill>
                  <a:schemeClr val="tx1"/>
                </a:solidFill>
              </a:rPr>
              <a:t> ve </a:t>
            </a:r>
            <a:r>
              <a:rPr lang="tr-TR" dirty="0" err="1" smtClean="0">
                <a:solidFill>
                  <a:schemeClr val="tx1"/>
                </a:solidFill>
              </a:rPr>
              <a:t>peteşi</a:t>
            </a:r>
            <a:r>
              <a:rPr lang="tr-TR" dirty="0" smtClean="0">
                <a:solidFill>
                  <a:schemeClr val="tx1"/>
                </a:solidFill>
              </a:rPr>
              <a:t> ile hayati tehlike oluşturan kanamalar arasında değişmektedir. </a:t>
            </a:r>
          </a:p>
          <a:p>
            <a:r>
              <a:rPr lang="tr-TR" dirty="0" smtClean="0">
                <a:solidFill>
                  <a:schemeClr val="tx1"/>
                </a:solidFill>
              </a:rPr>
              <a:t>Ek epidemiyolojik çalışmalar, bu ajanların kullanımı ile üst </a:t>
            </a:r>
            <a:r>
              <a:rPr lang="tr-TR" dirty="0" err="1" smtClean="0">
                <a:solidFill>
                  <a:schemeClr val="tx1"/>
                </a:solidFill>
              </a:rPr>
              <a:t>gastrointestinal</a:t>
            </a:r>
            <a:r>
              <a:rPr lang="tr-TR" dirty="0" smtClean="0">
                <a:solidFill>
                  <a:schemeClr val="tx1"/>
                </a:solidFill>
              </a:rPr>
              <a:t> kanamanın ortaya çıkışı arasındaki ilişkiyi doğrulamaktadır ve </a:t>
            </a:r>
            <a:r>
              <a:rPr lang="tr-TR" dirty="0" err="1" smtClean="0">
                <a:solidFill>
                  <a:schemeClr val="tx1"/>
                </a:solidFill>
              </a:rPr>
              <a:t>NSAİİ'lerin</a:t>
            </a:r>
            <a:r>
              <a:rPr lang="tr-TR" dirty="0" smtClean="0">
                <a:solidFill>
                  <a:schemeClr val="tx1"/>
                </a:solidFill>
              </a:rPr>
              <a:t> veya aspirinin eşzamanlı kullanımı, riski güçlendirdiği bulunmuştur. </a:t>
            </a:r>
            <a:r>
              <a:rPr lang="tr-TR" dirty="0" smtClean="0"/>
              <a:t/>
            </a:r>
            <a:br>
              <a:rPr lang="tr-TR" dirty="0" smtClean="0"/>
            </a:br>
            <a:endParaRPr lang="tr-TR" dirty="0"/>
          </a:p>
        </p:txBody>
      </p:sp>
      <p:sp>
        <p:nvSpPr>
          <p:cNvPr id="4" name="2 İçerik Yer Tutucusu"/>
          <p:cNvSpPr txBox="1">
            <a:spLocks/>
          </p:cNvSpPr>
          <p:nvPr/>
        </p:nvSpPr>
        <p:spPr>
          <a:xfrm>
            <a:off x="5076056" y="1142984"/>
            <a:ext cx="4067944" cy="2736304"/>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SRI veya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klomipramin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hemostazı</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etkileyen diğer ilaçlarla birlikte kullanılıyorsa dikkatli</a:t>
            </a:r>
            <a:r>
              <a:rPr kumimoji="0" lang="tr-TR" sz="3200" b="0" i="0" u="none" strike="noStrike" kern="1200" cap="none" spc="0" normalizeH="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olunmalıdır.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Hematolojik komplikasyonlar için yakın klinik ve laboratuar gözlem önerilmektedir.</a:t>
            </a:r>
          </a:p>
        </p:txBody>
      </p:sp>
      <p:sp>
        <p:nvSpPr>
          <p:cNvPr id="6" name="2 İçerik Yer Tutucusu"/>
          <p:cNvSpPr txBox="1">
            <a:spLocks/>
          </p:cNvSpPr>
          <p:nvPr/>
        </p:nvSpPr>
        <p:spPr>
          <a:xfrm>
            <a:off x="5076056" y="3356992"/>
            <a:ext cx="4067944" cy="3501008"/>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Ağrı, şişme, baş ağrısı, baş dönmesi, zayıflık, kesiklerden uzun kanama,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menstrüel</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akış artışı,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vajinal</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kanama, burun tıkanıklığı, fırçalamadan diş eti kanamaları, alışılmadık kanama veya morarma gibi hastalardan doktorlarına derhal herhangi bir kanama bulguları bildirmeleri tavsiye edilmelidir.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7" name="6 Resim" descr="dikkat.gif"/>
          <p:cNvPicPr>
            <a:picLocks noChangeAspect="1"/>
          </p:cNvPicPr>
          <p:nvPr/>
        </p:nvPicPr>
        <p:blipFill>
          <a:blip r:embed="rId2" cstate="print"/>
          <a:stretch>
            <a:fillRect/>
          </a:stretch>
        </p:blipFill>
        <p:spPr>
          <a:xfrm>
            <a:off x="6444208" y="6121946"/>
            <a:ext cx="981405" cy="736054"/>
          </a:xfrm>
          <a:prstGeom prst="rect">
            <a:avLst/>
          </a:prstGeom>
        </p:spPr>
      </p:pic>
      <p:sp>
        <p:nvSpPr>
          <p:cNvPr id="9" name="8 Dikdörtgen"/>
          <p:cNvSpPr/>
          <p:nvPr/>
        </p:nvSpPr>
        <p:spPr>
          <a:xfrm>
            <a:off x="3857620" y="714356"/>
            <a:ext cx="2851102" cy="461665"/>
          </a:xfrm>
          <a:prstGeom prst="rect">
            <a:avLst/>
          </a:prstGeom>
        </p:spPr>
        <p:txBody>
          <a:bodyPr wrap="none">
            <a:spAutoFit/>
          </a:bodyPr>
          <a:lstStyle/>
          <a:p>
            <a:r>
              <a:rPr lang="tr-TR" sz="2400" dirty="0" err="1" smtClean="0"/>
              <a:t>Moderate</a:t>
            </a:r>
            <a:r>
              <a:rPr lang="tr-TR" sz="2400" dirty="0" smtClean="0"/>
              <a:t> </a:t>
            </a:r>
            <a:r>
              <a:rPr lang="tr-TR" sz="2400" dirty="0" err="1" smtClean="0"/>
              <a:t>interaction</a:t>
            </a:r>
            <a:endParaRPr lang="tr-TR" sz="24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72008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tr-TR" b="1" dirty="0" smtClean="0">
                <a:solidFill>
                  <a:schemeClr val="tx1"/>
                </a:solidFill>
              </a:rPr>
              <a:t/>
            </a:r>
            <a:br>
              <a:rPr lang="tr-TR" b="1" dirty="0" smtClean="0">
                <a:solidFill>
                  <a:schemeClr val="tx1"/>
                </a:solidFill>
              </a:rPr>
            </a:br>
            <a:r>
              <a:rPr lang="tr-TR" b="1" dirty="0" err="1" smtClean="0">
                <a:solidFill>
                  <a:schemeClr val="tx1"/>
                </a:solidFill>
              </a:rPr>
              <a:t>amoxapine</a:t>
            </a:r>
            <a:r>
              <a:rPr lang="tr-TR" b="1" dirty="0" smtClean="0">
                <a:solidFill>
                  <a:schemeClr val="tx1"/>
                </a:solidFill>
              </a:rPr>
              <a:t> ↔ </a:t>
            </a:r>
            <a:r>
              <a:rPr lang="tr-TR" b="1" dirty="0" err="1" smtClean="0">
                <a:solidFill>
                  <a:schemeClr val="tx1"/>
                </a:solidFill>
              </a:rPr>
              <a:t>paroksetin</a:t>
            </a:r>
            <a:r>
              <a:rPr lang="tr-TR" b="1" dirty="0" smtClean="0"/>
              <a:t/>
            </a:r>
            <a:br>
              <a:rPr lang="tr-TR" b="1" dirty="0" smtClean="0"/>
            </a:br>
            <a:endParaRPr lang="tr-TR" dirty="0"/>
          </a:p>
        </p:txBody>
      </p:sp>
      <p:sp>
        <p:nvSpPr>
          <p:cNvPr id="4" name="3 İçerik Yer Tutucusu"/>
          <p:cNvSpPr>
            <a:spLocks noGrp="1"/>
          </p:cNvSpPr>
          <p:nvPr>
            <p:ph idx="1"/>
          </p:nvPr>
        </p:nvSpPr>
        <p:spPr>
          <a:xfrm>
            <a:off x="0" y="2148880"/>
            <a:ext cx="3970784" cy="4709120"/>
          </a:xfrm>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r>
              <a:rPr lang="tr-TR" dirty="0" err="1" smtClean="0"/>
              <a:t>Paroksetin</a:t>
            </a:r>
            <a:r>
              <a:rPr lang="tr-TR" dirty="0" smtClean="0"/>
              <a:t> ile birlikte uygulanması, bazı </a:t>
            </a:r>
            <a:r>
              <a:rPr lang="tr-TR" dirty="0" err="1" smtClean="0"/>
              <a:t>trisiklik</a:t>
            </a:r>
            <a:r>
              <a:rPr lang="tr-TR" dirty="0" smtClean="0"/>
              <a:t> </a:t>
            </a:r>
            <a:r>
              <a:rPr lang="tr-TR" dirty="0" err="1" smtClean="0"/>
              <a:t>antidepresanların</a:t>
            </a:r>
            <a:r>
              <a:rPr lang="tr-TR" dirty="0" smtClean="0"/>
              <a:t> (</a:t>
            </a:r>
            <a:r>
              <a:rPr lang="tr-TR" dirty="0" err="1" smtClean="0"/>
              <a:t>TCA'lar</a:t>
            </a:r>
            <a:r>
              <a:rPr lang="tr-TR" dirty="0" smtClean="0"/>
              <a:t>) plazma konsantrasyonlarını önemli ölçüde artırabilir. </a:t>
            </a:r>
          </a:p>
          <a:p>
            <a:r>
              <a:rPr lang="tr-TR" dirty="0" smtClean="0"/>
              <a:t>Önerilen mekanizma, birçok </a:t>
            </a:r>
            <a:r>
              <a:rPr lang="tr-TR" dirty="0" err="1" smtClean="0"/>
              <a:t>antidepresan</a:t>
            </a:r>
            <a:r>
              <a:rPr lang="tr-TR" dirty="0" smtClean="0"/>
              <a:t> ve </a:t>
            </a:r>
            <a:r>
              <a:rPr lang="tr-TR" dirty="0" err="1" smtClean="0"/>
              <a:t>psikotropik</a:t>
            </a:r>
            <a:r>
              <a:rPr lang="tr-TR" dirty="0" smtClean="0"/>
              <a:t> ilaçların </a:t>
            </a:r>
            <a:r>
              <a:rPr lang="tr-TR" dirty="0" err="1" smtClean="0"/>
              <a:t>metabolik</a:t>
            </a:r>
            <a:r>
              <a:rPr lang="tr-TR" dirty="0" smtClean="0"/>
              <a:t> temizlenmesinden sorumlu olan </a:t>
            </a:r>
            <a:r>
              <a:rPr lang="tr-TR" dirty="0" err="1" smtClean="0"/>
              <a:t>izoenzim</a:t>
            </a:r>
            <a:r>
              <a:rPr lang="tr-TR" dirty="0" smtClean="0"/>
              <a:t> olan CYP450 2D6'nın </a:t>
            </a:r>
            <a:r>
              <a:rPr lang="tr-TR" dirty="0" err="1" smtClean="0"/>
              <a:t>inhibisyonudur</a:t>
            </a:r>
            <a:r>
              <a:rPr lang="tr-TR" dirty="0" smtClean="0"/>
              <a:t>. </a:t>
            </a:r>
          </a:p>
          <a:p>
            <a:r>
              <a:rPr lang="tr-TR" dirty="0" smtClean="0"/>
              <a:t> Farmakodinamik olarak, </a:t>
            </a:r>
            <a:r>
              <a:rPr lang="tr-TR" dirty="0" err="1" smtClean="0"/>
              <a:t>paroksetin</a:t>
            </a:r>
            <a:r>
              <a:rPr lang="tr-TR" dirty="0" smtClean="0"/>
              <a:t> (veya herhangi bir diğer seçici </a:t>
            </a:r>
            <a:r>
              <a:rPr lang="tr-TR" dirty="0" err="1" smtClean="0"/>
              <a:t>serotonin</a:t>
            </a:r>
            <a:r>
              <a:rPr lang="tr-TR" dirty="0" smtClean="0"/>
              <a:t> geri alım inhibitörü) ve bir TCA kombinasyonu </a:t>
            </a:r>
            <a:r>
              <a:rPr lang="tr-TR" dirty="0" err="1" smtClean="0"/>
              <a:t>serotonin</a:t>
            </a:r>
            <a:r>
              <a:rPr lang="tr-TR" dirty="0" smtClean="0"/>
              <a:t> sendromu riskini artırabilir.</a:t>
            </a:r>
            <a:br>
              <a:rPr lang="tr-TR" dirty="0" smtClean="0"/>
            </a:br>
            <a:endParaRPr lang="tr-TR" dirty="0"/>
          </a:p>
        </p:txBody>
      </p:sp>
      <p:sp>
        <p:nvSpPr>
          <p:cNvPr id="5" name="2 İçerik Yer Tutucusu"/>
          <p:cNvSpPr txBox="1">
            <a:spLocks/>
          </p:cNvSpPr>
          <p:nvPr/>
        </p:nvSpPr>
        <p:spPr>
          <a:xfrm>
            <a:off x="4067944" y="3212976"/>
            <a:ext cx="4546848" cy="3645025"/>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Genel olarak,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paroksetin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(veya diğer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SSRI'ların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TCA'larla</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kullanımı mümkünse engellenmelidir.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Mevcut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antidepresan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rejiminde stabilize olan hastalarda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paroksetin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tedaviye ilave edildiğinde veya tedaviden çekildiğinde farmakolojik cevap ve plazma TCA düzeyleri daha yakından izlenmeli ve gerektiğinde TCA dozajı ayarlanmalıdır.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8" name="7 Resim" descr="53fdd9c1abea3ce65d141029_1410717750843.jpg"/>
          <p:cNvPicPr>
            <a:picLocks noChangeAspect="1"/>
          </p:cNvPicPr>
          <p:nvPr/>
        </p:nvPicPr>
        <p:blipFill>
          <a:blip r:embed="rId2" cstate="print"/>
          <a:srcRect r="10000"/>
          <a:stretch>
            <a:fillRect/>
          </a:stretch>
        </p:blipFill>
        <p:spPr>
          <a:xfrm>
            <a:off x="3131840" y="1052736"/>
            <a:ext cx="2232248" cy="1080120"/>
          </a:xfrm>
          <a:prstGeom prst="rect">
            <a:avLst/>
          </a:prstGeom>
        </p:spPr>
      </p:pic>
      <p:pic>
        <p:nvPicPr>
          <p:cNvPr id="9" name="8 Resim" descr="unlem.gif"/>
          <p:cNvPicPr>
            <a:picLocks noChangeAspect="1"/>
          </p:cNvPicPr>
          <p:nvPr/>
        </p:nvPicPr>
        <p:blipFill>
          <a:blip r:embed="rId3" cstate="print"/>
          <a:stretch>
            <a:fillRect/>
          </a:stretch>
        </p:blipFill>
        <p:spPr>
          <a:xfrm>
            <a:off x="3851920" y="764704"/>
            <a:ext cx="792088" cy="792088"/>
          </a:xfrm>
          <a:prstGeom prst="rect">
            <a:avLst/>
          </a:prstGeom>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404664"/>
            <a:ext cx="6660232" cy="1143000"/>
          </a:xfrm>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r>
              <a:rPr lang="tr-TR" b="1" dirty="0" smtClean="0">
                <a:solidFill>
                  <a:schemeClr val="tx1"/>
                </a:solidFill>
              </a:rPr>
              <a:t/>
            </a:r>
            <a:br>
              <a:rPr lang="tr-TR" b="1" dirty="0" smtClean="0">
                <a:solidFill>
                  <a:schemeClr val="tx1"/>
                </a:solidFill>
              </a:rPr>
            </a:br>
            <a:r>
              <a:rPr lang="tr-TR" b="1" dirty="0" err="1" smtClean="0">
                <a:solidFill>
                  <a:schemeClr val="tx1"/>
                </a:solidFill>
              </a:rPr>
              <a:t>paroksetin</a:t>
            </a:r>
            <a:r>
              <a:rPr lang="tr-TR" b="1" dirty="0" smtClean="0">
                <a:solidFill>
                  <a:schemeClr val="tx1"/>
                </a:solidFill>
              </a:rPr>
              <a:t> ↔ </a:t>
            </a:r>
            <a:r>
              <a:rPr lang="tr-TR" b="1" dirty="0" err="1" smtClean="0">
                <a:solidFill>
                  <a:schemeClr val="tx1"/>
                </a:solidFill>
              </a:rPr>
              <a:t>venlafaksin</a:t>
            </a:r>
            <a:r>
              <a:rPr lang="tr-TR" b="1" dirty="0" smtClean="0">
                <a:solidFill>
                  <a:schemeClr val="tx1"/>
                </a:solidFill>
              </a:rPr>
              <a:t/>
            </a:r>
            <a:br>
              <a:rPr lang="tr-TR" b="1" dirty="0" smtClean="0">
                <a:solidFill>
                  <a:schemeClr val="tx1"/>
                </a:solidFill>
              </a:rPr>
            </a:br>
            <a:endParaRPr lang="tr-TR" dirty="0">
              <a:solidFill>
                <a:schemeClr val="tx1"/>
              </a:solidFill>
            </a:endParaRPr>
          </a:p>
        </p:txBody>
      </p:sp>
      <p:sp>
        <p:nvSpPr>
          <p:cNvPr id="4" name="3 İçerik Yer Tutucusu"/>
          <p:cNvSpPr>
            <a:spLocks noGrp="1"/>
          </p:cNvSpPr>
          <p:nvPr>
            <p:ph idx="1"/>
          </p:nvPr>
        </p:nvSpPr>
        <p:spPr>
          <a:xfrm>
            <a:off x="0" y="1700808"/>
            <a:ext cx="4258816" cy="4680520"/>
          </a:xfrm>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r>
              <a:rPr lang="tr-TR" dirty="0" smtClean="0"/>
              <a:t> </a:t>
            </a:r>
            <a:r>
              <a:rPr lang="tr-TR" dirty="0" err="1" smtClean="0"/>
              <a:t>Serotonin</a:t>
            </a:r>
            <a:r>
              <a:rPr lang="tr-TR" dirty="0" smtClean="0"/>
              <a:t> geri alım inhibitörleri, </a:t>
            </a:r>
            <a:r>
              <a:rPr lang="tr-TR" dirty="0" err="1" smtClean="0"/>
              <a:t>monoamin</a:t>
            </a:r>
            <a:r>
              <a:rPr lang="tr-TR" dirty="0" smtClean="0"/>
              <a:t> </a:t>
            </a:r>
            <a:r>
              <a:rPr lang="tr-TR" dirty="0" err="1" smtClean="0"/>
              <a:t>oksidaz</a:t>
            </a:r>
            <a:r>
              <a:rPr lang="tr-TR" dirty="0" smtClean="0"/>
              <a:t> inhibitörleri, </a:t>
            </a:r>
            <a:r>
              <a:rPr lang="tr-TR" dirty="0" err="1" smtClean="0"/>
              <a:t>trisiklik</a:t>
            </a:r>
            <a:r>
              <a:rPr lang="tr-TR" dirty="0" smtClean="0"/>
              <a:t> </a:t>
            </a:r>
            <a:r>
              <a:rPr lang="tr-TR" dirty="0" err="1" smtClean="0"/>
              <a:t>antidepresanlar</a:t>
            </a:r>
            <a:r>
              <a:rPr lang="tr-TR" dirty="0" smtClean="0"/>
              <a:t>, 5-HT1 reseptör </a:t>
            </a:r>
            <a:r>
              <a:rPr lang="tr-TR" dirty="0" err="1" smtClean="0"/>
              <a:t>agonistleri</a:t>
            </a:r>
            <a:r>
              <a:rPr lang="tr-TR" dirty="0" smtClean="0"/>
              <a:t>, </a:t>
            </a:r>
            <a:r>
              <a:rPr lang="tr-TR" dirty="0" err="1" smtClean="0"/>
              <a:t>ergot</a:t>
            </a:r>
            <a:r>
              <a:rPr lang="tr-TR" dirty="0" smtClean="0"/>
              <a:t> </a:t>
            </a:r>
            <a:r>
              <a:rPr lang="tr-TR" dirty="0" err="1" smtClean="0"/>
              <a:t>alkaloidler</a:t>
            </a:r>
            <a:r>
              <a:rPr lang="tr-TR" dirty="0" smtClean="0"/>
              <a:t>, </a:t>
            </a:r>
            <a:r>
              <a:rPr lang="tr-TR" dirty="0" err="1" smtClean="0"/>
              <a:t>siklobenzaprin</a:t>
            </a:r>
            <a:r>
              <a:rPr lang="tr-TR" dirty="0" smtClean="0"/>
              <a:t>, lityum, </a:t>
            </a:r>
            <a:r>
              <a:rPr lang="tr-TR" dirty="0" err="1" smtClean="0"/>
              <a:t>fenilpiperidin</a:t>
            </a:r>
            <a:r>
              <a:rPr lang="tr-TR" dirty="0" smtClean="0"/>
              <a:t> </a:t>
            </a:r>
            <a:r>
              <a:rPr lang="tr-TR" dirty="0" err="1" smtClean="0"/>
              <a:t>opioidleri</a:t>
            </a:r>
            <a:r>
              <a:rPr lang="tr-TR" dirty="0" smtClean="0"/>
              <a:t>, </a:t>
            </a:r>
            <a:r>
              <a:rPr lang="tr-TR" dirty="0" err="1" smtClean="0"/>
              <a:t>dekstrometorfan</a:t>
            </a:r>
            <a:r>
              <a:rPr lang="tr-TR" dirty="0" smtClean="0"/>
              <a:t> ve </a:t>
            </a:r>
            <a:r>
              <a:rPr lang="tr-TR" dirty="0" err="1" smtClean="0"/>
              <a:t>triptofan</a:t>
            </a:r>
            <a:r>
              <a:rPr lang="tr-TR" dirty="0" smtClean="0"/>
              <a:t> gibi </a:t>
            </a:r>
            <a:r>
              <a:rPr lang="tr-TR" dirty="0" err="1" smtClean="0"/>
              <a:t>serotonerjik</a:t>
            </a:r>
            <a:r>
              <a:rPr lang="tr-TR" dirty="0" smtClean="0"/>
              <a:t> aktiviteye sahip ajanlarla birlikte kullanımı, seyrek ancak ciddi ve ölümcül bir durum olan </a:t>
            </a:r>
            <a:r>
              <a:rPr lang="tr-TR" dirty="0" err="1" smtClean="0"/>
              <a:t>serotonin</a:t>
            </a:r>
            <a:r>
              <a:rPr lang="tr-TR" dirty="0" smtClean="0"/>
              <a:t> sendromu riskine neden olabilir.</a:t>
            </a:r>
            <a:endParaRPr lang="tr-TR" dirty="0"/>
          </a:p>
        </p:txBody>
      </p:sp>
      <p:sp>
        <p:nvSpPr>
          <p:cNvPr id="5" name="2 İçerik Yer Tutucusu"/>
          <p:cNvSpPr txBox="1">
            <a:spLocks/>
          </p:cNvSpPr>
          <p:nvPr/>
        </p:nvSpPr>
        <p:spPr>
          <a:xfrm>
            <a:off x="4499992" y="1700808"/>
            <a:ext cx="4474840" cy="468052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Genel olarak, mümkünse çoklu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serotonerjik</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ajanların eş zamanlı kullanılmasından kaçınılmalıdır.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Hastalar, tedavi sırasında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sendromunun belirtileri için yakından izlenmelidir.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 Bu ilaçların dozajlarını arttırırken özel dikkat gösterilmesi önerilir.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Serotonin</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sendromu için potansiyel risk, </a:t>
            </a:r>
            <a:r>
              <a:rPr kumimoji="0" lang="tr-TR" sz="3200" b="0" i="0" u="none" strike="noStrike" kern="1200" cap="none" spc="0" normalizeH="0" baseline="0" noProof="0" dirty="0" err="1" smtClean="0">
                <a:ln>
                  <a:noFill/>
                </a:ln>
                <a:solidFill>
                  <a:schemeClr val="tx1"/>
                </a:solidFill>
                <a:effectLst/>
                <a:uLnTx/>
                <a:uFillTx/>
                <a:latin typeface="+mn-lt"/>
                <a:ea typeface="+mn-ea"/>
                <a:cs typeface="+mn-cs"/>
              </a:rPr>
              <a:t>serotonerjik</a:t>
            </a:r>
            <a:r>
              <a:rPr kumimoji="0" lang="tr-TR" sz="3200" b="0" i="0" u="none" strike="noStrike" kern="1200" cap="none" spc="0" normalizeH="0" baseline="0" noProof="0" dirty="0" smtClean="0">
                <a:ln>
                  <a:noFill/>
                </a:ln>
                <a:solidFill>
                  <a:schemeClr val="tx1"/>
                </a:solidFill>
                <a:effectLst/>
                <a:uLnTx/>
                <a:uFillTx/>
                <a:latin typeface="+mn-lt"/>
                <a:ea typeface="+mn-ea"/>
                <a:cs typeface="+mn-cs"/>
              </a:rPr>
              <a:t> ajanların sıralı uygulanmasında dahi düşünülmelidir, çünkü bazı ajanlar uzun süreli eliminasyon yarılanma ömrü gösterebilir. </a:t>
            </a: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2">
              <a:lumMod val="60000"/>
              <a:lumOff val="40000"/>
            </a:schemeClr>
          </a:solidFill>
        </p:spPr>
        <p:txBody>
          <a:bodyPr/>
          <a:lstStyle/>
          <a:p>
            <a:r>
              <a:rPr lang="tr-TR" dirty="0" smtClean="0">
                <a:latin typeface="Aharoni" pitchFamily="2" charset="-79"/>
                <a:cs typeface="Aharoni" pitchFamily="2" charset="-79"/>
              </a:rPr>
              <a:t>SEROTONİN SENDROMU</a:t>
            </a:r>
            <a:endParaRPr lang="tr-TR" dirty="0">
              <a:latin typeface="Aharoni" pitchFamily="2" charset="-79"/>
              <a:cs typeface="Aharoni" pitchFamily="2" charset="-79"/>
            </a:endParaRPr>
          </a:p>
        </p:txBody>
      </p:sp>
      <p:sp>
        <p:nvSpPr>
          <p:cNvPr id="7" name="6 İçerik Yer Tutucusu"/>
          <p:cNvSpPr>
            <a:spLocks noGrp="1"/>
          </p:cNvSpPr>
          <p:nvPr>
            <p:ph sz="half" idx="2"/>
          </p:nvPr>
        </p:nvSpPr>
        <p:spPr>
          <a:solidFill>
            <a:schemeClr val="accent2">
              <a:lumMod val="40000"/>
              <a:lumOff val="60000"/>
            </a:schemeClr>
          </a:solidFill>
        </p:spPr>
        <p:txBody>
          <a:bodyPr>
            <a:normAutofit fontScale="70000" lnSpcReduction="20000"/>
          </a:bodyPr>
          <a:lstStyle/>
          <a:p>
            <a:r>
              <a:rPr lang="tr-TR" dirty="0" smtClean="0"/>
              <a:t> </a:t>
            </a:r>
            <a:r>
              <a:rPr lang="tr-TR" dirty="0" err="1" smtClean="0"/>
              <a:t>Serotonin</a:t>
            </a:r>
            <a:r>
              <a:rPr lang="tr-TR" dirty="0" smtClean="0"/>
              <a:t> geri alım inhibitörleri, </a:t>
            </a:r>
            <a:r>
              <a:rPr lang="tr-TR" dirty="0" err="1" smtClean="0"/>
              <a:t>seratonin</a:t>
            </a:r>
            <a:r>
              <a:rPr lang="tr-TR" dirty="0" smtClean="0"/>
              <a:t>-</a:t>
            </a:r>
            <a:r>
              <a:rPr lang="tr-TR" dirty="0" err="1" smtClean="0"/>
              <a:t>nöradrenalin</a:t>
            </a:r>
            <a:r>
              <a:rPr lang="tr-TR" dirty="0" smtClean="0"/>
              <a:t> </a:t>
            </a:r>
            <a:r>
              <a:rPr lang="tr-TR" dirty="0" err="1" smtClean="0"/>
              <a:t>gei</a:t>
            </a:r>
            <a:r>
              <a:rPr lang="tr-TR" dirty="0" smtClean="0"/>
              <a:t> alım inhibitörleri,</a:t>
            </a:r>
            <a:r>
              <a:rPr lang="tr-TR" dirty="0" err="1" smtClean="0"/>
              <a:t>monoamin</a:t>
            </a:r>
            <a:r>
              <a:rPr lang="tr-TR" dirty="0" smtClean="0"/>
              <a:t> </a:t>
            </a:r>
            <a:r>
              <a:rPr lang="tr-TR" dirty="0" err="1" smtClean="0"/>
              <a:t>oksidaz</a:t>
            </a:r>
            <a:r>
              <a:rPr lang="tr-TR" dirty="0" smtClean="0"/>
              <a:t> inhibitörleri, </a:t>
            </a:r>
            <a:r>
              <a:rPr lang="tr-TR" dirty="0" err="1" smtClean="0"/>
              <a:t>trisiklik</a:t>
            </a:r>
            <a:r>
              <a:rPr lang="tr-TR" dirty="0" smtClean="0"/>
              <a:t> </a:t>
            </a:r>
            <a:r>
              <a:rPr lang="tr-TR" dirty="0" err="1" smtClean="0"/>
              <a:t>antidepresanlar</a:t>
            </a:r>
            <a:r>
              <a:rPr lang="tr-TR" dirty="0" smtClean="0"/>
              <a:t>, 5-HT1 reseptör </a:t>
            </a:r>
            <a:r>
              <a:rPr lang="tr-TR" dirty="0" err="1" smtClean="0"/>
              <a:t>agonistleri</a:t>
            </a:r>
            <a:r>
              <a:rPr lang="tr-TR" dirty="0" smtClean="0"/>
              <a:t>, </a:t>
            </a:r>
            <a:r>
              <a:rPr lang="tr-TR" dirty="0" err="1" smtClean="0"/>
              <a:t>ergot</a:t>
            </a:r>
            <a:r>
              <a:rPr lang="tr-TR" dirty="0" smtClean="0"/>
              <a:t> </a:t>
            </a:r>
            <a:r>
              <a:rPr lang="tr-TR" dirty="0" err="1" smtClean="0"/>
              <a:t>alkaloidler</a:t>
            </a:r>
            <a:r>
              <a:rPr lang="tr-TR" dirty="0" smtClean="0"/>
              <a:t>, </a:t>
            </a:r>
            <a:r>
              <a:rPr lang="tr-TR" dirty="0" err="1" smtClean="0"/>
              <a:t>siklobenzaprin</a:t>
            </a:r>
            <a:r>
              <a:rPr lang="tr-TR" dirty="0" smtClean="0"/>
              <a:t>, lityum, </a:t>
            </a:r>
            <a:r>
              <a:rPr lang="tr-TR" dirty="0" err="1" smtClean="0"/>
              <a:t>St</a:t>
            </a:r>
            <a:r>
              <a:rPr lang="tr-TR" dirty="0" smtClean="0"/>
              <a:t>.John 's kerevitleri, </a:t>
            </a:r>
            <a:r>
              <a:rPr lang="tr-TR" dirty="0" err="1" smtClean="0"/>
              <a:t>fenilpiperidin</a:t>
            </a:r>
            <a:r>
              <a:rPr lang="tr-TR" dirty="0" smtClean="0"/>
              <a:t> </a:t>
            </a:r>
            <a:r>
              <a:rPr lang="tr-TR" dirty="0" err="1" smtClean="0"/>
              <a:t>opioidleri</a:t>
            </a:r>
            <a:r>
              <a:rPr lang="tr-TR" dirty="0" smtClean="0"/>
              <a:t>, </a:t>
            </a:r>
            <a:r>
              <a:rPr lang="tr-TR" dirty="0" err="1" smtClean="0"/>
              <a:t>dekstrometorfan</a:t>
            </a:r>
            <a:r>
              <a:rPr lang="tr-TR" dirty="0" smtClean="0"/>
              <a:t> ve </a:t>
            </a:r>
            <a:r>
              <a:rPr lang="tr-TR" dirty="0" err="1" smtClean="0"/>
              <a:t>triptofan</a:t>
            </a:r>
            <a:r>
              <a:rPr lang="tr-TR" dirty="0" smtClean="0"/>
              <a:t> gibi </a:t>
            </a:r>
            <a:r>
              <a:rPr lang="tr-TR" dirty="0" err="1" smtClean="0"/>
              <a:t>serotonerjik</a:t>
            </a:r>
            <a:r>
              <a:rPr lang="tr-TR" dirty="0" smtClean="0"/>
              <a:t> aktiviteye sahip ajanların birlikte kullanımı  sonucu </a:t>
            </a:r>
            <a:r>
              <a:rPr lang="tr-TR" dirty="0" err="1" smtClean="0"/>
              <a:t>sinapslarda</a:t>
            </a:r>
            <a:r>
              <a:rPr lang="tr-TR" dirty="0" smtClean="0"/>
              <a:t> </a:t>
            </a:r>
            <a:r>
              <a:rPr lang="tr-TR" dirty="0" err="1" smtClean="0"/>
              <a:t>seratoninin</a:t>
            </a:r>
            <a:r>
              <a:rPr lang="tr-TR" dirty="0" smtClean="0"/>
              <a:t>  fazla miktarda bulunması  aşırı sinir aktivitesine sebep olarak ölümcül bir duruma kadar varabilen </a:t>
            </a:r>
            <a:r>
              <a:rPr lang="tr-TR" dirty="0" err="1" smtClean="0"/>
              <a:t>serotonin</a:t>
            </a:r>
            <a:r>
              <a:rPr lang="tr-TR" dirty="0" smtClean="0"/>
              <a:t> sendromuna yol açar.</a:t>
            </a:r>
            <a:endParaRPr lang="tr-TR" dirty="0"/>
          </a:p>
        </p:txBody>
      </p:sp>
      <p:pic>
        <p:nvPicPr>
          <p:cNvPr id="9" name="8 Resim" descr="kara ser.jpg"/>
          <p:cNvPicPr>
            <a:picLocks noChangeAspect="1"/>
          </p:cNvPicPr>
          <p:nvPr/>
        </p:nvPicPr>
        <p:blipFill>
          <a:blip r:embed="rId2" cstate="print"/>
          <a:stretch>
            <a:fillRect/>
          </a:stretch>
        </p:blipFill>
        <p:spPr>
          <a:xfrm>
            <a:off x="0" y="4786322"/>
            <a:ext cx="4357686" cy="1857364"/>
          </a:xfrm>
          <a:prstGeom prst="rect">
            <a:avLst/>
          </a:prstGeom>
        </p:spPr>
      </p:pic>
      <p:sp>
        <p:nvSpPr>
          <p:cNvPr id="3" name="İçerik Yer Tutucusu 2"/>
          <p:cNvSpPr>
            <a:spLocks noGrp="1"/>
          </p:cNvSpPr>
          <p:nvPr>
            <p:ph sz="half" idx="1"/>
          </p:nvPr>
        </p:nvSpPr>
        <p:spPr/>
        <p:txBody>
          <a:bodyPr/>
          <a:lstStyle/>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accent2">
              <a:lumMod val="60000"/>
              <a:lumOff val="40000"/>
            </a:schemeClr>
          </a:solidFill>
        </p:spPr>
        <p:txBody>
          <a:bodyPr/>
          <a:lstStyle/>
          <a:p>
            <a:r>
              <a:rPr lang="tr-TR" dirty="0" smtClean="0">
                <a:latin typeface="Aharoni" pitchFamily="2" charset="-79"/>
                <a:cs typeface="Aharoni" pitchFamily="2" charset="-79"/>
              </a:rPr>
              <a:t>SEROTONİN SENDROMU</a:t>
            </a:r>
            <a:endParaRPr lang="tr-TR" dirty="0">
              <a:latin typeface="Aharoni" pitchFamily="2" charset="-79"/>
              <a:cs typeface="Aharoni" pitchFamily="2" charset="-79"/>
            </a:endParaRPr>
          </a:p>
        </p:txBody>
      </p:sp>
      <p:sp>
        <p:nvSpPr>
          <p:cNvPr id="4" name="3 İçerik Yer Tutucusu"/>
          <p:cNvSpPr>
            <a:spLocks noGrp="1"/>
          </p:cNvSpPr>
          <p:nvPr>
            <p:ph sz="half" idx="2"/>
          </p:nvPr>
        </p:nvSpPr>
        <p:spPr>
          <a:solidFill>
            <a:schemeClr val="accent2">
              <a:lumMod val="40000"/>
              <a:lumOff val="60000"/>
            </a:schemeClr>
          </a:solidFill>
        </p:spPr>
        <p:txBody>
          <a:bodyPr>
            <a:normAutofit/>
          </a:bodyPr>
          <a:lstStyle/>
          <a:p>
            <a:pPr>
              <a:buNone/>
            </a:pPr>
            <a:r>
              <a:rPr lang="tr-TR" sz="1800" dirty="0" err="1" smtClean="0">
                <a:solidFill>
                  <a:schemeClr val="tx2">
                    <a:lumMod val="75000"/>
                  </a:schemeClr>
                </a:solidFill>
              </a:rPr>
              <a:t>Serotonin</a:t>
            </a:r>
            <a:r>
              <a:rPr lang="tr-TR" sz="1800" dirty="0" smtClean="0">
                <a:solidFill>
                  <a:schemeClr val="tx2">
                    <a:lumMod val="75000"/>
                  </a:schemeClr>
                </a:solidFill>
              </a:rPr>
              <a:t> sendromunun semptomları          •</a:t>
            </a:r>
            <a:r>
              <a:rPr lang="tr-TR" sz="1800" dirty="0" smtClean="0"/>
              <a:t>sinirlilik, bilinç değişikliği, </a:t>
            </a:r>
            <a:r>
              <a:rPr lang="tr-TR" sz="1800" dirty="0" err="1" smtClean="0"/>
              <a:t>konfüzyon</a:t>
            </a:r>
            <a:r>
              <a:rPr lang="tr-TR" sz="1800" dirty="0" smtClean="0"/>
              <a:t>, halüsinasyon ve komaya girme gibi zihinsel durum değişiklikleri</a:t>
            </a:r>
          </a:p>
          <a:p>
            <a:pPr>
              <a:buNone/>
            </a:pPr>
            <a:r>
              <a:rPr lang="tr-TR" sz="1800" dirty="0" smtClean="0"/>
              <a:t>        •taşikardi, </a:t>
            </a:r>
            <a:r>
              <a:rPr lang="tr-TR" sz="1800" dirty="0" err="1" smtClean="0"/>
              <a:t>hipertermi</a:t>
            </a:r>
            <a:r>
              <a:rPr lang="tr-TR" sz="1800" dirty="0" smtClean="0"/>
              <a:t>, </a:t>
            </a:r>
            <a:r>
              <a:rPr lang="tr-TR" sz="1800" dirty="0" err="1" smtClean="0"/>
              <a:t>diyaforez</a:t>
            </a:r>
            <a:r>
              <a:rPr lang="tr-TR" sz="1800" dirty="0" smtClean="0"/>
              <a:t>, titreme, kan basıncında bozulma ve </a:t>
            </a:r>
            <a:r>
              <a:rPr lang="tr-TR" sz="1800" dirty="0" err="1" smtClean="0"/>
              <a:t>midriyazis</a:t>
            </a:r>
            <a:r>
              <a:rPr lang="tr-TR" sz="1800" dirty="0" smtClean="0"/>
              <a:t> gibi </a:t>
            </a:r>
            <a:r>
              <a:rPr lang="tr-TR" sz="1800" dirty="0" err="1" smtClean="0"/>
              <a:t>otonomik</a:t>
            </a:r>
            <a:r>
              <a:rPr lang="tr-TR" sz="1800" dirty="0" smtClean="0"/>
              <a:t> işlev bozukluğu; </a:t>
            </a:r>
            <a:r>
              <a:rPr lang="tr-TR" sz="1800" dirty="0" err="1" smtClean="0"/>
              <a:t>hiperrefleksi</a:t>
            </a:r>
            <a:r>
              <a:rPr lang="tr-TR" sz="1800" dirty="0" smtClean="0"/>
              <a:t>, </a:t>
            </a:r>
            <a:r>
              <a:rPr lang="tr-TR" sz="1800" dirty="0" err="1" smtClean="0"/>
              <a:t>miyokloni</a:t>
            </a:r>
            <a:r>
              <a:rPr lang="tr-TR" sz="1800" dirty="0" smtClean="0"/>
              <a:t>, tremor, </a:t>
            </a:r>
            <a:r>
              <a:rPr lang="tr-TR" sz="1800" dirty="0" err="1" smtClean="0"/>
              <a:t>rijidite</a:t>
            </a:r>
            <a:r>
              <a:rPr lang="tr-TR" sz="1800" dirty="0" smtClean="0"/>
              <a:t>, </a:t>
            </a:r>
            <a:r>
              <a:rPr lang="tr-TR" sz="1800" dirty="0" err="1" smtClean="0"/>
              <a:t>nöromüsküler</a:t>
            </a:r>
            <a:r>
              <a:rPr lang="tr-TR" sz="1800" dirty="0" smtClean="0"/>
              <a:t> anomaliler, </a:t>
            </a:r>
            <a:r>
              <a:rPr lang="tr-TR" sz="1800" dirty="0" err="1" smtClean="0"/>
              <a:t>ataksi</a:t>
            </a:r>
            <a:endParaRPr lang="tr-TR" sz="1800" dirty="0" smtClean="0"/>
          </a:p>
          <a:p>
            <a:pPr>
              <a:buNone/>
            </a:pPr>
            <a:r>
              <a:rPr lang="tr-TR" sz="1800" dirty="0" smtClean="0"/>
              <a:t>       •karın krampları, mide bulantısı, kusma ve </a:t>
            </a:r>
            <a:r>
              <a:rPr lang="tr-TR" sz="1800" dirty="0" err="1" smtClean="0"/>
              <a:t>diyare</a:t>
            </a:r>
            <a:r>
              <a:rPr lang="tr-TR" sz="1800" dirty="0" smtClean="0"/>
              <a:t> gibi </a:t>
            </a:r>
            <a:r>
              <a:rPr lang="tr-TR" sz="1800" dirty="0" err="1" smtClean="0"/>
              <a:t>gastrointestinal</a:t>
            </a:r>
            <a:r>
              <a:rPr lang="tr-TR" sz="1800" dirty="0" smtClean="0"/>
              <a:t> semptomlar.</a:t>
            </a:r>
            <a:endParaRPr lang="tr-TR" sz="1800" dirty="0">
              <a:solidFill>
                <a:schemeClr val="tx2">
                  <a:lumMod val="75000"/>
                </a:schemeClr>
              </a:solidFill>
            </a:endParaRPr>
          </a:p>
        </p:txBody>
      </p:sp>
      <p:pic>
        <p:nvPicPr>
          <p:cNvPr id="8" name="7 Resim" descr="ünlem işareti.jpg"/>
          <p:cNvPicPr>
            <a:picLocks noChangeAspect="1"/>
          </p:cNvPicPr>
          <p:nvPr/>
        </p:nvPicPr>
        <p:blipFill>
          <a:blip r:embed="rId2" cstate="print"/>
          <a:stretch>
            <a:fillRect/>
          </a:stretch>
        </p:blipFill>
        <p:spPr>
          <a:xfrm>
            <a:off x="2000232" y="5357826"/>
            <a:ext cx="1500174" cy="150017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dirty="0" smtClean="0"/>
              <a:t>       </a:t>
            </a:r>
            <a:r>
              <a:rPr lang="tr-TR" sz="2000" dirty="0" smtClean="0">
                <a:solidFill>
                  <a:schemeClr val="accent2">
                    <a:lumMod val="50000"/>
                  </a:schemeClr>
                </a:solidFill>
              </a:rPr>
              <a:t>SEROTONİN SENDROMU YAPABİLECEK İLAÇ  GRUPLARIRI</a:t>
            </a:r>
            <a:endParaRPr lang="tr-TR" sz="2000" dirty="0">
              <a:solidFill>
                <a:schemeClr val="accent2">
                  <a:lumMod val="50000"/>
                </a:schemeClr>
              </a:solidFill>
            </a:endParaRPr>
          </a:p>
        </p:txBody>
      </p:sp>
      <p:pic>
        <p:nvPicPr>
          <p:cNvPr id="6" name="5 İçerik Yer Tutucusu" descr="SORU İŞ. KIRMIZI.jpg"/>
          <p:cNvPicPr>
            <a:picLocks noGrp="1" noChangeAspect="1"/>
          </p:cNvPicPr>
          <p:nvPr>
            <p:ph sz="half" idx="1"/>
          </p:nvPr>
        </p:nvPicPr>
        <p:blipFill>
          <a:blip r:embed="rId2" cstate="print"/>
          <a:stretch>
            <a:fillRect/>
          </a:stretch>
        </p:blipFill>
        <p:spPr>
          <a:xfrm>
            <a:off x="7429520" y="428604"/>
            <a:ext cx="928694" cy="714380"/>
          </a:xfrm>
        </p:spPr>
      </p:pic>
      <p:sp>
        <p:nvSpPr>
          <p:cNvPr id="4" name="3 İçerik Yer Tutucusu"/>
          <p:cNvSpPr>
            <a:spLocks noGrp="1"/>
          </p:cNvSpPr>
          <p:nvPr>
            <p:ph sz="half" idx="2"/>
          </p:nvPr>
        </p:nvSpPr>
        <p:spPr>
          <a:xfrm>
            <a:off x="428596" y="1214423"/>
            <a:ext cx="8258204" cy="4911742"/>
          </a:xfrm>
        </p:spPr>
        <p:style>
          <a:lnRef idx="2">
            <a:schemeClr val="accent2">
              <a:shade val="50000"/>
            </a:schemeClr>
          </a:lnRef>
          <a:fillRef idx="1">
            <a:schemeClr val="accent2"/>
          </a:fillRef>
          <a:effectRef idx="0">
            <a:schemeClr val="accent2"/>
          </a:effectRef>
          <a:fontRef idx="minor">
            <a:schemeClr val="lt1"/>
          </a:fontRef>
        </p:style>
        <p:txBody>
          <a:bodyPr/>
          <a:lstStyle/>
          <a:p>
            <a:r>
              <a:rPr lang="tr-TR" dirty="0" smtClean="0"/>
              <a:t>MAO İNH.         TCA             SNRI                 SSRI   </a:t>
            </a:r>
          </a:p>
          <a:p>
            <a:r>
              <a:rPr lang="tr-TR" sz="1600" dirty="0" smtClean="0"/>
              <a:t>FENELZİN                            • İMİPRAMİN               •VENLAFAKSİN                   •FLUOKSETİN</a:t>
            </a:r>
          </a:p>
          <a:p>
            <a:r>
              <a:rPr lang="tr-TR" sz="1600" dirty="0" smtClean="0"/>
              <a:t>TRANİLSİPROMİN              •DESİPRAMİN              •DESVENLAFAKSİN            •SİTALOPRAM</a:t>
            </a:r>
          </a:p>
          <a:p>
            <a:r>
              <a:rPr lang="tr-TR" sz="1600" dirty="0" smtClean="0"/>
              <a:t>İPRONİAZİD                        • KLOMİPRAMİN          •DULOKSETİN                    •ESSİTALOPRAM</a:t>
            </a:r>
          </a:p>
          <a:p>
            <a:r>
              <a:rPr lang="tr-TR" sz="1600" dirty="0" smtClean="0"/>
              <a:t>İZOKARBOKSAZİD               •AMİPTRİPTİLİN           •MİLNASİPRAM                •SERTRALİN</a:t>
            </a:r>
          </a:p>
          <a:p>
            <a:r>
              <a:rPr lang="tr-TR" sz="1600" dirty="0" smtClean="0"/>
              <a:t>KLORGİLİN                           •NORTRİPTİLİN                                                        FLUVOKSAMİN</a:t>
            </a:r>
          </a:p>
          <a:p>
            <a:r>
              <a:rPr lang="tr-TR" sz="1600" dirty="0" smtClean="0"/>
              <a:t>MOKLOBEMİD                    • DOKSEPİN                                                              PAROKSETİN</a:t>
            </a:r>
          </a:p>
          <a:p>
            <a:r>
              <a:rPr lang="tr-TR" sz="1600" dirty="0" smtClean="0"/>
              <a:t>BRAFORAMİN</a:t>
            </a:r>
          </a:p>
          <a:p>
            <a:r>
              <a:rPr lang="tr-TR" sz="1600" dirty="0" smtClean="0"/>
              <a:t>TALOKSATAN</a:t>
            </a:r>
          </a:p>
          <a:p>
            <a:r>
              <a:rPr lang="tr-TR" sz="1600" dirty="0" smtClean="0"/>
              <a:t>CİMOKSATAN</a:t>
            </a:r>
          </a:p>
          <a:p>
            <a:endParaRPr lang="tr-TR" sz="1600" dirty="0" smtClean="0"/>
          </a:p>
          <a:p>
            <a:endParaRPr lang="tr-TR"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8229600" cy="1143000"/>
          </a:xfrm>
          <a:solidFill>
            <a:schemeClr val="accent4">
              <a:lumMod val="40000"/>
              <a:lumOff val="60000"/>
            </a:schemeClr>
          </a:solidFill>
        </p:spPr>
        <p:txBody>
          <a:bodyPr/>
          <a:lstStyle/>
          <a:p>
            <a:r>
              <a:rPr lang="tr-TR" dirty="0" smtClean="0">
                <a:latin typeface="Aharoni" pitchFamily="2" charset="-79"/>
                <a:cs typeface="Aharoni" pitchFamily="2" charset="-79"/>
              </a:rPr>
              <a:t>SİTALOPRAM</a:t>
            </a:r>
            <a:endParaRPr lang="tr-TR" dirty="0">
              <a:latin typeface="Aharoni" pitchFamily="2" charset="-79"/>
              <a:cs typeface="Aharoni" pitchFamily="2" charset="-79"/>
            </a:endParaRPr>
          </a:p>
        </p:txBody>
      </p:sp>
      <p:sp>
        <p:nvSpPr>
          <p:cNvPr id="6" name="5 Dikdörtgen"/>
          <p:cNvSpPr/>
          <p:nvPr/>
        </p:nvSpPr>
        <p:spPr>
          <a:xfrm>
            <a:off x="642910" y="2571744"/>
            <a:ext cx="4572000" cy="923330"/>
          </a:xfrm>
          <a:prstGeom prst="rect">
            <a:avLst/>
          </a:prstGeom>
          <a:solidFill>
            <a:schemeClr val="bg1">
              <a:lumMod val="75000"/>
            </a:schemeClr>
          </a:solidFill>
        </p:spPr>
        <p:txBody>
          <a:bodyPr wrap="square">
            <a:spAutoFit/>
          </a:bodyPr>
          <a:lstStyle/>
          <a:p>
            <a:r>
              <a:rPr lang="en-US" b="1" dirty="0" smtClean="0"/>
              <a:t>•</a:t>
            </a:r>
            <a:r>
              <a:rPr lang="en-US" b="1" dirty="0" smtClean="0">
                <a:solidFill>
                  <a:srgbClr val="FF0000"/>
                </a:solidFill>
              </a:rPr>
              <a:t>386 </a:t>
            </a:r>
            <a:r>
              <a:rPr lang="en-US" b="1" dirty="0" err="1" smtClean="0">
                <a:solidFill>
                  <a:srgbClr val="FF0000"/>
                </a:solidFill>
              </a:rPr>
              <a:t>maj</a:t>
            </a:r>
            <a:r>
              <a:rPr lang="tr-TR" b="1" dirty="0" err="1" smtClean="0">
                <a:solidFill>
                  <a:srgbClr val="FF0000"/>
                </a:solidFill>
              </a:rPr>
              <a:t>or</a:t>
            </a:r>
            <a:r>
              <a:rPr lang="tr-TR" b="1" dirty="0" smtClean="0">
                <a:solidFill>
                  <a:srgbClr val="FF0000"/>
                </a:solidFill>
              </a:rPr>
              <a:t> </a:t>
            </a:r>
            <a:r>
              <a:rPr lang="en-US" dirty="0" smtClean="0"/>
              <a:t>drug interactions </a:t>
            </a:r>
          </a:p>
          <a:p>
            <a:r>
              <a:rPr lang="en-US" b="1" dirty="0" smtClean="0"/>
              <a:t>•</a:t>
            </a:r>
            <a:r>
              <a:rPr lang="en-US" b="1" dirty="0" smtClean="0">
                <a:solidFill>
                  <a:srgbClr val="FFC000"/>
                </a:solidFill>
              </a:rPr>
              <a:t>623 moderate</a:t>
            </a:r>
            <a:r>
              <a:rPr lang="tr-TR" b="1" dirty="0" smtClean="0">
                <a:solidFill>
                  <a:srgbClr val="FFC000"/>
                </a:solidFill>
              </a:rPr>
              <a:t> </a:t>
            </a:r>
            <a:r>
              <a:rPr lang="en-US" dirty="0" smtClean="0"/>
              <a:t>drug interaction</a:t>
            </a:r>
            <a:r>
              <a:rPr lang="tr-TR" dirty="0" smtClean="0"/>
              <a:t>s</a:t>
            </a:r>
            <a:endParaRPr lang="en-US" dirty="0" smtClean="0"/>
          </a:p>
          <a:p>
            <a:r>
              <a:rPr lang="en-US" b="1" dirty="0" smtClean="0"/>
              <a:t>•</a:t>
            </a:r>
            <a:r>
              <a:rPr lang="en-US" b="1" dirty="0" smtClean="0">
                <a:solidFill>
                  <a:srgbClr val="FFFF00"/>
                </a:solidFill>
              </a:rPr>
              <a:t>58 minor</a:t>
            </a:r>
            <a:r>
              <a:rPr lang="tr-TR" b="1" dirty="0" smtClean="0">
                <a:solidFill>
                  <a:srgbClr val="FFFF00"/>
                </a:solidFill>
              </a:rPr>
              <a:t> </a:t>
            </a:r>
            <a:r>
              <a:rPr lang="en-US" dirty="0" smtClean="0"/>
              <a:t>drug interactions</a:t>
            </a:r>
          </a:p>
        </p:txBody>
      </p:sp>
      <p:sp>
        <p:nvSpPr>
          <p:cNvPr id="7" name="6 Sağ Ok"/>
          <p:cNvSpPr/>
          <p:nvPr/>
        </p:nvSpPr>
        <p:spPr>
          <a:xfrm rot="5400000">
            <a:off x="2467724" y="18185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Dikdörtgen"/>
          <p:cNvSpPr/>
          <p:nvPr/>
        </p:nvSpPr>
        <p:spPr>
          <a:xfrm>
            <a:off x="642910" y="4500570"/>
            <a:ext cx="7786742" cy="1200329"/>
          </a:xfrm>
          <a:prstGeom prst="rect">
            <a:avLst/>
          </a:prstGeom>
          <a:solidFill>
            <a:schemeClr val="accent3">
              <a:lumMod val="40000"/>
              <a:lumOff val="60000"/>
            </a:schemeClr>
          </a:solidFill>
        </p:spPr>
        <p:txBody>
          <a:bodyPr wrap="square">
            <a:spAutoFit/>
          </a:bodyPr>
          <a:lstStyle/>
          <a:p>
            <a:r>
              <a:rPr lang="tr-TR" sz="2400" dirty="0" smtClean="0">
                <a:solidFill>
                  <a:srgbClr val="002060"/>
                </a:solidFill>
              </a:rPr>
              <a:t>•</a:t>
            </a:r>
            <a:r>
              <a:rPr lang="tr-TR" sz="2400" dirty="0" err="1" smtClean="0">
                <a:solidFill>
                  <a:srgbClr val="002060"/>
                </a:solidFill>
              </a:rPr>
              <a:t>Sitalopram</a:t>
            </a:r>
            <a:r>
              <a:rPr lang="tr-TR" sz="2400" dirty="0" smtClean="0">
                <a:solidFill>
                  <a:srgbClr val="002060"/>
                </a:solidFill>
              </a:rPr>
              <a:t> ve </a:t>
            </a:r>
            <a:r>
              <a:rPr lang="tr-TR" sz="2400" dirty="0" err="1" smtClean="0">
                <a:solidFill>
                  <a:srgbClr val="002060"/>
                </a:solidFill>
              </a:rPr>
              <a:t>metabolitleri</a:t>
            </a:r>
            <a:r>
              <a:rPr lang="tr-TR" sz="2400" dirty="0" smtClean="0">
                <a:solidFill>
                  <a:srgbClr val="002060"/>
                </a:solidFill>
              </a:rPr>
              <a:t> plazma proteinlerine yaklaşık %80 oranında bağlanırlar. Ana ilaç esas olarak CYP3A4 ve CYP2C19 </a:t>
            </a:r>
            <a:r>
              <a:rPr lang="tr-TR" sz="2400" dirty="0" err="1" smtClean="0">
                <a:solidFill>
                  <a:srgbClr val="002060"/>
                </a:solidFill>
              </a:rPr>
              <a:t>izoenzimleri</a:t>
            </a:r>
            <a:r>
              <a:rPr lang="tr-TR" sz="2400" dirty="0" smtClean="0">
                <a:solidFill>
                  <a:srgbClr val="002060"/>
                </a:solidFill>
              </a:rPr>
              <a:t> tarafından </a:t>
            </a:r>
            <a:r>
              <a:rPr lang="tr-TR" sz="2400" dirty="0" err="1" smtClean="0">
                <a:solidFill>
                  <a:srgbClr val="002060"/>
                </a:solidFill>
              </a:rPr>
              <a:t>metabolize</a:t>
            </a:r>
            <a:r>
              <a:rPr lang="tr-TR" sz="2400" dirty="0" smtClean="0">
                <a:solidFill>
                  <a:srgbClr val="002060"/>
                </a:solidFill>
              </a:rPr>
              <a:t> edilir.</a:t>
            </a:r>
            <a:endParaRPr lang="tr-TR" sz="2400" dirty="0">
              <a:solidFill>
                <a:srgbClr val="002060"/>
              </a:solidFill>
            </a:endParaRPr>
          </a:p>
        </p:txBody>
      </p:sp>
      <p:sp>
        <p:nvSpPr>
          <p:cNvPr id="3" name="İçerik Yer Tutucusu 2"/>
          <p:cNvSpPr>
            <a:spLocks noGrp="1"/>
          </p:cNvSpPr>
          <p:nvPr>
            <p:ph idx="1"/>
          </p:nvPr>
        </p:nvSpPr>
        <p:spPr/>
        <p:txBody>
          <a:bodyPr/>
          <a:lstStyle/>
          <a:p>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428596" y="214290"/>
            <a:ext cx="8229600" cy="1143000"/>
          </a:xfrm>
          <a:solidFill>
            <a:schemeClr val="accent4">
              <a:lumMod val="40000"/>
              <a:lumOff val="60000"/>
            </a:schemeClr>
          </a:solidFill>
        </p:spPr>
        <p:txBody>
          <a:bodyPr>
            <a:normAutofit fontScale="90000"/>
          </a:bodyPr>
          <a:lstStyle/>
          <a:p>
            <a:r>
              <a:rPr lang="tr-TR" b="1" dirty="0" err="1" smtClean="0"/>
              <a:t>Sitalopram</a:t>
            </a:r>
            <a:r>
              <a:rPr lang="tr-TR" b="1" dirty="0" smtClean="0"/>
              <a:t>↔ </a:t>
            </a:r>
            <a:r>
              <a:rPr lang="tr-TR" b="1" dirty="0" err="1" smtClean="0"/>
              <a:t>Lansoprazol</a:t>
            </a:r>
            <a:r>
              <a:rPr lang="tr-TR" b="1" dirty="0" smtClean="0"/>
              <a:t/>
            </a:r>
            <a:br>
              <a:rPr lang="tr-TR" b="1" dirty="0" smtClean="0"/>
            </a:br>
            <a:endParaRPr lang="tr-TR" dirty="0"/>
          </a:p>
        </p:txBody>
      </p:sp>
      <p:sp>
        <p:nvSpPr>
          <p:cNvPr id="5" name="4 Metin Yer Tutucusu"/>
          <p:cNvSpPr>
            <a:spLocks noGrp="1"/>
          </p:cNvSpPr>
          <p:nvPr>
            <p:ph sz="half" idx="1"/>
          </p:nvPr>
        </p:nvSpPr>
        <p:spPr>
          <a:xfrm>
            <a:off x="357158" y="1500174"/>
            <a:ext cx="4038600" cy="4929222"/>
          </a:xfrm>
          <a:solidFill>
            <a:schemeClr val="tx2">
              <a:lumMod val="40000"/>
              <a:lumOff val="60000"/>
            </a:schemeClr>
          </a:solidFill>
        </p:spPr>
        <p:txBody>
          <a:bodyPr>
            <a:normAutofit fontScale="25000" lnSpcReduction="20000"/>
          </a:bodyPr>
          <a:lstStyle/>
          <a:p>
            <a:r>
              <a:rPr lang="tr-TR" b="0" dirty="0" smtClean="0"/>
              <a:t> </a:t>
            </a:r>
            <a:r>
              <a:rPr lang="tr-TR" sz="7200" b="0" dirty="0" smtClean="0"/>
              <a:t>CYP450 2C19 inhibitör ile birlikte uygulanması, kısmen </a:t>
            </a:r>
            <a:r>
              <a:rPr lang="tr-TR" sz="7200" b="0" dirty="0" err="1" smtClean="0"/>
              <a:t>izoenzim</a:t>
            </a:r>
            <a:r>
              <a:rPr lang="tr-TR" sz="7200" b="0" dirty="0" smtClean="0"/>
              <a:t> tarafından </a:t>
            </a:r>
            <a:r>
              <a:rPr lang="tr-TR" sz="7200" b="0" dirty="0" err="1" smtClean="0"/>
              <a:t>metabolize</a:t>
            </a:r>
            <a:r>
              <a:rPr lang="tr-TR" sz="7200" b="0" dirty="0" smtClean="0"/>
              <a:t> edilen </a:t>
            </a:r>
            <a:r>
              <a:rPr lang="tr-TR" sz="7200" b="0" dirty="0" err="1" smtClean="0"/>
              <a:t>sitalopram</a:t>
            </a:r>
            <a:r>
              <a:rPr lang="tr-TR" sz="7200" b="0" dirty="0" smtClean="0"/>
              <a:t> plazma konsantrasyonunu artırabilir. </a:t>
            </a:r>
            <a:r>
              <a:rPr lang="tr-TR" sz="7200" dirty="0" smtClean="0"/>
              <a:t>  </a:t>
            </a:r>
          </a:p>
          <a:p>
            <a:r>
              <a:rPr lang="tr-TR" sz="7200" dirty="0" smtClean="0"/>
              <a:t>CYP450 2C19'un tek önleyicilerinin </a:t>
            </a:r>
            <a:r>
              <a:rPr lang="tr-TR" sz="7200" dirty="0" err="1" smtClean="0"/>
              <a:t>sitalapram</a:t>
            </a:r>
            <a:r>
              <a:rPr lang="tr-TR" sz="7200" dirty="0" smtClean="0"/>
              <a:t> metabolizmasını ne ölçüde </a:t>
            </a:r>
            <a:r>
              <a:rPr lang="tr-TR" sz="7200" dirty="0" err="1" smtClean="0"/>
              <a:t>inhibe</a:t>
            </a:r>
            <a:r>
              <a:rPr lang="tr-TR" sz="7200" dirty="0" smtClean="0"/>
              <a:t> edebileceği bilinmemektedir. Klinik olarak yüksek plazma </a:t>
            </a:r>
            <a:r>
              <a:rPr lang="tr-TR" sz="7200" dirty="0" err="1" smtClean="0"/>
              <a:t>sitalopram</a:t>
            </a:r>
            <a:r>
              <a:rPr lang="tr-TR" sz="7200" dirty="0" smtClean="0"/>
              <a:t> seviyeleri QT aralığı uzatma riskini artırabilir ve de </a:t>
            </a:r>
            <a:r>
              <a:rPr lang="tr-TR" sz="7200" dirty="0" err="1" smtClean="0"/>
              <a:t>pointes</a:t>
            </a:r>
            <a:r>
              <a:rPr lang="tr-TR" sz="7200" dirty="0" smtClean="0"/>
              <a:t> aritmi </a:t>
            </a:r>
            <a:r>
              <a:rPr lang="tr-TR" sz="7200" dirty="0" err="1" smtClean="0"/>
              <a:t>torsadesine</a:t>
            </a:r>
            <a:r>
              <a:rPr lang="tr-TR" sz="7200" dirty="0" smtClean="0"/>
              <a:t> neden olabilir.</a:t>
            </a:r>
          </a:p>
          <a:p>
            <a:r>
              <a:rPr lang="tr-TR" sz="7200" dirty="0" smtClean="0"/>
              <a:t>  Genel olarak, QT uzaması ile ilişkili olarak </a:t>
            </a:r>
            <a:r>
              <a:rPr lang="tr-TR" sz="7200" dirty="0" err="1" smtClean="0"/>
              <a:t>ventriküler</a:t>
            </a:r>
            <a:r>
              <a:rPr lang="tr-TR" sz="7200" dirty="0" smtClean="0"/>
              <a:t> aritmi riski büyük oranda öngörülebilir değildir, ancak </a:t>
            </a:r>
            <a:r>
              <a:rPr lang="tr-TR" sz="7200" dirty="0" err="1" smtClean="0"/>
              <a:t>konjenital</a:t>
            </a:r>
            <a:r>
              <a:rPr lang="tr-TR" sz="7200" dirty="0" smtClean="0"/>
              <a:t> uzun QT sendromu, kalp hastalığı ve elektrolit bozuklukları (örn. </a:t>
            </a:r>
            <a:r>
              <a:rPr lang="tr-TR" sz="7200" dirty="0" err="1" smtClean="0"/>
              <a:t>Hipokalemi</a:t>
            </a:r>
            <a:r>
              <a:rPr lang="tr-TR" sz="7200" dirty="0" smtClean="0"/>
              <a:t>, </a:t>
            </a:r>
            <a:r>
              <a:rPr lang="tr-TR" sz="7200" dirty="0" err="1" smtClean="0"/>
              <a:t>hipomagnezemi</a:t>
            </a:r>
            <a:r>
              <a:rPr lang="tr-TR" sz="7200" dirty="0" smtClean="0"/>
              <a:t>) gibi bazı altta yatan risk faktörleri ile artabilir.</a:t>
            </a:r>
            <a:r>
              <a:rPr lang="tr-TR" sz="5500" dirty="0" smtClean="0"/>
              <a:t/>
            </a:r>
            <a:br>
              <a:rPr lang="tr-TR" sz="5500" dirty="0" smtClean="0"/>
            </a:br>
            <a:endParaRPr lang="tr-TR" sz="5500" dirty="0"/>
          </a:p>
        </p:txBody>
      </p:sp>
      <p:sp>
        <p:nvSpPr>
          <p:cNvPr id="13" name="12 İçerik Yer Tutucusu"/>
          <p:cNvSpPr>
            <a:spLocks noGrp="1"/>
          </p:cNvSpPr>
          <p:nvPr>
            <p:ph sz="half" idx="2"/>
          </p:nvPr>
        </p:nvSpPr>
        <p:spPr>
          <a:xfrm>
            <a:off x="4714876" y="1643050"/>
            <a:ext cx="4038600" cy="4525963"/>
          </a:xfrm>
        </p:spPr>
        <p:txBody>
          <a:bodyPr>
            <a:normAutofit fontScale="25000" lnSpcReduction="20000"/>
          </a:bodyPr>
          <a:lstStyle/>
          <a:p>
            <a:r>
              <a:rPr lang="tr-TR" sz="1800" dirty="0" smtClean="0"/>
              <a:t>:</a:t>
            </a:r>
            <a:endParaRPr lang="tr-TR" sz="7200" dirty="0"/>
          </a:p>
        </p:txBody>
      </p:sp>
      <p:sp>
        <p:nvSpPr>
          <p:cNvPr id="14" name="13 Dikdörtgen"/>
          <p:cNvSpPr/>
          <p:nvPr/>
        </p:nvSpPr>
        <p:spPr>
          <a:xfrm>
            <a:off x="4643438" y="1785926"/>
            <a:ext cx="4286280" cy="2031325"/>
          </a:xfrm>
          <a:prstGeom prst="rect">
            <a:avLst/>
          </a:prstGeom>
          <a:solidFill>
            <a:schemeClr val="accent2">
              <a:lumMod val="40000"/>
              <a:lumOff val="60000"/>
            </a:schemeClr>
          </a:solidFill>
        </p:spPr>
        <p:txBody>
          <a:bodyPr wrap="square">
            <a:spAutoFit/>
          </a:bodyPr>
          <a:lstStyle/>
          <a:p>
            <a:r>
              <a:rPr lang="tr-TR" dirty="0" smtClean="0"/>
              <a:t>•</a:t>
            </a:r>
            <a:r>
              <a:rPr lang="tr-TR" dirty="0" err="1" smtClean="0"/>
              <a:t>Cimetidin</a:t>
            </a:r>
            <a:r>
              <a:rPr lang="tr-TR" dirty="0" smtClean="0"/>
              <a:t>, </a:t>
            </a:r>
            <a:r>
              <a:rPr lang="tr-TR" dirty="0" err="1" smtClean="0"/>
              <a:t>esomeprazol</a:t>
            </a:r>
            <a:r>
              <a:rPr lang="tr-TR" dirty="0" smtClean="0"/>
              <a:t>, </a:t>
            </a:r>
            <a:r>
              <a:rPr lang="tr-TR" dirty="0" err="1" smtClean="0"/>
              <a:t>etravirin</a:t>
            </a:r>
            <a:r>
              <a:rPr lang="tr-TR" dirty="0" smtClean="0"/>
              <a:t>, </a:t>
            </a:r>
            <a:r>
              <a:rPr lang="tr-TR" dirty="0" err="1" smtClean="0"/>
              <a:t>felbamat</a:t>
            </a:r>
            <a:r>
              <a:rPr lang="tr-TR" dirty="0" smtClean="0"/>
              <a:t>, </a:t>
            </a:r>
            <a:r>
              <a:rPr lang="tr-TR" dirty="0" err="1" smtClean="0"/>
              <a:t>flukonazol</a:t>
            </a:r>
            <a:r>
              <a:rPr lang="tr-TR" dirty="0" smtClean="0"/>
              <a:t>, </a:t>
            </a:r>
            <a:r>
              <a:rPr lang="tr-TR" dirty="0" err="1" smtClean="0"/>
              <a:t>lansoprazol</a:t>
            </a:r>
            <a:r>
              <a:rPr lang="tr-TR" dirty="0" smtClean="0"/>
              <a:t>, </a:t>
            </a:r>
            <a:r>
              <a:rPr lang="tr-TR" dirty="0" err="1" smtClean="0"/>
              <a:t>letrozol</a:t>
            </a:r>
            <a:r>
              <a:rPr lang="tr-TR" dirty="0" smtClean="0"/>
              <a:t>, </a:t>
            </a:r>
            <a:r>
              <a:rPr lang="tr-TR" dirty="0" err="1" smtClean="0"/>
              <a:t>modafinil</a:t>
            </a:r>
            <a:r>
              <a:rPr lang="tr-TR" dirty="0" smtClean="0"/>
              <a:t>, </a:t>
            </a:r>
            <a:r>
              <a:rPr lang="tr-TR" dirty="0" err="1" smtClean="0"/>
              <a:t>omeprazol</a:t>
            </a:r>
            <a:r>
              <a:rPr lang="tr-TR" dirty="0" smtClean="0"/>
              <a:t>, </a:t>
            </a:r>
            <a:r>
              <a:rPr lang="tr-TR" dirty="0" err="1" smtClean="0"/>
              <a:t>okskarbazepin</a:t>
            </a:r>
            <a:r>
              <a:rPr lang="tr-TR" dirty="0" smtClean="0"/>
              <a:t> gibi CYP450 2C19 inhibitörleri ile birlikte verildiğinde, doza bağımlı QT uzatma riski göz önüne alındığında, </a:t>
            </a:r>
            <a:r>
              <a:rPr lang="tr-TR" dirty="0" err="1" smtClean="0"/>
              <a:t>sitalopram</a:t>
            </a:r>
            <a:r>
              <a:rPr lang="tr-TR" dirty="0" smtClean="0"/>
              <a:t> dozajı günde 20 </a:t>
            </a:r>
            <a:r>
              <a:rPr lang="tr-TR" dirty="0" err="1" smtClean="0"/>
              <a:t>mg'ı</a:t>
            </a:r>
            <a:r>
              <a:rPr lang="tr-TR" dirty="0" smtClean="0"/>
              <a:t> aşmamalıdır.</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1902</TotalTime>
  <Words>2544</Words>
  <Application>Microsoft Office PowerPoint</Application>
  <PresentationFormat>Ekran Gösterisi (4:3)</PresentationFormat>
  <Paragraphs>217</Paragraphs>
  <Slides>44</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44</vt:i4>
      </vt:variant>
    </vt:vector>
  </HeadingPairs>
  <TitlesOfParts>
    <vt:vector size="52" baseType="lpstr">
      <vt:lpstr>Aharoni</vt:lpstr>
      <vt:lpstr>Algerian</vt:lpstr>
      <vt:lpstr>Arial</vt:lpstr>
      <vt:lpstr>Bauhaus 93</vt:lpstr>
      <vt:lpstr>Calibri</vt:lpstr>
      <vt:lpstr>Segoe UI</vt:lpstr>
      <vt:lpstr>Times New Roman</vt:lpstr>
      <vt:lpstr>Ofis Teması</vt:lpstr>
      <vt:lpstr>SSRI İLAÇ ETKİLEŞİMLERİ</vt:lpstr>
      <vt:lpstr>SELEKTİF SEROTONİN RE-UPTAKE İNHİBİTÖRLERİ</vt:lpstr>
      <vt:lpstr>SELEKTİF SEROTONİN RE-UPTAKE İNHİBİTÖRLERİ</vt:lpstr>
      <vt:lpstr>. Selektif Serotonin Geri Alım İnhibitörleri (SSRI)</vt:lpstr>
      <vt:lpstr>SEROTONİN SENDROMU</vt:lpstr>
      <vt:lpstr>SEROTONİN SENDROMU</vt:lpstr>
      <vt:lpstr>       SEROTONİN SENDROMU YAPABİLECEK İLAÇ  GRUPLARIRI</vt:lpstr>
      <vt:lpstr>SİTALOPRAM</vt:lpstr>
      <vt:lpstr>Sitalopram↔ Lansoprazol </vt:lpstr>
      <vt:lpstr>sitalopram ↔ 5-hidroksitriptofan </vt:lpstr>
      <vt:lpstr>sitalopram ↔ apomorfin </vt:lpstr>
      <vt:lpstr>sitalopram↔ ergotamin </vt:lpstr>
      <vt:lpstr>SERTRALİN</vt:lpstr>
      <vt:lpstr>sertalin ↔ selegilin </vt:lpstr>
      <vt:lpstr>sertralin ↔ sotalol </vt:lpstr>
      <vt:lpstr>sertralin ↔ ibuprofen  moderate interaction</vt:lpstr>
      <vt:lpstr>sertralin ↔ doksepin</vt:lpstr>
      <vt:lpstr>ESİTALOPRAM</vt:lpstr>
      <vt:lpstr> essitalopram↔lopinavir </vt:lpstr>
      <vt:lpstr>essitalopram ↔ amfetamin</vt:lpstr>
      <vt:lpstr>essitalopram ↔ ketoconazole  </vt:lpstr>
      <vt:lpstr>essitalopram ↔ eritromisin </vt:lpstr>
      <vt:lpstr>FLUOKSETİN</vt:lpstr>
      <vt:lpstr>  FLUOXETİNE ↔ ST. JOHN'S WORT</vt:lpstr>
      <vt:lpstr>FLUOXETİN ↔ METİLEN MAVİSİ</vt:lpstr>
      <vt:lpstr>FLUOKSETİN ↔ TAMOKSİFEN</vt:lpstr>
      <vt:lpstr>AMİODARON ↔ FLUOKSETİN</vt:lpstr>
      <vt:lpstr>FENTANİL ↔  FLUOKSETİN</vt:lpstr>
      <vt:lpstr>FLUOKSETİN ↔ SUMATRİPTAN</vt:lpstr>
      <vt:lpstr>FLUOKSETİN ↔ ONDANSETRON</vt:lpstr>
      <vt:lpstr>FLUOKSETİN ↔ MOKLOBEMİD</vt:lpstr>
      <vt:lpstr>FLUOKSETİN ↔ VENLAFAKSİN</vt:lpstr>
      <vt:lpstr>FLUOKSETİN ↔ LİNEZOLİD</vt:lpstr>
      <vt:lpstr> paroksetin ↔ sibutramin </vt:lpstr>
      <vt:lpstr> dekstrometorfan ↔ fluvoksamin </vt:lpstr>
      <vt:lpstr>fenilpropanolamin ↔ fluvoksamin</vt:lpstr>
      <vt:lpstr>teofilin ↔ fluvoksamin </vt:lpstr>
      <vt:lpstr>bupropion ↔ fluvoksamin </vt:lpstr>
      <vt:lpstr> fluvoksamin ↔ klopidogrel </vt:lpstr>
      <vt:lpstr> lityum ↔ fluvoksamin </vt:lpstr>
      <vt:lpstr> nortriptyline ↔ fluvoksamin </vt:lpstr>
      <vt:lpstr>aspirin ↔ fluvoksamin </vt:lpstr>
      <vt:lpstr> amoxapine ↔ paroksetin </vt:lpstr>
      <vt:lpstr> paroksetin ↔ venlafaksin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dc:creator>
  <cp:lastModifiedBy>Windows Kullanıcısı</cp:lastModifiedBy>
  <cp:revision>264</cp:revision>
  <dcterms:created xsi:type="dcterms:W3CDTF">2017-11-25T19:10:46Z</dcterms:created>
  <dcterms:modified xsi:type="dcterms:W3CDTF">2018-01-05T07:44:01Z</dcterms:modified>
</cp:coreProperties>
</file>