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7" r:id="rId3"/>
    <p:sldId id="258" r:id="rId4"/>
    <p:sldId id="259" r:id="rId5"/>
    <p:sldId id="260" r:id="rId6"/>
    <p:sldId id="261" r:id="rId7"/>
    <p:sldId id="264" r:id="rId8"/>
    <p:sldId id="274" r:id="rId9"/>
    <p:sldId id="275" r:id="rId10"/>
    <p:sldId id="28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image" Target="../media/image4.jpeg"/><Relationship Id="rId1"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1 Başlık"/>
          <p:cNvSpPr>
            <a:spLocks noGrp="1"/>
          </p:cNvSpPr>
          <p:nvPr>
            <p:ph type="title" hasCustomPrompt="1"/>
          </p:nvPr>
        </p:nvSpPr>
        <p:spPr>
          <a:xfrm>
            <a:off x="1981200" y="274638"/>
            <a:ext cx="8229600" cy="2290762"/>
          </a:xfrm>
        </p:spPr>
        <p:txBody>
          <a:bodyPr vert="horz" wrap="square" lIns="91440" tIns="45720" rIns="91440" bIns="45720" anchor="ctr"/>
          <a:p>
            <a:pPr eaLnBrk="1" hangingPunct="1"/>
            <a:r>
              <a:rPr lang="tr-TR" altLang="tr-TR" b="1" dirty="0"/>
              <a:t>SAĞLIĞI GELİŞTİRME PROGRAMLARININ UYGULANDIĞI</a:t>
            </a:r>
            <a:br>
              <a:rPr lang="tr-TR" altLang="tr-TR" b="1" dirty="0"/>
            </a:br>
            <a:r>
              <a:rPr lang="tr-TR" altLang="tr-TR" b="1" dirty="0"/>
              <a:t>ORTAMLAR</a:t>
            </a:r>
            <a:endParaRPr lang="tr-TR" altLang="tr-TR" dirty="0"/>
          </a:p>
        </p:txBody>
      </p:sp>
      <p:sp>
        <p:nvSpPr>
          <p:cNvPr id="22531" name="2 Dikdörtgen"/>
          <p:cNvSpPr/>
          <p:nvPr/>
        </p:nvSpPr>
        <p:spPr>
          <a:xfrm>
            <a:off x="2063750" y="2565400"/>
            <a:ext cx="8135938" cy="193802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tr-TR" altLang="tr-TR" sz="2400" b="1" i="1" dirty="0">
                <a:cs typeface="Arial" panose="020B0604020202020204" pitchFamily="34" charset="0"/>
              </a:rPr>
              <a:t>Okullar; </a:t>
            </a:r>
            <a:r>
              <a:rPr lang="tr-TR" altLang="tr-TR" sz="2400" i="1" dirty="0">
                <a:cs typeface="Arial" panose="020B0604020202020204" pitchFamily="34" charset="0"/>
              </a:rPr>
              <a:t>sağlıklı çocuklar, ergenler ve genç yetişkinlerin büyümesi ve gelişmesi </a:t>
            </a:r>
            <a:r>
              <a:rPr lang="tr-TR" altLang="tr-TR" sz="2400" dirty="0">
                <a:cs typeface="Arial" panose="020B0604020202020204" pitchFamily="34" charset="0"/>
              </a:rPr>
              <a:t>için merkezi öneme sahiptir. Okul ortamı; kreş, okul öncesi, anaokulu, ilkokul, ortaokul ve liseyi, iki yıllık ve dört yıllık yüksekokul, üniversiteleri ve mesleki teknik programlarını kapsamaktadır.</a:t>
            </a:r>
            <a:endParaRPr lang="tr-TR" altLang="tr-TR" sz="2400" dirty="0">
              <a:ea typeface="Arial" panose="020B0604020202020204" pitchFamily="34" charset="0"/>
            </a:endParaRPr>
          </a:p>
        </p:txBody>
      </p:sp>
      <p:sp>
        <p:nvSpPr>
          <p:cNvPr id="2" name="Veri Yer Tutucusu 1"/>
          <p:cNvSpPr txBox="1">
            <a:spLocks noGrp="1"/>
          </p:cNvSpPr>
          <p:nvPr>
            <p:ph type="dt" sz="half" idx="10"/>
          </p:nvPr>
        </p:nvSpPr>
        <p:spPr>
          <a:noFill/>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fld id="{2D9135F3-0114-4A05-AC4F-C08178B6DB07}" type="datetime1">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Altbilgi Yer Tutucusu 2"/>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t>Nesibe ÜZEL</a:t>
            </a:r>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ayt Numarası Yer Tutucusu 3"/>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tr-TR" sz="1200" dirty="0">
                <a:solidFill>
                  <a:srgbClr val="898989"/>
                </a:solidFill>
                <a:latin typeface="Calibri" panose="020F0502020204030204" charset="0"/>
              </a:rPr>
            </a:fld>
            <a:endParaRPr lang="tr-TR" sz="1200" dirty="0">
              <a:solidFill>
                <a:srgbClr val="898989"/>
              </a:solidFill>
              <a:latin typeface="Calibri" panose="020F0502020204030204" charset="0"/>
            </a:endParaRPr>
          </a:p>
        </p:txBody>
      </p:sp>
      <p:pic>
        <p:nvPicPr>
          <p:cNvPr id="22535" name="Picture 7"/>
          <p:cNvPicPr>
            <a:picLocks noChangeAspect="1" noChangeArrowheads="1"/>
          </p:cNvPicPr>
          <p:nvPr/>
        </p:nvPicPr>
        <p:blipFill>
          <a:blip r:embed="rId1"/>
          <a:srcRect/>
          <a:stretch>
            <a:fillRect/>
          </a:stretch>
        </p:blipFill>
        <p:spPr bwMode="auto">
          <a:xfrm>
            <a:off x="8247063" y="4149725"/>
            <a:ext cx="1952625" cy="2343150"/>
          </a:xfrm>
          <a:prstGeom prst="rect">
            <a:avLst/>
          </a:prstGeom>
          <a:ln w="38100" cap="sq">
            <a:solidFill>
              <a:srgbClr val="000000"/>
            </a:solidFill>
            <a:prstDash val="solid"/>
            <a:miter lim="800000"/>
            <a:headEnd/>
            <a:tailEnd/>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Başlık"/>
          <p:cNvSpPr>
            <a:spLocks noGrp="1"/>
          </p:cNvSpPr>
          <p:nvPr>
            <p:ph type="title" hasCustomPrompt="1"/>
          </p:nvPr>
        </p:nvSpPr>
        <p:spPr>
          <a:xfrm>
            <a:off x="1981200" y="274638"/>
            <a:ext cx="8229600" cy="1714500"/>
          </a:xfrm>
        </p:spPr>
        <p:txBody>
          <a:bodyPr vert="horz" wrap="square" lIns="91440" tIns="45720" rIns="91440" bIns="45720" numCol="1" rtlCol="0" anchor="ctr" anchorCtr="0" compatLnSpc="1">
            <a:normAutofit fontScale="90000"/>
          </a:bodyPr>
          <a:p>
            <a:pPr eaLnBrk="1" hangingPunct="1"/>
            <a:r>
              <a:rPr sz="4000" b="1" dirty="0"/>
              <a:t>SAĞLIĞI GELİŞTİRME PROGRAMLARININ UYGULANDIĞI</a:t>
            </a:r>
            <a:br>
              <a:rPr sz="4000" b="1" dirty="0"/>
            </a:br>
            <a:r>
              <a:rPr sz="4000" b="1" dirty="0"/>
              <a:t>ORTAMLAR</a:t>
            </a:r>
            <a:endParaRPr sz="4000" dirty="0"/>
          </a:p>
        </p:txBody>
      </p:sp>
      <p:sp>
        <p:nvSpPr>
          <p:cNvPr id="23555" name="2 Dikdörtgen"/>
          <p:cNvSpPr/>
          <p:nvPr/>
        </p:nvSpPr>
        <p:spPr>
          <a:xfrm>
            <a:off x="2058988" y="1939925"/>
            <a:ext cx="8208962" cy="48926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tr-TR" altLang="tr-TR" sz="2400" b="1" dirty="0">
                <a:cs typeface="Arial" panose="020B0604020202020204" pitchFamily="34" charset="0"/>
              </a:rPr>
              <a:t>İşyerleri</a:t>
            </a:r>
            <a:endParaRPr lang="tr-TR" altLang="tr-TR" sz="2400" b="1" dirty="0">
              <a:cs typeface="Arial" panose="020B0604020202020204" pitchFamily="34" charset="0"/>
            </a:endParaRPr>
          </a:p>
          <a:p>
            <a:pPr marL="0" lvl="0" indent="0" eaLnBrk="1" hangingPunct="1">
              <a:spcBef>
                <a:spcPct val="0"/>
              </a:spcBef>
              <a:buFontTx/>
              <a:buNone/>
            </a:pPr>
            <a:endParaRPr lang="tr-TR" altLang="tr-TR" sz="2400" b="1" dirty="0">
              <a:cs typeface="Arial" panose="020B0604020202020204" pitchFamily="34" charset="0"/>
            </a:endParaRPr>
          </a:p>
          <a:p>
            <a:pPr marL="0" lvl="0" indent="0" eaLnBrk="1" hangingPunct="1">
              <a:spcBef>
                <a:spcPct val="0"/>
              </a:spcBef>
              <a:buFontTx/>
              <a:buNone/>
            </a:pPr>
            <a:r>
              <a:rPr lang="tr-TR" altLang="tr-TR" sz="2400" i="1" dirty="0">
                <a:cs typeface="Arial" panose="020B0604020202020204" pitchFamily="34" charset="0"/>
              </a:rPr>
              <a:t>İşyerleri, insanların çalıştığı yerlerdir—işletmeler ve endüstri kuruluşları (küçük,</a:t>
            </a:r>
            <a:r>
              <a:rPr lang="tr-TR" altLang="tr-TR" sz="2400" dirty="0">
                <a:cs typeface="Arial" panose="020B0604020202020204" pitchFamily="34" charset="0"/>
              </a:rPr>
              <a:t>büyük ve çokuluslu) ve resmi kurumlar. </a:t>
            </a:r>
            <a:endParaRPr lang="tr-TR" altLang="tr-TR" sz="2400" dirty="0">
              <a:cs typeface="Arial" panose="020B0604020202020204" pitchFamily="34" charset="0"/>
            </a:endParaRPr>
          </a:p>
          <a:p>
            <a:pPr marL="0" lvl="0" indent="0" eaLnBrk="1" hangingPunct="1">
              <a:spcBef>
                <a:spcPct val="0"/>
              </a:spcBef>
              <a:buFontTx/>
              <a:buNone/>
            </a:pPr>
            <a:endParaRPr lang="tr-TR" altLang="tr-TR" sz="2400" dirty="0">
              <a:cs typeface="Arial" panose="020B0604020202020204" pitchFamily="34" charset="0"/>
            </a:endParaRPr>
          </a:p>
          <a:p>
            <a:pPr marL="0" lvl="0" indent="0" eaLnBrk="1" hangingPunct="1">
              <a:spcBef>
                <a:spcPct val="0"/>
              </a:spcBef>
              <a:buFontTx/>
              <a:buNone/>
            </a:pPr>
            <a:r>
              <a:rPr lang="tr-TR" altLang="tr-TR" sz="2400" dirty="0">
                <a:cs typeface="Arial" panose="020B0604020202020204" pitchFamily="34" charset="0"/>
              </a:rPr>
              <a:t>İşverenler, sigara içme, yetersiz fiziksel aktivite ve kötü beslenme alışkanlıklarının çalışanların sağlığını ve verimliliğini olumsuz yönde etkilediğinin farkına vardıklarından çalışanlarına yönelik çeşitli işyerinde sağlığı geliştirme programları uygulamaya başlamışlardır. Bu programların çalışan sağlığını iyileştirdiği, verimliliği arttırdığı ve işverenlere önemli bir yatırım geri dönüşü sağladığı gösterilmiştir (O’Donnell, 2002; Ulusal İş Güvenliği ve Sağlığı Enstitüsü, 2009).</a:t>
            </a:r>
            <a:endParaRPr lang="tr-TR" altLang="tr-TR" sz="2400" dirty="0">
              <a:ea typeface="Arial" panose="020B0604020202020204" pitchFamily="34" charset="0"/>
            </a:endParaRPr>
          </a:p>
        </p:txBody>
      </p:sp>
      <p:sp>
        <p:nvSpPr>
          <p:cNvPr id="3" name="Veri Yer Tutucusu 2"/>
          <p:cNvSpPr txBox="1">
            <a:spLocks noGrp="1"/>
          </p:cNvSpPr>
          <p:nvPr>
            <p:ph type="dt" sz="half" idx="10"/>
          </p:nvPr>
        </p:nvSpPr>
        <p:spPr>
          <a:noFill/>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fld id="{19122EAF-81CC-41AC-8F09-6F4801FA5F05}" type="datetime1">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Altbilgi Yer Tutucusu 3"/>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tr-TR" sz="1200" b="0" i="0" u="none" strike="noStrike" kern="1200" cap="none" spc="0" normalizeH="0" baseline="0" noProof="0" dirty="0">
                <a:ln>
                  <a:noFill/>
                </a:ln>
                <a:solidFill>
                  <a:schemeClr val="tx1">
                    <a:tint val="75000"/>
                  </a:schemeClr>
                </a:solidFill>
                <a:effectLst/>
                <a:uLnTx/>
                <a:uFillTx/>
                <a:latin typeface="+mn-lt"/>
                <a:ea typeface="+mn-ea"/>
                <a:cs typeface="+mn-cs"/>
              </a:rPr>
              <a:t>Nesibe ÜZEL</a:t>
            </a:r>
            <a:endParaRPr kumimoji="0" lang="tr-TR" sz="12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5" name="Slayt Numarası Yer Tutucusu 4"/>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tr-TR" sz="1200" dirty="0">
                <a:solidFill>
                  <a:srgbClr val="898989"/>
                </a:solidFill>
                <a:latin typeface="Calibri" panose="020F0502020204030204" charset="0"/>
              </a:rPr>
            </a:fld>
            <a:endParaRPr lang="tr-TR" sz="1200" dirty="0">
              <a:solidFill>
                <a:srgbClr val="898989"/>
              </a:solidFill>
              <a:latin typeface="Calibri" panose="020F05020202040302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Başlık"/>
          <p:cNvSpPr>
            <a:spLocks noGrp="1"/>
          </p:cNvSpPr>
          <p:nvPr>
            <p:ph type="title" hasCustomPrompt="1"/>
          </p:nvPr>
        </p:nvSpPr>
        <p:spPr>
          <a:xfrm>
            <a:off x="1981200" y="274638"/>
            <a:ext cx="8229600" cy="1858963"/>
          </a:xfrm>
        </p:spPr>
        <p:txBody>
          <a:bodyPr vert="horz" wrap="square" lIns="91440" tIns="45720" rIns="91440" bIns="45720" numCol="1" rtlCol="0" anchor="ctr" anchorCtr="0" compatLnSpc="1"/>
          <a:p>
            <a:pPr eaLnBrk="1" hangingPunct="1"/>
            <a:r>
              <a:rPr sz="4000" b="1" dirty="0"/>
              <a:t>SAĞLIĞI GELİŞTİRME PROGRAMLARININ UYGULANDIĞI</a:t>
            </a:r>
            <a:br>
              <a:rPr sz="4000" b="1" dirty="0"/>
            </a:br>
            <a:r>
              <a:rPr sz="4000" b="1" dirty="0"/>
              <a:t>ORTAMLAR</a:t>
            </a:r>
            <a:endParaRPr sz="4000" dirty="0"/>
          </a:p>
        </p:txBody>
      </p:sp>
      <p:sp>
        <p:nvSpPr>
          <p:cNvPr id="24579" name="2 Dikdörtgen"/>
          <p:cNvSpPr/>
          <p:nvPr/>
        </p:nvSpPr>
        <p:spPr>
          <a:xfrm>
            <a:off x="1992313" y="1700213"/>
            <a:ext cx="8208962" cy="483108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tr-TR" altLang="tr-TR" sz="2200" b="1" dirty="0">
                <a:cs typeface="Arial" panose="020B0604020202020204" pitchFamily="34" charset="0"/>
              </a:rPr>
              <a:t>Sağlık Kuruluşları</a:t>
            </a:r>
            <a:endParaRPr lang="tr-TR" altLang="tr-TR" sz="2200" b="1" dirty="0">
              <a:cs typeface="Arial" panose="020B0604020202020204" pitchFamily="34" charset="0"/>
            </a:endParaRPr>
          </a:p>
          <a:p>
            <a:pPr marL="0" lvl="0" indent="0" eaLnBrk="1" hangingPunct="1">
              <a:spcBef>
                <a:spcPct val="0"/>
              </a:spcBef>
              <a:buFontTx/>
              <a:buNone/>
            </a:pPr>
            <a:r>
              <a:rPr lang="tr-TR" altLang="tr-TR" sz="2200" i="1" dirty="0">
                <a:cs typeface="Arial" panose="020B0604020202020204" pitchFamily="34" charset="0"/>
              </a:rPr>
              <a:t>Hastalık, yaralanma ve engelliliğin etkisini ve yükünü hafifletmek </a:t>
            </a:r>
            <a:r>
              <a:rPr lang="tr-TR" altLang="tr-TR" sz="2200" dirty="0">
                <a:cs typeface="Arial" panose="020B0604020202020204" pitchFamily="34" charset="0"/>
              </a:rPr>
              <a:t>ve bireylerin sağlık ve fonksiyonlarını iyileştirmek için hizmet ve tedavi sunmaktadır.</a:t>
            </a:r>
            <a:endParaRPr lang="tr-TR" altLang="tr-TR" sz="2200" dirty="0">
              <a:cs typeface="Arial" panose="020B0604020202020204" pitchFamily="34" charset="0"/>
            </a:endParaRPr>
          </a:p>
          <a:p>
            <a:pPr marL="0" lvl="0" indent="0" eaLnBrk="1" hangingPunct="1">
              <a:spcBef>
                <a:spcPct val="0"/>
              </a:spcBef>
              <a:buFontTx/>
              <a:buNone/>
            </a:pPr>
            <a:endParaRPr lang="tr-TR" altLang="tr-TR" sz="2200" dirty="0">
              <a:cs typeface="Arial" panose="020B0604020202020204" pitchFamily="34" charset="0"/>
            </a:endParaRPr>
          </a:p>
          <a:p>
            <a:pPr marL="0" lvl="0" indent="0" eaLnBrk="1" hangingPunct="1">
              <a:spcBef>
                <a:spcPct val="0"/>
              </a:spcBef>
              <a:buFontTx/>
              <a:buNone/>
            </a:pPr>
            <a:r>
              <a:rPr lang="tr-TR" altLang="tr-TR" sz="2200" dirty="0">
                <a:cs typeface="Arial" panose="020B0604020202020204" pitchFamily="34" charset="0"/>
              </a:rPr>
              <a:t>Sağlık uygulayıcıları; hastaneler, uzmanlık hastaneleri, toplum sağlığı merkezleri, hekimlerin muayenehaneleri, klinikler, rehabilitasyon merkezleri, özel bakımevleri ve uzun süreli ikamet sağlayan bakımevleri ile diğer sağlıkla ilgili kuruluşlarda bireyler ile birlikte çalışmaktadır. </a:t>
            </a:r>
            <a:endParaRPr lang="tr-TR" altLang="tr-TR" sz="2200" dirty="0">
              <a:cs typeface="Arial" panose="020B0604020202020204" pitchFamily="34" charset="0"/>
            </a:endParaRPr>
          </a:p>
          <a:p>
            <a:pPr marL="0" lvl="0" indent="0" eaLnBrk="1" hangingPunct="1">
              <a:spcBef>
                <a:spcPct val="0"/>
              </a:spcBef>
              <a:buFontTx/>
              <a:buNone/>
            </a:pPr>
            <a:endParaRPr lang="tr-TR" altLang="tr-TR" sz="2200" dirty="0">
              <a:cs typeface="Arial" panose="020B0604020202020204" pitchFamily="34" charset="0"/>
            </a:endParaRPr>
          </a:p>
          <a:p>
            <a:pPr marL="0" lvl="0" indent="0" eaLnBrk="1" hangingPunct="1">
              <a:spcBef>
                <a:spcPct val="0"/>
              </a:spcBef>
              <a:buFontTx/>
              <a:buNone/>
            </a:pPr>
            <a:r>
              <a:rPr lang="tr-TR" altLang="tr-TR" sz="2200" dirty="0">
                <a:cs typeface="Arial" panose="020B0604020202020204" pitchFamily="34" charset="0"/>
              </a:rPr>
              <a:t>Sağlığı geliştirme programlarının tedavi merkezlerinde yeri yokmuş gibi görünse de, aslında, hastalıkla ilişkili olumsuz sonuçların azaltılmasına yönelik çalışmaların çoğu bu gibi tesislerde yapılmaktadır.</a:t>
            </a:r>
            <a:endParaRPr lang="tr-TR" altLang="tr-TR" sz="2200" dirty="0">
              <a:ea typeface="Arial" panose="020B0604020202020204" pitchFamily="34" charset="0"/>
            </a:endParaRPr>
          </a:p>
        </p:txBody>
      </p:sp>
      <p:sp>
        <p:nvSpPr>
          <p:cNvPr id="3" name="Veri Yer Tutucusu 2"/>
          <p:cNvSpPr txBox="1">
            <a:spLocks noGrp="1"/>
          </p:cNvSpPr>
          <p:nvPr>
            <p:ph type="dt" sz="half" idx="10"/>
          </p:nvPr>
        </p:nvSpPr>
        <p:spPr>
          <a:noFill/>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fld id="{1473CBBC-90DF-462F-8886-F82C2160A296}" type="datetime1">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Altbilgi Yer Tutucusu 3"/>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t>Nesibe ÜZEL</a:t>
            </a:r>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ayt Numarası Yer Tutucusu 4"/>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tr-TR" sz="1200" dirty="0">
                <a:solidFill>
                  <a:srgbClr val="898989"/>
                </a:solidFill>
                <a:latin typeface="Calibri" panose="020F0502020204030204" charset="0"/>
              </a:rPr>
            </a:fld>
            <a:endParaRPr lang="tr-TR" sz="1200" dirty="0">
              <a:solidFill>
                <a:srgbClr val="898989"/>
              </a:solidFill>
              <a:latin typeface="Calibri" panose="020F05020202040302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Başlık"/>
          <p:cNvSpPr>
            <a:spLocks noGrp="1"/>
          </p:cNvSpPr>
          <p:nvPr>
            <p:ph type="title" hasCustomPrompt="1"/>
          </p:nvPr>
        </p:nvSpPr>
        <p:spPr>
          <a:xfrm>
            <a:off x="1981200" y="274638"/>
            <a:ext cx="8229600" cy="1930400"/>
          </a:xfrm>
        </p:spPr>
        <p:txBody>
          <a:bodyPr vert="horz" wrap="square" lIns="91440" tIns="45720" rIns="91440" bIns="45720" numCol="1" rtlCol="0" anchor="ctr" anchorCtr="0" compatLnSpc="1"/>
          <a:p>
            <a:pPr eaLnBrk="1" hangingPunct="1"/>
            <a:r>
              <a:rPr sz="4000" b="1" dirty="0"/>
              <a:t>SAĞLIĞI GELİŞTİRME PROGRAMLARININ UYGULANDIĞI</a:t>
            </a:r>
            <a:br>
              <a:rPr sz="4000" b="1" dirty="0"/>
            </a:br>
            <a:r>
              <a:rPr sz="4000" b="1" dirty="0"/>
              <a:t>ORTAMLAR</a:t>
            </a:r>
            <a:endParaRPr sz="4000" dirty="0"/>
          </a:p>
        </p:txBody>
      </p:sp>
      <p:sp>
        <p:nvSpPr>
          <p:cNvPr id="25603" name="2 Dikdörtgen"/>
          <p:cNvSpPr/>
          <p:nvPr/>
        </p:nvSpPr>
        <p:spPr>
          <a:xfrm>
            <a:off x="1919288" y="2133600"/>
            <a:ext cx="8208962" cy="313817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tr-TR" altLang="tr-TR" sz="1800" b="1" dirty="0">
                <a:cs typeface="Arial" panose="020B0604020202020204" pitchFamily="34" charset="0"/>
              </a:rPr>
              <a:t>Toplumlar</a:t>
            </a:r>
            <a:endParaRPr lang="tr-TR" altLang="tr-TR" sz="1800" b="1" dirty="0">
              <a:cs typeface="Arial" panose="020B0604020202020204" pitchFamily="34" charset="0"/>
            </a:endParaRPr>
          </a:p>
          <a:p>
            <a:pPr marL="0" lvl="0" indent="0" eaLnBrk="1" hangingPunct="1">
              <a:spcBef>
                <a:spcPct val="0"/>
              </a:spcBef>
              <a:buFontTx/>
              <a:buNone/>
            </a:pPr>
            <a:r>
              <a:rPr lang="tr-TR" altLang="tr-TR" sz="1800" i="1" dirty="0">
                <a:cs typeface="Arial" panose="020B0604020202020204" pitchFamily="34" charset="0"/>
              </a:rPr>
              <a:t>Toplumlar, genellikle insanların yaşadığı yerler –örneğin, mahalleler, kasabalar,</a:t>
            </a:r>
            <a:endParaRPr lang="tr-TR" altLang="tr-TR" sz="1800" i="1" dirty="0">
              <a:cs typeface="Arial" panose="020B0604020202020204" pitchFamily="34" charset="0"/>
            </a:endParaRPr>
          </a:p>
          <a:p>
            <a:pPr marL="0" lvl="0" indent="0" eaLnBrk="1" hangingPunct="1">
              <a:spcBef>
                <a:spcPct val="0"/>
              </a:spcBef>
              <a:buFontTx/>
              <a:buNone/>
            </a:pPr>
            <a:r>
              <a:rPr lang="tr-TR" altLang="tr-TR" sz="1800" dirty="0">
                <a:cs typeface="Arial" panose="020B0604020202020204" pitchFamily="34" charset="0"/>
              </a:rPr>
              <a:t>köyler, şehirler ve dış mahalleler- olarak tanımlanmaktadır. Ancak toplumlar yalnızca</a:t>
            </a:r>
            <a:endParaRPr lang="tr-TR" altLang="tr-TR" sz="1800" dirty="0">
              <a:cs typeface="Arial" panose="020B0604020202020204" pitchFamily="34" charset="0"/>
            </a:endParaRPr>
          </a:p>
          <a:p>
            <a:pPr marL="0" lvl="0" indent="0" eaLnBrk="1" hangingPunct="1">
              <a:spcBef>
                <a:spcPct val="0"/>
              </a:spcBef>
              <a:buFontTx/>
              <a:buNone/>
            </a:pPr>
            <a:r>
              <a:rPr lang="tr-TR" altLang="tr-TR" sz="1800" dirty="0">
                <a:cs typeface="Arial" panose="020B0604020202020204" pitchFamily="34" charset="0"/>
              </a:rPr>
              <a:t>fiziksel ortamlardan ibaret değildir; ayrıca ortak bir amaç için bir araya gelen insan</a:t>
            </a:r>
            <a:endParaRPr lang="tr-TR" altLang="tr-TR" sz="1800" dirty="0">
              <a:cs typeface="Arial" panose="020B0604020202020204" pitchFamily="34" charset="0"/>
            </a:endParaRPr>
          </a:p>
          <a:p>
            <a:pPr marL="0" lvl="0" indent="0" eaLnBrk="1" hangingPunct="1">
              <a:spcBef>
                <a:spcPct val="0"/>
              </a:spcBef>
              <a:buFontTx/>
              <a:buNone/>
            </a:pPr>
            <a:r>
              <a:rPr lang="tr-TR" altLang="tr-TR" sz="1800" dirty="0">
                <a:cs typeface="Arial" panose="020B0604020202020204" pitchFamily="34" charset="0"/>
              </a:rPr>
              <a:t>gruplarına da toplum adı verilmektedir. Bu topluluk grupları genellikle kendi fiziksel ortamlarına sahiptir (örneğin, toplum rekreasyon merkezleri, golf, yüzme veya tenis kulüpleri; ibadethaneler, kiliseler ve camiler veya parklar). </a:t>
            </a:r>
            <a:endParaRPr lang="tr-TR" altLang="tr-TR" sz="1800" dirty="0">
              <a:cs typeface="Arial" panose="020B0604020202020204" pitchFamily="34" charset="0"/>
            </a:endParaRPr>
          </a:p>
          <a:p>
            <a:pPr marL="0" lvl="0" indent="0" eaLnBrk="1" hangingPunct="1">
              <a:spcBef>
                <a:spcPct val="0"/>
              </a:spcBef>
              <a:buFontTx/>
              <a:buNone/>
            </a:pPr>
            <a:endParaRPr lang="tr-TR" altLang="tr-TR" sz="1800" dirty="0">
              <a:cs typeface="Arial" panose="020B0604020202020204" pitchFamily="34" charset="0"/>
            </a:endParaRPr>
          </a:p>
          <a:p>
            <a:pPr marL="0" lvl="0" indent="0" eaLnBrk="1" hangingPunct="1">
              <a:spcBef>
                <a:spcPct val="0"/>
              </a:spcBef>
              <a:buFontTx/>
              <a:buNone/>
            </a:pPr>
            <a:r>
              <a:rPr lang="tr-TR" altLang="tr-TR" sz="1800" dirty="0">
                <a:cs typeface="Arial" panose="020B0604020202020204" pitchFamily="34" charset="0"/>
              </a:rPr>
              <a:t>Sağlığı geliştirme programları sıklıkla hem insanların yaşadığı mahallenin fiziksel ortamındaki kişilere hem de bireylerin oluşturduğu ve toplum olarak tanımladığı ilgi gruplarına ulaşmaya çalışmaktadır.</a:t>
            </a:r>
            <a:endParaRPr lang="tr-TR" altLang="tr-TR" sz="1800" dirty="0">
              <a:ea typeface="Arial" panose="020B0604020202020204" pitchFamily="34" charset="0"/>
            </a:endParaRPr>
          </a:p>
        </p:txBody>
      </p:sp>
      <p:sp>
        <p:nvSpPr>
          <p:cNvPr id="3" name="Veri Yer Tutucusu 2"/>
          <p:cNvSpPr txBox="1">
            <a:spLocks noGrp="1"/>
          </p:cNvSpPr>
          <p:nvPr>
            <p:ph type="dt" sz="half" idx="10"/>
          </p:nvPr>
        </p:nvSpPr>
        <p:spPr>
          <a:noFill/>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fld id="{0C25C65E-4DC7-45E6-8FA9-2C60DD7BD48E}" type="datetime1">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Altbilgi Yer Tutucusu 3"/>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t>Nesibe ÜZEL</a:t>
            </a:r>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ayt Numarası Yer Tutucusu 4"/>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tr-TR" sz="1200" dirty="0">
                <a:solidFill>
                  <a:srgbClr val="898989"/>
                </a:solidFill>
                <a:latin typeface="Calibri" panose="020F0502020204030204" charset="0"/>
              </a:rPr>
            </a:fld>
            <a:endParaRPr lang="tr-TR" sz="1200" dirty="0">
              <a:solidFill>
                <a:srgbClr val="898989"/>
              </a:solidFill>
              <a:latin typeface="Calibri" panose="020F0502020204030204" charset="0"/>
            </a:endParaRPr>
          </a:p>
        </p:txBody>
      </p:sp>
      <p:pic>
        <p:nvPicPr>
          <p:cNvPr id="25607" name="Picture 7"/>
          <p:cNvPicPr>
            <a:picLocks noChangeAspect="1" noChangeArrowheads="1"/>
          </p:cNvPicPr>
          <p:nvPr/>
        </p:nvPicPr>
        <p:blipFill>
          <a:blip r:embed="rId1"/>
          <a:srcRect/>
          <a:stretch>
            <a:fillRect/>
          </a:stretch>
        </p:blipFill>
        <p:spPr bwMode="auto">
          <a:xfrm>
            <a:off x="6600825" y="4941888"/>
            <a:ext cx="3527425" cy="1771650"/>
          </a:xfrm>
          <a:prstGeom prst="rect">
            <a:avLst/>
          </a:prstGeom>
          <a:ln w="38100" cap="sq">
            <a:solidFill>
              <a:srgbClr val="000000"/>
            </a:solidFill>
            <a:prstDash val="solid"/>
            <a:miter lim="800000"/>
            <a:headEnd/>
            <a:tailEnd/>
          </a:ln>
          <a:effectLst>
            <a:outerShdw blurRad="50800" dist="38100" dir="2700000" algn="tl" rotWithShape="0">
              <a:srgbClr val="000000">
                <a:alpha val="43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1 Başlık"/>
          <p:cNvSpPr>
            <a:spLocks noGrp="1"/>
          </p:cNvSpPr>
          <p:nvPr>
            <p:ph type="title" hasCustomPrompt="1"/>
          </p:nvPr>
        </p:nvSpPr>
        <p:spPr/>
        <p:txBody>
          <a:bodyPr vert="horz" wrap="square" lIns="91440" tIns="45720" rIns="91440" bIns="45720" anchor="ctr"/>
          <a:p>
            <a:pPr eaLnBrk="1" hangingPunct="1"/>
            <a:r>
              <a:rPr lang="tr-TR" altLang="tr-TR" b="1" dirty="0"/>
              <a:t>Paydaşların Katılımını Sağlama</a:t>
            </a:r>
            <a:endParaRPr lang="tr-TR" altLang="tr-TR" dirty="0"/>
          </a:p>
        </p:txBody>
      </p:sp>
      <p:sp>
        <p:nvSpPr>
          <p:cNvPr id="27651" name="2 Dikdörtgen"/>
          <p:cNvSpPr/>
          <p:nvPr/>
        </p:nvSpPr>
        <p:spPr>
          <a:xfrm>
            <a:off x="2135188" y="1628775"/>
            <a:ext cx="7705725" cy="119888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285750" lvl="0" indent="-285750" eaLnBrk="1" hangingPunct="1">
              <a:spcBef>
                <a:spcPct val="0"/>
              </a:spcBef>
              <a:buFont typeface="Wingdings" panose="05000000000000000000" pitchFamily="2" charset="2"/>
              <a:buChar char="q"/>
            </a:pPr>
            <a:r>
              <a:rPr lang="tr-TR" altLang="tr-TR" sz="1800" dirty="0">
                <a:cs typeface="Arial" panose="020B0604020202020204" pitchFamily="34" charset="0"/>
              </a:rPr>
              <a:t>Paydaşların sağlığı geliştirme programına katılımının sağlanması programın başarısı için önemlidir. </a:t>
            </a:r>
            <a:endParaRPr lang="tr-TR" altLang="tr-TR" sz="1800" dirty="0">
              <a:cs typeface="Arial" panose="020B0604020202020204" pitchFamily="34" charset="0"/>
            </a:endParaRPr>
          </a:p>
          <a:p>
            <a:pPr marL="285750" lvl="0" indent="-285750" eaLnBrk="1" hangingPunct="1">
              <a:spcBef>
                <a:spcPct val="0"/>
              </a:spcBef>
              <a:buFont typeface="Wingdings" panose="05000000000000000000" pitchFamily="2" charset="2"/>
              <a:buChar char="q"/>
            </a:pPr>
            <a:r>
              <a:rPr lang="tr-TR" altLang="tr-TR" sz="1800" dirty="0">
                <a:cs typeface="Arial" panose="020B0604020202020204" pitchFamily="34" charset="0"/>
              </a:rPr>
              <a:t>Katılım, paydaşlar bakımından değer ve anlam yaratmaktadır.  </a:t>
            </a:r>
            <a:endParaRPr lang="tr-TR" altLang="tr-TR" sz="1800" dirty="0">
              <a:cs typeface="Arial" panose="020B0604020202020204" pitchFamily="34" charset="0"/>
            </a:endParaRPr>
          </a:p>
          <a:p>
            <a:pPr marL="285750" lvl="0" indent="-285750" eaLnBrk="1" hangingPunct="1">
              <a:spcBef>
                <a:spcPct val="0"/>
              </a:spcBef>
              <a:buFont typeface="Wingdings" panose="05000000000000000000" pitchFamily="2" charset="2"/>
              <a:buChar char="q"/>
            </a:pPr>
            <a:r>
              <a:rPr lang="tr-TR" altLang="tr-TR" sz="1800" dirty="0">
                <a:cs typeface="Arial" panose="020B0604020202020204" pitchFamily="34" charset="0"/>
              </a:rPr>
              <a:t>Farklı paydaşların farklı rolleri bulunmaktadır.</a:t>
            </a:r>
            <a:endParaRPr lang="tr-TR" altLang="tr-TR" sz="1800" dirty="0">
              <a:ea typeface="Arial" panose="020B0604020202020204" pitchFamily="34" charset="0"/>
            </a:endParaRPr>
          </a:p>
        </p:txBody>
      </p:sp>
      <p:pic>
        <p:nvPicPr>
          <p:cNvPr id="27652" name="Picture 2" descr="C:\Users\Nesibe\AppData\Local\Microsoft\Windows\Temporary Internet Files\Content.IE5\M91LL6CS\MP900430667[1].jpg"/>
          <p:cNvPicPr>
            <a:picLocks noChangeAspect="1"/>
          </p:cNvPicPr>
          <p:nvPr/>
        </p:nvPicPr>
        <p:blipFill>
          <a:blip r:embed="rId1"/>
          <a:stretch>
            <a:fillRect/>
          </a:stretch>
        </p:blipFill>
        <p:spPr>
          <a:xfrm>
            <a:off x="7032625" y="3068638"/>
            <a:ext cx="3355975" cy="3357562"/>
          </a:xfrm>
          <a:prstGeom prst="rect">
            <a:avLst/>
          </a:prstGeom>
          <a:noFill/>
          <a:ln w="9525">
            <a:noFill/>
          </a:ln>
        </p:spPr>
      </p:pic>
      <p:pic>
        <p:nvPicPr>
          <p:cNvPr id="27653" name="Picture 6" descr="C:\Users\Nesibe\AppData\Local\Microsoft\Windows\Temporary Internet Files\Content.IE5\2P11G3Y0\MP900411830[1].jpg"/>
          <p:cNvPicPr>
            <a:picLocks noChangeAspect="1"/>
          </p:cNvPicPr>
          <p:nvPr/>
        </p:nvPicPr>
        <p:blipFill>
          <a:blip r:embed="rId2"/>
          <a:stretch>
            <a:fillRect/>
          </a:stretch>
        </p:blipFill>
        <p:spPr>
          <a:xfrm>
            <a:off x="1992313" y="3573463"/>
            <a:ext cx="2681287" cy="2822575"/>
          </a:xfrm>
          <a:prstGeom prst="rect">
            <a:avLst/>
          </a:prstGeom>
          <a:noFill/>
          <a:ln w="9525">
            <a:noFill/>
          </a:ln>
        </p:spPr>
      </p:pic>
      <p:sp>
        <p:nvSpPr>
          <p:cNvPr id="2" name="Veri Yer Tutucusu 1"/>
          <p:cNvSpPr txBox="1">
            <a:spLocks noGrp="1"/>
          </p:cNvSpPr>
          <p:nvPr>
            <p:ph type="dt" sz="half" idx="10"/>
          </p:nvPr>
        </p:nvSpPr>
        <p:spPr>
          <a:noFill/>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fld id="{456E3237-F925-4068-82F0-DEB059976355}" type="datetime1">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Altbilgi Yer Tutucusu 2"/>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t>Nesibe ÜZEL</a:t>
            </a:r>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ayt Numarası Yer Tutucusu 3"/>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tr-TR" sz="1200" dirty="0">
                <a:solidFill>
                  <a:srgbClr val="898989"/>
                </a:solidFill>
                <a:latin typeface="Calibri" panose="020F0502020204030204" charset="0"/>
              </a:rPr>
            </a:fld>
            <a:endParaRPr lang="tr-TR" sz="1200" dirty="0">
              <a:solidFill>
                <a:srgbClr val="898989"/>
              </a:solidFill>
              <a:latin typeface="Calibri" panose="020F05020202040302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Başlık"/>
          <p:cNvSpPr>
            <a:spLocks noGrp="1"/>
          </p:cNvSpPr>
          <p:nvPr>
            <p:ph type="title" hasCustomPrompt="1"/>
          </p:nvPr>
        </p:nvSpPr>
        <p:spPr>
          <a:xfrm>
            <a:off x="1981200" y="549275"/>
            <a:ext cx="8229600" cy="868363"/>
          </a:xfrm>
        </p:spPr>
        <p:txBody>
          <a:bodyPr vert="horz" wrap="square" lIns="91440" tIns="45720" rIns="91440" bIns="45720" numCol="1" rtlCol="0" anchor="ctr" anchorCtr="0" compatLnSpc="1">
            <a:normAutofit fontScale="90000"/>
          </a:bodyPr>
          <a:p>
            <a:pPr eaLnBrk="1" hangingPunct="1"/>
            <a:r>
              <a:rPr sz="4000" b="1" dirty="0"/>
              <a:t>SAĞLIĞIN GELİŞTİRİLMESİ PROGRAMLARI</a:t>
            </a:r>
            <a:br>
              <a:rPr sz="4000" b="1" dirty="0"/>
            </a:br>
            <a:endParaRPr sz="4000" dirty="0"/>
          </a:p>
        </p:txBody>
      </p:sp>
      <p:sp>
        <p:nvSpPr>
          <p:cNvPr id="30723" name="2 Dikdörtgen"/>
          <p:cNvSpPr/>
          <p:nvPr/>
        </p:nvSpPr>
        <p:spPr>
          <a:xfrm>
            <a:off x="1992313" y="1844675"/>
            <a:ext cx="8207375" cy="40925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tr-TR" altLang="tr-TR" sz="2000" b="1" dirty="0">
                <a:solidFill>
                  <a:srgbClr val="FF0000"/>
                </a:solidFill>
                <a:cs typeface="Arial" panose="020B0604020202020204" pitchFamily="34" charset="0"/>
              </a:rPr>
              <a:t>Tüm yaklaşımlar üç temel adımdan oluşmaktadır:</a:t>
            </a:r>
            <a:endParaRPr lang="tr-TR" altLang="tr-TR" sz="2000" b="1" dirty="0">
              <a:solidFill>
                <a:srgbClr val="FF0000"/>
              </a:solidFill>
              <a:cs typeface="Arial" panose="020B0604020202020204" pitchFamily="34" charset="0"/>
            </a:endParaRPr>
          </a:p>
          <a:p>
            <a:pPr marL="0" lvl="0" indent="0" eaLnBrk="1" hangingPunct="1">
              <a:spcBef>
                <a:spcPct val="0"/>
              </a:spcBef>
              <a:buFontTx/>
              <a:buNone/>
            </a:pPr>
            <a:endParaRPr lang="tr-TR" altLang="tr-TR" sz="2000" dirty="0">
              <a:cs typeface="Arial" panose="020B0604020202020204" pitchFamily="34" charset="0"/>
            </a:endParaRPr>
          </a:p>
          <a:p>
            <a:pPr marL="0" lvl="0" indent="0" eaLnBrk="1" hangingPunct="1">
              <a:spcBef>
                <a:spcPct val="0"/>
              </a:spcBef>
              <a:buFontTx/>
              <a:buNone/>
            </a:pPr>
            <a:r>
              <a:rPr lang="tr-TR" altLang="tr-TR" sz="2000" dirty="0">
                <a:cs typeface="Arial" panose="020B0604020202020204" pitchFamily="34" charset="0"/>
              </a:rPr>
              <a:t>1. Sağlık sorunu ve ilişkili faktörler ile etkilerine ilişkin bir ihtiyaç değerlendirmesini, eylemlerin önceliklendirilmesini, müdahalelerin seçilmesini ve programı oluşturma ve geliştirme kararlarının verilmesini de kapsayan </a:t>
            </a:r>
            <a:r>
              <a:rPr lang="tr-TR" altLang="tr-TR" sz="2000" b="1" u="sng" dirty="0">
                <a:cs typeface="Arial" panose="020B0604020202020204" pitchFamily="34" charset="0"/>
              </a:rPr>
              <a:t>program planlama.</a:t>
            </a:r>
            <a:endParaRPr lang="tr-TR" altLang="tr-TR" sz="2000" b="1" u="sng" dirty="0">
              <a:cs typeface="Arial" panose="020B0604020202020204" pitchFamily="34" charset="0"/>
            </a:endParaRPr>
          </a:p>
          <a:p>
            <a:pPr marL="0" lvl="0" indent="0" eaLnBrk="1" hangingPunct="1">
              <a:spcBef>
                <a:spcPct val="0"/>
              </a:spcBef>
              <a:buFontTx/>
              <a:buNone/>
            </a:pPr>
            <a:endParaRPr lang="tr-TR" altLang="tr-TR" sz="2000" b="1" u="sng" dirty="0">
              <a:cs typeface="Arial" panose="020B0604020202020204" pitchFamily="34" charset="0"/>
            </a:endParaRPr>
          </a:p>
          <a:p>
            <a:pPr marL="0" lvl="0" indent="0" eaLnBrk="1" hangingPunct="1">
              <a:spcBef>
                <a:spcPct val="0"/>
              </a:spcBef>
              <a:buFontTx/>
              <a:buNone/>
            </a:pPr>
            <a:r>
              <a:rPr lang="tr-TR" altLang="tr-TR" sz="2000" dirty="0">
                <a:cs typeface="Arial" panose="020B0604020202020204" pitchFamily="34" charset="0"/>
              </a:rPr>
              <a:t>2. Sağlık teorisine dayalı olan, eşitsizlikleri ortadan kaldıran ve ihtiyaç değerlendirmesinden köken alan </a:t>
            </a:r>
            <a:r>
              <a:rPr lang="tr-TR" altLang="tr-TR" sz="2000" b="1" u="sng" dirty="0">
                <a:cs typeface="Arial" panose="020B0604020202020204" pitchFamily="34" charset="0"/>
              </a:rPr>
              <a:t>program müdahalelerinin uygulanması</a:t>
            </a:r>
            <a:r>
              <a:rPr lang="tr-TR" altLang="tr-TR" sz="2000" dirty="0">
                <a:cs typeface="Arial" panose="020B0604020202020204" pitchFamily="34" charset="0"/>
              </a:rPr>
              <a:t>.</a:t>
            </a:r>
            <a:endParaRPr lang="tr-TR" altLang="tr-TR" sz="2000" dirty="0">
              <a:cs typeface="Arial" panose="020B0604020202020204" pitchFamily="34" charset="0"/>
            </a:endParaRPr>
          </a:p>
          <a:p>
            <a:pPr marL="0" lvl="0" indent="0" eaLnBrk="1" hangingPunct="1">
              <a:spcBef>
                <a:spcPct val="0"/>
              </a:spcBef>
              <a:buFontTx/>
              <a:buNone/>
            </a:pPr>
            <a:endParaRPr lang="tr-TR" altLang="tr-TR" sz="2000" dirty="0">
              <a:cs typeface="Arial" panose="020B0604020202020204" pitchFamily="34" charset="0"/>
            </a:endParaRPr>
          </a:p>
          <a:p>
            <a:pPr marL="0" lvl="0" indent="0" eaLnBrk="1" hangingPunct="1">
              <a:spcBef>
                <a:spcPct val="0"/>
              </a:spcBef>
              <a:buFontTx/>
              <a:buNone/>
            </a:pPr>
            <a:r>
              <a:rPr lang="tr-TR" altLang="tr-TR" sz="2000" dirty="0">
                <a:cs typeface="Arial" panose="020B0604020202020204" pitchFamily="34" charset="0"/>
              </a:rPr>
              <a:t>3. Programın, planlanan şekilde uygulanıp uygulanmadığının ve etkilemesi istenen sağlık sorunu veya ilişkili faktörleri (değerlendirmede belirlenen) gerçekte etkileyip etkilemediğinin belirlenmesi için </a:t>
            </a:r>
            <a:r>
              <a:rPr lang="tr-TR" altLang="tr-TR" sz="2000" b="1" u="sng" dirty="0">
                <a:cs typeface="Arial" panose="020B0604020202020204" pitchFamily="34" charset="0"/>
              </a:rPr>
              <a:t>değerlendirilmesi</a:t>
            </a:r>
            <a:r>
              <a:rPr lang="tr-TR" altLang="tr-TR" sz="2000" dirty="0">
                <a:cs typeface="Arial" panose="020B0604020202020204" pitchFamily="34" charset="0"/>
              </a:rPr>
              <a:t>.</a:t>
            </a:r>
            <a:endParaRPr lang="tr-TR" altLang="tr-TR" sz="2000" dirty="0">
              <a:ea typeface="Arial" panose="020B0604020202020204" pitchFamily="34" charset="0"/>
            </a:endParaRPr>
          </a:p>
        </p:txBody>
      </p:sp>
      <p:sp>
        <p:nvSpPr>
          <p:cNvPr id="3" name="Veri Yer Tutucusu 2"/>
          <p:cNvSpPr txBox="1">
            <a:spLocks noGrp="1"/>
          </p:cNvSpPr>
          <p:nvPr>
            <p:ph type="dt" sz="half" idx="10"/>
          </p:nvPr>
        </p:nvSpPr>
        <p:spPr>
          <a:noFill/>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fld id="{F142FFD2-6224-4CB8-985D-6F151345E4E7}" type="datetime1">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Altbilgi Yer Tutucusu 3"/>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t>Nesibe ÜZEL</a:t>
            </a:r>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ayt Numarası Yer Tutucusu 4"/>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tr-TR" sz="1200" dirty="0">
                <a:solidFill>
                  <a:srgbClr val="898989"/>
                </a:solidFill>
                <a:latin typeface="Calibri" panose="020F0502020204030204" charset="0"/>
              </a:rPr>
            </a:fld>
            <a:endParaRPr lang="tr-TR" sz="1200" dirty="0">
              <a:solidFill>
                <a:srgbClr val="898989"/>
              </a:solidFill>
              <a:latin typeface="Calibri" panose="020F05020202040302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1 Başlık"/>
          <p:cNvSpPr>
            <a:spLocks noGrp="1"/>
          </p:cNvSpPr>
          <p:nvPr>
            <p:ph type="title" hasCustomPrompt="1"/>
          </p:nvPr>
        </p:nvSpPr>
        <p:spPr/>
        <p:txBody>
          <a:bodyPr vert="horz" wrap="square" lIns="91440" tIns="45720" rIns="91440" bIns="45720" numCol="1" rtlCol="0" anchor="ctr" anchorCtr="0" compatLnSpc="1">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br>
              <a:rPr kumimoji="0" lang="tr-TR" sz="4400" b="1" i="0" u="none" strike="noStrike" kern="1200" cap="none" spc="0" normalizeH="0" baseline="0" noProof="0" dirty="0" smtClean="0">
                <a:ln>
                  <a:noFill/>
                </a:ln>
                <a:solidFill>
                  <a:schemeClr val="tx1"/>
                </a:solidFill>
                <a:effectLst/>
                <a:uLnTx/>
                <a:uFillTx/>
                <a:latin typeface="+mj-lt"/>
                <a:ea typeface="+mj-ea"/>
                <a:cs typeface="+mj-cs"/>
              </a:rPr>
            </a:br>
            <a:r>
              <a:rPr kumimoji="0" lang="tr-TR" sz="4400" b="1" i="0" u="none" strike="noStrike" kern="1200" cap="none" spc="0" normalizeH="0" baseline="0" noProof="0" dirty="0" smtClean="0">
                <a:ln>
                  <a:noFill/>
                </a:ln>
                <a:solidFill>
                  <a:schemeClr val="tx1"/>
                </a:solidFill>
                <a:effectLst/>
                <a:uLnTx/>
                <a:uFillTx/>
                <a:latin typeface="+mj-lt"/>
                <a:ea typeface="+mj-ea"/>
                <a:cs typeface="+mj-cs"/>
              </a:rPr>
              <a:t>Programları Destekleyen Etkili Prosedürler</a:t>
            </a:r>
            <a:r>
              <a:rPr kumimoji="0" lang="tr-TR" sz="4400" b="0" i="0" u="none" strike="noStrike" kern="1200" cap="none" spc="0" normalizeH="0" baseline="0" noProof="0" dirty="0" smtClean="0">
                <a:ln>
                  <a:noFill/>
                </a:ln>
                <a:solidFill>
                  <a:schemeClr val="tx1"/>
                </a:solidFill>
                <a:effectLst/>
                <a:uLnTx/>
                <a:uFillTx/>
                <a:latin typeface="+mj-lt"/>
                <a:ea typeface="+mj-ea"/>
                <a:cs typeface="+mj-cs"/>
              </a:rPr>
              <a:t> </a:t>
            </a:r>
            <a:br>
              <a:rPr kumimoji="0" lang="tr-TR" sz="4400" b="0" i="0" u="none" strike="noStrike" kern="1200" cap="none" spc="0" normalizeH="0" baseline="0" noProof="0" dirty="0" smtClean="0">
                <a:ln>
                  <a:noFill/>
                </a:ln>
                <a:solidFill>
                  <a:schemeClr val="tx1"/>
                </a:solidFill>
                <a:effectLst/>
                <a:uLnTx/>
                <a:uFillTx/>
                <a:latin typeface="+mj-lt"/>
                <a:ea typeface="+mj-ea"/>
                <a:cs typeface="+mj-cs"/>
              </a:rPr>
            </a:br>
            <a:endParaRPr kumimoji="0" lang="tr-TR" sz="4400" b="0" i="0" u="none" strike="noStrike" kern="1200" cap="none" spc="0" normalizeH="0" baseline="0" noProof="0" dirty="0" smtClean="0">
              <a:ln>
                <a:noFill/>
              </a:ln>
              <a:solidFill>
                <a:schemeClr val="tx1"/>
              </a:solidFill>
              <a:effectLst/>
              <a:uLnTx/>
              <a:uFillTx/>
              <a:latin typeface="+mj-lt"/>
              <a:ea typeface="+mj-ea"/>
              <a:cs typeface="+mj-cs"/>
            </a:endParaRPr>
          </a:p>
        </p:txBody>
      </p:sp>
      <p:sp>
        <p:nvSpPr>
          <p:cNvPr id="44035" name="2 Dikdörtgen"/>
          <p:cNvSpPr/>
          <p:nvPr/>
        </p:nvSpPr>
        <p:spPr>
          <a:xfrm>
            <a:off x="1992313" y="2205038"/>
            <a:ext cx="8280400" cy="381508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tr-TR" altLang="tr-TR" sz="2200" dirty="0">
                <a:cs typeface="Arial" panose="020B0604020202020204" pitchFamily="34" charset="0"/>
              </a:rPr>
              <a:t>Planlama aşamasında program katılımcılarının alınması, tutulması ve tanınmasına ilişkin prosedürleri hazırlayın. </a:t>
            </a:r>
            <a:endParaRPr lang="tr-TR" altLang="tr-TR" sz="2200" dirty="0">
              <a:cs typeface="Arial" panose="020B0604020202020204" pitchFamily="34" charset="0"/>
            </a:endParaRPr>
          </a:p>
          <a:p>
            <a:pPr marL="0" lvl="0" indent="0" eaLnBrk="1" hangingPunct="1">
              <a:spcBef>
                <a:spcPct val="0"/>
              </a:spcBef>
              <a:buFontTx/>
              <a:buNone/>
            </a:pPr>
            <a:endParaRPr lang="tr-TR" altLang="tr-TR" sz="2200" dirty="0">
              <a:cs typeface="Arial" panose="020B0604020202020204" pitchFamily="34" charset="0"/>
            </a:endParaRPr>
          </a:p>
          <a:p>
            <a:pPr marL="0" lvl="0" indent="0" eaLnBrk="1" hangingPunct="1">
              <a:spcBef>
                <a:spcPct val="0"/>
              </a:spcBef>
              <a:buFontTx/>
              <a:buNone/>
            </a:pPr>
            <a:r>
              <a:rPr lang="tr-TR" altLang="tr-TR" sz="2200" dirty="0">
                <a:cs typeface="Arial" panose="020B0604020202020204" pitchFamily="34" charset="0"/>
              </a:rPr>
              <a:t>Kimin programa katılabileceği (örneğin, çalışanlar, aile fertleri, öğrenciler, öğretim üyeleri);</a:t>
            </a:r>
            <a:endParaRPr lang="tr-TR" altLang="tr-TR" sz="2200" dirty="0">
              <a:cs typeface="Arial" panose="020B0604020202020204" pitchFamily="34" charset="0"/>
            </a:endParaRPr>
          </a:p>
          <a:p>
            <a:pPr marL="0" lvl="0" indent="0" eaLnBrk="1" hangingPunct="1">
              <a:spcBef>
                <a:spcPct val="0"/>
              </a:spcBef>
              <a:buFontTx/>
              <a:buNone/>
            </a:pPr>
            <a:r>
              <a:rPr lang="tr-TR" altLang="tr-TR" sz="2200" dirty="0">
                <a:cs typeface="Arial" panose="020B0604020202020204" pitchFamily="34" charset="0"/>
              </a:rPr>
              <a:t> Katılma izinleri (örneğin, sigortadan, tıp personelinden, amirden, ebeveynden alınan izin); </a:t>
            </a:r>
            <a:endParaRPr lang="tr-TR" altLang="tr-TR" sz="2200" dirty="0">
              <a:cs typeface="Arial" panose="020B0604020202020204" pitchFamily="34" charset="0"/>
            </a:endParaRPr>
          </a:p>
          <a:p>
            <a:pPr marL="0" lvl="0" indent="0" eaLnBrk="1" hangingPunct="1">
              <a:spcBef>
                <a:spcPct val="0"/>
              </a:spcBef>
              <a:buFontTx/>
              <a:buNone/>
            </a:pPr>
            <a:r>
              <a:rPr lang="tr-TR" altLang="tr-TR" sz="2200" dirty="0">
                <a:cs typeface="Arial" panose="020B0604020202020204" pitchFamily="34" charset="0"/>
              </a:rPr>
              <a:t>Tüm lojistikle ilgili konular da dâhil olmak üzere programın bileşenleri (zaman, yer, maliyetler, süre, faaliyetler, beklenen katılım düzeyleri, devamlılık); sağlık faydaları, sağlık riskleri ve herhangi bir teşvik hususunda net ve tutarlı olmak önemlidir.</a:t>
            </a:r>
            <a:endParaRPr lang="tr-TR" altLang="tr-TR" sz="2200" dirty="0">
              <a:ea typeface="Arial" panose="020B0604020202020204" pitchFamily="34" charset="0"/>
            </a:endParaRPr>
          </a:p>
        </p:txBody>
      </p:sp>
      <p:sp>
        <p:nvSpPr>
          <p:cNvPr id="3" name="Veri Yer Tutucusu 2"/>
          <p:cNvSpPr txBox="1">
            <a:spLocks noGrp="1"/>
          </p:cNvSpPr>
          <p:nvPr>
            <p:ph type="dt" sz="half" idx="10"/>
          </p:nvPr>
        </p:nvSpPr>
        <p:spPr>
          <a:noFill/>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fld id="{E0068864-520C-452F-AB2F-A31EB37600D7}" type="datetime1">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Altbilgi Yer Tutucusu 3"/>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t>Nesibe ÜZEL</a:t>
            </a:r>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5" name="Slayt Numarası Yer Tutucusu 4"/>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tr-TR" sz="1200" dirty="0">
                <a:solidFill>
                  <a:srgbClr val="898989"/>
                </a:solidFill>
                <a:latin typeface="Calibri" panose="020F0502020204030204" charset="0"/>
              </a:rPr>
            </a:fld>
            <a:endParaRPr lang="tr-TR" sz="1200" dirty="0">
              <a:solidFill>
                <a:srgbClr val="898989"/>
              </a:solidFill>
              <a:latin typeface="Calibri" panose="020F05020202040302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2 Dikdörtgen"/>
          <p:cNvSpPr/>
          <p:nvPr/>
        </p:nvSpPr>
        <p:spPr>
          <a:xfrm>
            <a:off x="1982788" y="2133600"/>
            <a:ext cx="8207375" cy="341503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stStyle>
          <a:p>
            <a:pPr marL="0" lvl="0" indent="0" eaLnBrk="1" hangingPunct="1">
              <a:spcBef>
                <a:spcPct val="0"/>
              </a:spcBef>
              <a:buFontTx/>
              <a:buNone/>
            </a:pPr>
            <a:r>
              <a:rPr lang="tr-TR" altLang="tr-TR" sz="1800" b="1" dirty="0">
                <a:solidFill>
                  <a:srgbClr val="FF0000"/>
                </a:solidFill>
                <a:cs typeface="Arial" panose="020B0604020202020204" pitchFamily="34" charset="0"/>
              </a:rPr>
              <a:t>Amaçlara ulaşmak için titizlikle planlanan programın, personel ve paydaşların planladığı şekilde uygulanması gerekmektedir.</a:t>
            </a:r>
            <a:endParaRPr lang="tr-TR" altLang="tr-TR" sz="1800" b="1" dirty="0">
              <a:solidFill>
                <a:srgbClr val="FF0000"/>
              </a:solidFill>
              <a:cs typeface="Arial" panose="020B0604020202020204" pitchFamily="34" charset="0"/>
            </a:endParaRPr>
          </a:p>
          <a:p>
            <a:pPr marL="0" lvl="0" indent="0" eaLnBrk="1" hangingPunct="1">
              <a:spcBef>
                <a:spcPct val="0"/>
              </a:spcBef>
              <a:buFontTx/>
              <a:buNone/>
            </a:pPr>
            <a:endParaRPr lang="tr-TR" altLang="tr-TR" sz="1800" dirty="0">
              <a:cs typeface="Arial" panose="020B0604020202020204" pitchFamily="34" charset="0"/>
            </a:endParaRPr>
          </a:p>
          <a:p>
            <a:pPr marL="0" lvl="0" indent="0" eaLnBrk="1" hangingPunct="1">
              <a:spcBef>
                <a:spcPct val="0"/>
              </a:spcBef>
              <a:buFontTx/>
              <a:buNone/>
            </a:pPr>
            <a:r>
              <a:rPr lang="tr-TR" altLang="tr-TR" sz="1800" dirty="0">
                <a:cs typeface="Arial" panose="020B0604020202020204" pitchFamily="34" charset="0"/>
              </a:rPr>
              <a:t> Bu önemli aşamada personel ve paydaşlar program planlamasından eylem planlamasına geçmektedir. </a:t>
            </a:r>
            <a:endParaRPr lang="tr-TR" altLang="tr-TR" sz="1800" dirty="0">
              <a:cs typeface="Arial" panose="020B0604020202020204" pitchFamily="34" charset="0"/>
            </a:endParaRPr>
          </a:p>
          <a:p>
            <a:pPr marL="0" lvl="0" indent="0" eaLnBrk="1" hangingPunct="1">
              <a:spcBef>
                <a:spcPct val="0"/>
              </a:spcBef>
              <a:buFontTx/>
              <a:buNone/>
            </a:pPr>
            <a:endParaRPr lang="tr-TR" altLang="tr-TR" sz="1800" dirty="0">
              <a:cs typeface="Arial" panose="020B0604020202020204" pitchFamily="34" charset="0"/>
            </a:endParaRPr>
          </a:p>
          <a:p>
            <a:pPr marL="0" lvl="0" indent="0" eaLnBrk="1" hangingPunct="1">
              <a:spcBef>
                <a:spcPct val="0"/>
              </a:spcBef>
              <a:buFontTx/>
              <a:buNone/>
            </a:pPr>
            <a:r>
              <a:rPr lang="tr-TR" altLang="tr-TR" sz="1800" dirty="0">
                <a:cs typeface="Arial" panose="020B0604020202020204" pitchFamily="34" charset="0"/>
              </a:rPr>
              <a:t>Eylem planları, mantık modelleri ve Gantt şemaları gibi yöntemler program personeli ve paydaşların programı uygulamada kullanabileceği araçlardır.</a:t>
            </a:r>
            <a:endParaRPr lang="tr-TR" altLang="tr-TR" sz="1800" dirty="0">
              <a:cs typeface="Arial" panose="020B0604020202020204" pitchFamily="34" charset="0"/>
            </a:endParaRPr>
          </a:p>
          <a:p>
            <a:pPr marL="0" lvl="0" indent="0" eaLnBrk="1" hangingPunct="1">
              <a:spcBef>
                <a:spcPct val="0"/>
              </a:spcBef>
              <a:buFontTx/>
              <a:buNone/>
            </a:pPr>
            <a:endParaRPr lang="tr-TR" altLang="tr-TR" sz="1800" dirty="0">
              <a:cs typeface="Arial" panose="020B0604020202020204" pitchFamily="34" charset="0"/>
            </a:endParaRPr>
          </a:p>
          <a:p>
            <a:pPr marL="0" lvl="0" indent="0" eaLnBrk="1" hangingPunct="1">
              <a:spcBef>
                <a:spcPct val="0"/>
              </a:spcBef>
              <a:buFontTx/>
              <a:buNone/>
            </a:pPr>
            <a:r>
              <a:rPr lang="tr-TR" altLang="tr-TR" sz="1800" dirty="0">
                <a:cs typeface="Arial" panose="020B0604020202020204" pitchFamily="34" charset="0"/>
              </a:rPr>
              <a:t> Bunların hepsi, program personeli ve paydaşların programın hedeflerine zamanında ve amaçlanan şekilde ulaşmalarına yardımcı olan iyi düşünülmüş ve yaşayan belgeler olmalıdır.</a:t>
            </a:r>
            <a:endParaRPr lang="tr-TR" altLang="tr-TR" sz="1800" dirty="0">
              <a:ea typeface="Arial" panose="020B0604020202020204" pitchFamily="34" charset="0"/>
            </a:endParaRPr>
          </a:p>
        </p:txBody>
      </p:sp>
      <p:sp>
        <p:nvSpPr>
          <p:cNvPr id="2" name="Veri Yer Tutucusu 1"/>
          <p:cNvSpPr txBox="1">
            <a:spLocks noGrp="1"/>
          </p:cNvSpPr>
          <p:nvPr>
            <p:ph type="dt" sz="half" idx="10"/>
          </p:nvPr>
        </p:nvSpPr>
        <p:spPr>
          <a:noFill/>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fld id="{7A6EE62B-CFF7-4BC6-9880-9B3C343D303C}" type="datetime1">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fld>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Altbilgi Yer Tutucusu 2"/>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tr-TR" sz="1200" b="0" i="0" u="none" strike="noStrike" kern="1200" cap="none" spc="0" normalizeH="0" baseline="0" noProof="0">
                <a:ln>
                  <a:noFill/>
                </a:ln>
                <a:solidFill>
                  <a:schemeClr val="tx1">
                    <a:tint val="75000"/>
                  </a:schemeClr>
                </a:solidFill>
                <a:effectLst/>
                <a:uLnTx/>
                <a:uFillTx/>
                <a:latin typeface="+mn-lt"/>
                <a:ea typeface="+mn-ea"/>
                <a:cs typeface="+mn-cs"/>
              </a:rPr>
              <a:t>Nesibe ÜZEL</a:t>
            </a:r>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ayt Numarası Yer Tutucusu 3"/>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tr-TR" sz="1200" dirty="0">
                <a:solidFill>
                  <a:srgbClr val="898989"/>
                </a:solidFill>
                <a:latin typeface="Calibri" panose="020F0502020204030204" charset="0"/>
              </a:rPr>
            </a:fld>
            <a:endParaRPr lang="tr-TR" sz="1200" dirty="0">
              <a:solidFill>
                <a:srgbClr val="898989"/>
              </a:solidFill>
              <a:latin typeface="Calibri" panose="020F0502020204030204" charset="0"/>
            </a:endParaRPr>
          </a:p>
        </p:txBody>
      </p:sp>
      <p:pic>
        <p:nvPicPr>
          <p:cNvPr id="46086" name="Picture 7"/>
          <p:cNvPicPr>
            <a:picLocks noChangeAspect="1"/>
          </p:cNvPicPr>
          <p:nvPr/>
        </p:nvPicPr>
        <p:blipFill>
          <a:blip r:embed="rId1"/>
          <a:stretch>
            <a:fillRect/>
          </a:stretch>
        </p:blipFill>
        <p:spPr>
          <a:xfrm>
            <a:off x="1558925" y="0"/>
            <a:ext cx="9144000" cy="1714500"/>
          </a:xfrm>
          <a:prstGeom prst="rect">
            <a:avLst/>
          </a:prstGeom>
          <a:noFill/>
          <a:ln w="9525">
            <a:noFill/>
          </a:ln>
        </p:spPr>
      </p:pic>
      <p:sp>
        <p:nvSpPr>
          <p:cNvPr id="46087" name="1 Başlık"/>
          <p:cNvSpPr>
            <a:spLocks noGrp="1"/>
          </p:cNvSpPr>
          <p:nvPr>
            <p:ph type="title" hasCustomPrompt="1"/>
          </p:nvPr>
        </p:nvSpPr>
        <p:spPr>
          <a:xfrm>
            <a:off x="1570038" y="404813"/>
            <a:ext cx="8229600" cy="1143000"/>
          </a:xfrm>
        </p:spPr>
        <p:txBody>
          <a:bodyPr vert="horz" wrap="square" lIns="91440" tIns="45720" rIns="91440" bIns="45720" anchor="ctr"/>
          <a:p>
            <a:pPr eaLnBrk="1" hangingPunct="1"/>
            <a:r>
              <a:rPr lang="tr-TR" altLang="tr-TR" b="1" dirty="0"/>
              <a:t>Eylem/Uygulama</a:t>
            </a:r>
            <a:endParaRPr lang="tr-TR" altLang="tr-TR"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Veri Yer Tutucusu 1"/>
          <p:cNvSpPr txBox="1">
            <a:spLocks noGrp="1"/>
          </p:cNvSpPr>
          <p:nvPr>
            <p:ph type="dt" sz="half" idx="10"/>
          </p:nvPr>
        </p:nvSpPr>
        <p:spPr>
          <a:noFill/>
        </p:spPr>
        <p:txBody>
          <a:bodyPr vert="horz" lIns="91440" tIns="45720" rIns="91440" bIns="45720" rtlCol="0" anchor="ctr"/>
          <a:lstStyle/>
          <a:p>
            <a:pPr marL="0" marR="0" lvl="0" indent="0" algn="l" defTabSz="914400" rtl="0" eaLnBrk="1" fontAlgn="auto" latinLnBrk="0" hangingPunct="1">
              <a:lnSpc>
                <a:spcPct val="100000"/>
              </a:lnSpc>
              <a:spcBef>
                <a:spcPts val="0"/>
              </a:spcBef>
              <a:spcAft>
                <a:spcPts val="0"/>
              </a:spcAft>
              <a:buClrTx/>
              <a:buSzTx/>
              <a:buFontTx/>
              <a:buNone/>
              <a:defRPr/>
            </a:pPr>
            <a:fld id="{E10ADE6D-2877-4D09-8E2B-B2A770B8E54D}" type="datetime1">
              <a:rPr kumimoji="0" lang="tr-TR" sz="1200" b="0" i="0" u="none" strike="noStrike" kern="1200" cap="none" spc="0" normalizeH="0" baseline="0" noProof="0" smtClean="0">
                <a:ln>
                  <a:noFill/>
                </a:ln>
                <a:solidFill>
                  <a:schemeClr val="tx1">
                    <a:tint val="75000"/>
                  </a:schemeClr>
                </a:solidFill>
                <a:effectLst/>
                <a:uLnTx/>
                <a:uFillTx/>
                <a:latin typeface="+mn-lt"/>
                <a:ea typeface="+mn-ea"/>
                <a:cs typeface="+mn-cs"/>
              </a:rPr>
            </a:fld>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3" name="Altbilgi Yer Tutucusu 2"/>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auto" latinLnBrk="0" hangingPunct="1">
              <a:lnSpc>
                <a:spcPct val="100000"/>
              </a:lnSpc>
              <a:spcBef>
                <a:spcPts val="0"/>
              </a:spcBef>
              <a:spcAft>
                <a:spcPts val="0"/>
              </a:spcAft>
              <a:buClrTx/>
              <a:buSzTx/>
              <a:buFontTx/>
              <a:buNone/>
              <a:defRPr/>
            </a:pPr>
            <a:r>
              <a:rPr kumimoji="0" lang="tr-TR" sz="1200" b="0" i="0" u="none" strike="noStrike" kern="1200" cap="none" spc="0" normalizeH="0" baseline="0" noProof="0" smtClean="0">
                <a:ln>
                  <a:noFill/>
                </a:ln>
                <a:solidFill>
                  <a:schemeClr val="tx1">
                    <a:tint val="75000"/>
                  </a:schemeClr>
                </a:solidFill>
                <a:effectLst/>
                <a:uLnTx/>
                <a:uFillTx/>
                <a:latin typeface="+mn-lt"/>
                <a:ea typeface="+mn-ea"/>
                <a:cs typeface="+mn-cs"/>
              </a:rPr>
              <a:t>Nesibe ÜZEL</a:t>
            </a:r>
            <a:endParaRPr kumimoji="0" lang="tr-TR"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4" name="Slayt Numarası Yer Tutucusu 3"/>
          <p:cNvSpPr txBox="1">
            <a:spLocks noGrp="1"/>
          </p:cNvSpPr>
          <p:nvPr>
            <p:ph type="sldNum" sz="quarter" idx="12"/>
          </p:nvPr>
        </p:nvSpPr>
        <p:spPr>
          <a:noFill/>
        </p:spPr>
        <p:txBody>
          <a:bodyPr vert="horz" lIns="91440" tIns="45720" rIns="91440" bIns="45720" rtlCol="0" anchor="ct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ea typeface="+mn-ea"/>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buNone/>
            </a:pPr>
            <a:fld id="{9A0DB2DC-4C9A-4742-B13C-FB6460FD3503}" type="slidenum">
              <a:rPr lang="tr-TR" sz="1200" dirty="0">
                <a:solidFill>
                  <a:srgbClr val="898989"/>
                </a:solidFill>
                <a:latin typeface="Calibri" panose="020F0502020204030204" charset="0"/>
              </a:rPr>
            </a:fld>
            <a:endParaRPr lang="tr-TR" sz="1200" dirty="0">
              <a:solidFill>
                <a:srgbClr val="898989"/>
              </a:solidFill>
              <a:latin typeface="Calibri" panose="020F0502020204030204" charset="0"/>
            </a:endParaRPr>
          </a:p>
        </p:txBody>
      </p:sp>
      <p:pic>
        <p:nvPicPr>
          <p:cNvPr id="51205" name="Picture 2"/>
          <p:cNvPicPr>
            <a:picLocks noChangeAspect="1"/>
          </p:cNvPicPr>
          <p:nvPr/>
        </p:nvPicPr>
        <p:blipFill>
          <a:blip r:embed="rId1"/>
          <a:stretch>
            <a:fillRect/>
          </a:stretch>
        </p:blipFill>
        <p:spPr>
          <a:xfrm>
            <a:off x="5880100" y="1125538"/>
            <a:ext cx="4246563" cy="4459287"/>
          </a:xfrm>
          <a:prstGeom prst="rect">
            <a:avLst/>
          </a:prstGeom>
          <a:noFill/>
          <a:ln w="9525">
            <a:noFill/>
          </a:ln>
        </p:spPr>
      </p:pic>
      <p:sp>
        <p:nvSpPr>
          <p:cNvPr id="51206" name="Metin kutusu 4"/>
          <p:cNvSpPr txBox="1"/>
          <p:nvPr/>
        </p:nvSpPr>
        <p:spPr>
          <a:xfrm>
            <a:off x="2063750" y="1557338"/>
            <a:ext cx="4359275" cy="706755"/>
          </a:xfrm>
          <a:prstGeom prst="rect">
            <a:avLst/>
          </a:prstGeom>
          <a:noFill/>
          <a:ln w="9525">
            <a:noFill/>
          </a:ln>
        </p:spPr>
        <p:txBody>
          <a:bodyPr wrap="none">
            <a:spAutoFit/>
          </a:bodyPr>
          <a:p>
            <a:r>
              <a:rPr sz="4000" dirty="0">
                <a:latin typeface="Arial" panose="020B0604020202020204" pitchFamily="34" charset="0"/>
              </a:rPr>
              <a:t>Ders Bitmiştir…….</a:t>
            </a:r>
            <a:endParaRPr sz="4000" dirty="0">
              <a:latin typeface="Arial" panose="020B060402020202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4691</Words>
  <Application>WPS Presentation</Application>
  <PresentationFormat>Widescreen</PresentationFormat>
  <Paragraphs>121</Paragraphs>
  <Slides>9</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9</vt:i4>
      </vt:variant>
    </vt:vector>
  </HeadingPairs>
  <TitlesOfParts>
    <vt:vector size="18" baseType="lpstr">
      <vt:lpstr>Arial</vt:lpstr>
      <vt:lpstr>SimSun</vt:lpstr>
      <vt:lpstr>Wingdings</vt:lpstr>
      <vt:lpstr/>
      <vt:lpstr>Arial Unicode MS</vt:lpstr>
      <vt:lpstr>Calibri Light</vt:lpstr>
      <vt:lpstr>Calibri</vt:lpstr>
      <vt:lpstr>Microsoft YaHei</vt:lpstr>
      <vt:lpstr>Office Theme</vt:lpstr>
      <vt:lpstr>SAĞLIĞI GELİŞTİRME PROGRAMLARININ UYGULANDIĞI ORTAMLAR</vt:lpstr>
      <vt:lpstr>SAĞLIĞI GELİŞTİRME PROGRAMLARININ UYGULANDIĞI ORTAMLAR</vt:lpstr>
      <vt:lpstr>SAĞLIĞI GELİŞTİRME PROGRAMLARININ UYGULANDIĞI ORTAMLAR</vt:lpstr>
      <vt:lpstr>SAĞLIĞI GELİŞTİRME PROGRAMLARININ UYGULANDIĞI ORTAMLAR</vt:lpstr>
      <vt:lpstr>Paydaşların Katılımını Sağlama</vt:lpstr>
      <vt:lpstr>SAĞLIĞIN GELİŞTİRİLMESİ PROGRAMLARI </vt:lpstr>
      <vt:lpstr> Programları Destekleyen Etkili Prosedürler  </vt:lpstr>
      <vt:lpstr>Eylem/Uygulama</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SAĞLIĞI GELİŞTİRME PROGRAMLARININ UYGULANDIĞI ORTAMLAR</dc:title>
  <dc:creator>LENOVO</dc:creator>
  <cp:lastModifiedBy>Nesibe Uzel Yar</cp:lastModifiedBy>
  <cp:revision>1</cp:revision>
  <dcterms:created xsi:type="dcterms:W3CDTF">2020-02-06T14:54:16Z</dcterms:created>
  <dcterms:modified xsi:type="dcterms:W3CDTF">2020-02-06T14:54:16Z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1033-11.2.0.8341</vt:lpwstr>
  </property>
</Properties>
</file>