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Lst>
  <p:notesMasterIdLst>
    <p:notesMasterId r:id="rId26"/>
  </p:notesMasterIdLst>
  <p:sldIdLst>
    <p:sldId id="256" r:id="rId2"/>
    <p:sldId id="258" r:id="rId3"/>
    <p:sldId id="259" r:id="rId4"/>
    <p:sldId id="260" r:id="rId5"/>
    <p:sldId id="261" r:id="rId6"/>
    <p:sldId id="262" r:id="rId7"/>
    <p:sldId id="263" r:id="rId8"/>
    <p:sldId id="264" r:id="rId9"/>
    <p:sldId id="293" r:id="rId10"/>
    <p:sldId id="279" r:id="rId11"/>
    <p:sldId id="280" r:id="rId12"/>
    <p:sldId id="281" r:id="rId13"/>
    <p:sldId id="282" r:id="rId14"/>
    <p:sldId id="285" r:id="rId15"/>
    <p:sldId id="283" r:id="rId16"/>
    <p:sldId id="286" r:id="rId17"/>
    <p:sldId id="284" r:id="rId18"/>
    <p:sldId id="287" r:id="rId19"/>
    <p:sldId id="288" r:id="rId20"/>
    <p:sldId id="289" r:id="rId21"/>
    <p:sldId id="290" r:id="rId22"/>
    <p:sldId id="291" r:id="rId23"/>
    <p:sldId id="292" r:id="rId24"/>
    <p:sldId id="29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2485"/>
  </p:normalViewPr>
  <p:slideViewPr>
    <p:cSldViewPr snapToGrid="0" snapToObjects="1">
      <p:cViewPr varScale="1">
        <p:scale>
          <a:sx n="91" d="100"/>
          <a:sy n="91" d="100"/>
        </p:scale>
        <p:origin x="1376"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21523-C6CC-B046-BE54-9F14DB05EB95}" type="datetimeFigureOut">
              <a:rPr lang="tr-TR" smtClean="0"/>
              <a:t>7.07.2021</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7A5273-886D-EA4E-B40B-5F9C5545C89A}" type="slidenum">
              <a:rPr lang="tr-TR" smtClean="0"/>
              <a:t>‹#›</a:t>
            </a:fld>
            <a:endParaRPr lang="tr-TR"/>
          </a:p>
        </p:txBody>
      </p:sp>
    </p:spTree>
    <p:extLst>
      <p:ext uri="{BB962C8B-B14F-4D97-AF65-F5344CB8AC3E}">
        <p14:creationId xmlns:p14="http://schemas.microsoft.com/office/powerpoint/2010/main" val="960353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83284890-85D2-4D7B-8EF5-15A9C1DB8F42}" type="datetimeFigureOut">
              <a:rPr lang="en-US" smtClean="0"/>
              <a:t>7/7/21</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10182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7/7/21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66545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F6764DA5-CD3D-4590-A511-FCD3BC7A793E}" type="datetimeFigureOut">
              <a:rPr lang="en-US" smtClean="0"/>
              <a:t>7/7/21</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4FAB73BC-B049-4115-A692-8D63A059BFB8}" type="slidenum">
              <a:rPr lang="en-US" smtClean="0"/>
              <a:t>‹#›</a:t>
            </a:fld>
            <a:endParaRPr lang="en-US"/>
          </a:p>
        </p:txBody>
      </p:sp>
    </p:spTree>
    <p:extLst>
      <p:ext uri="{BB962C8B-B14F-4D97-AF65-F5344CB8AC3E}">
        <p14:creationId xmlns:p14="http://schemas.microsoft.com/office/powerpoint/2010/main" val="420259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7/7/21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875562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C6F822A4-8DA6-4447-9B1F-C5DB58435268}" type="datetimeFigureOut">
              <a:rPr lang="en-US" smtClean="0"/>
              <a:t>7/7/21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3849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7/7/21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7035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64C608-40B1-4030-A28D-5B74BC98ADCE}" type="datetimeFigureOut">
              <a:rPr lang="en-US" smtClean="0"/>
              <a:t>7/7/21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0108531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7/7/21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082365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7/7/21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21205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DA16AA21-1863-4931-97CB-99D0A168701B}" type="datetimeFigureOut">
              <a:rPr lang="en-US" smtClean="0"/>
              <a:t>7/7/21</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t>‹#›</a:t>
            </a:fld>
            <a:endParaRPr lang="en-US"/>
          </a:p>
        </p:txBody>
      </p:sp>
    </p:spTree>
    <p:extLst>
      <p:ext uri="{BB962C8B-B14F-4D97-AF65-F5344CB8AC3E}">
        <p14:creationId xmlns:p14="http://schemas.microsoft.com/office/powerpoint/2010/main" val="340979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7/7/21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21514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8664C608-40B1-4030-A28D-5B74BC98ADCE}" type="datetimeFigureOut">
              <a:rPr lang="en-US" smtClean="0"/>
              <a:t>7/7/21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4FAB73BC-B049-4115-A692-8D63A059BFB8}"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82345531"/>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EA4F2-8BB8-AB48-9E8D-314419B19997}"/>
              </a:ext>
            </a:extLst>
          </p:cNvPr>
          <p:cNvSpPr>
            <a:spLocks noGrp="1"/>
          </p:cNvSpPr>
          <p:nvPr>
            <p:ph type="ctrTitle"/>
          </p:nvPr>
        </p:nvSpPr>
        <p:spPr/>
        <p:txBody>
          <a:bodyPr>
            <a:normAutofit/>
          </a:bodyPr>
          <a:lstStyle/>
          <a:p>
            <a:r>
              <a:rPr lang="tr-TR" sz="4000" b="1" dirty="0"/>
              <a:t>Program Geliştirmenin Temelleri, Modeller ve Yaklaşımları </a:t>
            </a:r>
          </a:p>
        </p:txBody>
      </p:sp>
      <p:sp>
        <p:nvSpPr>
          <p:cNvPr id="3" name="Subtitle 2">
            <a:extLst>
              <a:ext uri="{FF2B5EF4-FFF2-40B4-BE49-F238E27FC236}">
                <a16:creationId xmlns:a16="http://schemas.microsoft.com/office/drawing/2014/main" id="{D4F4C2A3-9BEF-1D40-B513-092E839C05EA}"/>
              </a:ext>
            </a:extLst>
          </p:cNvPr>
          <p:cNvSpPr>
            <a:spLocks noGrp="1"/>
          </p:cNvSpPr>
          <p:nvPr>
            <p:ph type="subTitle" idx="1"/>
          </p:nvPr>
        </p:nvSpPr>
        <p:spPr>
          <a:xfrm>
            <a:off x="414501" y="4779819"/>
            <a:ext cx="10993546" cy="1697060"/>
          </a:xfrm>
        </p:spPr>
        <p:txBody>
          <a:bodyPr>
            <a:normAutofit/>
          </a:bodyPr>
          <a:lstStyle/>
          <a:p>
            <a:r>
              <a:rPr lang="tr-TR" sz="3200" dirty="0">
                <a:solidFill>
                  <a:schemeClr val="bg1"/>
                </a:solidFill>
              </a:rPr>
              <a:t>Bilişim Öğretim programları</a:t>
            </a:r>
          </a:p>
          <a:p>
            <a:r>
              <a:rPr lang="tr-TR" sz="3200" dirty="0">
                <a:solidFill>
                  <a:schemeClr val="bg1"/>
                </a:solidFill>
              </a:rPr>
              <a:t>Hafta-2</a:t>
            </a:r>
          </a:p>
        </p:txBody>
      </p:sp>
    </p:spTree>
    <p:extLst>
      <p:ext uri="{BB962C8B-B14F-4D97-AF65-F5344CB8AC3E}">
        <p14:creationId xmlns:p14="http://schemas.microsoft.com/office/powerpoint/2010/main" val="1786225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1429-1C70-994C-BCFF-BE7E3E7746B2}"/>
              </a:ext>
            </a:extLst>
          </p:cNvPr>
          <p:cNvSpPr>
            <a:spLocks noGrp="1"/>
          </p:cNvSpPr>
          <p:nvPr>
            <p:ph type="title"/>
          </p:nvPr>
        </p:nvSpPr>
        <p:spPr/>
        <p:txBody>
          <a:bodyPr/>
          <a:lstStyle/>
          <a:p>
            <a:endParaRPr lang="tr-TR"/>
          </a:p>
        </p:txBody>
      </p:sp>
      <p:sp>
        <p:nvSpPr>
          <p:cNvPr id="3" name="Content Placeholder 2">
            <a:extLst>
              <a:ext uri="{FF2B5EF4-FFF2-40B4-BE49-F238E27FC236}">
                <a16:creationId xmlns:a16="http://schemas.microsoft.com/office/drawing/2014/main" id="{69C2D8CF-5E80-5E47-AFE3-4804D27F665B}"/>
              </a:ext>
            </a:extLst>
          </p:cNvPr>
          <p:cNvSpPr>
            <a:spLocks noGrp="1"/>
          </p:cNvSpPr>
          <p:nvPr>
            <p:ph idx="1"/>
          </p:nvPr>
        </p:nvSpPr>
        <p:spPr/>
        <p:txBody>
          <a:bodyPr/>
          <a:lstStyle/>
          <a:p>
            <a:endParaRPr lang="tr-TR"/>
          </a:p>
        </p:txBody>
      </p:sp>
      <p:pic>
        <p:nvPicPr>
          <p:cNvPr id="4" name="Picture 3">
            <a:extLst>
              <a:ext uri="{FF2B5EF4-FFF2-40B4-BE49-F238E27FC236}">
                <a16:creationId xmlns:a16="http://schemas.microsoft.com/office/drawing/2014/main" id="{8A6A5997-A955-0C47-8BEA-DDFF1B34BB35}"/>
              </a:ext>
            </a:extLst>
          </p:cNvPr>
          <p:cNvPicPr>
            <a:picLocks noChangeAspect="1"/>
          </p:cNvPicPr>
          <p:nvPr/>
        </p:nvPicPr>
        <p:blipFill>
          <a:blip r:embed="rId2"/>
          <a:stretch>
            <a:fillRect/>
          </a:stretch>
        </p:blipFill>
        <p:spPr>
          <a:xfrm>
            <a:off x="1391365" y="0"/>
            <a:ext cx="9409270" cy="6858000"/>
          </a:xfrm>
          <a:prstGeom prst="rect">
            <a:avLst/>
          </a:prstGeom>
        </p:spPr>
      </p:pic>
    </p:spTree>
    <p:extLst>
      <p:ext uri="{BB962C8B-B14F-4D97-AF65-F5344CB8AC3E}">
        <p14:creationId xmlns:p14="http://schemas.microsoft.com/office/powerpoint/2010/main" val="2100273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0BB55-6339-CC4A-9817-D762022B9FDB}"/>
              </a:ext>
            </a:extLst>
          </p:cNvPr>
          <p:cNvSpPr>
            <a:spLocks noGrp="1"/>
          </p:cNvSpPr>
          <p:nvPr>
            <p:ph type="title"/>
          </p:nvPr>
        </p:nvSpPr>
        <p:spPr/>
        <p:txBody>
          <a:bodyPr/>
          <a:lstStyle/>
          <a:p>
            <a:r>
              <a:rPr lang="tr-TR" dirty="0"/>
              <a:t>1997-143 </a:t>
            </a:r>
            <a:r>
              <a:rPr lang="tr-TR" dirty="0" err="1"/>
              <a:t>nolu</a:t>
            </a:r>
            <a:r>
              <a:rPr lang="tr-TR" dirty="0"/>
              <a:t> karar</a:t>
            </a:r>
          </a:p>
        </p:txBody>
      </p:sp>
      <p:sp>
        <p:nvSpPr>
          <p:cNvPr id="3" name="Content Placeholder 2">
            <a:extLst>
              <a:ext uri="{FF2B5EF4-FFF2-40B4-BE49-F238E27FC236}">
                <a16:creationId xmlns:a16="http://schemas.microsoft.com/office/drawing/2014/main" id="{C16BE3C7-3CFC-CF43-A588-2A60BA6BC163}"/>
              </a:ext>
            </a:extLst>
          </p:cNvPr>
          <p:cNvSpPr>
            <a:spLocks noGrp="1"/>
          </p:cNvSpPr>
          <p:nvPr>
            <p:ph idx="1"/>
          </p:nvPr>
        </p:nvSpPr>
        <p:spPr/>
        <p:txBody>
          <a:bodyPr/>
          <a:lstStyle/>
          <a:p>
            <a:r>
              <a:rPr lang="tr-TR" dirty="0"/>
              <a:t>1997 yılında 143 sayılı kararla yayınlanan haftalık ders çizelgesinde ilk kez “Bilgisayar” Dersi ilköğretim okulu seçmeli ders listesinde yer almıştır. 4.5.6.7.ve 8. sınıflarda 1 veya 2 saat seçilerek okutulmuştur. </a:t>
            </a:r>
          </a:p>
          <a:p>
            <a:r>
              <a:rPr lang="tr-TR" dirty="0"/>
              <a:t>1998 yılında Bilgisayar dersi öğretim programı uygulamaya başlanmıştır. </a:t>
            </a:r>
          </a:p>
          <a:p>
            <a:endParaRPr lang="tr-TR" dirty="0"/>
          </a:p>
        </p:txBody>
      </p:sp>
    </p:spTree>
    <p:extLst>
      <p:ext uri="{BB962C8B-B14F-4D97-AF65-F5344CB8AC3E}">
        <p14:creationId xmlns:p14="http://schemas.microsoft.com/office/powerpoint/2010/main" val="3662035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642B7-E02A-5149-8360-290315A6934E}"/>
              </a:ext>
            </a:extLst>
          </p:cNvPr>
          <p:cNvSpPr>
            <a:spLocks noGrp="1"/>
          </p:cNvSpPr>
          <p:nvPr>
            <p:ph type="title"/>
          </p:nvPr>
        </p:nvSpPr>
        <p:spPr/>
        <p:txBody>
          <a:bodyPr/>
          <a:lstStyle/>
          <a:p>
            <a:r>
              <a:rPr lang="tr-TR" dirty="0"/>
              <a:t>1997-143 </a:t>
            </a:r>
            <a:r>
              <a:rPr lang="tr-TR" dirty="0" err="1"/>
              <a:t>nolu</a:t>
            </a:r>
            <a:r>
              <a:rPr lang="tr-TR" dirty="0"/>
              <a:t> karar</a:t>
            </a:r>
          </a:p>
        </p:txBody>
      </p:sp>
      <p:sp>
        <p:nvSpPr>
          <p:cNvPr id="3" name="Content Placeholder 2">
            <a:extLst>
              <a:ext uri="{FF2B5EF4-FFF2-40B4-BE49-F238E27FC236}">
                <a16:creationId xmlns:a16="http://schemas.microsoft.com/office/drawing/2014/main" id="{F6C8BB4D-5EE8-B64F-A7CD-B9F318DCF56B}"/>
              </a:ext>
            </a:extLst>
          </p:cNvPr>
          <p:cNvSpPr>
            <a:spLocks noGrp="1"/>
          </p:cNvSpPr>
          <p:nvPr>
            <p:ph idx="1"/>
          </p:nvPr>
        </p:nvSpPr>
        <p:spPr/>
        <p:txBody>
          <a:bodyPr/>
          <a:lstStyle/>
          <a:p>
            <a:endParaRPr lang="tr-TR" dirty="0"/>
          </a:p>
        </p:txBody>
      </p:sp>
      <p:pic>
        <p:nvPicPr>
          <p:cNvPr id="4" name="Picture 3">
            <a:extLst>
              <a:ext uri="{FF2B5EF4-FFF2-40B4-BE49-F238E27FC236}">
                <a16:creationId xmlns:a16="http://schemas.microsoft.com/office/drawing/2014/main" id="{635B4AD8-A660-3041-B555-0A59D4AA7169}"/>
              </a:ext>
            </a:extLst>
          </p:cNvPr>
          <p:cNvPicPr>
            <a:picLocks noChangeAspect="1"/>
          </p:cNvPicPr>
          <p:nvPr/>
        </p:nvPicPr>
        <p:blipFill>
          <a:blip r:embed="rId2"/>
          <a:stretch>
            <a:fillRect/>
          </a:stretch>
        </p:blipFill>
        <p:spPr>
          <a:xfrm>
            <a:off x="5803667" y="0"/>
            <a:ext cx="6237320" cy="6858000"/>
          </a:xfrm>
          <a:prstGeom prst="rect">
            <a:avLst/>
          </a:prstGeom>
        </p:spPr>
      </p:pic>
    </p:spTree>
    <p:extLst>
      <p:ext uri="{BB962C8B-B14F-4D97-AF65-F5344CB8AC3E}">
        <p14:creationId xmlns:p14="http://schemas.microsoft.com/office/powerpoint/2010/main" val="2769598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E3CC-51D0-A642-B227-5F2FEC5759EA}"/>
              </a:ext>
            </a:extLst>
          </p:cNvPr>
          <p:cNvSpPr>
            <a:spLocks noGrp="1"/>
          </p:cNvSpPr>
          <p:nvPr>
            <p:ph type="title"/>
          </p:nvPr>
        </p:nvSpPr>
        <p:spPr/>
        <p:txBody>
          <a:bodyPr/>
          <a:lstStyle/>
          <a:p>
            <a:r>
              <a:rPr lang="en-US" dirty="0"/>
              <a:t>2005: 192 </a:t>
            </a:r>
            <a:r>
              <a:rPr lang="en-US" dirty="0" err="1"/>
              <a:t>sayılı</a:t>
            </a:r>
            <a:r>
              <a:rPr lang="en-US" dirty="0"/>
              <a:t> </a:t>
            </a:r>
            <a:r>
              <a:rPr lang="en-US" dirty="0" err="1"/>
              <a:t>karar</a:t>
            </a:r>
            <a:r>
              <a:rPr lang="en-US" dirty="0"/>
              <a:t> </a:t>
            </a:r>
            <a:endParaRPr lang="tr-TR" dirty="0"/>
          </a:p>
        </p:txBody>
      </p:sp>
      <p:sp>
        <p:nvSpPr>
          <p:cNvPr id="3" name="Content Placeholder 2">
            <a:extLst>
              <a:ext uri="{FF2B5EF4-FFF2-40B4-BE49-F238E27FC236}">
                <a16:creationId xmlns:a16="http://schemas.microsoft.com/office/drawing/2014/main" id="{C6A84219-8E33-9C49-A8E3-D52A40122648}"/>
              </a:ext>
            </a:extLst>
          </p:cNvPr>
          <p:cNvSpPr>
            <a:spLocks noGrp="1"/>
          </p:cNvSpPr>
          <p:nvPr>
            <p:ph idx="1"/>
          </p:nvPr>
        </p:nvSpPr>
        <p:spPr/>
        <p:txBody>
          <a:bodyPr/>
          <a:lstStyle/>
          <a:p>
            <a:r>
              <a:rPr lang="tr-TR" dirty="0"/>
              <a:t>2002 yılından itibaren BÖTE bölümleri mezun vermeye başlamış̧ fakat bu kararla derslerin saati 1’e indirilmiş̧ ayrıca seçmeli derslerde notla değerlendirme kaldırılmıştır. </a:t>
            </a:r>
          </a:p>
          <a:p>
            <a:r>
              <a:rPr lang="tr-TR" dirty="0"/>
              <a:t>2006 yılında yeni 1-8 Bilgisayar dersi öğretim programı kullanılmaya başlamıştır. </a:t>
            </a:r>
          </a:p>
          <a:p>
            <a:endParaRPr lang="tr-TR" dirty="0"/>
          </a:p>
        </p:txBody>
      </p:sp>
    </p:spTree>
    <p:extLst>
      <p:ext uri="{BB962C8B-B14F-4D97-AF65-F5344CB8AC3E}">
        <p14:creationId xmlns:p14="http://schemas.microsoft.com/office/powerpoint/2010/main" val="2327948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E3CC-51D0-A642-B227-5F2FEC5759EA}"/>
              </a:ext>
            </a:extLst>
          </p:cNvPr>
          <p:cNvSpPr>
            <a:spLocks noGrp="1"/>
          </p:cNvSpPr>
          <p:nvPr>
            <p:ph type="title"/>
          </p:nvPr>
        </p:nvSpPr>
        <p:spPr/>
        <p:txBody>
          <a:bodyPr/>
          <a:lstStyle/>
          <a:p>
            <a:r>
              <a:rPr lang="en-US" dirty="0"/>
              <a:t>2005: 192 </a:t>
            </a:r>
            <a:r>
              <a:rPr lang="en-US" dirty="0" err="1"/>
              <a:t>sayılı</a:t>
            </a:r>
            <a:r>
              <a:rPr lang="en-US" dirty="0"/>
              <a:t> </a:t>
            </a:r>
            <a:r>
              <a:rPr lang="en-US" dirty="0" err="1"/>
              <a:t>karar</a:t>
            </a:r>
            <a:r>
              <a:rPr lang="en-US" dirty="0"/>
              <a:t> </a:t>
            </a:r>
            <a:endParaRPr lang="tr-TR" dirty="0"/>
          </a:p>
        </p:txBody>
      </p:sp>
      <p:sp>
        <p:nvSpPr>
          <p:cNvPr id="3" name="Content Placeholder 2">
            <a:extLst>
              <a:ext uri="{FF2B5EF4-FFF2-40B4-BE49-F238E27FC236}">
                <a16:creationId xmlns:a16="http://schemas.microsoft.com/office/drawing/2014/main" id="{C6A84219-8E33-9C49-A8E3-D52A40122648}"/>
              </a:ext>
            </a:extLst>
          </p:cNvPr>
          <p:cNvSpPr>
            <a:spLocks noGrp="1"/>
          </p:cNvSpPr>
          <p:nvPr>
            <p:ph idx="1"/>
          </p:nvPr>
        </p:nvSpPr>
        <p:spPr/>
        <p:txBody>
          <a:bodyPr/>
          <a:lstStyle/>
          <a:p>
            <a:endParaRPr lang="tr-TR" dirty="0"/>
          </a:p>
        </p:txBody>
      </p:sp>
      <p:pic>
        <p:nvPicPr>
          <p:cNvPr id="4" name="Picture 3">
            <a:extLst>
              <a:ext uri="{FF2B5EF4-FFF2-40B4-BE49-F238E27FC236}">
                <a16:creationId xmlns:a16="http://schemas.microsoft.com/office/drawing/2014/main" id="{883FC710-251A-E142-A855-A1D62187E337}"/>
              </a:ext>
            </a:extLst>
          </p:cNvPr>
          <p:cNvPicPr>
            <a:picLocks noChangeAspect="1"/>
          </p:cNvPicPr>
          <p:nvPr/>
        </p:nvPicPr>
        <p:blipFill>
          <a:blip r:embed="rId2"/>
          <a:stretch>
            <a:fillRect/>
          </a:stretch>
        </p:blipFill>
        <p:spPr>
          <a:xfrm>
            <a:off x="2079476" y="0"/>
            <a:ext cx="8033047" cy="6858000"/>
          </a:xfrm>
          <a:prstGeom prst="rect">
            <a:avLst/>
          </a:prstGeom>
        </p:spPr>
      </p:pic>
    </p:spTree>
    <p:extLst>
      <p:ext uri="{BB962C8B-B14F-4D97-AF65-F5344CB8AC3E}">
        <p14:creationId xmlns:p14="http://schemas.microsoft.com/office/powerpoint/2010/main" val="1259195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E5CFE-957A-ED47-BD50-01648C3C53FA}"/>
              </a:ext>
            </a:extLst>
          </p:cNvPr>
          <p:cNvSpPr>
            <a:spLocks noGrp="1"/>
          </p:cNvSpPr>
          <p:nvPr>
            <p:ph type="title"/>
          </p:nvPr>
        </p:nvSpPr>
        <p:spPr/>
        <p:txBody>
          <a:bodyPr/>
          <a:lstStyle/>
          <a:p>
            <a:r>
              <a:rPr lang="en-US" dirty="0"/>
              <a:t>2007: 111 </a:t>
            </a:r>
            <a:r>
              <a:rPr lang="en-US" dirty="0" err="1"/>
              <a:t>sayılı</a:t>
            </a:r>
            <a:r>
              <a:rPr lang="en-US" dirty="0"/>
              <a:t> </a:t>
            </a:r>
            <a:r>
              <a:rPr lang="en-US" dirty="0" err="1"/>
              <a:t>karar</a:t>
            </a:r>
            <a:r>
              <a:rPr lang="en-US" dirty="0"/>
              <a:t> </a:t>
            </a:r>
            <a:endParaRPr lang="tr-TR" dirty="0"/>
          </a:p>
        </p:txBody>
      </p:sp>
      <p:sp>
        <p:nvSpPr>
          <p:cNvPr id="3" name="Content Placeholder 2">
            <a:extLst>
              <a:ext uri="{FF2B5EF4-FFF2-40B4-BE49-F238E27FC236}">
                <a16:creationId xmlns:a16="http://schemas.microsoft.com/office/drawing/2014/main" id="{0E63987B-A219-3944-97C3-B4256596FDF7}"/>
              </a:ext>
            </a:extLst>
          </p:cNvPr>
          <p:cNvSpPr>
            <a:spLocks noGrp="1"/>
          </p:cNvSpPr>
          <p:nvPr>
            <p:ph idx="1"/>
          </p:nvPr>
        </p:nvSpPr>
        <p:spPr/>
        <p:txBody>
          <a:bodyPr/>
          <a:lstStyle/>
          <a:p>
            <a:r>
              <a:rPr lang="tr-TR" dirty="0"/>
              <a:t>Bu karar ile toplamda seçimlik ders sayısı iyice azaltılmıştır. Öğrencilere pek seçme şansı tanınmayarak, sadece 2 saat seçmeli ders tercih edilecek bir çizelge yayınlanmıştır. Özellikle SBS vb. merkezi sınavlarda sorusu bulunan Yabancı Dil (İngilizce) Dersi maliyetli yüksek olan ve özel bir sınıfa gerek duyulan BT dersine oranla daha tercih edilir duruma gelmiştir. </a:t>
            </a:r>
          </a:p>
          <a:p>
            <a:endParaRPr lang="tr-TR" dirty="0"/>
          </a:p>
        </p:txBody>
      </p:sp>
    </p:spTree>
    <p:extLst>
      <p:ext uri="{BB962C8B-B14F-4D97-AF65-F5344CB8AC3E}">
        <p14:creationId xmlns:p14="http://schemas.microsoft.com/office/powerpoint/2010/main" val="465840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87491-29E5-CE49-9343-E34CF781B797}"/>
              </a:ext>
            </a:extLst>
          </p:cNvPr>
          <p:cNvSpPr>
            <a:spLocks noGrp="1"/>
          </p:cNvSpPr>
          <p:nvPr>
            <p:ph type="title"/>
          </p:nvPr>
        </p:nvSpPr>
        <p:spPr/>
        <p:txBody>
          <a:bodyPr/>
          <a:lstStyle/>
          <a:p>
            <a:endParaRPr lang="tr-TR"/>
          </a:p>
        </p:txBody>
      </p:sp>
      <p:sp>
        <p:nvSpPr>
          <p:cNvPr id="3" name="Content Placeholder 2">
            <a:extLst>
              <a:ext uri="{FF2B5EF4-FFF2-40B4-BE49-F238E27FC236}">
                <a16:creationId xmlns:a16="http://schemas.microsoft.com/office/drawing/2014/main" id="{BD2CA1E4-CFBC-7A43-BAA2-D30B4A243103}"/>
              </a:ext>
            </a:extLst>
          </p:cNvPr>
          <p:cNvSpPr>
            <a:spLocks noGrp="1"/>
          </p:cNvSpPr>
          <p:nvPr>
            <p:ph idx="1"/>
          </p:nvPr>
        </p:nvSpPr>
        <p:spPr/>
        <p:txBody>
          <a:bodyPr/>
          <a:lstStyle/>
          <a:p>
            <a:endParaRPr lang="tr-TR"/>
          </a:p>
        </p:txBody>
      </p:sp>
      <p:pic>
        <p:nvPicPr>
          <p:cNvPr id="4" name="Picture 3">
            <a:extLst>
              <a:ext uri="{FF2B5EF4-FFF2-40B4-BE49-F238E27FC236}">
                <a16:creationId xmlns:a16="http://schemas.microsoft.com/office/drawing/2014/main" id="{BAF6C1CD-545C-9346-960F-20555760E629}"/>
              </a:ext>
            </a:extLst>
          </p:cNvPr>
          <p:cNvPicPr>
            <a:picLocks noChangeAspect="1"/>
          </p:cNvPicPr>
          <p:nvPr/>
        </p:nvPicPr>
        <p:blipFill>
          <a:blip r:embed="rId2"/>
          <a:stretch>
            <a:fillRect/>
          </a:stretch>
        </p:blipFill>
        <p:spPr>
          <a:xfrm>
            <a:off x="2390706" y="0"/>
            <a:ext cx="7410587" cy="6858000"/>
          </a:xfrm>
          <a:prstGeom prst="rect">
            <a:avLst/>
          </a:prstGeom>
        </p:spPr>
      </p:pic>
    </p:spTree>
    <p:extLst>
      <p:ext uri="{BB962C8B-B14F-4D97-AF65-F5344CB8AC3E}">
        <p14:creationId xmlns:p14="http://schemas.microsoft.com/office/powerpoint/2010/main" val="2906340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B886B-597B-1046-8AEB-304E4759A040}"/>
              </a:ext>
            </a:extLst>
          </p:cNvPr>
          <p:cNvSpPr>
            <a:spLocks noGrp="1"/>
          </p:cNvSpPr>
          <p:nvPr>
            <p:ph type="title"/>
          </p:nvPr>
        </p:nvSpPr>
        <p:spPr/>
        <p:txBody>
          <a:bodyPr/>
          <a:lstStyle/>
          <a:p>
            <a:r>
              <a:rPr lang="tr-TR" dirty="0"/>
              <a:t>2010-</a:t>
            </a:r>
            <a:r>
              <a:rPr lang="en-US" dirty="0"/>
              <a:t>75 </a:t>
            </a:r>
            <a:r>
              <a:rPr lang="en-US" dirty="0" err="1"/>
              <a:t>Sayılı</a:t>
            </a:r>
            <a:r>
              <a:rPr lang="en-US" dirty="0"/>
              <a:t> </a:t>
            </a:r>
            <a:r>
              <a:rPr lang="en-US" dirty="0" err="1"/>
              <a:t>karar</a:t>
            </a:r>
            <a:r>
              <a:rPr lang="en-US" dirty="0"/>
              <a:t> </a:t>
            </a:r>
            <a:endParaRPr lang="tr-TR" dirty="0"/>
          </a:p>
        </p:txBody>
      </p:sp>
      <p:sp>
        <p:nvSpPr>
          <p:cNvPr id="3" name="Content Placeholder 2">
            <a:extLst>
              <a:ext uri="{FF2B5EF4-FFF2-40B4-BE49-F238E27FC236}">
                <a16:creationId xmlns:a16="http://schemas.microsoft.com/office/drawing/2014/main" id="{2AA1CC19-B772-AC40-9DA4-B05E74C23B4F}"/>
              </a:ext>
            </a:extLst>
          </p:cNvPr>
          <p:cNvSpPr>
            <a:spLocks noGrp="1"/>
          </p:cNvSpPr>
          <p:nvPr>
            <p:ph idx="1"/>
          </p:nvPr>
        </p:nvSpPr>
        <p:spPr/>
        <p:txBody>
          <a:bodyPr/>
          <a:lstStyle/>
          <a:p>
            <a:r>
              <a:rPr lang="tr-TR" dirty="0"/>
              <a:t>2010 yılında yayınlanan bu çizelgeyle ülkemizdeki BT eğitimi en karanlık dönemine geçiş̧ yapmıştır. Sadece 6.7.8. sınıflarda bir saat seçilebilecek derse uygun bir öğretim programı yayınlanmamış̧, 1.2.3.4.5. sınıfların Serbest Etkinlik Dersinde Sınıf Öğretmenlerinin bu dersi isteklerine bağlı olarak işleyebilecekleri, öğrencilerin bilgisayarı bilerek geldiği için bu derse ihtiyaç̧ kalmadığı yönünde açıklamalar yapılmıştır. </a:t>
            </a:r>
          </a:p>
          <a:p>
            <a:endParaRPr lang="tr-TR" dirty="0"/>
          </a:p>
        </p:txBody>
      </p:sp>
      <p:pic>
        <p:nvPicPr>
          <p:cNvPr id="1025" name="Picture 1" descr="page7image5098896">
            <a:extLst>
              <a:ext uri="{FF2B5EF4-FFF2-40B4-BE49-F238E27FC236}">
                <a16:creationId xmlns:a16="http://schemas.microsoft.com/office/drawing/2014/main" id="{F68A54A8-6EC4-6A4E-AEDA-289F192379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569200" cy="1069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402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AC4B9-103A-4341-91AD-61078F7E26B8}"/>
              </a:ext>
            </a:extLst>
          </p:cNvPr>
          <p:cNvSpPr>
            <a:spLocks noGrp="1"/>
          </p:cNvSpPr>
          <p:nvPr>
            <p:ph type="title"/>
          </p:nvPr>
        </p:nvSpPr>
        <p:spPr/>
        <p:txBody>
          <a:bodyPr/>
          <a:lstStyle/>
          <a:p>
            <a:endParaRPr lang="tr-TR"/>
          </a:p>
        </p:txBody>
      </p:sp>
      <p:sp>
        <p:nvSpPr>
          <p:cNvPr id="3" name="Content Placeholder 2">
            <a:extLst>
              <a:ext uri="{FF2B5EF4-FFF2-40B4-BE49-F238E27FC236}">
                <a16:creationId xmlns:a16="http://schemas.microsoft.com/office/drawing/2014/main" id="{35EB5F79-83F4-1A40-82EB-02FB541FACC1}"/>
              </a:ext>
            </a:extLst>
          </p:cNvPr>
          <p:cNvSpPr>
            <a:spLocks noGrp="1"/>
          </p:cNvSpPr>
          <p:nvPr>
            <p:ph idx="1"/>
          </p:nvPr>
        </p:nvSpPr>
        <p:spPr/>
        <p:txBody>
          <a:bodyPr/>
          <a:lstStyle/>
          <a:p>
            <a:endParaRPr lang="tr-TR"/>
          </a:p>
        </p:txBody>
      </p:sp>
      <p:pic>
        <p:nvPicPr>
          <p:cNvPr id="4" name="Picture 3">
            <a:extLst>
              <a:ext uri="{FF2B5EF4-FFF2-40B4-BE49-F238E27FC236}">
                <a16:creationId xmlns:a16="http://schemas.microsoft.com/office/drawing/2014/main" id="{D53495C7-389F-344E-BA88-BF55735E91F7}"/>
              </a:ext>
            </a:extLst>
          </p:cNvPr>
          <p:cNvPicPr>
            <a:picLocks noChangeAspect="1"/>
          </p:cNvPicPr>
          <p:nvPr/>
        </p:nvPicPr>
        <p:blipFill>
          <a:blip r:embed="rId2"/>
          <a:stretch>
            <a:fillRect/>
          </a:stretch>
        </p:blipFill>
        <p:spPr>
          <a:xfrm>
            <a:off x="2459780" y="0"/>
            <a:ext cx="7272440" cy="6858000"/>
          </a:xfrm>
          <a:prstGeom prst="rect">
            <a:avLst/>
          </a:prstGeom>
        </p:spPr>
      </p:pic>
    </p:spTree>
    <p:extLst>
      <p:ext uri="{BB962C8B-B14F-4D97-AF65-F5344CB8AC3E}">
        <p14:creationId xmlns:p14="http://schemas.microsoft.com/office/powerpoint/2010/main" val="2628826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A3F1-2BBC-D64D-87E1-2489D9964065}"/>
              </a:ext>
            </a:extLst>
          </p:cNvPr>
          <p:cNvSpPr>
            <a:spLocks noGrp="1"/>
          </p:cNvSpPr>
          <p:nvPr>
            <p:ph type="title"/>
          </p:nvPr>
        </p:nvSpPr>
        <p:spPr/>
        <p:txBody>
          <a:bodyPr/>
          <a:lstStyle/>
          <a:p>
            <a:r>
              <a:rPr lang="tr-TR" dirty="0"/>
              <a:t>2012- 69 </a:t>
            </a:r>
            <a:r>
              <a:rPr lang="tr-TR" dirty="0" err="1"/>
              <a:t>Nolu</a:t>
            </a:r>
            <a:r>
              <a:rPr lang="tr-TR" dirty="0"/>
              <a:t> Karar</a:t>
            </a:r>
          </a:p>
        </p:txBody>
      </p:sp>
      <p:sp>
        <p:nvSpPr>
          <p:cNvPr id="3" name="Content Placeholder 2">
            <a:extLst>
              <a:ext uri="{FF2B5EF4-FFF2-40B4-BE49-F238E27FC236}">
                <a16:creationId xmlns:a16="http://schemas.microsoft.com/office/drawing/2014/main" id="{2814F179-BAD8-BC41-9A90-0FF99290F6A9}"/>
              </a:ext>
            </a:extLst>
          </p:cNvPr>
          <p:cNvSpPr>
            <a:spLocks noGrp="1"/>
          </p:cNvSpPr>
          <p:nvPr>
            <p:ph idx="1"/>
          </p:nvPr>
        </p:nvSpPr>
        <p:spPr/>
        <p:txBody>
          <a:bodyPr/>
          <a:lstStyle/>
          <a:p>
            <a:r>
              <a:rPr lang="tr-TR" dirty="0"/>
              <a:t>69 sayılı karar ile Bilişim Teknolojileri ve Yazılım Dersi çizelgede yer almış̧, ders saati 2 saate çıkarılmıştır. Ders yepyeni bir çerçeve öğretim programıyla birlikte 5. sınıflarda uygulanmaya başlamıştır. Bu sistemde 10 öğrencinin istemesi durunda ders açılmakta, ayrıca; sınıflar şubeler (A, B, C vb.) ve sınıflar arası (5.6.7.8 vb.) karma olarak oluşturulabilmektedir. Fakat uygulama BT dersleri açısından sıkıntı yaşanmıştır. Okullar tüm seçmeli dersleri bir güne ya da son derslere toplamak durumunda kalmış̧ bu da okulda BT Öğretmeni bulunsa ve ders seçilse bile ancak okulda sınırlı sayıda ders verilebileceğini ortaya koymuştur. </a:t>
            </a:r>
          </a:p>
          <a:p>
            <a:r>
              <a:rPr lang="en-US" b="1" dirty="0" err="1"/>
              <a:t>Ortaokul</a:t>
            </a:r>
            <a:r>
              <a:rPr lang="en-US" b="1" dirty="0"/>
              <a:t> </a:t>
            </a:r>
            <a:r>
              <a:rPr lang="en-US" b="1" dirty="0" err="1"/>
              <a:t>ve</a:t>
            </a:r>
            <a:r>
              <a:rPr lang="en-US" b="1" dirty="0"/>
              <a:t> </a:t>
            </a:r>
            <a:r>
              <a:rPr lang="en-US" b="1" dirty="0" err="1"/>
              <a:t>İmam</a:t>
            </a:r>
            <a:r>
              <a:rPr lang="en-US" b="1" dirty="0"/>
              <a:t> </a:t>
            </a:r>
            <a:r>
              <a:rPr lang="en-US" b="1" dirty="0" err="1"/>
              <a:t>Hatip</a:t>
            </a:r>
            <a:r>
              <a:rPr lang="en-US" b="1" dirty="0"/>
              <a:t> </a:t>
            </a:r>
            <a:r>
              <a:rPr lang="en-US" b="1" dirty="0" err="1"/>
              <a:t>Ortaokulu</a:t>
            </a:r>
            <a:r>
              <a:rPr lang="en-US" b="1" dirty="0"/>
              <a:t> </a:t>
            </a:r>
            <a:r>
              <a:rPr lang="en-US" b="1" dirty="0" err="1"/>
              <a:t>Bilişim</a:t>
            </a:r>
            <a:r>
              <a:rPr lang="en-US" b="1" dirty="0"/>
              <a:t> </a:t>
            </a:r>
            <a:r>
              <a:rPr lang="en-US" b="1" dirty="0" err="1"/>
              <a:t>Teknolojileri</a:t>
            </a:r>
            <a:r>
              <a:rPr lang="en-US" b="1" dirty="0"/>
              <a:t> </a:t>
            </a:r>
            <a:r>
              <a:rPr lang="en-US" b="1" dirty="0" err="1"/>
              <a:t>ve</a:t>
            </a:r>
            <a:r>
              <a:rPr lang="en-US" b="1" dirty="0"/>
              <a:t> </a:t>
            </a:r>
            <a:r>
              <a:rPr lang="en-US" b="1" dirty="0" err="1"/>
              <a:t>Yazılım</a:t>
            </a:r>
            <a:r>
              <a:rPr lang="en-US" b="1" dirty="0"/>
              <a:t> </a:t>
            </a:r>
            <a:r>
              <a:rPr lang="en-US" b="1" dirty="0" err="1"/>
              <a:t>Dersi</a:t>
            </a:r>
            <a:r>
              <a:rPr lang="en-US" b="1" dirty="0"/>
              <a:t> ( 5, 6, 7 </a:t>
            </a:r>
            <a:r>
              <a:rPr lang="en-US" b="1" dirty="0" err="1"/>
              <a:t>ve</a:t>
            </a:r>
            <a:r>
              <a:rPr lang="en-US" b="1" dirty="0"/>
              <a:t> 8. </a:t>
            </a:r>
            <a:r>
              <a:rPr lang="en-US" b="1" dirty="0" err="1"/>
              <a:t>Sınıflar</a:t>
            </a:r>
            <a:r>
              <a:rPr lang="en-US" b="1" dirty="0"/>
              <a:t>) </a:t>
            </a:r>
            <a:r>
              <a:rPr lang="en-US" b="1" dirty="0" err="1"/>
              <a:t>Öğretim</a:t>
            </a:r>
            <a:r>
              <a:rPr lang="en-US" b="1" dirty="0"/>
              <a:t> </a:t>
            </a:r>
            <a:r>
              <a:rPr lang="en-US" b="1" dirty="0" err="1"/>
              <a:t>Programı</a:t>
            </a:r>
            <a:r>
              <a:rPr lang="en-US" b="1" dirty="0"/>
              <a:t> </a:t>
            </a:r>
            <a:endParaRPr lang="en-US" dirty="0"/>
          </a:p>
          <a:p>
            <a:endParaRPr lang="tr-TR" dirty="0"/>
          </a:p>
        </p:txBody>
      </p:sp>
    </p:spTree>
    <p:extLst>
      <p:ext uri="{BB962C8B-B14F-4D97-AF65-F5344CB8AC3E}">
        <p14:creationId xmlns:p14="http://schemas.microsoft.com/office/powerpoint/2010/main" val="3243845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DB391-F9FB-A348-9AB4-ABE441E95A7E}"/>
              </a:ext>
            </a:extLst>
          </p:cNvPr>
          <p:cNvSpPr>
            <a:spLocks noGrp="1"/>
          </p:cNvSpPr>
          <p:nvPr>
            <p:ph type="title"/>
          </p:nvPr>
        </p:nvSpPr>
        <p:spPr/>
        <p:txBody>
          <a:bodyPr/>
          <a:lstStyle/>
          <a:p>
            <a:r>
              <a:rPr lang="tr-TR" dirty="0"/>
              <a:t>Program Geliştirmenin Bireysel Temelleri</a:t>
            </a:r>
          </a:p>
        </p:txBody>
      </p:sp>
      <p:sp>
        <p:nvSpPr>
          <p:cNvPr id="3" name="Content Placeholder 2">
            <a:extLst>
              <a:ext uri="{FF2B5EF4-FFF2-40B4-BE49-F238E27FC236}">
                <a16:creationId xmlns:a16="http://schemas.microsoft.com/office/drawing/2014/main" id="{F28A77D1-E4DE-AD46-B31F-6A42449E5DBD}"/>
              </a:ext>
            </a:extLst>
          </p:cNvPr>
          <p:cNvSpPr>
            <a:spLocks noGrp="1"/>
          </p:cNvSpPr>
          <p:nvPr>
            <p:ph idx="1"/>
          </p:nvPr>
        </p:nvSpPr>
        <p:spPr/>
        <p:txBody>
          <a:bodyPr/>
          <a:lstStyle/>
          <a:p>
            <a:r>
              <a:rPr lang="tr-TR" dirty="0"/>
              <a:t>Programın en önemli temeli bireydir. </a:t>
            </a:r>
          </a:p>
          <a:p>
            <a:r>
              <a:rPr lang="tr-TR" dirty="0"/>
              <a:t>Amaçlar/Hedefler ve konu birey için seçilir ve düzenlenir. </a:t>
            </a:r>
          </a:p>
          <a:p>
            <a:r>
              <a:rPr lang="tr-TR" dirty="0"/>
              <a:t>Çağdaş̧ yaklaşımlarda birey temelli programlar ve bireyin ilgi, ihtiyaç̧ ve </a:t>
            </a:r>
            <a:r>
              <a:rPr lang="tr-TR" dirty="0" err="1"/>
              <a:t>hazırbulunuşluğu</a:t>
            </a:r>
            <a:r>
              <a:rPr lang="tr-TR" dirty="0"/>
              <a:t> önemli görülür.</a:t>
            </a:r>
          </a:p>
          <a:p>
            <a:endParaRPr lang="en-US" dirty="0"/>
          </a:p>
          <a:p>
            <a:endParaRPr lang="tr-TR" dirty="0"/>
          </a:p>
        </p:txBody>
      </p:sp>
    </p:spTree>
    <p:extLst>
      <p:ext uri="{BB962C8B-B14F-4D97-AF65-F5344CB8AC3E}">
        <p14:creationId xmlns:p14="http://schemas.microsoft.com/office/powerpoint/2010/main" val="736682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6569A-9365-CC40-8D8F-69A52EBDFA76}"/>
              </a:ext>
            </a:extLst>
          </p:cNvPr>
          <p:cNvSpPr>
            <a:spLocks noGrp="1"/>
          </p:cNvSpPr>
          <p:nvPr>
            <p:ph type="title"/>
          </p:nvPr>
        </p:nvSpPr>
        <p:spPr/>
        <p:txBody>
          <a:bodyPr/>
          <a:lstStyle/>
          <a:p>
            <a:endParaRPr lang="tr-TR"/>
          </a:p>
        </p:txBody>
      </p:sp>
      <p:sp>
        <p:nvSpPr>
          <p:cNvPr id="3" name="Content Placeholder 2">
            <a:extLst>
              <a:ext uri="{FF2B5EF4-FFF2-40B4-BE49-F238E27FC236}">
                <a16:creationId xmlns:a16="http://schemas.microsoft.com/office/drawing/2014/main" id="{E69415D8-672C-E84B-854A-D418A8366FDA}"/>
              </a:ext>
            </a:extLst>
          </p:cNvPr>
          <p:cNvSpPr>
            <a:spLocks noGrp="1"/>
          </p:cNvSpPr>
          <p:nvPr>
            <p:ph idx="1"/>
          </p:nvPr>
        </p:nvSpPr>
        <p:spPr/>
        <p:txBody>
          <a:bodyPr/>
          <a:lstStyle/>
          <a:p>
            <a:endParaRPr lang="tr-TR"/>
          </a:p>
        </p:txBody>
      </p:sp>
      <p:pic>
        <p:nvPicPr>
          <p:cNvPr id="4" name="Picture 3">
            <a:extLst>
              <a:ext uri="{FF2B5EF4-FFF2-40B4-BE49-F238E27FC236}">
                <a16:creationId xmlns:a16="http://schemas.microsoft.com/office/drawing/2014/main" id="{BB620AA0-3F7F-BE47-9167-C86CBD5529AF}"/>
              </a:ext>
            </a:extLst>
          </p:cNvPr>
          <p:cNvPicPr>
            <a:picLocks noChangeAspect="1"/>
          </p:cNvPicPr>
          <p:nvPr/>
        </p:nvPicPr>
        <p:blipFill>
          <a:blip r:embed="rId2"/>
          <a:stretch>
            <a:fillRect/>
          </a:stretch>
        </p:blipFill>
        <p:spPr>
          <a:xfrm>
            <a:off x="3222325" y="0"/>
            <a:ext cx="5747349" cy="6858000"/>
          </a:xfrm>
          <a:prstGeom prst="rect">
            <a:avLst/>
          </a:prstGeom>
        </p:spPr>
      </p:pic>
    </p:spTree>
    <p:extLst>
      <p:ext uri="{BB962C8B-B14F-4D97-AF65-F5344CB8AC3E}">
        <p14:creationId xmlns:p14="http://schemas.microsoft.com/office/powerpoint/2010/main" val="2787022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3E96D-0F3A-1642-BB94-650307387FE9}"/>
              </a:ext>
            </a:extLst>
          </p:cNvPr>
          <p:cNvSpPr>
            <a:spLocks noGrp="1"/>
          </p:cNvSpPr>
          <p:nvPr>
            <p:ph type="title"/>
          </p:nvPr>
        </p:nvSpPr>
        <p:spPr/>
        <p:txBody>
          <a:bodyPr/>
          <a:lstStyle/>
          <a:p>
            <a:r>
              <a:rPr lang="tr-TR" dirty="0"/>
              <a:t>2013- 22 </a:t>
            </a:r>
            <a:r>
              <a:rPr lang="tr-TR" dirty="0" err="1"/>
              <a:t>Nolu</a:t>
            </a:r>
            <a:r>
              <a:rPr lang="tr-TR" dirty="0"/>
              <a:t> Karar</a:t>
            </a:r>
          </a:p>
        </p:txBody>
      </p:sp>
      <p:sp>
        <p:nvSpPr>
          <p:cNvPr id="3" name="Content Placeholder 2">
            <a:extLst>
              <a:ext uri="{FF2B5EF4-FFF2-40B4-BE49-F238E27FC236}">
                <a16:creationId xmlns:a16="http://schemas.microsoft.com/office/drawing/2014/main" id="{E1F4FD48-D22A-3048-A84F-623A9E5903BE}"/>
              </a:ext>
            </a:extLst>
          </p:cNvPr>
          <p:cNvSpPr>
            <a:spLocks noGrp="1"/>
          </p:cNvSpPr>
          <p:nvPr>
            <p:ph idx="1"/>
          </p:nvPr>
        </p:nvSpPr>
        <p:spPr/>
        <p:txBody>
          <a:bodyPr/>
          <a:lstStyle/>
          <a:p>
            <a:r>
              <a:rPr lang="tr-TR" dirty="0"/>
              <a:t>Bu karar ile BT Dersleri haftalık ders çizelgesinde ilk kez zorunlu olarak yer almış̧ ve ders saati eğitim- öğretim bütünlüğünü sağlayabilecek şekilde 2 saat olarak belirlenmiştir. Bu karar ile 5. sınıfta imkân ve şartları uygun olan okullarda 18 saate kadar yabancı dil ağırlıklı öğretim yapılabilmektedir. Bu okullarda 5.sınıfta Türkçe, Matematik, Fen Bilimleri, Sosyal Bilgiler ve Din Kültürü̈ ve Ahlak Bilgisi dersleri ve toplamda 4 saat de seçmeli ders okutulabilecek yani yabancı dil ağırlıklı öğretim yapacak, zorunlu olsa 5. sınıfta BT Dersi verilemeyecektir. </a:t>
            </a:r>
          </a:p>
          <a:p>
            <a:endParaRPr lang="tr-TR" dirty="0"/>
          </a:p>
        </p:txBody>
      </p:sp>
    </p:spTree>
    <p:extLst>
      <p:ext uri="{BB962C8B-B14F-4D97-AF65-F5344CB8AC3E}">
        <p14:creationId xmlns:p14="http://schemas.microsoft.com/office/powerpoint/2010/main" val="3903836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9588E-02F2-044F-A72B-D3DF1A5DC74B}"/>
              </a:ext>
            </a:extLst>
          </p:cNvPr>
          <p:cNvSpPr>
            <a:spLocks noGrp="1"/>
          </p:cNvSpPr>
          <p:nvPr>
            <p:ph type="title"/>
          </p:nvPr>
        </p:nvSpPr>
        <p:spPr/>
        <p:txBody>
          <a:bodyPr/>
          <a:lstStyle/>
          <a:p>
            <a:endParaRPr lang="tr-TR"/>
          </a:p>
        </p:txBody>
      </p:sp>
      <p:sp>
        <p:nvSpPr>
          <p:cNvPr id="3" name="Content Placeholder 2">
            <a:extLst>
              <a:ext uri="{FF2B5EF4-FFF2-40B4-BE49-F238E27FC236}">
                <a16:creationId xmlns:a16="http://schemas.microsoft.com/office/drawing/2014/main" id="{24022205-491D-3F4E-9DE3-22AB88D437B7}"/>
              </a:ext>
            </a:extLst>
          </p:cNvPr>
          <p:cNvSpPr>
            <a:spLocks noGrp="1"/>
          </p:cNvSpPr>
          <p:nvPr>
            <p:ph idx="1"/>
          </p:nvPr>
        </p:nvSpPr>
        <p:spPr/>
        <p:txBody>
          <a:bodyPr/>
          <a:lstStyle/>
          <a:p>
            <a:endParaRPr lang="tr-TR"/>
          </a:p>
        </p:txBody>
      </p:sp>
      <p:pic>
        <p:nvPicPr>
          <p:cNvPr id="4" name="Picture 3">
            <a:extLst>
              <a:ext uri="{FF2B5EF4-FFF2-40B4-BE49-F238E27FC236}">
                <a16:creationId xmlns:a16="http://schemas.microsoft.com/office/drawing/2014/main" id="{D267BF38-047E-A74F-882F-32C1B77AEE2E}"/>
              </a:ext>
            </a:extLst>
          </p:cNvPr>
          <p:cNvPicPr>
            <a:picLocks noChangeAspect="1"/>
          </p:cNvPicPr>
          <p:nvPr/>
        </p:nvPicPr>
        <p:blipFill>
          <a:blip r:embed="rId2"/>
          <a:stretch>
            <a:fillRect/>
          </a:stretch>
        </p:blipFill>
        <p:spPr>
          <a:xfrm>
            <a:off x="3253470" y="0"/>
            <a:ext cx="5685060" cy="6858000"/>
          </a:xfrm>
          <a:prstGeom prst="rect">
            <a:avLst/>
          </a:prstGeom>
        </p:spPr>
      </p:pic>
    </p:spTree>
    <p:extLst>
      <p:ext uri="{BB962C8B-B14F-4D97-AF65-F5344CB8AC3E}">
        <p14:creationId xmlns:p14="http://schemas.microsoft.com/office/powerpoint/2010/main" val="3395433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58D85-3555-F941-B194-E785D7192515}"/>
              </a:ext>
            </a:extLst>
          </p:cNvPr>
          <p:cNvSpPr>
            <a:spLocks noGrp="1"/>
          </p:cNvSpPr>
          <p:nvPr>
            <p:ph type="title"/>
          </p:nvPr>
        </p:nvSpPr>
        <p:spPr/>
        <p:txBody>
          <a:bodyPr/>
          <a:lstStyle/>
          <a:p>
            <a:endParaRPr lang="tr-TR"/>
          </a:p>
        </p:txBody>
      </p:sp>
      <p:sp>
        <p:nvSpPr>
          <p:cNvPr id="3" name="Content Placeholder 2">
            <a:extLst>
              <a:ext uri="{FF2B5EF4-FFF2-40B4-BE49-F238E27FC236}">
                <a16:creationId xmlns:a16="http://schemas.microsoft.com/office/drawing/2014/main" id="{E80228DD-457C-B84A-A006-0B870105121F}"/>
              </a:ext>
            </a:extLst>
          </p:cNvPr>
          <p:cNvSpPr>
            <a:spLocks noGrp="1"/>
          </p:cNvSpPr>
          <p:nvPr>
            <p:ph idx="1"/>
          </p:nvPr>
        </p:nvSpPr>
        <p:spPr/>
        <p:txBody>
          <a:bodyPr/>
          <a:lstStyle/>
          <a:p>
            <a:r>
              <a:rPr lang="tr-TR" dirty="0"/>
              <a:t>2013 yılından sonra;</a:t>
            </a:r>
          </a:p>
          <a:p>
            <a:pPr lvl="1"/>
            <a:r>
              <a:rPr lang="tr-TR" dirty="0"/>
              <a:t>2013 yılından sonra Bilişim Teknolojileri ve Yazılımı Dersinde yaşanan değişimler nelerdir?</a:t>
            </a:r>
          </a:p>
          <a:p>
            <a:pPr lvl="1"/>
            <a:r>
              <a:rPr lang="tr-TR" dirty="0"/>
              <a:t>Ders Çizelgesinde yıl yıl ne tür değişiklikler yapılmıştır? MEB’in ve Talim </a:t>
            </a:r>
            <a:r>
              <a:rPr lang="tr-TR" dirty="0" err="1"/>
              <a:t>Terbiye’nin</a:t>
            </a:r>
            <a:r>
              <a:rPr lang="tr-TR" dirty="0"/>
              <a:t> hangi kararları ile düzenlemeler yapılmıştır?</a:t>
            </a:r>
          </a:p>
          <a:p>
            <a:pPr lvl="1"/>
            <a:r>
              <a:rPr lang="tr-TR" dirty="0"/>
              <a:t>Öğretim programı hangi dönemlerde değişmiştir? Hangi sınıf seviyelerini için hangi yıllar öğretim programı geliştirilmiştir?</a:t>
            </a:r>
          </a:p>
          <a:p>
            <a:pPr lvl="1"/>
            <a:r>
              <a:rPr lang="tr-TR" dirty="0"/>
              <a:t>Yıllar içinde BT dersi hangi sınıf seviyelerinde kimler tarafından okutulmaya başlamıştır?</a:t>
            </a:r>
          </a:p>
          <a:p>
            <a:pPr lvl="1"/>
            <a:r>
              <a:rPr lang="tr-TR" dirty="0"/>
              <a:t>24. </a:t>
            </a:r>
            <a:r>
              <a:rPr lang="tr-TR" dirty="0" err="1"/>
              <a:t>safyadaki</a:t>
            </a:r>
            <a:r>
              <a:rPr lang="tr-TR" dirty="0"/>
              <a:t> tablonun devamı doldurulacak.</a:t>
            </a:r>
          </a:p>
        </p:txBody>
      </p:sp>
    </p:spTree>
    <p:extLst>
      <p:ext uri="{BB962C8B-B14F-4D97-AF65-F5344CB8AC3E}">
        <p14:creationId xmlns:p14="http://schemas.microsoft.com/office/powerpoint/2010/main" val="2990549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723795-FB3A-0343-8B90-D11C2E487079}"/>
              </a:ext>
            </a:extLst>
          </p:cNvPr>
          <p:cNvSpPr>
            <a:spLocks noGrp="1"/>
          </p:cNvSpPr>
          <p:nvPr>
            <p:ph type="title"/>
          </p:nvPr>
        </p:nvSpPr>
        <p:spPr/>
        <p:txBody>
          <a:bodyPr/>
          <a:lstStyle/>
          <a:p>
            <a:r>
              <a:rPr lang="tr-TR" dirty="0"/>
              <a:t>Kaynakça</a:t>
            </a:r>
          </a:p>
        </p:txBody>
      </p:sp>
      <p:sp>
        <p:nvSpPr>
          <p:cNvPr id="3" name="İçerik Yer Tutucusu 2">
            <a:extLst>
              <a:ext uri="{FF2B5EF4-FFF2-40B4-BE49-F238E27FC236}">
                <a16:creationId xmlns:a16="http://schemas.microsoft.com/office/drawing/2014/main" id="{6E15A905-8A27-BA40-8B16-2DE37D216DE5}"/>
              </a:ext>
            </a:extLst>
          </p:cNvPr>
          <p:cNvSpPr>
            <a:spLocks noGrp="1"/>
          </p:cNvSpPr>
          <p:nvPr>
            <p:ph idx="1"/>
          </p:nvPr>
        </p:nvSpPr>
        <p:spPr/>
        <p:txBody>
          <a:bodyPr/>
          <a:lstStyle/>
          <a:p>
            <a:endParaRPr lang="tr-TR" dirty="0"/>
          </a:p>
        </p:txBody>
      </p:sp>
    </p:spTree>
    <p:extLst>
      <p:ext uri="{BB962C8B-B14F-4D97-AF65-F5344CB8AC3E}">
        <p14:creationId xmlns:p14="http://schemas.microsoft.com/office/powerpoint/2010/main" val="68134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49518-BFA7-EE47-B824-D23C2B93C796}"/>
              </a:ext>
            </a:extLst>
          </p:cNvPr>
          <p:cNvSpPr>
            <a:spLocks noGrp="1"/>
          </p:cNvSpPr>
          <p:nvPr>
            <p:ph type="title"/>
          </p:nvPr>
        </p:nvSpPr>
        <p:spPr/>
        <p:txBody>
          <a:bodyPr/>
          <a:lstStyle/>
          <a:p>
            <a:r>
              <a:rPr lang="tr-TR" dirty="0"/>
              <a:t>Program Geliştirmenin Psikolojik Temelleri</a:t>
            </a:r>
          </a:p>
        </p:txBody>
      </p:sp>
      <p:sp>
        <p:nvSpPr>
          <p:cNvPr id="3" name="Content Placeholder 2">
            <a:extLst>
              <a:ext uri="{FF2B5EF4-FFF2-40B4-BE49-F238E27FC236}">
                <a16:creationId xmlns:a16="http://schemas.microsoft.com/office/drawing/2014/main" id="{EF8213D1-02B4-C54E-BB01-411328CBF638}"/>
              </a:ext>
            </a:extLst>
          </p:cNvPr>
          <p:cNvSpPr>
            <a:spLocks noGrp="1"/>
          </p:cNvSpPr>
          <p:nvPr>
            <p:ph idx="1"/>
          </p:nvPr>
        </p:nvSpPr>
        <p:spPr/>
        <p:txBody>
          <a:bodyPr/>
          <a:lstStyle/>
          <a:p>
            <a:r>
              <a:rPr lang="tr-TR" dirty="0"/>
              <a:t>Hazırlanan programın çocuğun bedensel ve zihinsel gelişim özelliklerine uygunluğu açısından da psikolojinin bulgularından yararlanılır. </a:t>
            </a:r>
          </a:p>
          <a:p>
            <a:r>
              <a:rPr lang="tr-TR" dirty="0"/>
              <a:t>Öğrenme-Öğretmen sürecinde (Eğitim durumları), öğrenme modelleri, öğrenme kuramları, öğrenme stratejileri öğrenme stillerinde, gelişim ve öğrenme psikolojisinden büyük oranda yararlanılır. </a:t>
            </a:r>
          </a:p>
          <a:p>
            <a:r>
              <a:rPr lang="tr-TR" dirty="0"/>
              <a:t>Planlarda yer alan yöntem, teknik ve araç̧ gereçlerin öğrencilerin </a:t>
            </a:r>
            <a:r>
              <a:rPr lang="tr-TR" dirty="0" err="1"/>
              <a:t>hazırbulunuşluk</a:t>
            </a:r>
            <a:r>
              <a:rPr lang="tr-TR" dirty="0"/>
              <a:t> düzeyine uygun olup olmadığının belirlenmesinde ve düzenlenmesinde özellikle gelişim psikolojisinden yararlanılır. </a:t>
            </a:r>
          </a:p>
          <a:p>
            <a:endParaRPr lang="tr-TR" dirty="0"/>
          </a:p>
        </p:txBody>
      </p:sp>
    </p:spTree>
    <p:extLst>
      <p:ext uri="{BB962C8B-B14F-4D97-AF65-F5344CB8AC3E}">
        <p14:creationId xmlns:p14="http://schemas.microsoft.com/office/powerpoint/2010/main" val="830857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1C0E4-31A7-5345-AD9C-4A721585933D}"/>
              </a:ext>
            </a:extLst>
          </p:cNvPr>
          <p:cNvSpPr>
            <a:spLocks noGrp="1"/>
          </p:cNvSpPr>
          <p:nvPr>
            <p:ph type="title"/>
          </p:nvPr>
        </p:nvSpPr>
        <p:spPr/>
        <p:txBody>
          <a:bodyPr/>
          <a:lstStyle/>
          <a:p>
            <a:r>
              <a:rPr lang="tr-TR" dirty="0"/>
              <a:t>Program Geliştirmenin Toplumsal Temelleri</a:t>
            </a:r>
          </a:p>
        </p:txBody>
      </p:sp>
      <p:sp>
        <p:nvSpPr>
          <p:cNvPr id="3" name="Content Placeholder 2">
            <a:extLst>
              <a:ext uri="{FF2B5EF4-FFF2-40B4-BE49-F238E27FC236}">
                <a16:creationId xmlns:a16="http://schemas.microsoft.com/office/drawing/2014/main" id="{B70F38F8-DC41-4D4B-88E1-21DE71A9D457}"/>
              </a:ext>
            </a:extLst>
          </p:cNvPr>
          <p:cNvSpPr>
            <a:spLocks noGrp="1"/>
          </p:cNvSpPr>
          <p:nvPr>
            <p:ph idx="1"/>
          </p:nvPr>
        </p:nvSpPr>
        <p:spPr/>
        <p:txBody>
          <a:bodyPr/>
          <a:lstStyle/>
          <a:p>
            <a:r>
              <a:rPr lang="tr-TR" dirty="0"/>
              <a:t>Toplum, eğitime yön veren ve eğitim sayesinde gelişen bir yapıdır. </a:t>
            </a:r>
          </a:p>
          <a:p>
            <a:r>
              <a:rPr lang="tr-TR" dirty="0"/>
              <a:t>Program geliştirilirken </a:t>
            </a:r>
            <a:r>
              <a:rPr lang="tr-TR" b="1" dirty="0"/>
              <a:t>toplumun temel </a:t>
            </a:r>
            <a:r>
              <a:rPr lang="tr-TR" dirty="0"/>
              <a:t>değerleri</a:t>
            </a:r>
            <a:r>
              <a:rPr lang="tr-TR" b="1" dirty="0"/>
              <a:t>, </a:t>
            </a:r>
            <a:r>
              <a:rPr lang="tr-TR" dirty="0"/>
              <a:t>kültürü̈, </a:t>
            </a:r>
            <a:r>
              <a:rPr lang="tr-TR" b="1" dirty="0"/>
              <a:t>beklentileri </a:t>
            </a:r>
            <a:r>
              <a:rPr lang="tr-TR" dirty="0"/>
              <a:t>ve ihtiyaçları göz önünde bulundurulur. </a:t>
            </a:r>
          </a:p>
          <a:p>
            <a:endParaRPr lang="tr-TR" dirty="0"/>
          </a:p>
        </p:txBody>
      </p:sp>
    </p:spTree>
    <p:extLst>
      <p:ext uri="{BB962C8B-B14F-4D97-AF65-F5344CB8AC3E}">
        <p14:creationId xmlns:p14="http://schemas.microsoft.com/office/powerpoint/2010/main" val="3833892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A1990-7781-6244-A62F-B2179EB9EFB6}"/>
              </a:ext>
            </a:extLst>
          </p:cNvPr>
          <p:cNvSpPr>
            <a:spLocks noGrp="1"/>
          </p:cNvSpPr>
          <p:nvPr>
            <p:ph type="title"/>
          </p:nvPr>
        </p:nvSpPr>
        <p:spPr/>
        <p:txBody>
          <a:bodyPr/>
          <a:lstStyle/>
          <a:p>
            <a:r>
              <a:rPr lang="tr-TR" dirty="0"/>
              <a:t>Program Geliştirmenin Ekonomik Temelleri</a:t>
            </a:r>
          </a:p>
        </p:txBody>
      </p:sp>
      <p:sp>
        <p:nvSpPr>
          <p:cNvPr id="3" name="Content Placeholder 2">
            <a:extLst>
              <a:ext uri="{FF2B5EF4-FFF2-40B4-BE49-F238E27FC236}">
                <a16:creationId xmlns:a16="http://schemas.microsoft.com/office/drawing/2014/main" id="{9B1736E9-4B5E-4F49-BB18-43C78653C9CA}"/>
              </a:ext>
            </a:extLst>
          </p:cNvPr>
          <p:cNvSpPr>
            <a:spLocks noGrp="1"/>
          </p:cNvSpPr>
          <p:nvPr>
            <p:ph idx="1"/>
          </p:nvPr>
        </p:nvSpPr>
        <p:spPr/>
        <p:txBody>
          <a:bodyPr/>
          <a:lstStyle/>
          <a:p>
            <a:r>
              <a:rPr lang="tr-TR" dirty="0"/>
              <a:t>Toplumun insan gücü̈ ihtiyacını karşılamak için ekonomik temeller göz önünde bulundurulmalıdır. </a:t>
            </a:r>
          </a:p>
          <a:p>
            <a:r>
              <a:rPr lang="tr-TR" dirty="0"/>
              <a:t>Aynı zamanda yapılacak programın bütçeye getireceği yük ve katkı için ekonomik temellerden yararlanılır. </a:t>
            </a:r>
          </a:p>
          <a:p>
            <a:endParaRPr lang="tr-TR" dirty="0"/>
          </a:p>
        </p:txBody>
      </p:sp>
    </p:spTree>
    <p:extLst>
      <p:ext uri="{BB962C8B-B14F-4D97-AF65-F5344CB8AC3E}">
        <p14:creationId xmlns:p14="http://schemas.microsoft.com/office/powerpoint/2010/main" val="2020418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47C66-F1F5-9E4B-BFC8-EBFEC34E33EA}"/>
              </a:ext>
            </a:extLst>
          </p:cNvPr>
          <p:cNvSpPr>
            <a:spLocks noGrp="1"/>
          </p:cNvSpPr>
          <p:nvPr>
            <p:ph type="title"/>
          </p:nvPr>
        </p:nvSpPr>
        <p:spPr/>
        <p:txBody>
          <a:bodyPr/>
          <a:lstStyle/>
          <a:p>
            <a:r>
              <a:rPr lang="tr-TR" dirty="0"/>
              <a:t>Program Geliştirmenin Konu Alanı Temeli</a:t>
            </a:r>
          </a:p>
        </p:txBody>
      </p:sp>
      <p:sp>
        <p:nvSpPr>
          <p:cNvPr id="3" name="Content Placeholder 2">
            <a:extLst>
              <a:ext uri="{FF2B5EF4-FFF2-40B4-BE49-F238E27FC236}">
                <a16:creationId xmlns:a16="http://schemas.microsoft.com/office/drawing/2014/main" id="{D74350BC-833D-FB4D-A6AA-7433987EA31D}"/>
              </a:ext>
            </a:extLst>
          </p:cNvPr>
          <p:cNvSpPr>
            <a:spLocks noGrp="1"/>
          </p:cNvSpPr>
          <p:nvPr>
            <p:ph idx="1"/>
          </p:nvPr>
        </p:nvSpPr>
        <p:spPr/>
        <p:txBody>
          <a:bodyPr/>
          <a:lstStyle/>
          <a:p>
            <a:r>
              <a:rPr lang="tr-TR" dirty="0"/>
              <a:t>Program geliştirme çabalarında öğrenilmesi gereken konuların olması ve bunların öğrenilmesi zorunluluğu konu alan temelini oluşturur. </a:t>
            </a:r>
          </a:p>
          <a:p>
            <a:r>
              <a:rPr lang="tr-TR" dirty="0"/>
              <a:t>Program geliştirme çalışmalarında konuların ve çalışma alanlarının ihtiyaçları, programların hedeflerinin belirlenmesinden önce yer almalıdır. </a:t>
            </a:r>
          </a:p>
          <a:p>
            <a:r>
              <a:rPr lang="tr-TR" dirty="0"/>
              <a:t>Konu alanındaki değişmeler program geliştirmeyi gerekli kılar. </a:t>
            </a:r>
          </a:p>
          <a:p>
            <a:endParaRPr lang="tr-TR" dirty="0"/>
          </a:p>
        </p:txBody>
      </p:sp>
    </p:spTree>
    <p:extLst>
      <p:ext uri="{BB962C8B-B14F-4D97-AF65-F5344CB8AC3E}">
        <p14:creationId xmlns:p14="http://schemas.microsoft.com/office/powerpoint/2010/main" val="329509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573F2-BB4B-C841-89F7-F8D02D7050DA}"/>
              </a:ext>
            </a:extLst>
          </p:cNvPr>
          <p:cNvSpPr>
            <a:spLocks noGrp="1"/>
          </p:cNvSpPr>
          <p:nvPr>
            <p:ph type="title"/>
          </p:nvPr>
        </p:nvSpPr>
        <p:spPr/>
        <p:txBody>
          <a:bodyPr/>
          <a:lstStyle/>
          <a:p>
            <a:r>
              <a:rPr lang="tr-TR" dirty="0"/>
              <a:t>Program Geliştirmenin Felsefi Temeli</a:t>
            </a:r>
          </a:p>
        </p:txBody>
      </p:sp>
      <p:sp>
        <p:nvSpPr>
          <p:cNvPr id="3" name="Content Placeholder 2">
            <a:extLst>
              <a:ext uri="{FF2B5EF4-FFF2-40B4-BE49-F238E27FC236}">
                <a16:creationId xmlns:a16="http://schemas.microsoft.com/office/drawing/2014/main" id="{52C42126-5351-964D-AF48-CCADFB8B3BA7}"/>
              </a:ext>
            </a:extLst>
          </p:cNvPr>
          <p:cNvSpPr>
            <a:spLocks noGrp="1"/>
          </p:cNvSpPr>
          <p:nvPr>
            <p:ph idx="1"/>
          </p:nvPr>
        </p:nvSpPr>
        <p:spPr/>
        <p:txBody>
          <a:bodyPr/>
          <a:lstStyle/>
          <a:p>
            <a:r>
              <a:rPr lang="tr-TR" dirty="0"/>
              <a:t>Program tasarımı ve hedeflerin belirlenmesi aşamasında felsefeden yararlanılır. </a:t>
            </a:r>
          </a:p>
          <a:p>
            <a:pPr lvl="1"/>
            <a:r>
              <a:rPr lang="tr-TR" dirty="0"/>
              <a:t>Eğitim </a:t>
            </a:r>
            <a:r>
              <a:rPr lang="tr-TR" b="1" dirty="0"/>
              <a:t>hedeflerinin </a:t>
            </a:r>
            <a:r>
              <a:rPr lang="tr-TR" dirty="0"/>
              <a:t>iç̧ ve dış̧ tutarlılığını </a:t>
            </a:r>
            <a:r>
              <a:rPr lang="tr-TR" b="1" dirty="0"/>
              <a:t>ortaya koymada</a:t>
            </a:r>
            <a:r>
              <a:rPr lang="tr-TR" dirty="0"/>
              <a:t>,</a:t>
            </a:r>
          </a:p>
          <a:p>
            <a:pPr lvl="1"/>
            <a:r>
              <a:rPr lang="tr-TR" dirty="0"/>
              <a:t> aday hedeflerin saptanmasında, </a:t>
            </a:r>
          </a:p>
          <a:p>
            <a:pPr lvl="1"/>
            <a:r>
              <a:rPr lang="tr-TR" dirty="0"/>
              <a:t>hedeflerin topluma, bireye uygunluğunun belirlenmesinde, </a:t>
            </a:r>
          </a:p>
          <a:p>
            <a:pPr lvl="1"/>
            <a:r>
              <a:rPr lang="tr-TR" b="1" dirty="0"/>
              <a:t>h</a:t>
            </a:r>
            <a:r>
              <a:rPr lang="tr-TR" dirty="0"/>
              <a:t>edefleri önem sırasına koymad</a:t>
            </a:r>
            <a:r>
              <a:rPr lang="tr-TR" b="1" dirty="0"/>
              <a:t>a</a:t>
            </a:r>
            <a:r>
              <a:rPr lang="tr-TR" dirty="0"/>
              <a:t>, </a:t>
            </a:r>
          </a:p>
          <a:p>
            <a:pPr lvl="1"/>
            <a:r>
              <a:rPr lang="tr-TR" dirty="0"/>
              <a:t>eğitime egemen dünya görüşünde üstü kapalı olan amaç̧ ve varsayımları açığa çıkarırken ve yorumlarken </a:t>
            </a:r>
          </a:p>
          <a:p>
            <a:r>
              <a:rPr lang="tr-TR" dirty="0"/>
              <a:t>felsefeden yararlanılmaktadır. </a:t>
            </a:r>
          </a:p>
          <a:p>
            <a:endParaRPr lang="tr-TR" dirty="0"/>
          </a:p>
        </p:txBody>
      </p:sp>
    </p:spTree>
    <p:extLst>
      <p:ext uri="{BB962C8B-B14F-4D97-AF65-F5344CB8AC3E}">
        <p14:creationId xmlns:p14="http://schemas.microsoft.com/office/powerpoint/2010/main" val="2050935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A94EC-A41D-2E4C-8EBD-663F3EDC3FA7}"/>
              </a:ext>
            </a:extLst>
          </p:cNvPr>
          <p:cNvSpPr>
            <a:spLocks noGrp="1"/>
          </p:cNvSpPr>
          <p:nvPr>
            <p:ph type="title"/>
          </p:nvPr>
        </p:nvSpPr>
        <p:spPr/>
        <p:txBody>
          <a:bodyPr/>
          <a:lstStyle/>
          <a:p>
            <a:r>
              <a:rPr lang="tr-TR" dirty="0"/>
              <a:t>Program Geliştirme Yaklaşımları</a:t>
            </a:r>
          </a:p>
        </p:txBody>
      </p:sp>
      <p:sp>
        <p:nvSpPr>
          <p:cNvPr id="3" name="Content Placeholder 2">
            <a:extLst>
              <a:ext uri="{FF2B5EF4-FFF2-40B4-BE49-F238E27FC236}">
                <a16:creationId xmlns:a16="http://schemas.microsoft.com/office/drawing/2014/main" id="{C0C1A8F0-96D6-F744-911E-65D5F66C74C3}"/>
              </a:ext>
            </a:extLst>
          </p:cNvPr>
          <p:cNvSpPr>
            <a:spLocks noGrp="1"/>
          </p:cNvSpPr>
          <p:nvPr>
            <p:ph idx="1"/>
          </p:nvPr>
        </p:nvSpPr>
        <p:spPr/>
        <p:txBody>
          <a:bodyPr/>
          <a:lstStyle/>
          <a:p>
            <a:r>
              <a:rPr lang="tr-TR" dirty="0"/>
              <a:t>Eğitim programı tasarımı geliştirmede genelde üç temel yaklaşım izlenmektedir. </a:t>
            </a:r>
          </a:p>
          <a:p>
            <a:endParaRPr lang="tr-TR" b="1" dirty="0"/>
          </a:p>
          <a:p>
            <a:pPr marL="0" indent="0">
              <a:buNone/>
            </a:pPr>
            <a:r>
              <a:rPr lang="tr-TR" b="1" dirty="0"/>
              <a:t>1. </a:t>
            </a:r>
            <a:r>
              <a:rPr lang="tr-TR" dirty="0"/>
              <a:t>Konu Merkezli Program Tasarımları (</a:t>
            </a:r>
            <a:r>
              <a:rPr lang="tr-TR" dirty="0" err="1"/>
              <a:t>Daimicilik</a:t>
            </a:r>
            <a:r>
              <a:rPr lang="tr-TR" dirty="0"/>
              <a:t>, </a:t>
            </a:r>
            <a:r>
              <a:rPr lang="tr-TR" dirty="0" err="1"/>
              <a:t>Esasicilik</a:t>
            </a:r>
            <a:r>
              <a:rPr lang="tr-TR" dirty="0"/>
              <a:t>) </a:t>
            </a:r>
          </a:p>
          <a:p>
            <a:endParaRPr lang="tr-TR" b="1" dirty="0"/>
          </a:p>
          <a:p>
            <a:pPr marL="0" indent="0">
              <a:buNone/>
            </a:pPr>
            <a:r>
              <a:rPr lang="tr-TR" b="1" dirty="0"/>
              <a:t>2. </a:t>
            </a:r>
            <a:r>
              <a:rPr lang="tr-TR" dirty="0"/>
              <a:t>Öğrenen Merkezli Program Tasarımları (</a:t>
            </a:r>
            <a:r>
              <a:rPr lang="tr-TR" dirty="0" err="1"/>
              <a:t>İlerlemecilik</a:t>
            </a:r>
            <a:r>
              <a:rPr lang="tr-TR" dirty="0"/>
              <a:t>)</a:t>
            </a:r>
            <a:br>
              <a:rPr lang="tr-TR" dirty="0"/>
            </a:br>
            <a:endParaRPr lang="tr-TR" dirty="0"/>
          </a:p>
          <a:p>
            <a:pPr marL="0" indent="0">
              <a:buNone/>
            </a:pPr>
            <a:r>
              <a:rPr lang="tr-TR" b="1" dirty="0"/>
              <a:t>3. </a:t>
            </a:r>
            <a:r>
              <a:rPr lang="tr-TR" dirty="0"/>
              <a:t>Sorun Merkezli Program Tasarımları (Yeniden </a:t>
            </a:r>
            <a:r>
              <a:rPr lang="tr-TR" dirty="0" err="1"/>
              <a:t>kurmacılık</a:t>
            </a:r>
            <a:r>
              <a:rPr lang="tr-TR" dirty="0"/>
              <a:t>) </a:t>
            </a:r>
          </a:p>
          <a:p>
            <a:endParaRPr lang="tr-TR" dirty="0"/>
          </a:p>
        </p:txBody>
      </p:sp>
    </p:spTree>
    <p:extLst>
      <p:ext uri="{BB962C8B-B14F-4D97-AF65-F5344CB8AC3E}">
        <p14:creationId xmlns:p14="http://schemas.microsoft.com/office/powerpoint/2010/main" val="2453326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52A05-9B98-514E-87F0-78DA1B2D3D11}"/>
              </a:ext>
            </a:extLst>
          </p:cNvPr>
          <p:cNvSpPr>
            <a:spLocks noGrp="1"/>
          </p:cNvSpPr>
          <p:nvPr>
            <p:ph type="title"/>
          </p:nvPr>
        </p:nvSpPr>
        <p:spPr/>
        <p:txBody>
          <a:bodyPr/>
          <a:lstStyle/>
          <a:p>
            <a:r>
              <a:rPr lang="tr-TR" dirty="0"/>
              <a:t>Bilişim Teknolojileri ve Yazılım Dersinin Tarihsel gelişimi</a:t>
            </a:r>
          </a:p>
        </p:txBody>
      </p:sp>
      <p:sp>
        <p:nvSpPr>
          <p:cNvPr id="3" name="Content Placeholder 2">
            <a:extLst>
              <a:ext uri="{FF2B5EF4-FFF2-40B4-BE49-F238E27FC236}">
                <a16:creationId xmlns:a16="http://schemas.microsoft.com/office/drawing/2014/main" id="{FE04EBE4-6F31-AF4C-A0E2-229527A26EB7}"/>
              </a:ext>
            </a:extLst>
          </p:cNvPr>
          <p:cNvSpPr>
            <a:spLocks noGrp="1"/>
          </p:cNvSpPr>
          <p:nvPr>
            <p:ph idx="1"/>
          </p:nvPr>
        </p:nvSpPr>
        <p:spPr/>
        <p:txBody>
          <a:bodyPr/>
          <a:lstStyle/>
          <a:p>
            <a:endParaRPr lang="tr-TR" dirty="0"/>
          </a:p>
        </p:txBody>
      </p:sp>
    </p:spTree>
    <p:extLst>
      <p:ext uri="{BB962C8B-B14F-4D97-AF65-F5344CB8AC3E}">
        <p14:creationId xmlns:p14="http://schemas.microsoft.com/office/powerpoint/2010/main" val="1311975742"/>
      </p:ext>
    </p:extLst>
  </p:cSld>
  <p:clrMapOvr>
    <a:masterClrMapping/>
  </p:clrMapOvr>
</p:sld>
</file>

<file path=ppt/theme/theme1.xml><?xml version="1.0" encoding="utf-8"?>
<a:theme xmlns:a="http://schemas.openxmlformats.org/drawingml/2006/main" name="Dividen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{64E5E477-10F8-8F40-B19A-21D365A46C14}tf10001123</Template>
  <TotalTime>501</TotalTime>
  <Words>874</Words>
  <Application>Microsoft Macintosh PowerPoint</Application>
  <PresentationFormat>Geniş ekran</PresentationFormat>
  <Paragraphs>61</Paragraphs>
  <Slides>24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24</vt:i4>
      </vt:variant>
    </vt:vector>
  </HeadingPairs>
  <TitlesOfParts>
    <vt:vector size="28" baseType="lpstr">
      <vt:lpstr>Calibri</vt:lpstr>
      <vt:lpstr>Gill Sans MT</vt:lpstr>
      <vt:lpstr>Wingdings 2</vt:lpstr>
      <vt:lpstr>Dividend</vt:lpstr>
      <vt:lpstr>Program Geliştirmenin Temelleri, Modeller ve Yaklaşımları </vt:lpstr>
      <vt:lpstr>Program Geliştirmenin Bireysel Temelleri</vt:lpstr>
      <vt:lpstr>Program Geliştirmenin Psikolojik Temelleri</vt:lpstr>
      <vt:lpstr>Program Geliştirmenin Toplumsal Temelleri</vt:lpstr>
      <vt:lpstr>Program Geliştirmenin Ekonomik Temelleri</vt:lpstr>
      <vt:lpstr>Program Geliştirmenin Konu Alanı Temeli</vt:lpstr>
      <vt:lpstr>Program Geliştirmenin Felsefi Temeli</vt:lpstr>
      <vt:lpstr>Program Geliştirme Yaklaşımları</vt:lpstr>
      <vt:lpstr>Bilişim Teknolojileri ve Yazılım Dersinin Tarihsel gelişimi</vt:lpstr>
      <vt:lpstr>PowerPoint Sunusu</vt:lpstr>
      <vt:lpstr>1997-143 nolu karar</vt:lpstr>
      <vt:lpstr>1997-143 nolu karar</vt:lpstr>
      <vt:lpstr>2005: 192 sayılı karar </vt:lpstr>
      <vt:lpstr>2005: 192 sayılı karar </vt:lpstr>
      <vt:lpstr>2007: 111 sayılı karar </vt:lpstr>
      <vt:lpstr>PowerPoint Sunusu</vt:lpstr>
      <vt:lpstr>2010-75 Sayılı karar </vt:lpstr>
      <vt:lpstr>PowerPoint Sunusu</vt:lpstr>
      <vt:lpstr>2012- 69 Nolu Karar</vt:lpstr>
      <vt:lpstr>PowerPoint Sunusu</vt:lpstr>
      <vt:lpstr>2013- 22 Nolu Karar</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denizatall@hotmail.com</dc:creator>
  <cp:lastModifiedBy>Deniz.Atal</cp:lastModifiedBy>
  <cp:revision>18</cp:revision>
  <dcterms:created xsi:type="dcterms:W3CDTF">2020-10-18T16:13:52Z</dcterms:created>
  <dcterms:modified xsi:type="dcterms:W3CDTF">2021-07-07T12:37:21Z</dcterms:modified>
</cp:coreProperties>
</file>